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Libre Franklin"/>
      <p:regular r:id="rId38"/>
      <p:bold r:id="rId39"/>
      <p:italic r:id="rId40"/>
      <p:boldItalic r:id="rId41"/>
    </p:embeddedFont>
    <p:embeddedFont>
      <p:font typeface="Noto Sans Symbols"/>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4" roundtripDataSignature="AMtx7mijyDXOFa99U0ZGl3JqdhQ2Nt8X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E817C4-ACFA-4289-BF2C-5F75B25EEE0A}">
  <a:tblStyle styleId="{EBE817C4-ACFA-4289-BF2C-5F75B25EEE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286F176-5C25-4A03-9B81-4EF67953A6FB}" styleName="Table_1">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DED"/>
          </a:solidFill>
        </a:fill>
      </a:tcStyle>
    </a:wholeTbl>
    <a:band1H>
      <a:tcTxStyle/>
      <a:tcStyle>
        <a:fill>
          <a:solidFill>
            <a:srgbClr val="DADAD8"/>
          </a:solidFill>
        </a:fill>
      </a:tcStyle>
    </a:band1H>
    <a:band2H>
      <a:tcTxStyle/>
    </a:band2H>
    <a:band1V>
      <a:tcTxStyle/>
      <a:tcStyle>
        <a:fill>
          <a:solidFill>
            <a:srgbClr val="DADAD8"/>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italic.fntdata"/><Relationship Id="rId20" Type="http://schemas.openxmlformats.org/officeDocument/2006/relationships/slide" Target="slides/slide14.xml"/><Relationship Id="rId42" Type="http://schemas.openxmlformats.org/officeDocument/2006/relationships/font" Target="fonts/NotoSansSymbols-regular.fntdata"/><Relationship Id="rId41" Type="http://schemas.openxmlformats.org/officeDocument/2006/relationships/font" Target="fonts/LibreFranklin-boldItalic.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NotoSansSymbols-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LibreFranklin-bold.fntdata"/><Relationship Id="rId16" Type="http://schemas.openxmlformats.org/officeDocument/2006/relationships/slide" Target="slides/slide10.xml"/><Relationship Id="rId38" Type="http://schemas.openxmlformats.org/officeDocument/2006/relationships/font" Target="fonts/LibreFranklin-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d3edb2d48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d3edb2d4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d5a383e0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d5a383e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d5a383e08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d5a383e0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d3fff35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d3fff3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38e07ab60d_0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238e07ab60d_0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38e07ab60d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38e07ab60d_0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38e07ab60d_0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238e07ab60d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38e07ab60d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238e07ab60d_0_4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rtl="0" algn="l">
              <a:lnSpc>
                <a:spcPct val="89000"/>
              </a:lnSpc>
              <a:spcBef>
                <a:spcPts val="0"/>
              </a:spcBef>
              <a:spcAft>
                <a:spcPts val="0"/>
              </a:spcAft>
              <a:buClr>
                <a:schemeClr val="dk2"/>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238e07ab60d_0_4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rtl="0" algn="l">
              <a:lnSpc>
                <a:spcPct val="94000"/>
              </a:lnSpc>
              <a:spcBef>
                <a:spcPts val="1000"/>
              </a:spcBef>
              <a:spcAft>
                <a:spcPts val="0"/>
              </a:spcAft>
              <a:buClr>
                <a:schemeClr val="dk2"/>
              </a:buClr>
              <a:buSzPts val="1800"/>
              <a:buChar char="●"/>
              <a:defRPr/>
            </a:lvl1pPr>
            <a:lvl2pPr indent="-342900" lvl="1" marL="914400" rtl="0" algn="l">
              <a:lnSpc>
                <a:spcPct val="94000"/>
              </a:lnSpc>
              <a:spcBef>
                <a:spcPts val="500"/>
              </a:spcBef>
              <a:spcAft>
                <a:spcPts val="0"/>
              </a:spcAft>
              <a:buClr>
                <a:schemeClr val="dk2"/>
              </a:buClr>
              <a:buSzPts val="1800"/>
              <a:buChar char="○"/>
              <a:defRPr/>
            </a:lvl2pPr>
            <a:lvl3pPr indent="-342900" lvl="2" marL="1371600" rtl="0" algn="l">
              <a:lnSpc>
                <a:spcPct val="94000"/>
              </a:lnSpc>
              <a:spcBef>
                <a:spcPts val="500"/>
              </a:spcBef>
              <a:spcAft>
                <a:spcPts val="0"/>
              </a:spcAft>
              <a:buClr>
                <a:schemeClr val="dk2"/>
              </a:buClr>
              <a:buSzPts val="1800"/>
              <a:buChar char="■"/>
              <a:defRPr/>
            </a:lvl3pPr>
            <a:lvl4pPr indent="-342900" lvl="3" marL="1828800" rtl="0" algn="l">
              <a:lnSpc>
                <a:spcPct val="94000"/>
              </a:lnSpc>
              <a:spcBef>
                <a:spcPts val="500"/>
              </a:spcBef>
              <a:spcAft>
                <a:spcPts val="0"/>
              </a:spcAft>
              <a:buClr>
                <a:schemeClr val="dk2"/>
              </a:buClr>
              <a:buSzPts val="1800"/>
              <a:buChar char="●"/>
              <a:defRPr/>
            </a:lvl4pPr>
            <a:lvl5pPr indent="-342900" lvl="4" marL="2286000" rtl="0" algn="l">
              <a:lnSpc>
                <a:spcPct val="94000"/>
              </a:lnSpc>
              <a:spcBef>
                <a:spcPts val="500"/>
              </a:spcBef>
              <a:spcAft>
                <a:spcPts val="0"/>
              </a:spcAft>
              <a:buClr>
                <a:schemeClr val="dk2"/>
              </a:buClr>
              <a:buSzPts val="1800"/>
              <a:buChar char="○"/>
              <a:defRPr/>
            </a:lvl5pPr>
            <a:lvl6pPr indent="-342900" lvl="5" marL="2743200" rtl="0" algn="l">
              <a:lnSpc>
                <a:spcPct val="94000"/>
              </a:lnSpc>
              <a:spcBef>
                <a:spcPts val="500"/>
              </a:spcBef>
              <a:spcAft>
                <a:spcPts val="0"/>
              </a:spcAft>
              <a:buClr>
                <a:schemeClr val="dk2"/>
              </a:buClr>
              <a:buSzPts val="1800"/>
              <a:buChar char="■"/>
              <a:defRPr/>
            </a:lvl6pPr>
            <a:lvl7pPr indent="-342900" lvl="6" marL="3200400" rtl="0" algn="l">
              <a:lnSpc>
                <a:spcPct val="94000"/>
              </a:lnSpc>
              <a:spcBef>
                <a:spcPts val="500"/>
              </a:spcBef>
              <a:spcAft>
                <a:spcPts val="0"/>
              </a:spcAft>
              <a:buClr>
                <a:schemeClr val="dk2"/>
              </a:buClr>
              <a:buSzPts val="1800"/>
              <a:buChar char="●"/>
              <a:defRPr/>
            </a:lvl7pPr>
            <a:lvl8pPr indent="-342900" lvl="7" marL="3657600" rtl="0" algn="l">
              <a:lnSpc>
                <a:spcPct val="94000"/>
              </a:lnSpc>
              <a:spcBef>
                <a:spcPts val="500"/>
              </a:spcBef>
              <a:spcAft>
                <a:spcPts val="0"/>
              </a:spcAft>
              <a:buClr>
                <a:schemeClr val="dk2"/>
              </a:buClr>
              <a:buSzPts val="1800"/>
              <a:buChar char="○"/>
              <a:defRPr/>
            </a:lvl8pPr>
            <a:lvl9pPr indent="-342900" lvl="8" marL="4114800" rtl="0" algn="l">
              <a:lnSpc>
                <a:spcPct val="94000"/>
              </a:lnSpc>
              <a:spcBef>
                <a:spcPts val="500"/>
              </a:spcBef>
              <a:spcAft>
                <a:spcPts val="200"/>
              </a:spcAft>
              <a:buClr>
                <a:schemeClr val="dk2"/>
              </a:buClr>
              <a:buSzPts val="1800"/>
              <a:buChar char="■"/>
              <a:defRPr/>
            </a:lvl9pPr>
          </a:lstStyle>
          <a:p/>
        </p:txBody>
      </p:sp>
      <p:sp>
        <p:nvSpPr>
          <p:cNvPr id="53" name="Google Shape;53;g238e07ab60d_0_45"/>
          <p:cNvSpPr txBox="1"/>
          <p:nvPr>
            <p:ph idx="10" type="dt"/>
          </p:nvPr>
        </p:nvSpPr>
        <p:spPr>
          <a:xfrm>
            <a:off x="1390650" y="6453386"/>
            <a:ext cx="12045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238e07ab60d_0_45"/>
          <p:cNvSpPr txBox="1"/>
          <p:nvPr>
            <p:ph idx="11" type="ftr"/>
          </p:nvPr>
        </p:nvSpPr>
        <p:spPr>
          <a:xfrm>
            <a:off x="2893564" y="6453386"/>
            <a:ext cx="6280800" cy="404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238e07ab60d_0_45"/>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38e07ab60d_0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38e07ab60d_0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38e07ab60d_0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238e07ab60d_0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238e07ab60d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38e07ab60d_0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38e07ab60d_0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238e07ab60d_0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238e07ab60d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38e07ab60d_0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38e07ab60d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38e07ab60d_0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238e07ab60d_0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238e07ab60d_0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38e07ab60d_0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238e07ab60d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38e07ab60d_0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38e07ab60d_0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238e07ab60d_0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38e07ab60d_0_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238e07ab60d_0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38e07ab60d_0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238e07ab60d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38e07ab60d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238e07ab60d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238e07ab60d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docs.google.com/document/d/1LVaXdv9A-MjOI1AHAo4xmciXaTcNqrPOzN2EmhLFZzM/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docs.google.com/document/d/1zjz0B-YiyK9Q5KMjMxl4wY8GumFfuLvIovx_9a2nZhQ/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1828800" y="1447800"/>
            <a:ext cx="8447557" cy="243888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4400"/>
              <a:buFont typeface="Libre Franklin"/>
              <a:buNone/>
            </a:pPr>
            <a:r>
              <a:rPr lang="en-US" sz="4400"/>
              <a:t>SOFTWARE REQUIREMENTS SPECIFICATION</a:t>
            </a:r>
            <a:br>
              <a:rPr lang="en-US" sz="4400"/>
            </a:br>
            <a:r>
              <a:rPr lang="en-US" sz="4400"/>
              <a:t>FOR</a:t>
            </a:r>
            <a:br>
              <a:rPr lang="en-US" sz="4400"/>
            </a:br>
            <a:r>
              <a:rPr lang="en-US" sz="4400"/>
              <a:t>EXAM CELL AUTOMATION</a:t>
            </a:r>
            <a:endParaRPr sz="4400"/>
          </a:p>
        </p:txBody>
      </p:sp>
      <p:sp>
        <p:nvSpPr>
          <p:cNvPr id="61" name="Google Shape;61;p1"/>
          <p:cNvSpPr txBox="1"/>
          <p:nvPr>
            <p:ph idx="1" type="subTitle"/>
          </p:nvPr>
        </p:nvSpPr>
        <p:spPr>
          <a:xfrm>
            <a:off x="2679906" y="3956279"/>
            <a:ext cx="6845094" cy="1453921"/>
          </a:xfrm>
          <a:prstGeom prst="rect">
            <a:avLst/>
          </a:prstGeom>
          <a:noFill/>
          <a:ln>
            <a:noFill/>
          </a:ln>
        </p:spPr>
        <p:txBody>
          <a:bodyPr anchorCtr="0" anchor="t" bIns="45700" lIns="91425" spcFirstLastPara="1" rIns="91425" wrap="square" tIns="45700">
            <a:normAutofit fontScale="32500" lnSpcReduction="10000"/>
          </a:bodyPr>
          <a:lstStyle/>
          <a:p>
            <a:pPr indent="0" lvl="0" marL="0" rtl="0" algn="ctr">
              <a:lnSpc>
                <a:spcPct val="112000"/>
              </a:lnSpc>
              <a:spcBef>
                <a:spcPts val="0"/>
              </a:spcBef>
              <a:spcAft>
                <a:spcPts val="0"/>
              </a:spcAft>
              <a:buClr>
                <a:schemeClr val="dk2"/>
              </a:buClr>
              <a:buSzPct val="62162"/>
              <a:buNone/>
            </a:pPr>
            <a:r>
              <a:rPr lang="en-US"/>
              <a:t>   </a:t>
            </a:r>
            <a:endParaRPr/>
          </a:p>
          <a:p>
            <a:pPr indent="0" lvl="0" marL="0" rtl="0" algn="ctr">
              <a:lnSpc>
                <a:spcPct val="112000"/>
              </a:lnSpc>
              <a:spcBef>
                <a:spcPts val="0"/>
              </a:spcBef>
              <a:spcAft>
                <a:spcPts val="0"/>
              </a:spcAft>
              <a:buClr>
                <a:schemeClr val="dk2"/>
              </a:buClr>
              <a:buSzPct val="62162"/>
              <a:buNone/>
            </a:pPr>
            <a:r>
              <a:rPr lang="en-US"/>
              <a:t>                                                                    GROUP No: 9</a:t>
            </a:r>
            <a:endParaRPr/>
          </a:p>
          <a:p>
            <a:pPr indent="0" lvl="0" marL="0" rtl="0" algn="ctr">
              <a:lnSpc>
                <a:spcPct val="112000"/>
              </a:lnSpc>
              <a:spcBef>
                <a:spcPts val="0"/>
              </a:spcBef>
              <a:spcAft>
                <a:spcPts val="0"/>
              </a:spcAft>
              <a:buClr>
                <a:schemeClr val="dk2"/>
              </a:buClr>
              <a:buSzPct val="62162"/>
              <a:buNone/>
            </a:pPr>
            <a:r>
              <a:rPr lang="en-US"/>
              <a:t>                                                                                 Haneen Mohammed A</a:t>
            </a:r>
            <a:endParaRPr/>
          </a:p>
          <a:p>
            <a:pPr indent="0" lvl="0" marL="0" rtl="0" algn="ctr">
              <a:lnSpc>
                <a:spcPct val="112000"/>
              </a:lnSpc>
              <a:spcBef>
                <a:spcPts val="0"/>
              </a:spcBef>
              <a:spcAft>
                <a:spcPts val="0"/>
              </a:spcAft>
              <a:buClr>
                <a:schemeClr val="dk2"/>
              </a:buClr>
              <a:buSzPct val="62162"/>
              <a:buNone/>
            </a:pPr>
            <a:r>
              <a:rPr lang="en-US"/>
              <a:t>                                                                        Mereena Joseph</a:t>
            </a:r>
            <a:endParaRPr/>
          </a:p>
          <a:p>
            <a:pPr indent="0" lvl="0" marL="0" rtl="0" algn="ctr">
              <a:lnSpc>
                <a:spcPct val="112000"/>
              </a:lnSpc>
              <a:spcBef>
                <a:spcPts val="0"/>
              </a:spcBef>
              <a:spcAft>
                <a:spcPts val="0"/>
              </a:spcAft>
              <a:buClr>
                <a:schemeClr val="dk2"/>
              </a:buClr>
              <a:buSzPct val="62162"/>
              <a:buNone/>
            </a:pPr>
            <a:r>
              <a:rPr lang="en-US"/>
              <a:t>                                                                           Nandana KrishnaV</a:t>
            </a:r>
            <a:endParaRPr/>
          </a:p>
          <a:p>
            <a:pPr indent="0" lvl="0" marL="0" rtl="0" algn="ctr">
              <a:lnSpc>
                <a:spcPct val="112000"/>
              </a:lnSpc>
              <a:spcBef>
                <a:spcPts val="0"/>
              </a:spcBef>
              <a:spcAft>
                <a:spcPts val="0"/>
              </a:spcAft>
              <a:buClr>
                <a:schemeClr val="dk2"/>
              </a:buClr>
              <a:buSzPct val="62162"/>
              <a:buNone/>
            </a:pPr>
            <a:r>
              <a:rPr lang="en-US"/>
              <a:t>                                                                   Aziyaa Subair</a:t>
            </a:r>
            <a:endParaRPr/>
          </a:p>
          <a:p>
            <a:pPr indent="0" lvl="0" marL="0" rtl="0" algn="ctr">
              <a:lnSpc>
                <a:spcPct val="112000"/>
              </a:lnSpc>
              <a:spcBef>
                <a:spcPts val="0"/>
              </a:spcBef>
              <a:spcAft>
                <a:spcPts val="0"/>
              </a:spcAft>
              <a:buClr>
                <a:schemeClr val="dk2"/>
              </a:buClr>
              <a:buSzPct val="62162"/>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1023800" y="0"/>
            <a:ext cx="9726000" cy="8745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Literature Review</a:t>
            </a:r>
            <a:endParaRPr/>
          </a:p>
        </p:txBody>
      </p:sp>
      <p:graphicFrame>
        <p:nvGraphicFramePr>
          <p:cNvPr id="114" name="Google Shape;114;p9"/>
          <p:cNvGraphicFramePr/>
          <p:nvPr/>
        </p:nvGraphicFramePr>
        <p:xfrm>
          <a:off x="1246800" y="685805"/>
          <a:ext cx="3000000" cy="3000000"/>
        </p:xfrm>
        <a:graphic>
          <a:graphicData uri="http://schemas.openxmlformats.org/drawingml/2006/table">
            <a:tbl>
              <a:tblPr bandRow="1" firstRow="1">
                <a:noFill/>
                <a:tableStyleId>{B286F176-5C25-4A03-9B81-4EF67953A6FB}</a:tableStyleId>
              </a:tblPr>
              <a:tblGrid>
                <a:gridCol w="941225"/>
                <a:gridCol w="2431500"/>
                <a:gridCol w="2745250"/>
                <a:gridCol w="3608025"/>
              </a:tblGrid>
              <a:tr h="843650">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u="none" cap="none" strike="noStrike"/>
                        <a:t>Sr.No</a:t>
                      </a:r>
                      <a:endParaRPr sz="1800" u="none" cap="none" strike="noStrike"/>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Author</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Name</a:t>
                      </a:r>
                      <a:r>
                        <a:rPr lang="en-US" sz="1800"/>
                        <a:t> of the paper</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Description</a:t>
                      </a:r>
                      <a:endParaRPr sz="1800"/>
                    </a:p>
                    <a:p>
                      <a:pPr indent="0" lvl="0" marL="0" marR="0" rtl="0" algn="l">
                        <a:spcBef>
                          <a:spcPts val="0"/>
                        </a:spcBef>
                        <a:spcAft>
                          <a:spcPts val="0"/>
                        </a:spcAft>
                        <a:buNone/>
                      </a:pPr>
                      <a:r>
                        <a:t/>
                      </a:r>
                      <a:endParaRPr sz="1800"/>
                    </a:p>
                  </a:txBody>
                  <a:tcPr marT="45725" marB="45725" marR="91450" marL="91450"/>
                </a:tc>
              </a:tr>
              <a:tr h="210912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latin typeface="Times"/>
                          <a:ea typeface="Times"/>
                          <a:cs typeface="Times"/>
                          <a:sym typeface="Times"/>
                        </a:rPr>
                        <a:t>R.Chandrashekar</a:t>
                      </a:r>
                      <a:endParaRPr sz="1800">
                        <a:latin typeface="Times"/>
                        <a:ea typeface="Times"/>
                        <a:cs typeface="Times"/>
                        <a:sym typeface="Times"/>
                      </a:endParaRPr>
                    </a:p>
                    <a:p>
                      <a:pPr indent="0" lvl="0" marL="0" marR="0" rtl="0" algn="l">
                        <a:spcBef>
                          <a:spcPts val="0"/>
                        </a:spcBef>
                        <a:spcAft>
                          <a:spcPts val="0"/>
                        </a:spcAft>
                        <a:buNone/>
                      </a:pPr>
                      <a:r>
                        <a:t/>
                      </a:r>
                      <a:endParaRPr sz="1800">
                        <a:latin typeface="Times"/>
                        <a:ea typeface="Times"/>
                        <a:cs typeface="Times"/>
                        <a:sym typeface="Times"/>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latin typeface="Times"/>
                          <a:ea typeface="Times"/>
                          <a:cs typeface="Times"/>
                          <a:sym typeface="Times"/>
                        </a:rPr>
                        <a:t>Automation of Hall Seating Arrangement System</a:t>
                      </a:r>
                      <a:endParaRPr sz="1800">
                        <a:latin typeface="Times"/>
                        <a:ea typeface="Times"/>
                        <a:cs typeface="Times"/>
                        <a:sym typeface="Times"/>
                      </a:endParaRPr>
                    </a:p>
                    <a:p>
                      <a:pPr indent="0" lvl="0" marL="0" marR="0" rtl="0" algn="l">
                        <a:spcBef>
                          <a:spcPts val="0"/>
                        </a:spcBef>
                        <a:spcAft>
                          <a:spcPts val="0"/>
                        </a:spcAft>
                        <a:buNone/>
                      </a:pPr>
                      <a:r>
                        <a:t/>
                      </a:r>
                      <a:endParaRPr sz="1800">
                        <a:latin typeface="Times"/>
                        <a:ea typeface="Times"/>
                        <a:cs typeface="Times"/>
                        <a:sym typeface="Times"/>
                      </a:endParaRPr>
                    </a:p>
                  </a:txBody>
                  <a:tcPr marT="45725" marB="45725" marR="91450" marL="91450"/>
                </a:tc>
                <a:tc>
                  <a:txBody>
                    <a:bodyPr/>
                    <a:lstStyle/>
                    <a:p>
                      <a:pPr indent="0" lvl="0" marL="0" marR="0" rtl="0" algn="l">
                        <a:spcBef>
                          <a:spcPts val="0"/>
                        </a:spcBef>
                        <a:spcAft>
                          <a:spcPts val="0"/>
                        </a:spcAft>
                        <a:buNone/>
                      </a:pPr>
                      <a:r>
                        <a:rPr lang="en-US" sz="1800">
                          <a:latin typeface="Times"/>
                          <a:ea typeface="Times"/>
                          <a:cs typeface="Times"/>
                          <a:sym typeface="Times"/>
                        </a:rPr>
                        <a:t>This paper show off venture which offers a solution to examination seating arrangement problems by means of executing the proposed chromatic polynomial set of rules</a:t>
                      </a:r>
                      <a:endParaRPr sz="1800">
                        <a:latin typeface="Times"/>
                        <a:ea typeface="Times"/>
                        <a:cs typeface="Times"/>
                        <a:sym typeface="Times"/>
                      </a:endParaRPr>
                    </a:p>
                  </a:txBody>
                  <a:tcPr marT="45725" marB="45725" marR="91450" marL="91450"/>
                </a:tc>
              </a:tr>
              <a:tr h="18750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latin typeface="Times"/>
                          <a:ea typeface="Times"/>
                          <a:cs typeface="Times"/>
                          <a:sym typeface="Times"/>
                        </a:rPr>
                        <a:t>Dinesh Chandewar, Mainka Saha</a:t>
                      </a:r>
                      <a:endParaRPr sz="1800">
                        <a:latin typeface="Times"/>
                        <a:ea typeface="Times"/>
                        <a:cs typeface="Times"/>
                        <a:sym typeface="Times"/>
                      </a:endParaRPr>
                    </a:p>
                    <a:p>
                      <a:pPr indent="0" lvl="0" marL="0" marR="0" rtl="0" algn="l">
                        <a:spcBef>
                          <a:spcPts val="0"/>
                        </a:spcBef>
                        <a:spcAft>
                          <a:spcPts val="0"/>
                        </a:spcAft>
                        <a:buNone/>
                      </a:pPr>
                      <a:r>
                        <a:t/>
                      </a:r>
                      <a:endParaRPr sz="1800">
                        <a:latin typeface="Times"/>
                        <a:ea typeface="Times"/>
                        <a:cs typeface="Times"/>
                        <a:sym typeface="Times"/>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latin typeface="Times"/>
                          <a:ea typeface="Times"/>
                          <a:cs typeface="Times"/>
                          <a:sym typeface="Times"/>
                        </a:rPr>
                        <a:t>Automatic Seating Arrangement of University</a:t>
                      </a:r>
                      <a:endParaRPr sz="1800">
                        <a:latin typeface="Times"/>
                        <a:ea typeface="Times"/>
                        <a:cs typeface="Times"/>
                        <a:sym typeface="Times"/>
                      </a:endParaRPr>
                    </a:p>
                    <a:p>
                      <a:pPr indent="0" lvl="0" marL="0" marR="0" rtl="0" algn="l">
                        <a:spcBef>
                          <a:spcPts val="0"/>
                        </a:spcBef>
                        <a:spcAft>
                          <a:spcPts val="0"/>
                        </a:spcAft>
                        <a:buNone/>
                      </a:pPr>
                      <a:r>
                        <a:t/>
                      </a:r>
                      <a:endParaRPr sz="1800">
                        <a:latin typeface="Times"/>
                        <a:ea typeface="Times"/>
                        <a:cs typeface="Times"/>
                        <a:sym typeface="Times"/>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latin typeface="Times"/>
                          <a:ea typeface="Times"/>
                          <a:cs typeface="Times"/>
                          <a:sym typeface="Times"/>
                        </a:rPr>
                        <a:t>The paper is to lessen the significant mission of manually allocating seats at some point of an exam. The device will provide an effective measure to dynamically allocate students in a lecture room</a:t>
                      </a:r>
                      <a:endParaRPr sz="1800">
                        <a:latin typeface="Times"/>
                        <a:ea typeface="Times"/>
                        <a:cs typeface="Times"/>
                        <a:sym typeface="Times"/>
                      </a:endParaRPr>
                    </a:p>
                    <a:p>
                      <a:pPr indent="0" lvl="0" marL="0" marR="0" rtl="0" algn="l">
                        <a:spcBef>
                          <a:spcPts val="0"/>
                        </a:spcBef>
                        <a:spcAft>
                          <a:spcPts val="0"/>
                        </a:spcAft>
                        <a:buNone/>
                      </a:pPr>
                      <a:r>
                        <a:t/>
                      </a:r>
                      <a:endParaRPr sz="1800">
                        <a:latin typeface="Times"/>
                        <a:ea typeface="Times"/>
                        <a:cs typeface="Times"/>
                        <a:sym typeface="Times"/>
                      </a:endParaRPr>
                    </a:p>
                  </a:txBody>
                  <a:tcPr marT="45725" marB="45725" marR="91450" marL="91450"/>
                </a:tc>
              </a:tr>
            </a:tbl>
          </a:graphicData>
        </a:graphic>
      </p:graphicFrame>
      <p:sp>
        <p:nvSpPr>
          <p:cNvPr id="115" name="Google Shape;115;p9"/>
          <p:cNvSpPr txBox="1"/>
          <p:nvPr/>
        </p:nvSpPr>
        <p:spPr>
          <a:xfrm>
            <a:off x="1023800" y="6026700"/>
            <a:ext cx="7822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Link : </a:t>
            </a:r>
            <a:r>
              <a:rPr lang="en-US" u="sng">
                <a:solidFill>
                  <a:schemeClr val="hlink"/>
                </a:solidFill>
                <a:latin typeface="Libre Franklin"/>
                <a:ea typeface="Libre Franklin"/>
                <a:cs typeface="Libre Franklin"/>
                <a:sym typeface="Libre Franklin"/>
                <a:hlinkClick r:id="rId3"/>
              </a:rPr>
              <a:t>https://docs.google.com/document/d/1LVaXdv9A-MjOI1AHAo4xmciXaTcNqrPOzN2EmhLFZzM/edit</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Functional Requirements</a:t>
            </a:r>
            <a:endParaRPr/>
          </a:p>
        </p:txBody>
      </p:sp>
      <p:sp>
        <p:nvSpPr>
          <p:cNvPr id="121" name="Google Shape;121;p1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rgbClr val="000000"/>
              </a:buClr>
              <a:buSzPts val="1800"/>
              <a:buNone/>
            </a:pPr>
            <a:r>
              <a:rPr b="1" lang="en-US" sz="1800">
                <a:solidFill>
                  <a:srgbClr val="000000"/>
                </a:solidFill>
                <a:latin typeface="Times"/>
                <a:ea typeface="Times"/>
                <a:cs typeface="Times"/>
                <a:sym typeface="Times"/>
              </a:rPr>
              <a:t>1.	</a:t>
            </a:r>
            <a:r>
              <a:rPr b="1" lang="en-US" sz="1800">
                <a:solidFill>
                  <a:srgbClr val="000000"/>
                </a:solidFill>
                <a:latin typeface="Times"/>
                <a:ea typeface="Times"/>
                <a:cs typeface="Times"/>
                <a:sym typeface="Times"/>
              </a:rPr>
              <a:t>USER AUTHENTICATION</a:t>
            </a:r>
            <a:r>
              <a:rPr b="1" i="0" lang="en-US" sz="1800" u="none" strike="noStrike">
                <a:solidFill>
                  <a:srgbClr val="000000"/>
                </a:solidFill>
                <a:latin typeface="Times"/>
                <a:ea typeface="Times"/>
                <a:cs typeface="Times"/>
                <a:sym typeface="Times"/>
              </a:rPr>
              <a:t> </a:t>
            </a:r>
            <a:endParaRPr/>
          </a:p>
          <a:p>
            <a:pPr indent="0" lvl="0" marL="0" rtl="0" algn="just">
              <a:lnSpc>
                <a:spcPct val="94000"/>
              </a:lnSpc>
              <a:spcBef>
                <a:spcPts val="0"/>
              </a:spcBef>
              <a:spcAft>
                <a:spcPts val="0"/>
              </a:spcAft>
              <a:buClr>
                <a:schemeClr val="dk2"/>
              </a:buClr>
              <a:buSzPts val="2000"/>
              <a:buNone/>
            </a:pPr>
            <a:r>
              <a:t/>
            </a:r>
            <a:endParaRPr b="0"/>
          </a:p>
          <a:p>
            <a:pPr indent="0" lvl="0" marL="18542" rtl="0" algn="just">
              <a:lnSpc>
                <a:spcPct val="94000"/>
              </a:lnSpc>
              <a:spcBef>
                <a:spcPts val="600"/>
              </a:spcBef>
              <a:spcAft>
                <a:spcPts val="0"/>
              </a:spcAft>
              <a:buClr>
                <a:srgbClr val="000000"/>
              </a:buClr>
              <a:buSzPts val="1800"/>
              <a:buNone/>
            </a:pPr>
            <a:r>
              <a:rPr b="0" i="0" lang="en-US" sz="1800" u="none" strike="noStrike">
                <a:solidFill>
                  <a:srgbClr val="000000"/>
                </a:solidFill>
                <a:latin typeface="Times"/>
                <a:ea typeface="Times"/>
                <a:cs typeface="Times"/>
                <a:sym typeface="Times"/>
              </a:rPr>
              <a:t>This is to allow Exam Cell and the faculty to login into the Exam Cell Automation System.</a:t>
            </a:r>
            <a:br>
              <a:rPr b="0" lang="en-US"/>
            </a:br>
            <a:endParaRPr/>
          </a:p>
          <a:p>
            <a:pPr indent="-285750" lvl="0" marL="304292" rtl="0" algn="just">
              <a:lnSpc>
                <a:spcPct val="94000"/>
              </a:lnSpc>
              <a:spcBef>
                <a:spcPts val="120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User enters username and password.</a:t>
            </a:r>
            <a:endParaRPr b="0" i="0" sz="1800" u="none" strike="noStrike">
              <a:solidFill>
                <a:srgbClr val="000000"/>
              </a:solidFill>
              <a:latin typeface="Noto Sans Symbols"/>
              <a:ea typeface="Noto Sans Symbols"/>
              <a:cs typeface="Noto Sans Symbols"/>
              <a:sym typeface="Noto Sans Symbols"/>
            </a:endParaRPr>
          </a:p>
          <a:p>
            <a:pPr indent="-384048" lvl="0" marL="402590" rtl="0" algn="just">
              <a:lnSpc>
                <a:spcPct val="94000"/>
              </a:lnSpc>
              <a:spcBef>
                <a:spcPts val="120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If they are valid and is admin, admin is taken to admin landing page.</a:t>
            </a:r>
            <a:endParaRPr b="0" i="0" sz="1800" u="none" strike="noStrike">
              <a:solidFill>
                <a:srgbClr val="000000"/>
              </a:solidFill>
              <a:latin typeface="Noto Sans Symbols"/>
              <a:ea typeface="Noto Sans Symbols"/>
              <a:cs typeface="Noto Sans Symbols"/>
              <a:sym typeface="Noto Sans Symbols"/>
            </a:endParaRPr>
          </a:p>
          <a:p>
            <a:pPr indent="-384048" lvl="0" marL="402590" rtl="0" algn="just">
              <a:lnSpc>
                <a:spcPct val="94000"/>
              </a:lnSpc>
              <a:spcBef>
                <a:spcPts val="120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Else, the user is taken to faculty landing page.</a:t>
            </a:r>
            <a:endParaRPr b="0" i="0" sz="1800" u="none" strike="noStrike">
              <a:solidFill>
                <a:srgbClr val="000000"/>
              </a:solidFill>
              <a:latin typeface="Noto Sans Symbols"/>
              <a:ea typeface="Noto Sans Symbols"/>
              <a:cs typeface="Noto Sans Symbols"/>
              <a:sym typeface="Noto Sans Symbols"/>
            </a:endParaRPr>
          </a:p>
          <a:p>
            <a:pPr indent="-257048" lvl="0" marL="384048" rtl="0" algn="l">
              <a:lnSpc>
                <a:spcPct val="94000"/>
              </a:lnSpc>
              <a:spcBef>
                <a:spcPts val="1600"/>
              </a:spcBef>
              <a:spcAft>
                <a:spcPts val="0"/>
              </a:spcAft>
              <a:buClr>
                <a:schemeClr val="dk2"/>
              </a:buClr>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idx="1" type="body"/>
          </p:nvPr>
        </p:nvSpPr>
        <p:spPr>
          <a:xfrm>
            <a:off x="1371600" y="1066800"/>
            <a:ext cx="9601200" cy="4800600"/>
          </a:xfrm>
          <a:prstGeom prst="rect">
            <a:avLst/>
          </a:prstGeom>
          <a:noFill/>
          <a:ln>
            <a:noFill/>
          </a:ln>
        </p:spPr>
        <p:txBody>
          <a:bodyPr anchorCtr="0" anchor="t" bIns="45700" lIns="91425" spcFirstLastPara="1" rIns="91425" wrap="square" tIns="45700">
            <a:normAutofit fontScale="92500" lnSpcReduction="20000"/>
          </a:bodyPr>
          <a:lstStyle/>
          <a:p>
            <a:pPr indent="-384079" lvl="0" marL="384048" rtl="0" algn="just">
              <a:lnSpc>
                <a:spcPct val="94000"/>
              </a:lnSpc>
              <a:spcBef>
                <a:spcPts val="0"/>
              </a:spcBef>
              <a:spcAft>
                <a:spcPts val="0"/>
              </a:spcAft>
              <a:buClr>
                <a:srgbClr val="000000"/>
              </a:buClr>
              <a:buSzPct val="100000"/>
              <a:buFont typeface="Libre Franklin"/>
              <a:buAutoNum type="arabicPeriod" startAt="2"/>
            </a:pPr>
            <a:r>
              <a:rPr b="1" i="0" lang="en-US" sz="1900" u="none" strike="noStrike">
                <a:solidFill>
                  <a:srgbClr val="000000"/>
                </a:solidFill>
                <a:latin typeface="Times"/>
                <a:ea typeface="Times"/>
                <a:cs typeface="Times"/>
                <a:sym typeface="Times"/>
              </a:rPr>
              <a:t>Landing page of admin</a:t>
            </a:r>
            <a:endParaRPr/>
          </a:p>
          <a:p>
            <a:pPr indent="0" lvl="0" marL="0" rtl="0" algn="just">
              <a:lnSpc>
                <a:spcPct val="94000"/>
              </a:lnSpc>
              <a:spcBef>
                <a:spcPts val="1400"/>
              </a:spcBef>
              <a:spcAft>
                <a:spcPts val="0"/>
              </a:spcAft>
              <a:buClr>
                <a:srgbClr val="000000"/>
              </a:buClr>
              <a:buSzPct val="100000"/>
              <a:buNone/>
            </a:pPr>
            <a:r>
              <a:rPr b="0" i="0" lang="en-US" sz="1900" u="none" strike="noStrike">
                <a:solidFill>
                  <a:srgbClr val="000000"/>
                </a:solidFill>
                <a:latin typeface="Times"/>
                <a:ea typeface="Times"/>
                <a:cs typeface="Times"/>
                <a:sym typeface="Times"/>
              </a:rPr>
              <a:t>This page lists out the functionalities that the admin can access including add faculty, set and cancel exam, allotment , view attendance and malpractice reports.</a:t>
            </a:r>
            <a:endParaRPr sz="1900"/>
          </a:p>
          <a:p>
            <a:pPr indent="0" lvl="0" marL="0" rtl="0" algn="just">
              <a:lnSpc>
                <a:spcPct val="94000"/>
              </a:lnSpc>
              <a:spcBef>
                <a:spcPts val="0"/>
              </a:spcBef>
              <a:spcAft>
                <a:spcPts val="0"/>
              </a:spcAft>
              <a:buClr>
                <a:schemeClr val="dk2"/>
              </a:buClr>
              <a:buSzPct val="100000"/>
              <a:buNone/>
            </a:pPr>
            <a:r>
              <a:t/>
            </a:r>
            <a:endParaRPr b="1" i="0" sz="1900" u="none" strike="noStrike">
              <a:solidFill>
                <a:srgbClr val="000000"/>
              </a:solidFill>
              <a:latin typeface="Times"/>
              <a:ea typeface="Times"/>
              <a:cs typeface="Times"/>
              <a:sym typeface="Times"/>
            </a:endParaRPr>
          </a:p>
          <a:p>
            <a:pPr indent="-384079" lvl="0" marL="384048" rtl="0" algn="just">
              <a:lnSpc>
                <a:spcPct val="94000"/>
              </a:lnSpc>
              <a:spcBef>
                <a:spcPts val="0"/>
              </a:spcBef>
              <a:spcAft>
                <a:spcPts val="0"/>
              </a:spcAft>
              <a:buClr>
                <a:srgbClr val="000000"/>
              </a:buClr>
              <a:buSzPct val="100000"/>
              <a:buFont typeface="Arial"/>
              <a:buChar char="•"/>
            </a:pPr>
            <a:r>
              <a:rPr b="0" i="0" lang="en-US" sz="1900" u="none" strike="noStrike">
                <a:solidFill>
                  <a:srgbClr val="000000"/>
                </a:solidFill>
                <a:latin typeface="Times"/>
                <a:ea typeface="Times"/>
                <a:cs typeface="Times"/>
                <a:sym typeface="Times"/>
              </a:rPr>
              <a:t>Admin logs in the website.</a:t>
            </a:r>
            <a:endParaRPr b="0" i="0" sz="1900" u="none" strike="noStrike">
              <a:solidFill>
                <a:srgbClr val="000000"/>
              </a:solidFill>
              <a:latin typeface="Noto Sans Symbols"/>
              <a:ea typeface="Noto Sans Symbols"/>
              <a:cs typeface="Noto Sans Symbols"/>
              <a:sym typeface="Noto Sans Symbols"/>
            </a:endParaRPr>
          </a:p>
          <a:p>
            <a:pPr indent="-384079" lvl="0" marL="384048" rtl="0" algn="just">
              <a:lnSpc>
                <a:spcPct val="94000"/>
              </a:lnSpc>
              <a:spcBef>
                <a:spcPts val="0"/>
              </a:spcBef>
              <a:spcAft>
                <a:spcPts val="0"/>
              </a:spcAft>
              <a:buClr>
                <a:srgbClr val="000000"/>
              </a:buClr>
              <a:buSzPct val="100000"/>
              <a:buFont typeface="Arial"/>
              <a:buChar char="•"/>
            </a:pPr>
            <a:r>
              <a:rPr b="0" i="0" lang="en-US" sz="1900" u="none" strike="noStrike">
                <a:solidFill>
                  <a:srgbClr val="000000"/>
                </a:solidFill>
                <a:latin typeface="Times"/>
                <a:ea typeface="Times"/>
                <a:cs typeface="Times"/>
                <a:sym typeface="Times"/>
              </a:rPr>
              <a:t>Click on one among the 6 buttons available in the page.</a:t>
            </a:r>
            <a:endParaRPr b="0" i="0" sz="1900" u="none" strike="noStrike">
              <a:solidFill>
                <a:srgbClr val="000000"/>
              </a:solidFill>
              <a:latin typeface="Noto Sans Symbols"/>
              <a:ea typeface="Noto Sans Symbols"/>
              <a:cs typeface="Noto Sans Symbols"/>
              <a:sym typeface="Noto Sans Symbols"/>
            </a:endParaRPr>
          </a:p>
          <a:p>
            <a:pPr indent="-384079" lvl="0" marL="384048" rtl="0" algn="just">
              <a:lnSpc>
                <a:spcPct val="94000"/>
              </a:lnSpc>
              <a:spcBef>
                <a:spcPts val="0"/>
              </a:spcBef>
              <a:spcAft>
                <a:spcPts val="0"/>
              </a:spcAft>
              <a:buClr>
                <a:srgbClr val="000000"/>
              </a:buClr>
              <a:buSzPct val="100000"/>
              <a:buFont typeface="Arial"/>
              <a:buChar char="•"/>
            </a:pPr>
            <a:r>
              <a:rPr b="0" i="0" lang="en-US" sz="1900" u="none" strike="noStrike">
                <a:solidFill>
                  <a:srgbClr val="000000"/>
                </a:solidFill>
                <a:latin typeface="Times"/>
                <a:ea typeface="Times"/>
                <a:cs typeface="Times"/>
                <a:sym typeface="Times"/>
              </a:rPr>
              <a:t>Based on the functionality selected they will be directed to different pages.</a:t>
            </a:r>
            <a:endParaRPr sz="1900"/>
          </a:p>
          <a:p>
            <a:pPr indent="-272478" lvl="0" marL="384048" rtl="0" algn="just">
              <a:lnSpc>
                <a:spcPct val="94000"/>
              </a:lnSpc>
              <a:spcBef>
                <a:spcPts val="0"/>
              </a:spcBef>
              <a:spcAft>
                <a:spcPts val="0"/>
              </a:spcAft>
              <a:buClr>
                <a:schemeClr val="dk2"/>
              </a:buClr>
              <a:buSzPct val="100000"/>
              <a:buFont typeface="Arial"/>
              <a:buNone/>
            </a:pPr>
            <a:r>
              <a:t/>
            </a:r>
            <a:endParaRPr sz="1900">
              <a:solidFill>
                <a:srgbClr val="000000"/>
              </a:solidFill>
              <a:latin typeface="Times"/>
              <a:ea typeface="Times"/>
              <a:cs typeface="Times"/>
              <a:sym typeface="Times"/>
            </a:endParaRPr>
          </a:p>
          <a:p>
            <a:pPr indent="0" lvl="0" marL="0" rtl="0" algn="just">
              <a:lnSpc>
                <a:spcPct val="94000"/>
              </a:lnSpc>
              <a:spcBef>
                <a:spcPts val="1400"/>
              </a:spcBef>
              <a:spcAft>
                <a:spcPts val="0"/>
              </a:spcAft>
              <a:buClr>
                <a:srgbClr val="000000"/>
              </a:buClr>
              <a:buSzPct val="100000"/>
              <a:buNone/>
            </a:pPr>
            <a:r>
              <a:rPr b="1" i="0" lang="en-US" sz="1900" u="none" strike="noStrike">
                <a:solidFill>
                  <a:srgbClr val="000000"/>
                </a:solidFill>
                <a:latin typeface="Times"/>
                <a:ea typeface="Times"/>
                <a:cs typeface="Times"/>
                <a:sym typeface="Times"/>
              </a:rPr>
              <a:t>3.    Landing page of faculty</a:t>
            </a:r>
            <a:endParaRPr sz="1900"/>
          </a:p>
          <a:p>
            <a:pPr indent="0" lvl="0" marL="0" rtl="0" algn="just">
              <a:lnSpc>
                <a:spcPct val="94000"/>
              </a:lnSpc>
              <a:spcBef>
                <a:spcPts val="1400"/>
              </a:spcBef>
              <a:spcAft>
                <a:spcPts val="0"/>
              </a:spcAft>
              <a:buClr>
                <a:srgbClr val="000000"/>
              </a:buClr>
              <a:buSzPct val="100000"/>
              <a:buNone/>
            </a:pPr>
            <a:r>
              <a:rPr b="0" i="0" lang="en-US" sz="1900" u="none" strike="noStrike">
                <a:solidFill>
                  <a:srgbClr val="000000"/>
                </a:solidFill>
                <a:latin typeface="Times"/>
                <a:ea typeface="Times"/>
                <a:cs typeface="Times"/>
                <a:sym typeface="Times"/>
              </a:rPr>
              <a:t>This page lists out the functionalities that the faculty can access including view allotment, update attendance and report malpractice.</a:t>
            </a:r>
            <a:endParaRPr sz="1900"/>
          </a:p>
          <a:p>
            <a:pPr indent="0" lvl="0" marL="0" rtl="0" algn="just">
              <a:lnSpc>
                <a:spcPct val="94000"/>
              </a:lnSpc>
              <a:spcBef>
                <a:spcPts val="0"/>
              </a:spcBef>
              <a:spcAft>
                <a:spcPts val="0"/>
              </a:spcAft>
              <a:buClr>
                <a:schemeClr val="dk2"/>
              </a:buClr>
              <a:buSzPct val="100000"/>
              <a:buNone/>
            </a:pPr>
            <a:r>
              <a:t/>
            </a:r>
            <a:endParaRPr b="0" i="0" sz="1900" u="none" strike="noStrike">
              <a:solidFill>
                <a:srgbClr val="000000"/>
              </a:solidFill>
              <a:latin typeface="Times"/>
              <a:ea typeface="Times"/>
              <a:cs typeface="Times"/>
              <a:sym typeface="Times"/>
            </a:endParaRPr>
          </a:p>
          <a:p>
            <a:pPr indent="-384079" lvl="0" marL="384048" rtl="0" algn="just">
              <a:lnSpc>
                <a:spcPct val="94000"/>
              </a:lnSpc>
              <a:spcBef>
                <a:spcPts val="0"/>
              </a:spcBef>
              <a:spcAft>
                <a:spcPts val="0"/>
              </a:spcAft>
              <a:buClr>
                <a:schemeClr val="dk2"/>
              </a:buClr>
              <a:buSzPct val="100000"/>
              <a:buFont typeface="Arial"/>
              <a:buChar char="•"/>
            </a:pPr>
            <a:r>
              <a:rPr b="0" lang="en-US" sz="1900"/>
              <a:t> </a:t>
            </a:r>
            <a:r>
              <a:rPr b="0" i="0" lang="en-US" sz="1900" u="none" strike="noStrike">
                <a:solidFill>
                  <a:srgbClr val="000000"/>
                </a:solidFill>
                <a:latin typeface="Times"/>
                <a:ea typeface="Times"/>
                <a:cs typeface="Times"/>
                <a:sym typeface="Times"/>
              </a:rPr>
              <a:t>Faculty logs in the website.</a:t>
            </a:r>
            <a:endParaRPr b="0" sz="1900"/>
          </a:p>
          <a:p>
            <a:pPr indent="-384079" lvl="0" marL="384048" rtl="0" algn="just">
              <a:lnSpc>
                <a:spcPct val="94000"/>
              </a:lnSpc>
              <a:spcBef>
                <a:spcPts val="0"/>
              </a:spcBef>
              <a:spcAft>
                <a:spcPts val="0"/>
              </a:spcAft>
              <a:buClr>
                <a:srgbClr val="000000"/>
              </a:buClr>
              <a:buSzPct val="100000"/>
              <a:buFont typeface="Arial"/>
              <a:buChar char="•"/>
            </a:pPr>
            <a:r>
              <a:rPr b="0" i="0" lang="en-US" sz="1900" u="none" strike="noStrike">
                <a:solidFill>
                  <a:srgbClr val="000000"/>
                </a:solidFill>
                <a:latin typeface="Times"/>
                <a:ea typeface="Times"/>
                <a:cs typeface="Times"/>
                <a:sym typeface="Times"/>
              </a:rPr>
              <a:t>Click on one among the 3 buttons available in the page.</a:t>
            </a:r>
            <a:endParaRPr b="0" sz="1900"/>
          </a:p>
          <a:p>
            <a:pPr indent="-384079" lvl="0" marL="384048" rtl="0" algn="just">
              <a:lnSpc>
                <a:spcPct val="94000"/>
              </a:lnSpc>
              <a:spcBef>
                <a:spcPts val="0"/>
              </a:spcBef>
              <a:spcAft>
                <a:spcPts val="0"/>
              </a:spcAft>
              <a:buClr>
                <a:srgbClr val="000000"/>
              </a:buClr>
              <a:buSzPct val="100000"/>
              <a:buFont typeface="Arial"/>
              <a:buChar char="•"/>
            </a:pPr>
            <a:r>
              <a:rPr b="0" i="0" lang="en-US" sz="1900" u="none" strike="noStrike">
                <a:solidFill>
                  <a:srgbClr val="000000"/>
                </a:solidFill>
                <a:latin typeface="Times"/>
                <a:ea typeface="Times"/>
                <a:cs typeface="Times"/>
                <a:sym typeface="Times"/>
              </a:rPr>
              <a:t>Based on the functionality selected they will be directed to different pages.</a:t>
            </a:r>
            <a:endParaRPr b="0" sz="1900"/>
          </a:p>
          <a:p>
            <a:pPr indent="0" lvl="0" marL="0" rtl="0" algn="l">
              <a:lnSpc>
                <a:spcPct val="94000"/>
              </a:lnSpc>
              <a:spcBef>
                <a:spcPts val="1000"/>
              </a:spcBef>
              <a:spcAft>
                <a:spcPts val="0"/>
              </a:spcAft>
              <a:buClr>
                <a:schemeClr val="dk2"/>
              </a:buClr>
              <a:buSzPct val="84210"/>
              <a:buNone/>
            </a:pPr>
            <a:br>
              <a:rPr b="0" lang="en-US" sz="1900"/>
            </a:br>
            <a:endParaRPr b="0" i="0" sz="1900" u="none" strike="noStrike">
              <a:solidFill>
                <a:srgbClr val="000000"/>
              </a:solidFill>
              <a:latin typeface="Noto Sans Symbols"/>
              <a:ea typeface="Noto Sans Symbols"/>
              <a:cs typeface="Noto Sans Symbols"/>
              <a:sym typeface="Noto Sans Symbols"/>
            </a:endParaRPr>
          </a:p>
          <a:p>
            <a:pPr indent="0" lvl="0" marL="0" rtl="0" algn="l">
              <a:lnSpc>
                <a:spcPct val="94000"/>
              </a:lnSpc>
              <a:spcBef>
                <a:spcPts val="1200"/>
              </a:spcBef>
              <a:spcAft>
                <a:spcPts val="0"/>
              </a:spcAft>
              <a:buClr>
                <a:schemeClr val="dk2"/>
              </a:buClr>
              <a:buSzPct val="100000"/>
              <a:buNone/>
            </a:pPr>
            <a:br>
              <a:rPr b="0" lang="en-US" sz="1800"/>
            </a:b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idx="1" type="body"/>
          </p:nvPr>
        </p:nvSpPr>
        <p:spPr>
          <a:xfrm>
            <a:off x="1371600" y="1066800"/>
            <a:ext cx="9601200" cy="4800600"/>
          </a:xfrm>
          <a:prstGeom prst="rect">
            <a:avLst/>
          </a:prstGeom>
          <a:noFill/>
          <a:ln>
            <a:noFill/>
          </a:ln>
        </p:spPr>
        <p:txBody>
          <a:bodyPr anchorCtr="0" anchor="t" bIns="45700" lIns="91425" spcFirstLastPara="1" rIns="91425" wrap="square" tIns="45700">
            <a:noAutofit/>
          </a:bodyPr>
          <a:lstStyle/>
          <a:p>
            <a:pPr indent="0" lvl="0" marL="0" rtl="0" algn="just">
              <a:lnSpc>
                <a:spcPct val="74000"/>
              </a:lnSpc>
              <a:spcBef>
                <a:spcPts val="0"/>
              </a:spcBef>
              <a:spcAft>
                <a:spcPts val="0"/>
              </a:spcAft>
              <a:buClr>
                <a:srgbClr val="000000"/>
              </a:buClr>
              <a:buSzPts val="1085"/>
              <a:buNone/>
            </a:pPr>
            <a:r>
              <a:rPr b="1" i="0" lang="en-US" sz="1800" u="none" strike="noStrike">
                <a:solidFill>
                  <a:srgbClr val="000000"/>
                </a:solidFill>
                <a:latin typeface="Times"/>
                <a:ea typeface="Times"/>
                <a:cs typeface="Times"/>
                <a:sym typeface="Times"/>
              </a:rPr>
              <a:t>4.    Add faculty</a:t>
            </a:r>
            <a:endParaRPr sz="1800"/>
          </a:p>
          <a:p>
            <a:pPr indent="0" lvl="0" marL="0" rtl="0" algn="just">
              <a:lnSpc>
                <a:spcPct val="74000"/>
              </a:lnSpc>
              <a:spcBef>
                <a:spcPts val="1400"/>
              </a:spcBef>
              <a:spcAft>
                <a:spcPts val="0"/>
              </a:spcAft>
              <a:buClr>
                <a:srgbClr val="000000"/>
              </a:buClr>
              <a:buSzPts val="1395"/>
              <a:buNone/>
            </a:pPr>
            <a:r>
              <a:rPr b="0" i="0" lang="en-US" sz="1800" u="none" strike="noStrike">
                <a:solidFill>
                  <a:srgbClr val="000000"/>
                </a:solidFill>
                <a:latin typeface="Times"/>
                <a:ea typeface="Times"/>
                <a:cs typeface="Times"/>
                <a:sym typeface="Times"/>
              </a:rPr>
              <a:t>This page is for controlling the access to the software, which is a functionality provided to ensure security of the system.</a:t>
            </a:r>
            <a:endParaRPr sz="1800"/>
          </a:p>
          <a:p>
            <a:pPr indent="0" lvl="0" marL="0" rtl="0" algn="just">
              <a:lnSpc>
                <a:spcPct val="74000"/>
              </a:lnSpc>
              <a:spcBef>
                <a:spcPts val="0"/>
              </a:spcBef>
              <a:spcAft>
                <a:spcPts val="0"/>
              </a:spcAft>
              <a:buClr>
                <a:schemeClr val="dk2"/>
              </a:buClr>
              <a:buSzPts val="1395"/>
              <a:buNone/>
            </a:pPr>
            <a:r>
              <a:t/>
            </a:r>
            <a:endParaRPr b="0" i="0" sz="1800" u="none" strike="noStrike">
              <a:solidFill>
                <a:srgbClr val="000000"/>
              </a:solidFill>
              <a:latin typeface="Times"/>
              <a:ea typeface="Times"/>
              <a:cs typeface="Times"/>
              <a:sym typeface="Times"/>
            </a:endParaRPr>
          </a:p>
          <a:p>
            <a:pPr indent="-384048" lvl="0" marL="384048" rtl="0" algn="just">
              <a:lnSpc>
                <a:spcPct val="7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Admin on clicking the add faculty button is directed to this page.</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7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Admin adds the details of the faculty who can access the system.</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7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Click the submit button.</a:t>
            </a:r>
            <a:endParaRPr sz="1800"/>
          </a:p>
          <a:p>
            <a:pPr indent="0" lvl="0" marL="0" rtl="0" algn="just">
              <a:lnSpc>
                <a:spcPct val="74000"/>
              </a:lnSpc>
              <a:spcBef>
                <a:spcPts val="1400"/>
              </a:spcBef>
              <a:spcAft>
                <a:spcPts val="0"/>
              </a:spcAft>
              <a:buClr>
                <a:srgbClr val="000000"/>
              </a:buClr>
              <a:buSzPts val="1395"/>
              <a:buNone/>
            </a:pPr>
            <a:r>
              <a:rPr b="1" lang="en-US" sz="1800">
                <a:solidFill>
                  <a:srgbClr val="000000"/>
                </a:solidFill>
                <a:latin typeface="Times"/>
                <a:ea typeface="Times"/>
                <a:cs typeface="Times"/>
                <a:sym typeface="Times"/>
              </a:rPr>
              <a:t>5. </a:t>
            </a:r>
            <a:r>
              <a:rPr b="1" i="0" lang="en-US" sz="1800" u="none" strike="noStrike">
                <a:solidFill>
                  <a:srgbClr val="000000"/>
                </a:solidFill>
                <a:latin typeface="Times"/>
                <a:ea typeface="Times"/>
                <a:cs typeface="Times"/>
                <a:sym typeface="Times"/>
              </a:rPr>
              <a:t>Set / Cancel Exam</a:t>
            </a:r>
            <a:endParaRPr sz="1800"/>
          </a:p>
          <a:p>
            <a:pPr indent="0" lvl="0" marL="0" rtl="0" algn="just">
              <a:lnSpc>
                <a:spcPct val="74000"/>
              </a:lnSpc>
              <a:spcBef>
                <a:spcPts val="1400"/>
              </a:spcBef>
              <a:spcAft>
                <a:spcPts val="0"/>
              </a:spcAft>
              <a:buClr>
                <a:schemeClr val="dk2"/>
              </a:buClr>
              <a:buSzPts val="1395"/>
              <a:buNone/>
            </a:pPr>
            <a:r>
              <a:t/>
            </a:r>
            <a:endParaRPr b="0" i="0" sz="1800" u="none" strike="noStrike">
              <a:solidFill>
                <a:srgbClr val="000000"/>
              </a:solidFill>
              <a:latin typeface="Times"/>
              <a:ea typeface="Times"/>
              <a:cs typeface="Times"/>
              <a:sym typeface="Times"/>
            </a:endParaRPr>
          </a:p>
          <a:p>
            <a:pPr indent="0" lvl="0" marL="0" rtl="0" algn="just">
              <a:lnSpc>
                <a:spcPct val="74000"/>
              </a:lnSpc>
              <a:spcBef>
                <a:spcPts val="0"/>
              </a:spcBef>
              <a:spcAft>
                <a:spcPts val="0"/>
              </a:spcAft>
              <a:buClr>
                <a:srgbClr val="000000"/>
              </a:buClr>
              <a:buSzPts val="1395"/>
              <a:buNone/>
            </a:pPr>
            <a:r>
              <a:rPr b="0" i="0" lang="en-US" sz="1800" u="none" strike="noStrike">
                <a:solidFill>
                  <a:srgbClr val="000000"/>
                </a:solidFill>
                <a:latin typeface="Times"/>
                <a:ea typeface="Times"/>
                <a:cs typeface="Times"/>
                <a:sym typeface="Times"/>
              </a:rPr>
              <a:t>This page is used for setting the timetable or the exam dates based on the given branch, exam type, exam timing and semester.</a:t>
            </a:r>
            <a:endParaRPr sz="1800">
              <a:solidFill>
                <a:srgbClr val="000000"/>
              </a:solidFill>
              <a:latin typeface="Times"/>
              <a:ea typeface="Times"/>
              <a:cs typeface="Times"/>
              <a:sym typeface="Times"/>
            </a:endParaRPr>
          </a:p>
          <a:p>
            <a:pPr indent="0" lvl="0" marL="0" rtl="0" algn="just">
              <a:lnSpc>
                <a:spcPct val="74000"/>
              </a:lnSpc>
              <a:spcBef>
                <a:spcPts val="0"/>
              </a:spcBef>
              <a:spcAft>
                <a:spcPts val="0"/>
              </a:spcAft>
              <a:buClr>
                <a:schemeClr val="dk2"/>
              </a:buClr>
              <a:buSzPts val="1395"/>
              <a:buNone/>
            </a:pPr>
            <a:r>
              <a:t/>
            </a:r>
            <a:endParaRPr b="0" sz="1800"/>
          </a:p>
          <a:p>
            <a:pPr indent="-384048" lvl="0" marL="384048" rtl="0" algn="just">
              <a:lnSpc>
                <a:spcPct val="74000"/>
              </a:lnSpc>
              <a:spcBef>
                <a:spcPts val="0"/>
              </a:spcBef>
              <a:spcAft>
                <a:spcPts val="0"/>
              </a:spcAft>
              <a:buClr>
                <a:schemeClr val="dk2"/>
              </a:buClr>
              <a:buSzPts val="1800"/>
              <a:buFont typeface="Arial"/>
              <a:buChar char="•"/>
            </a:pPr>
            <a:r>
              <a:rPr lang="en-US" sz="1800"/>
              <a:t> </a:t>
            </a:r>
            <a:r>
              <a:rPr i="0" lang="en-US" sz="1800" u="none" strike="noStrike">
                <a:solidFill>
                  <a:srgbClr val="000000"/>
                </a:solidFill>
                <a:latin typeface="Times"/>
                <a:ea typeface="Times"/>
                <a:cs typeface="Times"/>
                <a:sym typeface="Times"/>
              </a:rPr>
              <a:t>Admin on clicking the set exam button is directed to this page.</a:t>
            </a:r>
            <a:endParaRPr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74000"/>
              </a:lnSpc>
              <a:spcBef>
                <a:spcPts val="0"/>
              </a:spcBef>
              <a:spcAft>
                <a:spcPts val="0"/>
              </a:spcAft>
              <a:buClr>
                <a:srgbClr val="000000"/>
              </a:buClr>
              <a:buSzPts val="1800"/>
              <a:buFont typeface="Arial"/>
              <a:buChar char="•"/>
            </a:pPr>
            <a:r>
              <a:rPr i="0" lang="en-US" sz="1800" u="none" strike="noStrike">
                <a:solidFill>
                  <a:srgbClr val="000000"/>
                </a:solidFill>
                <a:latin typeface="Times"/>
                <a:ea typeface="Times"/>
                <a:cs typeface="Times"/>
                <a:sym typeface="Times"/>
              </a:rPr>
              <a:t>Admin can add the details of the exam to be conducted </a:t>
            </a:r>
            <a:endParaRPr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74000"/>
              </a:lnSpc>
              <a:spcBef>
                <a:spcPts val="0"/>
              </a:spcBef>
              <a:spcAft>
                <a:spcPts val="0"/>
              </a:spcAft>
              <a:buClr>
                <a:srgbClr val="000000"/>
              </a:buClr>
              <a:buSzPts val="1800"/>
              <a:buFont typeface="Arial"/>
              <a:buChar char="•"/>
            </a:pPr>
            <a:r>
              <a:rPr i="0" lang="en-US" sz="1800" u="none" strike="noStrike">
                <a:solidFill>
                  <a:srgbClr val="000000"/>
                </a:solidFill>
                <a:latin typeface="Times"/>
                <a:ea typeface="Times"/>
                <a:cs typeface="Times"/>
                <a:sym typeface="Times"/>
              </a:rPr>
              <a:t>Click the submit button.</a:t>
            </a:r>
            <a:endParaRPr i="0" sz="1800" u="none" strike="noStrike">
              <a:solidFill>
                <a:srgbClr val="000000"/>
              </a:solidFill>
              <a:latin typeface="Times"/>
              <a:ea typeface="Times"/>
              <a:cs typeface="Times"/>
              <a:sym typeface="Times"/>
            </a:endParaRPr>
          </a:p>
          <a:p>
            <a:pPr indent="0" lvl="0" marL="0" rtl="0" algn="just">
              <a:lnSpc>
                <a:spcPct val="74000"/>
              </a:lnSpc>
              <a:spcBef>
                <a:spcPts val="1400"/>
              </a:spcBef>
              <a:spcAft>
                <a:spcPts val="0"/>
              </a:spcAft>
              <a:buSzPts val="852"/>
              <a:buNone/>
            </a:pPr>
            <a:r>
              <a:rPr lang="en-US" sz="1800">
                <a:solidFill>
                  <a:schemeClr val="dk1"/>
                </a:solidFill>
                <a:latin typeface="Times"/>
                <a:ea typeface="Times"/>
                <a:cs typeface="Times"/>
                <a:sym typeface="Times"/>
              </a:rPr>
              <a:t>There is also a cancel exam button </a:t>
            </a:r>
            <a:r>
              <a:rPr lang="en-US" sz="1800">
                <a:solidFill>
                  <a:schemeClr val="dk1"/>
                </a:solidFill>
                <a:latin typeface="Times"/>
                <a:ea typeface="Times"/>
                <a:cs typeface="Times"/>
                <a:sym typeface="Times"/>
              </a:rPr>
              <a:t> for canceling the exam.</a:t>
            </a:r>
            <a:endParaRPr sz="1800"/>
          </a:p>
          <a:p>
            <a:pPr indent="0" lvl="0" marL="0" rtl="0" algn="just">
              <a:lnSpc>
                <a:spcPct val="74000"/>
              </a:lnSpc>
              <a:spcBef>
                <a:spcPts val="0"/>
              </a:spcBef>
              <a:spcAft>
                <a:spcPts val="0"/>
              </a:spcAft>
              <a:buSzPts val="852"/>
              <a:buNone/>
            </a:pPr>
            <a:br>
              <a:rPr lang="en-US" sz="1800"/>
            </a:br>
            <a:r>
              <a:rPr lang="en-US" sz="1800">
                <a:solidFill>
                  <a:schemeClr val="dk1"/>
                </a:solidFill>
                <a:latin typeface="Times"/>
                <a:ea typeface="Times"/>
                <a:cs typeface="Times"/>
                <a:sym typeface="Times"/>
              </a:rPr>
              <a:t>Admin on clicking the cancel button in the landing page is directed to this page.</a:t>
            </a:r>
            <a:endParaRPr sz="1800"/>
          </a:p>
          <a:p>
            <a:pPr indent="0" lvl="0" marL="0" rtl="0" algn="just">
              <a:lnSpc>
                <a:spcPct val="74000"/>
              </a:lnSpc>
              <a:spcBef>
                <a:spcPts val="1000"/>
              </a:spcBef>
              <a:spcAft>
                <a:spcPts val="0"/>
              </a:spcAft>
              <a:buSzPts val="852"/>
              <a:buNone/>
            </a:pPr>
            <a:br>
              <a:rPr lang="en-US" sz="1800"/>
            </a:br>
            <a:endParaRPr sz="1800">
              <a:solidFill>
                <a:srgbClr val="000000"/>
              </a:solidFill>
              <a:latin typeface="Times"/>
              <a:ea typeface="Times"/>
              <a:cs typeface="Times"/>
              <a:sym typeface="Times"/>
            </a:endParaRPr>
          </a:p>
          <a:p>
            <a:pPr indent="0" lvl="0" marL="0" rtl="0" algn="just">
              <a:lnSpc>
                <a:spcPct val="74000"/>
              </a:lnSpc>
              <a:spcBef>
                <a:spcPts val="1000"/>
              </a:spcBef>
              <a:spcAft>
                <a:spcPts val="0"/>
              </a:spcAft>
              <a:buClr>
                <a:schemeClr val="dk2"/>
              </a:buClr>
              <a:buSzPts val="1395"/>
              <a:buNone/>
            </a:pPr>
            <a:br>
              <a:rPr lang="en-US" sz="1800"/>
            </a:br>
            <a:endParaRPr i="0" sz="1800" u="none" strike="noStrike">
              <a:solidFill>
                <a:srgbClr val="000000"/>
              </a:solidFill>
              <a:latin typeface="Noto Sans Symbols"/>
              <a:ea typeface="Noto Sans Symbols"/>
              <a:cs typeface="Noto Sans Symbols"/>
              <a:sym typeface="Noto Sans Symbols"/>
            </a:endParaRPr>
          </a:p>
          <a:p>
            <a:pPr indent="-257048" lvl="0" marL="384048" rtl="0" algn="just">
              <a:lnSpc>
                <a:spcPct val="74000"/>
              </a:lnSpc>
              <a:spcBef>
                <a:spcPts val="1200"/>
              </a:spcBef>
              <a:spcAft>
                <a:spcPts val="0"/>
              </a:spcAft>
              <a:buClr>
                <a:schemeClr val="dk2"/>
              </a:buClr>
              <a:buSzPts val="155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idx="1" type="body"/>
          </p:nvPr>
        </p:nvSpPr>
        <p:spPr>
          <a:xfrm>
            <a:off x="1371600" y="914400"/>
            <a:ext cx="9601200" cy="49530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4000"/>
              </a:lnSpc>
              <a:spcBef>
                <a:spcPts val="0"/>
              </a:spcBef>
              <a:spcAft>
                <a:spcPts val="0"/>
              </a:spcAft>
              <a:buClr>
                <a:srgbClr val="000000"/>
              </a:buClr>
              <a:buSzPts val="1800"/>
              <a:buNone/>
            </a:pPr>
            <a:r>
              <a:rPr b="1" i="0" lang="en-US" sz="1800" u="none" strike="noStrike">
                <a:solidFill>
                  <a:srgbClr val="000000"/>
                </a:solidFill>
                <a:latin typeface="Times"/>
                <a:ea typeface="Times"/>
                <a:cs typeface="Times"/>
                <a:sym typeface="Times"/>
              </a:rPr>
              <a:t>6.     Allotment</a:t>
            </a:r>
            <a:endParaRPr/>
          </a:p>
          <a:p>
            <a:pPr indent="0" lvl="0" marL="0" rtl="0" algn="just">
              <a:lnSpc>
                <a:spcPct val="94000"/>
              </a:lnSpc>
              <a:spcBef>
                <a:spcPts val="1400"/>
              </a:spcBef>
              <a:spcAft>
                <a:spcPts val="0"/>
              </a:spcAft>
              <a:buClr>
                <a:srgbClr val="000000"/>
              </a:buClr>
              <a:buSzPts val="1800"/>
              <a:buNone/>
            </a:pPr>
            <a:r>
              <a:rPr b="0" i="0" lang="en-US" sz="1800" u="none" strike="noStrike">
                <a:solidFill>
                  <a:srgbClr val="000000"/>
                </a:solidFill>
                <a:latin typeface="Times"/>
                <a:ea typeface="Times"/>
                <a:cs typeface="Times"/>
                <a:sym typeface="Times"/>
              </a:rPr>
              <a:t>This page is for allotting the classes for conducting examinations.</a:t>
            </a:r>
            <a:endParaRPr/>
          </a:p>
          <a:p>
            <a:pPr indent="0" lvl="0" marL="0" rtl="0" algn="just">
              <a:lnSpc>
                <a:spcPct val="94000"/>
              </a:lnSpc>
              <a:spcBef>
                <a:spcPts val="0"/>
              </a:spcBef>
              <a:spcAft>
                <a:spcPts val="0"/>
              </a:spcAft>
              <a:buClr>
                <a:schemeClr val="dk2"/>
              </a:buClr>
              <a:buSzPts val="1800"/>
              <a:buNone/>
            </a:pPr>
            <a:r>
              <a:t/>
            </a:r>
            <a:endParaRPr sz="1800"/>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Admin on clicking the allotment button is directed to this page.</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Admin can choose branch, year and choose the classes where the exam has to be conducted.</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Click the submit button.</a:t>
            </a:r>
            <a:endParaRPr b="0" i="0" sz="1800" u="none" strike="noStrike">
              <a:solidFill>
                <a:srgbClr val="000000"/>
              </a:solidFill>
              <a:latin typeface="Noto Sans Symbols"/>
              <a:ea typeface="Noto Sans Symbols"/>
              <a:cs typeface="Noto Sans Symbols"/>
              <a:sym typeface="Noto Sans Symbols"/>
            </a:endParaRPr>
          </a:p>
          <a:p>
            <a:pPr indent="0" lvl="0" marL="0" rtl="0" algn="just">
              <a:lnSpc>
                <a:spcPct val="94000"/>
              </a:lnSpc>
              <a:spcBef>
                <a:spcPts val="1400"/>
              </a:spcBef>
              <a:spcAft>
                <a:spcPts val="0"/>
              </a:spcAft>
              <a:buClr>
                <a:schemeClr val="dk2"/>
              </a:buClr>
              <a:buSzPts val="1800"/>
              <a:buNone/>
            </a:pPr>
            <a:r>
              <a:t/>
            </a:r>
            <a:endParaRPr b="1" i="0" sz="1800" u="none" strike="noStrike">
              <a:solidFill>
                <a:srgbClr val="000000"/>
              </a:solidFill>
              <a:latin typeface="Times"/>
              <a:ea typeface="Times"/>
              <a:cs typeface="Times"/>
              <a:sym typeface="Times"/>
            </a:endParaRPr>
          </a:p>
          <a:p>
            <a:pPr indent="0" lvl="0" marL="0" rtl="0" algn="just">
              <a:lnSpc>
                <a:spcPct val="94000"/>
              </a:lnSpc>
              <a:spcBef>
                <a:spcPts val="2800"/>
              </a:spcBef>
              <a:spcAft>
                <a:spcPts val="0"/>
              </a:spcAft>
              <a:buClr>
                <a:srgbClr val="000000"/>
              </a:buClr>
              <a:buSzPts val="1800"/>
              <a:buNone/>
            </a:pPr>
            <a:r>
              <a:rPr b="1" i="0" lang="en-US" sz="1800" u="none" strike="noStrike">
                <a:solidFill>
                  <a:srgbClr val="000000"/>
                </a:solidFill>
                <a:latin typeface="Times"/>
                <a:ea typeface="Times"/>
                <a:cs typeface="Times"/>
                <a:sym typeface="Times"/>
              </a:rPr>
              <a:t>7.      Attendance</a:t>
            </a:r>
            <a:endParaRPr/>
          </a:p>
          <a:p>
            <a:pPr indent="0" lvl="0" marL="0" rtl="0" algn="just">
              <a:lnSpc>
                <a:spcPct val="94000"/>
              </a:lnSpc>
              <a:spcBef>
                <a:spcPts val="1400"/>
              </a:spcBef>
              <a:spcAft>
                <a:spcPts val="0"/>
              </a:spcAft>
              <a:buClr>
                <a:srgbClr val="000000"/>
              </a:buClr>
              <a:buSzPts val="1800"/>
              <a:buNone/>
            </a:pPr>
            <a:r>
              <a:rPr b="0" i="0" lang="en-US" sz="1800" u="none" strike="noStrike">
                <a:solidFill>
                  <a:srgbClr val="000000"/>
                </a:solidFill>
                <a:latin typeface="Times"/>
                <a:ea typeface="Times"/>
                <a:cs typeface="Times"/>
                <a:sym typeface="Times"/>
              </a:rPr>
              <a:t>This page is for viewing the attendance of students .</a:t>
            </a:r>
            <a:endParaRPr b="0" sz="1800"/>
          </a:p>
          <a:p>
            <a:pPr indent="-269748" lvl="0" marL="384048" rtl="0" algn="just">
              <a:lnSpc>
                <a:spcPct val="94000"/>
              </a:lnSpc>
              <a:spcBef>
                <a:spcPts val="0"/>
              </a:spcBef>
              <a:spcAft>
                <a:spcPts val="0"/>
              </a:spcAft>
              <a:buClr>
                <a:schemeClr val="dk2"/>
              </a:buClr>
              <a:buSzPts val="1800"/>
              <a:buFont typeface="Arial"/>
              <a:buNone/>
            </a:pPr>
            <a:r>
              <a:t/>
            </a:r>
            <a:endParaRPr b="0" i="0" sz="1800" u="none" strike="noStrike">
              <a:solidFill>
                <a:srgbClr val="000000"/>
              </a:solidFill>
              <a:latin typeface="Times"/>
              <a:ea typeface="Times"/>
              <a:cs typeface="Times"/>
              <a:sym typeface="Times"/>
            </a:endParaRPr>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Admin on clicking the attendance button in the landing page is directed to this page.</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Admin can choose a class and then press the submit button.</a:t>
            </a:r>
            <a:endParaRPr b="0" i="0" sz="1800" u="none" strike="noStrike">
              <a:solidFill>
                <a:srgbClr val="000000"/>
              </a:solidFill>
              <a:latin typeface="Noto Sans Symbols"/>
              <a:ea typeface="Noto Sans Symbols"/>
              <a:cs typeface="Noto Sans Symbols"/>
              <a:sym typeface="Noto Sans Symbols"/>
            </a:endParaRPr>
          </a:p>
          <a:p>
            <a:pPr indent="0" lvl="0" marL="0" rtl="0" algn="l">
              <a:lnSpc>
                <a:spcPct val="94000"/>
              </a:lnSpc>
              <a:spcBef>
                <a:spcPts val="1000"/>
              </a:spcBef>
              <a:spcAft>
                <a:spcPts val="0"/>
              </a:spcAft>
              <a:buClr>
                <a:schemeClr val="dk2"/>
              </a:buClr>
              <a:buSzPts val="1800"/>
              <a:buNone/>
            </a:pPr>
            <a:br>
              <a:rPr b="0" lang="en-US" sz="1800"/>
            </a:b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1" type="body"/>
          </p:nvPr>
        </p:nvSpPr>
        <p:spPr>
          <a:xfrm>
            <a:off x="1371600" y="1066800"/>
            <a:ext cx="9601200" cy="48006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rgbClr val="000000"/>
              </a:buClr>
              <a:buSzPts val="1800"/>
              <a:buNone/>
            </a:pPr>
            <a:r>
              <a:rPr b="1" i="0" lang="en-US" sz="1800" u="none" strike="noStrike">
                <a:solidFill>
                  <a:srgbClr val="000000"/>
                </a:solidFill>
                <a:latin typeface="Times"/>
                <a:ea typeface="Times"/>
                <a:cs typeface="Times"/>
                <a:sym typeface="Times"/>
              </a:rPr>
              <a:t>8.    Malpractice report</a:t>
            </a:r>
            <a:endParaRPr/>
          </a:p>
          <a:p>
            <a:pPr indent="0" lvl="0" marL="0" rtl="0" algn="just">
              <a:lnSpc>
                <a:spcPct val="94000"/>
              </a:lnSpc>
              <a:spcBef>
                <a:spcPts val="1400"/>
              </a:spcBef>
              <a:spcAft>
                <a:spcPts val="0"/>
              </a:spcAft>
              <a:buClr>
                <a:srgbClr val="000000"/>
              </a:buClr>
              <a:buSzPts val="1800"/>
              <a:buNone/>
            </a:pPr>
            <a:r>
              <a:rPr b="0" i="0" lang="en-US" sz="1800" u="none" strike="noStrike">
                <a:solidFill>
                  <a:srgbClr val="000000"/>
                </a:solidFill>
                <a:latin typeface="Times"/>
                <a:ea typeface="Times"/>
                <a:cs typeface="Times"/>
                <a:sym typeface="Times"/>
              </a:rPr>
              <a:t>This page is for checking the malpractice report from the exam halls .</a:t>
            </a:r>
            <a:endParaRPr b="0"/>
          </a:p>
          <a:p>
            <a:pPr indent="0" lvl="0" marL="0" rtl="0" algn="just">
              <a:lnSpc>
                <a:spcPct val="94000"/>
              </a:lnSpc>
              <a:spcBef>
                <a:spcPts val="0"/>
              </a:spcBef>
              <a:spcAft>
                <a:spcPts val="0"/>
              </a:spcAft>
              <a:buClr>
                <a:schemeClr val="dk2"/>
              </a:buClr>
              <a:buSzPts val="2000"/>
              <a:buNone/>
            </a:pPr>
            <a:br>
              <a:rPr b="0" lang="en-US"/>
            </a:br>
            <a:r>
              <a:rPr b="0" i="0" lang="en-US" sz="1800" u="none" strike="noStrike">
                <a:solidFill>
                  <a:srgbClr val="000000"/>
                </a:solidFill>
                <a:latin typeface="Times"/>
                <a:ea typeface="Times"/>
                <a:cs typeface="Times"/>
                <a:sym typeface="Times"/>
              </a:rPr>
              <a:t>Admin on clicking the Malpractice report button in the landing page is directed to this page.</a:t>
            </a:r>
            <a:endParaRPr b="0"/>
          </a:p>
          <a:p>
            <a:pPr indent="0" lvl="0" marL="0" rtl="0" algn="just">
              <a:lnSpc>
                <a:spcPct val="94000"/>
              </a:lnSpc>
              <a:spcBef>
                <a:spcPts val="1400"/>
              </a:spcBef>
              <a:spcAft>
                <a:spcPts val="0"/>
              </a:spcAft>
              <a:buClr>
                <a:schemeClr val="dk2"/>
              </a:buClr>
              <a:buSzPts val="2000"/>
              <a:buNone/>
            </a:pPr>
            <a:br>
              <a:rPr b="0"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371600" y="1219200"/>
            <a:ext cx="9601200" cy="4648200"/>
          </a:xfrm>
          <a:prstGeom prst="rect">
            <a:avLst/>
          </a:prstGeom>
          <a:noFill/>
          <a:ln>
            <a:noFill/>
          </a:ln>
        </p:spPr>
        <p:txBody>
          <a:bodyPr anchorCtr="0" anchor="t" bIns="45700" lIns="91425" spcFirstLastPara="1" rIns="91425" wrap="square" tIns="45700">
            <a:noAutofit/>
          </a:bodyPr>
          <a:lstStyle/>
          <a:p>
            <a:pPr indent="0" lvl="0" marL="0" rtl="0" algn="just">
              <a:lnSpc>
                <a:spcPct val="94000"/>
              </a:lnSpc>
              <a:spcBef>
                <a:spcPts val="0"/>
              </a:spcBef>
              <a:spcAft>
                <a:spcPts val="0"/>
              </a:spcAft>
              <a:buClr>
                <a:srgbClr val="000000"/>
              </a:buClr>
              <a:buSzPts val="1800"/>
              <a:buNone/>
            </a:pPr>
            <a:r>
              <a:rPr b="1" lang="en-US" sz="1800">
                <a:solidFill>
                  <a:srgbClr val="000000"/>
                </a:solidFill>
                <a:latin typeface="Times"/>
                <a:ea typeface="Times"/>
                <a:cs typeface="Times"/>
                <a:sym typeface="Times"/>
              </a:rPr>
              <a:t>9</a:t>
            </a:r>
            <a:r>
              <a:rPr b="1" i="0" lang="en-US" sz="1800" u="none" strike="noStrike">
                <a:solidFill>
                  <a:srgbClr val="000000"/>
                </a:solidFill>
                <a:latin typeface="Times"/>
                <a:ea typeface="Times"/>
                <a:cs typeface="Times"/>
                <a:sym typeface="Times"/>
              </a:rPr>
              <a:t>.    View Allotment</a:t>
            </a:r>
            <a:endParaRPr/>
          </a:p>
          <a:p>
            <a:pPr indent="0" lvl="0" marL="0" rtl="0" algn="just">
              <a:lnSpc>
                <a:spcPct val="94000"/>
              </a:lnSpc>
              <a:spcBef>
                <a:spcPts val="1400"/>
              </a:spcBef>
              <a:spcAft>
                <a:spcPts val="0"/>
              </a:spcAft>
              <a:buClr>
                <a:schemeClr val="dk2"/>
              </a:buClr>
              <a:buSzPts val="1800"/>
              <a:buNone/>
            </a:pPr>
            <a:br>
              <a:rPr b="0" lang="en-US" sz="1800"/>
            </a:br>
            <a:r>
              <a:rPr b="0" i="0" lang="en-US" sz="1800" u="none" strike="noStrike">
                <a:solidFill>
                  <a:srgbClr val="000000"/>
                </a:solidFill>
                <a:latin typeface="Times"/>
                <a:ea typeface="Times"/>
                <a:cs typeface="Times"/>
                <a:sym typeface="Times"/>
              </a:rPr>
              <a:t>This page is for the faculty to view the exam hall allotment.</a:t>
            </a:r>
            <a:endParaRPr b="0" sz="1800"/>
          </a:p>
          <a:p>
            <a:pPr indent="0" lvl="0" marL="0" rtl="0" algn="just">
              <a:lnSpc>
                <a:spcPct val="94000"/>
              </a:lnSpc>
              <a:spcBef>
                <a:spcPts val="0"/>
              </a:spcBef>
              <a:spcAft>
                <a:spcPts val="0"/>
              </a:spcAft>
              <a:buClr>
                <a:schemeClr val="dk2"/>
              </a:buClr>
              <a:buSzPts val="1800"/>
              <a:buNone/>
            </a:pPr>
            <a:br>
              <a:rPr b="0" lang="en-US" sz="1800"/>
            </a:br>
            <a:r>
              <a:rPr b="0" i="0" lang="en-US" sz="1800" u="none" strike="noStrike">
                <a:solidFill>
                  <a:srgbClr val="000000"/>
                </a:solidFill>
                <a:latin typeface="Times"/>
                <a:ea typeface="Times"/>
                <a:cs typeface="Times"/>
                <a:sym typeface="Times"/>
              </a:rPr>
              <a:t>Faculty on clicking the view allotment button in the landing page is directed to this page.</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Select the class.</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Press the Submit button.</a:t>
            </a:r>
            <a:endParaRPr b="0" i="0" sz="1800" u="none" strike="noStrike">
              <a:solidFill>
                <a:srgbClr val="000000"/>
              </a:solidFill>
              <a:latin typeface="Noto Sans Symbols"/>
              <a:ea typeface="Noto Sans Symbols"/>
              <a:cs typeface="Noto Sans Symbols"/>
              <a:sym typeface="Noto Sans Symbols"/>
            </a:endParaRPr>
          </a:p>
          <a:p>
            <a:pPr indent="0" lvl="0" marL="0" rtl="0" algn="just">
              <a:lnSpc>
                <a:spcPct val="94000"/>
              </a:lnSpc>
              <a:spcBef>
                <a:spcPts val="1400"/>
              </a:spcBef>
              <a:spcAft>
                <a:spcPts val="0"/>
              </a:spcAft>
              <a:buClr>
                <a:schemeClr val="dk2"/>
              </a:buClr>
              <a:buSzPts val="1800"/>
              <a:buNone/>
            </a:pPr>
            <a:r>
              <a:rPr b="1" lang="en-US" sz="1800">
                <a:solidFill>
                  <a:schemeClr val="dk1"/>
                </a:solidFill>
              </a:rPr>
              <a:t>10</a:t>
            </a:r>
            <a:r>
              <a:rPr b="1" lang="en-US" sz="1800">
                <a:solidFill>
                  <a:schemeClr val="dk1"/>
                </a:solidFill>
              </a:rPr>
              <a:t>.</a:t>
            </a:r>
            <a:r>
              <a:rPr b="1" lang="en-US" sz="1800"/>
              <a:t> </a:t>
            </a:r>
            <a:r>
              <a:rPr b="1" i="0" lang="en-US" sz="1800" u="none" strike="noStrike">
                <a:solidFill>
                  <a:srgbClr val="000000"/>
                </a:solidFill>
                <a:latin typeface="Times"/>
                <a:ea typeface="Times"/>
                <a:cs typeface="Times"/>
                <a:sym typeface="Times"/>
              </a:rPr>
              <a:t>Update Attendance</a:t>
            </a:r>
            <a:endParaRPr/>
          </a:p>
          <a:p>
            <a:pPr indent="0" lvl="0" marL="0" rtl="0" algn="just">
              <a:lnSpc>
                <a:spcPct val="94000"/>
              </a:lnSpc>
              <a:spcBef>
                <a:spcPts val="1400"/>
              </a:spcBef>
              <a:spcAft>
                <a:spcPts val="0"/>
              </a:spcAft>
              <a:buClr>
                <a:schemeClr val="dk2"/>
              </a:buClr>
              <a:buSzPts val="1800"/>
              <a:buNone/>
            </a:pPr>
            <a:br>
              <a:rPr b="0" lang="en-US" sz="1800"/>
            </a:br>
            <a:r>
              <a:rPr b="0" i="0" lang="en-US" sz="1800" u="none" strike="noStrike">
                <a:solidFill>
                  <a:srgbClr val="000000"/>
                </a:solidFill>
                <a:latin typeface="Times"/>
                <a:ea typeface="Times"/>
                <a:cs typeface="Times"/>
                <a:sym typeface="Times"/>
              </a:rPr>
              <a:t>This page is for the invigilator in each class to update the attendance of students attending the exam.</a:t>
            </a:r>
            <a:endParaRPr b="0" sz="1800"/>
          </a:p>
          <a:p>
            <a:pPr indent="0" lvl="0" marL="0" rtl="0" algn="just">
              <a:lnSpc>
                <a:spcPct val="94000"/>
              </a:lnSpc>
              <a:spcBef>
                <a:spcPts val="0"/>
              </a:spcBef>
              <a:spcAft>
                <a:spcPts val="0"/>
              </a:spcAft>
              <a:buClr>
                <a:schemeClr val="dk2"/>
              </a:buClr>
              <a:buSzPts val="1800"/>
              <a:buNone/>
            </a:pPr>
            <a:br>
              <a:rPr b="0" lang="en-US" sz="1800"/>
            </a:br>
            <a:r>
              <a:rPr b="0" i="0" lang="en-US" sz="1800" u="none" strike="noStrike">
                <a:solidFill>
                  <a:srgbClr val="000000"/>
                </a:solidFill>
                <a:latin typeface="Times"/>
                <a:ea typeface="Times"/>
                <a:cs typeface="Times"/>
                <a:sym typeface="Times"/>
              </a:rPr>
              <a:t>Faculty on selecting the Update Attendance button in the landing page is directed to this page.</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Select the class.</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Update the attendance of the students present in the class.</a:t>
            </a:r>
            <a:endParaRPr b="0" i="0" sz="1800" u="none" strike="noStrike">
              <a:solidFill>
                <a:srgbClr val="000000"/>
              </a:solidFill>
              <a:latin typeface="Noto Sans Symbols"/>
              <a:ea typeface="Noto Sans Symbols"/>
              <a:cs typeface="Noto Sans Symbols"/>
              <a:sym typeface="Noto Sans Symbols"/>
            </a:endParaRPr>
          </a:p>
          <a:p>
            <a:pPr indent="0" lvl="0" marL="0" rtl="0" algn="l">
              <a:lnSpc>
                <a:spcPct val="94000"/>
              </a:lnSpc>
              <a:spcBef>
                <a:spcPts val="1000"/>
              </a:spcBef>
              <a:spcAft>
                <a:spcPts val="0"/>
              </a:spcAft>
              <a:buClr>
                <a:schemeClr val="dk2"/>
              </a:buClr>
              <a:buSzPts val="1800"/>
              <a:buNone/>
            </a:pPr>
            <a:br>
              <a:rPr b="0" lang="en-US" sz="1800"/>
            </a:br>
            <a:r>
              <a:rPr b="1" lang="en-US" sz="1800"/>
              <a:t> </a:t>
            </a:r>
            <a:br>
              <a:rPr b="0" lang="en-US" sz="1800"/>
            </a:b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1447800" y="914400"/>
            <a:ext cx="9525000" cy="49530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rgbClr val="000000"/>
              </a:buClr>
              <a:buSzPts val="1800"/>
              <a:buNone/>
            </a:pPr>
            <a:r>
              <a:rPr b="1" i="0" lang="en-US" sz="1800" u="none" strike="noStrike">
                <a:solidFill>
                  <a:srgbClr val="000000"/>
                </a:solidFill>
                <a:latin typeface="Times"/>
                <a:ea typeface="Times"/>
                <a:cs typeface="Times"/>
                <a:sym typeface="Times"/>
              </a:rPr>
              <a:t>1</a:t>
            </a:r>
            <a:r>
              <a:rPr b="1" lang="en-US" sz="1800">
                <a:solidFill>
                  <a:srgbClr val="000000"/>
                </a:solidFill>
                <a:latin typeface="Times"/>
                <a:ea typeface="Times"/>
                <a:cs typeface="Times"/>
                <a:sym typeface="Times"/>
              </a:rPr>
              <a:t>1</a:t>
            </a:r>
            <a:r>
              <a:rPr b="1" i="0" lang="en-US" sz="1800" u="none" strike="noStrike">
                <a:solidFill>
                  <a:srgbClr val="000000"/>
                </a:solidFill>
                <a:latin typeface="Times"/>
                <a:ea typeface="Times"/>
                <a:cs typeface="Times"/>
                <a:sym typeface="Times"/>
              </a:rPr>
              <a:t>.    Report malpractice</a:t>
            </a:r>
            <a:endParaRPr/>
          </a:p>
          <a:p>
            <a:pPr indent="0" lvl="0" marL="0" rtl="0" algn="just">
              <a:lnSpc>
                <a:spcPct val="94000"/>
              </a:lnSpc>
              <a:spcBef>
                <a:spcPts val="1400"/>
              </a:spcBef>
              <a:spcAft>
                <a:spcPts val="0"/>
              </a:spcAft>
              <a:buClr>
                <a:srgbClr val="000000"/>
              </a:buClr>
              <a:buSzPts val="1800"/>
              <a:buNone/>
            </a:pPr>
            <a:r>
              <a:rPr b="0" i="0" lang="en-US" sz="1800" u="none" strike="noStrike">
                <a:solidFill>
                  <a:srgbClr val="000000"/>
                </a:solidFill>
                <a:latin typeface="Times"/>
                <a:ea typeface="Times"/>
                <a:cs typeface="Times"/>
                <a:sym typeface="Times"/>
              </a:rPr>
              <a:t>This page is for the invigilators to report  any incidences of malpractice in the exam hall.</a:t>
            </a:r>
            <a:endParaRPr b="0" sz="1800"/>
          </a:p>
          <a:p>
            <a:pPr indent="-384048" lvl="0" marL="384048" rtl="0" algn="just">
              <a:lnSpc>
                <a:spcPct val="94000"/>
              </a:lnSpc>
              <a:spcBef>
                <a:spcPts val="1200"/>
              </a:spcBef>
              <a:spcAft>
                <a:spcPts val="0"/>
              </a:spcAft>
              <a:buClr>
                <a:srgbClr val="000000"/>
              </a:buClr>
              <a:buSzPts val="1800"/>
              <a:buFont typeface="Arial"/>
              <a:buChar char="•"/>
            </a:pPr>
            <a:r>
              <a:rPr lang="en-US" sz="1800">
                <a:solidFill>
                  <a:srgbClr val="000000"/>
                </a:solidFill>
                <a:latin typeface="Times"/>
                <a:ea typeface="Times"/>
                <a:cs typeface="Times"/>
                <a:sym typeface="Times"/>
              </a:rPr>
              <a:t>   </a:t>
            </a:r>
            <a:r>
              <a:rPr b="0" i="0" lang="en-US" sz="1800" u="none" strike="noStrike">
                <a:solidFill>
                  <a:srgbClr val="000000"/>
                </a:solidFill>
                <a:latin typeface="Times"/>
                <a:ea typeface="Times"/>
                <a:cs typeface="Times"/>
                <a:sym typeface="Times"/>
              </a:rPr>
              <a:t>Faculty on selecting the Report Malpractice button in the landing page is directed to this page.</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240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Select the class.</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120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Enter the details of the student (class, branch, roll number) and any other required  comments.</a:t>
            </a:r>
            <a:endParaRPr/>
          </a:p>
          <a:p>
            <a:pPr indent="-269748" lvl="0" marL="384048" rtl="0" algn="just">
              <a:lnSpc>
                <a:spcPct val="94000"/>
              </a:lnSpc>
              <a:spcBef>
                <a:spcPts val="0"/>
              </a:spcBef>
              <a:spcAft>
                <a:spcPts val="0"/>
              </a:spcAft>
              <a:buClr>
                <a:schemeClr val="dk2"/>
              </a:buClr>
              <a:buSzPts val="1800"/>
              <a:buFont typeface="Arial"/>
              <a:buNone/>
            </a:pPr>
            <a:r>
              <a:t/>
            </a:r>
            <a:endParaRPr b="0" i="0" sz="18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0"/>
              </a:spcBef>
              <a:spcAft>
                <a:spcPts val="0"/>
              </a:spcAft>
              <a:buClr>
                <a:srgbClr val="000000"/>
              </a:buClr>
              <a:buSzPts val="1800"/>
              <a:buFont typeface="Arial"/>
              <a:buChar char="•"/>
            </a:pPr>
            <a:r>
              <a:rPr b="0" i="0" lang="en-US" sz="1800" u="none" strike="noStrike">
                <a:solidFill>
                  <a:srgbClr val="000000"/>
                </a:solidFill>
                <a:latin typeface="Times"/>
                <a:ea typeface="Times"/>
                <a:cs typeface="Times"/>
                <a:sym typeface="Times"/>
              </a:rPr>
              <a:t>Press the Submit button.</a:t>
            </a:r>
            <a:endParaRPr b="0" i="0" sz="1800" u="none" strike="noStrike">
              <a:solidFill>
                <a:srgbClr val="000000"/>
              </a:solidFill>
              <a:latin typeface="Noto Sans Symbols"/>
              <a:ea typeface="Noto Sans Symbols"/>
              <a:cs typeface="Noto Sans Symbols"/>
              <a:sym typeface="Noto Sans Symbols"/>
            </a:endParaRPr>
          </a:p>
          <a:p>
            <a:pPr indent="-257048" lvl="0" marL="384048" rtl="0" algn="l">
              <a:lnSpc>
                <a:spcPct val="94000"/>
              </a:lnSpc>
              <a:spcBef>
                <a:spcPts val="1000"/>
              </a:spcBef>
              <a:spcAft>
                <a:spcPts val="0"/>
              </a:spcAft>
              <a:buClr>
                <a:schemeClr val="dk2"/>
              </a:buClr>
              <a:buSzPts val="2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Non Functional Requirements</a:t>
            </a:r>
            <a:endParaRPr/>
          </a:p>
        </p:txBody>
      </p:sp>
      <p:sp>
        <p:nvSpPr>
          <p:cNvPr id="157" name="Google Shape;157;p17"/>
          <p:cNvSpPr txBox="1"/>
          <p:nvPr>
            <p:ph idx="1" type="body"/>
          </p:nvPr>
        </p:nvSpPr>
        <p:spPr>
          <a:xfrm>
            <a:off x="1371600" y="1447800"/>
            <a:ext cx="9601200" cy="4600800"/>
          </a:xfrm>
          <a:prstGeom prst="rect">
            <a:avLst/>
          </a:prstGeom>
          <a:noFill/>
          <a:ln>
            <a:noFill/>
          </a:ln>
        </p:spPr>
        <p:txBody>
          <a:bodyPr anchorCtr="0" anchor="t" bIns="45700" lIns="91425" spcFirstLastPara="1" rIns="91425" wrap="square" tIns="45700">
            <a:normAutofit fontScale="25000"/>
          </a:bodyPr>
          <a:lstStyle/>
          <a:p>
            <a:pPr indent="0" lvl="0" marL="0" rtl="0" algn="just">
              <a:lnSpc>
                <a:spcPct val="94000"/>
              </a:lnSpc>
              <a:spcBef>
                <a:spcPts val="0"/>
              </a:spcBef>
              <a:spcAft>
                <a:spcPts val="0"/>
              </a:spcAft>
              <a:buClr>
                <a:srgbClr val="000000"/>
              </a:buClr>
              <a:buSzPct val="100000"/>
              <a:buNone/>
            </a:pPr>
            <a:r>
              <a:rPr b="1" i="0" lang="en-US" sz="7200" u="none" strike="noStrike">
                <a:solidFill>
                  <a:srgbClr val="000000"/>
                </a:solidFill>
                <a:latin typeface="Times"/>
                <a:ea typeface="Times"/>
                <a:cs typeface="Times"/>
                <a:sym typeface="Times"/>
              </a:rPr>
              <a:t>Performance Requirements</a:t>
            </a:r>
            <a:endParaRPr b="1" sz="7200"/>
          </a:p>
          <a:p>
            <a:pPr indent="0" lvl="0" marL="0" rtl="0" algn="just">
              <a:lnSpc>
                <a:spcPct val="94000"/>
              </a:lnSpc>
              <a:spcBef>
                <a:spcPts val="1400"/>
              </a:spcBef>
              <a:spcAft>
                <a:spcPts val="0"/>
              </a:spcAft>
              <a:buClr>
                <a:srgbClr val="000000"/>
              </a:buClr>
              <a:buSzPct val="100000"/>
              <a:buNone/>
            </a:pPr>
            <a:r>
              <a:rPr b="0" i="0" lang="en-US" sz="7200" u="none" strike="noStrike">
                <a:solidFill>
                  <a:srgbClr val="000000"/>
                </a:solidFill>
                <a:latin typeface="Times"/>
                <a:ea typeface="Times"/>
                <a:cs typeface="Times"/>
                <a:sym typeface="Times"/>
              </a:rPr>
              <a:t>The website would be functional for 24 hours a day to enable user interaction at any point of time.</a:t>
            </a:r>
            <a:endParaRPr b="0" sz="7200"/>
          </a:p>
          <a:p>
            <a:pPr indent="0" lvl="0" marL="0" rtl="0" algn="just">
              <a:lnSpc>
                <a:spcPct val="94000"/>
              </a:lnSpc>
              <a:spcBef>
                <a:spcPts val="1400"/>
              </a:spcBef>
              <a:spcAft>
                <a:spcPts val="0"/>
              </a:spcAft>
              <a:buClr>
                <a:srgbClr val="000000"/>
              </a:buClr>
              <a:buSzPct val="100000"/>
              <a:buNone/>
            </a:pPr>
            <a:r>
              <a:rPr b="1" i="0" lang="en-US" sz="7200" u="none" strike="noStrike">
                <a:solidFill>
                  <a:srgbClr val="000000"/>
                </a:solidFill>
                <a:latin typeface="Times"/>
                <a:ea typeface="Times"/>
                <a:cs typeface="Times"/>
                <a:sym typeface="Times"/>
              </a:rPr>
              <a:t>Security Requirements</a:t>
            </a:r>
            <a:endParaRPr/>
          </a:p>
          <a:p>
            <a:pPr indent="-342900" lvl="0" marL="457200" rtl="0" algn="just">
              <a:lnSpc>
                <a:spcPct val="94000"/>
              </a:lnSpc>
              <a:spcBef>
                <a:spcPts val="1400"/>
              </a:spcBef>
              <a:spcAft>
                <a:spcPts val="0"/>
              </a:spcAft>
              <a:buClr>
                <a:srgbClr val="000000"/>
              </a:buClr>
              <a:buSzPct val="100000"/>
              <a:buFont typeface="Times"/>
              <a:buChar char="●"/>
            </a:pPr>
            <a:r>
              <a:rPr b="1" i="0" lang="en-US" sz="7200" u="none" strike="noStrike">
                <a:solidFill>
                  <a:srgbClr val="000000"/>
                </a:solidFill>
                <a:latin typeface="Times"/>
                <a:ea typeface="Times"/>
                <a:cs typeface="Times"/>
                <a:sym typeface="Times"/>
              </a:rPr>
              <a:t>Authentication</a:t>
            </a:r>
            <a:r>
              <a:rPr b="0" i="0" lang="en-US" sz="7200" u="none" strike="noStrike">
                <a:solidFill>
                  <a:srgbClr val="000000"/>
                </a:solidFill>
                <a:latin typeface="Times"/>
                <a:ea typeface="Times"/>
                <a:cs typeface="Times"/>
                <a:sym typeface="Times"/>
              </a:rPr>
              <a:t>: </a:t>
            </a:r>
            <a:endParaRPr b="0" i="0" sz="7200" u="none" strike="noStrike">
              <a:solidFill>
                <a:srgbClr val="000000"/>
              </a:solidFill>
              <a:latin typeface="Times"/>
              <a:ea typeface="Times"/>
              <a:cs typeface="Times"/>
              <a:sym typeface="Times"/>
            </a:endParaRPr>
          </a:p>
          <a:p>
            <a:pPr indent="0" lvl="0" marL="457200" rtl="0" algn="just">
              <a:lnSpc>
                <a:spcPct val="94000"/>
              </a:lnSpc>
              <a:spcBef>
                <a:spcPts val="1400"/>
              </a:spcBef>
              <a:spcAft>
                <a:spcPts val="0"/>
              </a:spcAft>
              <a:buNone/>
            </a:pPr>
            <a:r>
              <a:rPr b="0" i="0" lang="en-US" sz="7200" u="none" strike="noStrike">
                <a:solidFill>
                  <a:srgbClr val="000000"/>
                </a:solidFill>
                <a:latin typeface="Times"/>
                <a:ea typeface="Times"/>
                <a:cs typeface="Times"/>
                <a:sym typeface="Times"/>
              </a:rPr>
              <a:t>The Exam Cell is responsible for managing user access to the Exam Cell Automation system. Once admitted by the Exam Cell, faculty members are authorized to use the system.</a:t>
            </a:r>
            <a:endParaRPr b="0" i="0" sz="7200" u="none" strike="noStrike">
              <a:solidFill>
                <a:srgbClr val="000000"/>
              </a:solidFill>
              <a:latin typeface="Times"/>
              <a:ea typeface="Times"/>
              <a:cs typeface="Times"/>
              <a:sym typeface="Times"/>
            </a:endParaRPr>
          </a:p>
          <a:p>
            <a:pPr indent="0" lvl="0" marL="457200" rtl="0" algn="just">
              <a:lnSpc>
                <a:spcPct val="94000"/>
              </a:lnSpc>
              <a:spcBef>
                <a:spcPts val="1400"/>
              </a:spcBef>
              <a:spcAft>
                <a:spcPts val="0"/>
              </a:spcAft>
              <a:buNone/>
            </a:pPr>
            <a:r>
              <a:rPr b="0" i="0" lang="en-US" sz="7200" u="none" strike="noStrike">
                <a:solidFill>
                  <a:srgbClr val="000000"/>
                </a:solidFill>
                <a:latin typeface="Times"/>
                <a:ea typeface="Times"/>
                <a:cs typeface="Times"/>
                <a:sym typeface="Times"/>
              </a:rPr>
              <a:t> The Exam Cell possesses the capability to retrieve and inspect the login information of faculty members, which allows them to monitor and manage access to the Exam Cell Automation system. </a:t>
            </a:r>
            <a:endParaRPr b="0" i="0" sz="7200" u="none" strike="noStrike">
              <a:solidFill>
                <a:srgbClr val="000000"/>
              </a:solidFill>
              <a:latin typeface="Times"/>
              <a:ea typeface="Times"/>
              <a:cs typeface="Times"/>
              <a:sym typeface="Times"/>
            </a:endParaRPr>
          </a:p>
          <a:p>
            <a:pPr indent="0" lvl="0" marL="457200" rtl="0" algn="just">
              <a:lnSpc>
                <a:spcPct val="94000"/>
              </a:lnSpc>
              <a:spcBef>
                <a:spcPts val="1400"/>
              </a:spcBef>
              <a:spcAft>
                <a:spcPts val="0"/>
              </a:spcAft>
              <a:buNone/>
            </a:pPr>
            <a:r>
              <a:rPr b="0" i="0" lang="en-US" sz="7200" u="none" strike="noStrike">
                <a:solidFill>
                  <a:srgbClr val="000000"/>
                </a:solidFill>
                <a:latin typeface="Times"/>
                <a:ea typeface="Times"/>
                <a:cs typeface="Times"/>
                <a:sym typeface="Times"/>
              </a:rPr>
              <a:t>The Exam Cell Automation system implements a secure login process for the admin by requiring them to enter a One-Time Password (OTP) that is sent to their email address.</a:t>
            </a:r>
            <a:endParaRPr sz="7200">
              <a:solidFill>
                <a:srgbClr val="000000"/>
              </a:solidFill>
              <a:latin typeface="Times"/>
              <a:ea typeface="Times"/>
              <a:cs typeface="Times"/>
              <a:sym typeface="Times"/>
            </a:endParaRPr>
          </a:p>
          <a:p>
            <a:pPr indent="0" lvl="0" marL="457200" rtl="0" algn="just">
              <a:lnSpc>
                <a:spcPct val="94000"/>
              </a:lnSpc>
              <a:spcBef>
                <a:spcPts val="0"/>
              </a:spcBef>
              <a:spcAft>
                <a:spcPts val="0"/>
              </a:spcAft>
              <a:buNone/>
            </a:pPr>
            <a:r>
              <a:t/>
            </a:r>
            <a:endParaRPr b="0" i="0" sz="7200" u="none" strike="noStrike">
              <a:solidFill>
                <a:srgbClr val="000000"/>
              </a:solidFill>
              <a:latin typeface="Times"/>
              <a:ea typeface="Times"/>
              <a:cs typeface="Times"/>
              <a:sym typeface="Times"/>
            </a:endParaRPr>
          </a:p>
          <a:p>
            <a:pPr indent="-384048" lvl="0" marL="384048" rtl="0" algn="l">
              <a:lnSpc>
                <a:spcPct val="94000"/>
              </a:lnSpc>
              <a:spcBef>
                <a:spcPts val="1000"/>
              </a:spcBef>
              <a:spcAft>
                <a:spcPts val="0"/>
              </a:spcAft>
              <a:buClr>
                <a:schemeClr val="dk2"/>
              </a:buClr>
              <a:buSzPct val="83333"/>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1d3edb2d48_2_5"/>
          <p:cNvSpPr txBox="1"/>
          <p:nvPr>
            <p:ph idx="1" type="body"/>
          </p:nvPr>
        </p:nvSpPr>
        <p:spPr>
          <a:xfrm>
            <a:off x="1371600" y="1173325"/>
            <a:ext cx="9601200" cy="4694100"/>
          </a:xfrm>
          <a:prstGeom prst="rect">
            <a:avLst/>
          </a:prstGeom>
        </p:spPr>
        <p:txBody>
          <a:bodyPr anchorCtr="0" anchor="t" bIns="45700" lIns="91425" spcFirstLastPara="1" rIns="91425" wrap="square" tIns="45700">
            <a:normAutofit lnSpcReduction="10000"/>
          </a:bodyPr>
          <a:lstStyle/>
          <a:p>
            <a:pPr indent="-342900" lvl="0" marL="457200" rtl="0" algn="just">
              <a:spcBef>
                <a:spcPts val="0"/>
              </a:spcBef>
              <a:spcAft>
                <a:spcPts val="0"/>
              </a:spcAft>
              <a:buClr>
                <a:schemeClr val="dk1"/>
              </a:buClr>
              <a:buSzPts val="1800"/>
              <a:buFont typeface="Times"/>
              <a:buChar char="●"/>
            </a:pPr>
            <a:r>
              <a:rPr b="1" lang="en-US" sz="1800">
                <a:solidFill>
                  <a:schemeClr val="dk1"/>
                </a:solidFill>
                <a:latin typeface="Times"/>
                <a:ea typeface="Times"/>
                <a:cs typeface="Times"/>
                <a:sym typeface="Times"/>
              </a:rPr>
              <a:t>Authorization</a:t>
            </a:r>
            <a:r>
              <a:rPr lang="en-US" sz="1800">
                <a:solidFill>
                  <a:schemeClr val="dk1"/>
                </a:solidFill>
                <a:latin typeface="Times"/>
                <a:ea typeface="Times"/>
                <a:cs typeface="Times"/>
                <a:sym typeface="Times"/>
              </a:rPr>
              <a:t>:</a:t>
            </a:r>
            <a:endParaRPr sz="1800">
              <a:solidFill>
                <a:schemeClr val="dk1"/>
              </a:solidFill>
              <a:latin typeface="Times"/>
              <a:ea typeface="Times"/>
              <a:cs typeface="Times"/>
              <a:sym typeface="Times"/>
            </a:endParaRPr>
          </a:p>
          <a:p>
            <a:pPr indent="0" lvl="0" marL="457200" rtl="0" algn="just">
              <a:spcBef>
                <a:spcPts val="0"/>
              </a:spcBef>
              <a:spcAft>
                <a:spcPts val="0"/>
              </a:spcAft>
              <a:buNone/>
            </a:pPr>
            <a:r>
              <a:t/>
            </a:r>
            <a:endParaRPr sz="1800">
              <a:solidFill>
                <a:schemeClr val="dk1"/>
              </a:solidFill>
              <a:latin typeface="Times"/>
              <a:ea typeface="Times"/>
              <a:cs typeface="Times"/>
              <a:sym typeface="Times"/>
            </a:endParaRPr>
          </a:p>
          <a:p>
            <a:pPr indent="0" lvl="0" marL="457200" rtl="0" algn="just">
              <a:spcBef>
                <a:spcPts val="0"/>
              </a:spcBef>
              <a:spcAft>
                <a:spcPts val="0"/>
              </a:spcAft>
              <a:buNone/>
            </a:pPr>
            <a:r>
              <a:rPr lang="en-US" sz="1800">
                <a:solidFill>
                  <a:schemeClr val="dk1"/>
                </a:solidFill>
                <a:latin typeface="Times"/>
                <a:ea typeface="Times"/>
                <a:cs typeface="Times"/>
                <a:sym typeface="Times"/>
              </a:rPr>
              <a:t>The Exam Cell has exclusive authority to schedule exams, assign classrooms, and view reports on attendance and instances of malpractice within the Exam Cell Automation system.</a:t>
            </a:r>
            <a:endParaRPr sz="1800">
              <a:solidFill>
                <a:schemeClr val="dk1"/>
              </a:solidFill>
              <a:latin typeface="Times"/>
              <a:ea typeface="Times"/>
              <a:cs typeface="Times"/>
              <a:sym typeface="Times"/>
            </a:endParaRPr>
          </a:p>
          <a:p>
            <a:pPr indent="0" lvl="0" marL="457200" rtl="0" algn="just">
              <a:spcBef>
                <a:spcPts val="0"/>
              </a:spcBef>
              <a:spcAft>
                <a:spcPts val="0"/>
              </a:spcAft>
              <a:buNone/>
            </a:pPr>
            <a:r>
              <a:t/>
            </a:r>
            <a:endParaRPr sz="1800">
              <a:solidFill>
                <a:schemeClr val="dk1"/>
              </a:solidFill>
              <a:latin typeface="Times"/>
              <a:ea typeface="Times"/>
              <a:cs typeface="Times"/>
              <a:sym typeface="Times"/>
            </a:endParaRPr>
          </a:p>
          <a:p>
            <a:pPr indent="0" lvl="0" marL="457200" rtl="0" algn="just">
              <a:spcBef>
                <a:spcPts val="0"/>
              </a:spcBef>
              <a:spcAft>
                <a:spcPts val="0"/>
              </a:spcAft>
              <a:buNone/>
            </a:pPr>
            <a:r>
              <a:rPr lang="en-US" sz="1800">
                <a:solidFill>
                  <a:schemeClr val="dk1"/>
                </a:solidFill>
                <a:latin typeface="Times"/>
                <a:ea typeface="Times"/>
                <a:cs typeface="Times"/>
                <a:sym typeface="Times"/>
              </a:rPr>
              <a:t>On the other hand, faculty members are not granted access to these functionalities, as they are only    authorized to report malpractice incidents, update attendance records, and view classroom assignments.</a:t>
            </a:r>
            <a:endParaRPr sz="1800">
              <a:solidFill>
                <a:schemeClr val="dk1"/>
              </a:solidFill>
              <a:latin typeface="Times"/>
              <a:ea typeface="Times"/>
              <a:cs typeface="Times"/>
              <a:sym typeface="Times"/>
            </a:endParaRPr>
          </a:p>
          <a:p>
            <a:pPr indent="0" lvl="0" marL="457200" rtl="0" algn="just">
              <a:spcBef>
                <a:spcPts val="0"/>
              </a:spcBef>
              <a:spcAft>
                <a:spcPts val="0"/>
              </a:spcAft>
              <a:buNone/>
            </a:pPr>
            <a:r>
              <a:t/>
            </a:r>
            <a:endParaRPr sz="1800">
              <a:solidFill>
                <a:schemeClr val="dk1"/>
              </a:solidFill>
              <a:latin typeface="Times"/>
              <a:ea typeface="Times"/>
              <a:cs typeface="Times"/>
              <a:sym typeface="Times"/>
            </a:endParaRPr>
          </a:p>
          <a:p>
            <a:pPr indent="-355600" lvl="0" marL="457200" rtl="0" algn="just">
              <a:spcBef>
                <a:spcPts val="0"/>
              </a:spcBef>
              <a:spcAft>
                <a:spcPts val="0"/>
              </a:spcAft>
              <a:buClr>
                <a:schemeClr val="dk1"/>
              </a:buClr>
              <a:buSzPts val="2000"/>
              <a:buFont typeface="Times"/>
              <a:buChar char="●"/>
            </a:pPr>
            <a:r>
              <a:rPr b="1" lang="en-US" sz="2000">
                <a:solidFill>
                  <a:schemeClr val="dk1"/>
                </a:solidFill>
                <a:latin typeface="Times"/>
                <a:ea typeface="Times"/>
                <a:cs typeface="Times"/>
                <a:sym typeface="Times"/>
              </a:rPr>
              <a:t>Data Backup and recovery</a:t>
            </a:r>
            <a:endParaRPr sz="2000">
              <a:solidFill>
                <a:schemeClr val="dk1"/>
              </a:solidFill>
              <a:latin typeface="Times"/>
              <a:ea typeface="Times"/>
              <a:cs typeface="Times"/>
              <a:sym typeface="Times"/>
            </a:endParaRPr>
          </a:p>
          <a:p>
            <a:pPr indent="0" lvl="0" marL="457200" rtl="0" algn="just">
              <a:spcBef>
                <a:spcPts val="0"/>
              </a:spcBef>
              <a:spcAft>
                <a:spcPts val="0"/>
              </a:spcAft>
              <a:buClr>
                <a:schemeClr val="dk1"/>
              </a:buClr>
              <a:buSzPts val="1100"/>
              <a:buFont typeface="Arial"/>
              <a:buNone/>
            </a:pPr>
            <a:r>
              <a:t/>
            </a:r>
            <a:endParaRPr sz="2000">
              <a:solidFill>
                <a:schemeClr val="dk1"/>
              </a:solidFill>
              <a:latin typeface="Times"/>
              <a:ea typeface="Times"/>
              <a:cs typeface="Times"/>
              <a:sym typeface="Times"/>
            </a:endParaRPr>
          </a:p>
          <a:p>
            <a:pPr indent="0" lvl="0" marL="457200" rtl="0" algn="just">
              <a:spcBef>
                <a:spcPts val="0"/>
              </a:spcBef>
              <a:spcAft>
                <a:spcPts val="0"/>
              </a:spcAft>
              <a:buClr>
                <a:schemeClr val="dk1"/>
              </a:buClr>
              <a:buSzPts val="1100"/>
              <a:buFont typeface="Arial"/>
              <a:buNone/>
            </a:pPr>
            <a:r>
              <a:rPr lang="en-US" sz="2000">
                <a:solidFill>
                  <a:schemeClr val="dk1"/>
                </a:solidFill>
                <a:latin typeface="Times"/>
                <a:ea typeface="Times"/>
                <a:cs typeface="Times"/>
                <a:sym typeface="Times"/>
              </a:rPr>
              <a:t>System implements a regular backup schedule. The backup data is stored in cloud storage service , Amazon S3.</a:t>
            </a:r>
            <a:endParaRPr sz="1800">
              <a:solidFill>
                <a:schemeClr val="dk1"/>
              </a:solidFill>
              <a:latin typeface="Times"/>
              <a:ea typeface="Times"/>
              <a:cs typeface="Times"/>
              <a:sym typeface="Times"/>
            </a:endParaRPr>
          </a:p>
          <a:p>
            <a:pPr indent="0" lvl="0" marL="457200" rtl="0" algn="just">
              <a:spcBef>
                <a:spcPts val="0"/>
              </a:spcBef>
              <a:spcAft>
                <a:spcPts val="0"/>
              </a:spcAft>
              <a:buNone/>
            </a:pPr>
            <a:r>
              <a:t/>
            </a:r>
            <a:endParaRPr sz="1800">
              <a:solidFill>
                <a:schemeClr val="dk1"/>
              </a:solidFill>
              <a:latin typeface="Times"/>
              <a:ea typeface="Times"/>
              <a:cs typeface="Times"/>
              <a:sym typeface="Times"/>
            </a:endParaRPr>
          </a:p>
          <a:p>
            <a:pPr indent="0" lvl="0" marL="457200" rtl="0" algn="just">
              <a:spcBef>
                <a:spcPts val="0"/>
              </a:spcBef>
              <a:spcAft>
                <a:spcPts val="0"/>
              </a:spcAft>
              <a:buNone/>
            </a:pPr>
            <a:r>
              <a:t/>
            </a:r>
            <a:endParaRPr sz="1800"/>
          </a:p>
          <a:p>
            <a:pPr indent="0" lvl="0" marL="914400" rtl="0" algn="just">
              <a:spcBef>
                <a:spcPts val="1000"/>
              </a:spcBef>
              <a:spcAft>
                <a:spcPts val="0"/>
              </a:spcAft>
              <a:buNone/>
            </a:pPr>
            <a:r>
              <a:t/>
            </a:r>
            <a:endParaRPr sz="1800"/>
          </a:p>
          <a:p>
            <a:pPr indent="0" lvl="0" marL="914400" rtl="0" algn="l">
              <a:spcBef>
                <a:spcPts val="1000"/>
              </a:spcBef>
              <a:spcAft>
                <a:spcPts val="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CONTENTS</a:t>
            </a:r>
            <a:endParaRPr/>
          </a:p>
        </p:txBody>
      </p:sp>
      <p:sp>
        <p:nvSpPr>
          <p:cNvPr id="67" name="Google Shape;67;p2"/>
          <p:cNvSpPr txBox="1"/>
          <p:nvPr>
            <p:ph idx="1" type="body"/>
          </p:nvPr>
        </p:nvSpPr>
        <p:spPr>
          <a:xfrm>
            <a:off x="1205625" y="1638300"/>
            <a:ext cx="9601200" cy="3581400"/>
          </a:xfrm>
          <a:prstGeom prst="rect">
            <a:avLst/>
          </a:prstGeom>
          <a:noFill/>
          <a:ln>
            <a:noFill/>
          </a:ln>
        </p:spPr>
        <p:txBody>
          <a:bodyPr anchorCtr="0" anchor="t" bIns="45700" lIns="91425" spcFirstLastPara="1" rIns="91425" wrap="square" tIns="45700">
            <a:normAutofit fontScale="25000" lnSpcReduction="20000"/>
          </a:bodyPr>
          <a:lstStyle/>
          <a:p>
            <a:pPr indent="-384048" lvl="0" marL="384048" rtl="0" algn="l">
              <a:lnSpc>
                <a:spcPct val="94000"/>
              </a:lnSpc>
              <a:spcBef>
                <a:spcPts val="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Problem statements</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Why this website?</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Stakeholders Identifications</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Requirement Gathering Methodologies</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Project Plan</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Literature Review</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Functional Requirements</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Non Functional Requirements</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UML Diagram</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Tools used</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Interfaces</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Test Case</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Conclusion</a:t>
            </a:r>
            <a:endParaRPr>
              <a:solidFill>
                <a:schemeClr val="dk1"/>
              </a:solidFill>
              <a:latin typeface="Times"/>
              <a:ea typeface="Times"/>
              <a:cs typeface="Times"/>
              <a:sym typeface="Times"/>
            </a:endParaRPr>
          </a:p>
          <a:p>
            <a:pPr indent="-384048" lvl="0" marL="384048" rtl="0" algn="l">
              <a:lnSpc>
                <a:spcPct val="94000"/>
              </a:lnSpc>
              <a:spcBef>
                <a:spcPts val="1200"/>
              </a:spcBef>
              <a:spcAft>
                <a:spcPts val="0"/>
              </a:spcAft>
              <a:buClr>
                <a:schemeClr val="dk1"/>
              </a:buClr>
              <a:buSzPct val="100000"/>
              <a:buFont typeface="Times"/>
              <a:buChar char="⮚"/>
            </a:pPr>
            <a:r>
              <a:rPr b="1" lang="en-US" sz="7200">
                <a:solidFill>
                  <a:schemeClr val="dk1"/>
                </a:solidFill>
                <a:latin typeface="Times"/>
                <a:ea typeface="Times"/>
                <a:cs typeface="Times"/>
                <a:sym typeface="Times"/>
              </a:rPr>
              <a:t>References</a:t>
            </a:r>
            <a:endParaRPr>
              <a:solidFill>
                <a:schemeClr val="dk1"/>
              </a:solidFill>
              <a:latin typeface="Times"/>
              <a:ea typeface="Times"/>
              <a:cs typeface="Times"/>
              <a:sym typeface="Times"/>
            </a:endParaRPr>
          </a:p>
          <a:p>
            <a:pPr indent="-352298" lvl="0" marL="384048" rtl="0" algn="l">
              <a:lnSpc>
                <a:spcPct val="94000"/>
              </a:lnSpc>
              <a:spcBef>
                <a:spcPts val="1200"/>
              </a:spcBef>
              <a:spcAft>
                <a:spcPts val="0"/>
              </a:spcAft>
              <a:buClr>
                <a:schemeClr val="dk2"/>
              </a:buClr>
              <a:buSzPct val="83333"/>
              <a:buNone/>
            </a:pPr>
            <a:r>
              <a:t/>
            </a:r>
            <a:endParaRPr>
              <a:latin typeface="Times"/>
              <a:ea typeface="Times"/>
              <a:cs typeface="Times"/>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1" type="body"/>
          </p:nvPr>
        </p:nvSpPr>
        <p:spPr>
          <a:xfrm>
            <a:off x="1371600" y="914400"/>
            <a:ext cx="9601200" cy="49530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rgbClr val="000000"/>
              </a:buClr>
              <a:buSzPts val="2000"/>
              <a:buNone/>
            </a:pPr>
            <a:r>
              <a:t/>
            </a:r>
            <a:endParaRPr b="1" sz="2000">
              <a:solidFill>
                <a:srgbClr val="000000"/>
              </a:solidFill>
              <a:latin typeface="Times"/>
              <a:ea typeface="Times"/>
              <a:cs typeface="Times"/>
              <a:sym typeface="Times"/>
            </a:endParaRPr>
          </a:p>
          <a:p>
            <a:pPr indent="0" lvl="0" marL="457200" rtl="0" algn="just">
              <a:lnSpc>
                <a:spcPct val="94000"/>
              </a:lnSpc>
              <a:spcBef>
                <a:spcPts val="0"/>
              </a:spcBef>
              <a:spcAft>
                <a:spcPts val="0"/>
              </a:spcAft>
              <a:buNone/>
            </a:pPr>
            <a:r>
              <a:t/>
            </a:r>
            <a:endParaRPr/>
          </a:p>
          <a:p>
            <a:pPr indent="-355600" lvl="0" marL="457200" rtl="0" algn="just">
              <a:lnSpc>
                <a:spcPct val="94000"/>
              </a:lnSpc>
              <a:spcBef>
                <a:spcPts val="1400"/>
              </a:spcBef>
              <a:spcAft>
                <a:spcPts val="0"/>
              </a:spcAft>
              <a:buClr>
                <a:srgbClr val="000000"/>
              </a:buClr>
              <a:buSzPts val="2000"/>
              <a:buFont typeface="Times"/>
              <a:buChar char="●"/>
            </a:pPr>
            <a:r>
              <a:rPr b="1" i="0" lang="en-US" sz="2000" u="none" strike="noStrike">
                <a:solidFill>
                  <a:srgbClr val="000000"/>
                </a:solidFill>
                <a:latin typeface="Times"/>
                <a:ea typeface="Times"/>
                <a:cs typeface="Times"/>
                <a:sym typeface="Times"/>
              </a:rPr>
              <a:t>Maintainability</a:t>
            </a:r>
            <a:endParaRPr/>
          </a:p>
          <a:p>
            <a:pPr indent="0" lvl="0" marL="457200" rtl="0" algn="just">
              <a:lnSpc>
                <a:spcPct val="94000"/>
              </a:lnSpc>
              <a:spcBef>
                <a:spcPts val="1400"/>
              </a:spcBef>
              <a:spcAft>
                <a:spcPts val="0"/>
              </a:spcAft>
              <a:buNone/>
            </a:pPr>
            <a:r>
              <a:rPr b="0" i="0" lang="en-US" sz="2000" u="none" strike="noStrike">
                <a:solidFill>
                  <a:srgbClr val="000000"/>
                </a:solidFill>
                <a:latin typeface="Times"/>
                <a:ea typeface="Times"/>
                <a:cs typeface="Times"/>
                <a:sym typeface="Times"/>
              </a:rPr>
              <a:t>The Exam Cell Automation System employs a commercial database for persistent storage of its data, and the web application is hosted by an application server.</a:t>
            </a:r>
            <a:endParaRPr b="0" i="0" sz="2000" u="none" strike="noStrike">
              <a:solidFill>
                <a:srgbClr val="000000"/>
              </a:solidFill>
              <a:latin typeface="Times"/>
              <a:ea typeface="Times"/>
              <a:cs typeface="Times"/>
              <a:sym typeface="Times"/>
            </a:endParaRPr>
          </a:p>
          <a:p>
            <a:pPr indent="0" lvl="0" marL="457200" rtl="0" algn="just">
              <a:lnSpc>
                <a:spcPct val="94000"/>
              </a:lnSpc>
              <a:spcBef>
                <a:spcPts val="1400"/>
              </a:spcBef>
              <a:spcAft>
                <a:spcPts val="0"/>
              </a:spcAft>
              <a:buNone/>
            </a:pPr>
            <a:r>
              <a:rPr b="0" i="0" lang="en-US" sz="2000" u="none" strike="noStrike">
                <a:solidFill>
                  <a:srgbClr val="000000"/>
                </a:solidFill>
                <a:latin typeface="Times"/>
                <a:ea typeface="Times"/>
                <a:cs typeface="Times"/>
                <a:sym typeface="Times"/>
              </a:rPr>
              <a:t>In the event of a system failure, the program is reinitialized to its original state, thereby allowing the system to recover from any errors that may have occurred.</a:t>
            </a:r>
            <a:endParaRPr sz="2000">
              <a:solidFill>
                <a:srgbClr val="000000"/>
              </a:solidFill>
              <a:latin typeface="Times"/>
              <a:ea typeface="Times"/>
              <a:cs typeface="Times"/>
              <a:sym typeface="Times"/>
            </a:endParaRPr>
          </a:p>
          <a:p>
            <a:pPr indent="0" lvl="0" marL="457200" rtl="0" algn="just">
              <a:lnSpc>
                <a:spcPct val="94000"/>
              </a:lnSpc>
              <a:spcBef>
                <a:spcPts val="1400"/>
              </a:spcBef>
              <a:spcAft>
                <a:spcPts val="0"/>
              </a:spcAft>
              <a:buNone/>
            </a:pPr>
            <a:r>
              <a:rPr b="0" i="0" lang="en-US" sz="2000" u="none" strike="noStrike">
                <a:solidFill>
                  <a:srgbClr val="000000"/>
                </a:solidFill>
                <a:latin typeface="Times"/>
                <a:ea typeface="Times"/>
                <a:cs typeface="Times"/>
                <a:sym typeface="Times"/>
              </a:rPr>
              <a:t>The system has been designed with a modular architecture to ensure that changes to the system can be made with ease and without adversely affecting the overall performance.</a:t>
            </a:r>
            <a:endParaRPr b="0" sz="2000"/>
          </a:p>
          <a:p>
            <a:pPr indent="0" lvl="0" marL="457200" rtl="0" algn="just">
              <a:lnSpc>
                <a:spcPct val="94000"/>
              </a:lnSpc>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1371600" y="1143000"/>
            <a:ext cx="9601200" cy="47244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rgbClr val="000000"/>
              </a:buClr>
              <a:buSzPts val="2000"/>
              <a:buNone/>
            </a:pPr>
            <a:r>
              <a:rPr b="1" i="0" lang="en-US" sz="2000" u="none" strike="noStrike">
                <a:solidFill>
                  <a:srgbClr val="000000"/>
                </a:solidFill>
                <a:latin typeface="Times"/>
                <a:ea typeface="Times"/>
                <a:cs typeface="Times"/>
                <a:sym typeface="Times"/>
              </a:rPr>
              <a:t>Software Quality Attributes</a:t>
            </a:r>
            <a:endParaRPr/>
          </a:p>
          <a:p>
            <a:pPr indent="-384048" lvl="0" marL="384048" rtl="0" algn="just">
              <a:lnSpc>
                <a:spcPct val="94000"/>
              </a:lnSpc>
              <a:spcBef>
                <a:spcPts val="1400"/>
              </a:spcBef>
              <a:spcAft>
                <a:spcPts val="0"/>
              </a:spcAft>
              <a:buClr>
                <a:srgbClr val="000000"/>
              </a:buClr>
              <a:buSzPts val="2000"/>
              <a:buFont typeface="Arial"/>
              <a:buChar char="•"/>
            </a:pPr>
            <a:r>
              <a:rPr b="1" i="0" lang="en-US" sz="2000" u="none" strike="noStrike">
                <a:solidFill>
                  <a:srgbClr val="000000"/>
                </a:solidFill>
                <a:latin typeface="Times"/>
                <a:ea typeface="Times"/>
                <a:cs typeface="Times"/>
                <a:sym typeface="Times"/>
              </a:rPr>
              <a:t>Adaptability</a:t>
            </a:r>
            <a:r>
              <a:rPr b="0" i="0" lang="en-US" sz="2000" u="none" strike="noStrike">
                <a:solidFill>
                  <a:srgbClr val="000000"/>
                </a:solidFill>
                <a:latin typeface="Times"/>
                <a:ea typeface="Times"/>
                <a:cs typeface="Times"/>
                <a:sym typeface="Times"/>
              </a:rPr>
              <a:t>: New changes can be easily accommodated.</a:t>
            </a:r>
            <a:endParaRPr b="1" i="0" sz="20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1200"/>
              </a:spcBef>
              <a:spcAft>
                <a:spcPts val="0"/>
              </a:spcAft>
              <a:buClr>
                <a:srgbClr val="000000"/>
              </a:buClr>
              <a:buSzPts val="2000"/>
              <a:buFont typeface="Arial"/>
              <a:buChar char="•"/>
            </a:pPr>
            <a:r>
              <a:rPr b="1" i="0" lang="en-US" sz="2000" u="none" strike="noStrike">
                <a:solidFill>
                  <a:srgbClr val="000000"/>
                </a:solidFill>
                <a:latin typeface="Times"/>
                <a:ea typeface="Times"/>
                <a:cs typeface="Times"/>
                <a:sym typeface="Times"/>
              </a:rPr>
              <a:t>Availability</a:t>
            </a:r>
            <a:r>
              <a:rPr b="0" i="0" lang="en-US" sz="2000" u="none" strike="noStrike">
                <a:solidFill>
                  <a:srgbClr val="000000"/>
                </a:solidFill>
                <a:latin typeface="Times"/>
                <a:ea typeface="Times"/>
                <a:cs typeface="Times"/>
                <a:sym typeface="Times"/>
              </a:rPr>
              <a:t>: This website would be functional for 24*7 .</a:t>
            </a:r>
            <a:endParaRPr b="1" i="0" sz="20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1200"/>
              </a:spcBef>
              <a:spcAft>
                <a:spcPts val="0"/>
              </a:spcAft>
              <a:buClr>
                <a:srgbClr val="000000"/>
              </a:buClr>
              <a:buSzPts val="2000"/>
              <a:buFont typeface="Arial"/>
              <a:buChar char="•"/>
            </a:pPr>
            <a:r>
              <a:rPr b="1" i="0" lang="en-US" sz="2000" u="none" strike="noStrike">
                <a:solidFill>
                  <a:srgbClr val="000000"/>
                </a:solidFill>
                <a:latin typeface="Times"/>
                <a:ea typeface="Times"/>
                <a:cs typeface="Times"/>
                <a:sym typeface="Times"/>
              </a:rPr>
              <a:t>Flexibility</a:t>
            </a:r>
            <a:r>
              <a:rPr b="0" i="0" lang="en-US" sz="2000" u="none" strike="noStrike">
                <a:solidFill>
                  <a:srgbClr val="000000"/>
                </a:solidFill>
                <a:latin typeface="Times"/>
                <a:ea typeface="Times"/>
                <a:cs typeface="Times"/>
                <a:sym typeface="Times"/>
              </a:rPr>
              <a:t>: Provides highly flexible service to the user. The admin can select any class with the given layout and any number of batches for conducting the exams.</a:t>
            </a:r>
            <a:endParaRPr b="1" i="0" sz="2000" u="none" strike="noStrike">
              <a:solidFill>
                <a:srgbClr val="000000"/>
              </a:solidFill>
              <a:latin typeface="Noto Sans Symbols"/>
              <a:ea typeface="Noto Sans Symbols"/>
              <a:cs typeface="Noto Sans Symbols"/>
              <a:sym typeface="Noto Sans Symbols"/>
            </a:endParaRPr>
          </a:p>
          <a:p>
            <a:pPr indent="-384048" lvl="0" marL="384048" rtl="0" algn="just">
              <a:lnSpc>
                <a:spcPct val="94000"/>
              </a:lnSpc>
              <a:spcBef>
                <a:spcPts val="1200"/>
              </a:spcBef>
              <a:spcAft>
                <a:spcPts val="0"/>
              </a:spcAft>
              <a:buClr>
                <a:srgbClr val="000000"/>
              </a:buClr>
              <a:buSzPts val="2000"/>
              <a:buFont typeface="Arial"/>
              <a:buChar char="•"/>
            </a:pPr>
            <a:r>
              <a:rPr b="1" i="0" lang="en-US" sz="2000" u="none" strike="noStrike">
                <a:solidFill>
                  <a:srgbClr val="000000"/>
                </a:solidFill>
                <a:latin typeface="Times"/>
                <a:ea typeface="Times"/>
                <a:cs typeface="Times"/>
                <a:sym typeface="Times"/>
              </a:rPr>
              <a:t>Portability</a:t>
            </a:r>
            <a:r>
              <a:rPr b="0" i="0" lang="en-US" sz="2000" u="none" strike="noStrike">
                <a:solidFill>
                  <a:srgbClr val="000000"/>
                </a:solidFill>
                <a:latin typeface="Times"/>
                <a:ea typeface="Times"/>
                <a:cs typeface="Times"/>
                <a:sym typeface="Times"/>
              </a:rPr>
              <a:t>: Not dependent on a particular OS.</a:t>
            </a:r>
            <a:endParaRPr b="1" i="0" sz="2000" u="none" strike="noStrike">
              <a:solidFill>
                <a:srgbClr val="000000"/>
              </a:solidFill>
              <a:latin typeface="Noto Sans Symbols"/>
              <a:ea typeface="Noto Sans Symbols"/>
              <a:cs typeface="Noto Sans Symbols"/>
              <a:sym typeface="Noto Sans Symbols"/>
            </a:endParaRPr>
          </a:p>
          <a:p>
            <a:pPr indent="-257048" lvl="0" marL="384048" rtl="0" algn="l">
              <a:lnSpc>
                <a:spcPct val="94000"/>
              </a:lnSpc>
              <a:spcBef>
                <a:spcPts val="2200"/>
              </a:spcBef>
              <a:spcAft>
                <a:spcPts val="0"/>
              </a:spcAft>
              <a:buClr>
                <a:schemeClr val="dk2"/>
              </a:buClr>
              <a:buSzPts val="2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1d5a383e08_1_0"/>
          <p:cNvSpPr txBox="1"/>
          <p:nvPr>
            <p:ph type="title"/>
          </p:nvPr>
        </p:nvSpPr>
        <p:spPr>
          <a:xfrm>
            <a:off x="1371600" y="685800"/>
            <a:ext cx="9601200" cy="1485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4400"/>
              <a:buFont typeface="Libre Franklin"/>
              <a:buNone/>
            </a:pPr>
            <a:r>
              <a:rPr lang="en-US"/>
              <a:t>UML DIAGRAM</a:t>
            </a:r>
            <a:endParaRPr/>
          </a:p>
          <a:p>
            <a:pPr indent="0" lvl="0" marL="0" rtl="0" algn="l">
              <a:spcBef>
                <a:spcPts val="0"/>
              </a:spcBef>
              <a:spcAft>
                <a:spcPts val="0"/>
              </a:spcAft>
              <a:buNone/>
            </a:pPr>
            <a:r>
              <a:t/>
            </a:r>
            <a:endParaRPr/>
          </a:p>
        </p:txBody>
      </p:sp>
      <p:sp>
        <p:nvSpPr>
          <p:cNvPr id="178" name="Google Shape;178;g21d5a383e08_1_0"/>
          <p:cNvSpPr txBox="1"/>
          <p:nvPr>
            <p:ph idx="1" type="body"/>
          </p:nvPr>
        </p:nvSpPr>
        <p:spPr>
          <a:xfrm>
            <a:off x="1371600" y="1499250"/>
            <a:ext cx="9970500" cy="5241900"/>
          </a:xfrm>
          <a:prstGeom prst="rect">
            <a:avLst/>
          </a:prstGeom>
        </p:spPr>
        <p:txBody>
          <a:bodyPr anchorCtr="0" anchor="t" bIns="45700" lIns="91425" spcFirstLastPara="1" rIns="91425" wrap="square" tIns="45700">
            <a:normAutofit/>
          </a:bodyPr>
          <a:lstStyle/>
          <a:p>
            <a:pPr indent="0" lvl="0" marL="0" rtl="0" algn="l">
              <a:spcBef>
                <a:spcPts val="1000"/>
              </a:spcBef>
              <a:spcAft>
                <a:spcPts val="200"/>
              </a:spcAft>
              <a:buNone/>
            </a:pPr>
            <a:r>
              <a:t/>
            </a:r>
            <a:endParaRPr/>
          </a:p>
        </p:txBody>
      </p:sp>
      <p:pic>
        <p:nvPicPr>
          <p:cNvPr id="179" name="Google Shape;179;g21d5a383e08_1_0"/>
          <p:cNvPicPr preferRelativeResize="0"/>
          <p:nvPr/>
        </p:nvPicPr>
        <p:blipFill>
          <a:blip r:embed="rId3">
            <a:alphaModFix/>
          </a:blip>
          <a:stretch>
            <a:fillRect/>
          </a:stretch>
        </p:blipFill>
        <p:spPr>
          <a:xfrm>
            <a:off x="1371600" y="1499250"/>
            <a:ext cx="8515699" cy="5103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1d5a383e08_1_6"/>
          <p:cNvSpPr txBox="1"/>
          <p:nvPr>
            <p:ph idx="1" type="body"/>
          </p:nvPr>
        </p:nvSpPr>
        <p:spPr>
          <a:xfrm>
            <a:off x="1371600" y="1448300"/>
            <a:ext cx="9601200" cy="4419000"/>
          </a:xfrm>
          <a:prstGeom prst="rect">
            <a:avLst/>
          </a:prstGeom>
        </p:spPr>
        <p:txBody>
          <a:bodyPr anchorCtr="0" anchor="t" bIns="45700" lIns="91425" spcFirstLastPara="1" rIns="91425" wrap="square" tIns="45700">
            <a:normAutofit/>
          </a:bodyPr>
          <a:lstStyle/>
          <a:p>
            <a:pPr indent="0" lvl="0" marL="0" rtl="0" algn="l">
              <a:spcBef>
                <a:spcPts val="1000"/>
              </a:spcBef>
              <a:spcAft>
                <a:spcPts val="200"/>
              </a:spcAft>
              <a:buNone/>
            </a:pPr>
            <a:r>
              <a:t/>
            </a:r>
            <a:endParaRPr/>
          </a:p>
        </p:txBody>
      </p:sp>
      <p:pic>
        <p:nvPicPr>
          <p:cNvPr id="185" name="Google Shape;185;g21d5a383e08_1_6"/>
          <p:cNvPicPr preferRelativeResize="0"/>
          <p:nvPr/>
        </p:nvPicPr>
        <p:blipFill>
          <a:blip r:embed="rId3">
            <a:alphaModFix/>
          </a:blip>
          <a:stretch>
            <a:fillRect/>
          </a:stretch>
        </p:blipFill>
        <p:spPr>
          <a:xfrm>
            <a:off x="1582313" y="788600"/>
            <a:ext cx="9027364" cy="507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TOOLS USED</a:t>
            </a:r>
            <a:endParaRPr/>
          </a:p>
        </p:txBody>
      </p:sp>
      <p:sp>
        <p:nvSpPr>
          <p:cNvPr id="191" name="Google Shape;191;p2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514350" lvl="0" marL="514350" rtl="0" algn="l">
              <a:lnSpc>
                <a:spcPct val="94000"/>
              </a:lnSpc>
              <a:spcBef>
                <a:spcPts val="0"/>
              </a:spcBef>
              <a:spcAft>
                <a:spcPts val="0"/>
              </a:spcAft>
              <a:buClr>
                <a:schemeClr val="dk2"/>
              </a:buClr>
              <a:buSzPts val="2000"/>
              <a:buNone/>
            </a:pPr>
            <a:r>
              <a:rPr lang="en-US" sz="1800">
                <a:solidFill>
                  <a:schemeClr val="dk1"/>
                </a:solidFill>
                <a:latin typeface="Times"/>
                <a:ea typeface="Times"/>
                <a:cs typeface="Times"/>
                <a:sym typeface="Times"/>
              </a:rPr>
              <a:t>Windows O.S</a:t>
            </a:r>
            <a:endParaRPr sz="1800">
              <a:solidFill>
                <a:schemeClr val="dk1"/>
              </a:solidFill>
              <a:latin typeface="Times"/>
              <a:ea typeface="Times"/>
              <a:cs typeface="Times"/>
              <a:sym typeface="Times"/>
            </a:endParaRPr>
          </a:p>
          <a:p>
            <a:pPr indent="-514350" lvl="0" marL="514350" rtl="0" algn="l">
              <a:lnSpc>
                <a:spcPct val="94000"/>
              </a:lnSpc>
              <a:spcBef>
                <a:spcPts val="1200"/>
              </a:spcBef>
              <a:spcAft>
                <a:spcPts val="0"/>
              </a:spcAft>
              <a:buClr>
                <a:schemeClr val="dk2"/>
              </a:buClr>
              <a:buSzPts val="2000"/>
              <a:buNone/>
            </a:pPr>
            <a:r>
              <a:rPr lang="en-US" sz="1800">
                <a:solidFill>
                  <a:schemeClr val="dk1"/>
                </a:solidFill>
                <a:latin typeface="Times"/>
                <a:ea typeface="Times"/>
                <a:cs typeface="Times"/>
                <a:sym typeface="Times"/>
              </a:rPr>
              <a:t>Design : Figma</a:t>
            </a:r>
            <a:endParaRPr sz="1800">
              <a:solidFill>
                <a:schemeClr val="dk1"/>
              </a:solidFill>
              <a:latin typeface="Times"/>
              <a:ea typeface="Times"/>
              <a:cs typeface="Times"/>
              <a:sym typeface="Times"/>
            </a:endParaRPr>
          </a:p>
          <a:p>
            <a:pPr indent="-514350" lvl="0" marL="514350" rtl="0" algn="l">
              <a:lnSpc>
                <a:spcPct val="94000"/>
              </a:lnSpc>
              <a:spcBef>
                <a:spcPts val="1200"/>
              </a:spcBef>
              <a:spcAft>
                <a:spcPts val="0"/>
              </a:spcAft>
              <a:buClr>
                <a:schemeClr val="dk2"/>
              </a:buClr>
              <a:buSzPts val="2000"/>
              <a:buNone/>
            </a:pPr>
            <a:r>
              <a:rPr lang="en-US" sz="1800">
                <a:solidFill>
                  <a:schemeClr val="dk1"/>
                </a:solidFill>
                <a:latin typeface="Times"/>
                <a:ea typeface="Times"/>
                <a:cs typeface="Times"/>
                <a:sym typeface="Times"/>
              </a:rPr>
              <a:t>IDE: Visual Studio code, Spyder</a:t>
            </a:r>
            <a:endParaRPr sz="1800">
              <a:solidFill>
                <a:schemeClr val="dk1"/>
              </a:solidFill>
              <a:latin typeface="Times"/>
              <a:ea typeface="Times"/>
              <a:cs typeface="Times"/>
              <a:sym typeface="Times"/>
            </a:endParaRPr>
          </a:p>
          <a:p>
            <a:pPr indent="-514350" lvl="0" marL="514350" rtl="0" algn="l">
              <a:lnSpc>
                <a:spcPct val="94000"/>
              </a:lnSpc>
              <a:spcBef>
                <a:spcPts val="1200"/>
              </a:spcBef>
              <a:spcAft>
                <a:spcPts val="0"/>
              </a:spcAft>
              <a:buClr>
                <a:schemeClr val="dk2"/>
              </a:buClr>
              <a:buSzPts val="2000"/>
              <a:buNone/>
            </a:pPr>
            <a:r>
              <a:rPr lang="en-US" sz="1800">
                <a:solidFill>
                  <a:schemeClr val="dk1"/>
                </a:solidFill>
                <a:latin typeface="Times"/>
                <a:ea typeface="Times"/>
                <a:cs typeface="Times"/>
                <a:sym typeface="Times"/>
              </a:rPr>
              <a:t>Front End: Vue.JS</a:t>
            </a:r>
            <a:endParaRPr sz="1800">
              <a:solidFill>
                <a:schemeClr val="dk1"/>
              </a:solidFill>
              <a:latin typeface="Times"/>
              <a:ea typeface="Times"/>
              <a:cs typeface="Times"/>
              <a:sym typeface="Times"/>
            </a:endParaRPr>
          </a:p>
          <a:p>
            <a:pPr indent="-514350" lvl="0" marL="514350" rtl="0" algn="l">
              <a:lnSpc>
                <a:spcPct val="94000"/>
              </a:lnSpc>
              <a:spcBef>
                <a:spcPts val="1200"/>
              </a:spcBef>
              <a:spcAft>
                <a:spcPts val="0"/>
              </a:spcAft>
              <a:buClr>
                <a:schemeClr val="dk2"/>
              </a:buClr>
              <a:buSzPts val="2000"/>
              <a:buNone/>
            </a:pPr>
            <a:r>
              <a:rPr lang="en-US" sz="1800">
                <a:solidFill>
                  <a:schemeClr val="dk1"/>
                </a:solidFill>
                <a:latin typeface="Times"/>
                <a:ea typeface="Times"/>
                <a:cs typeface="Times"/>
                <a:sym typeface="Times"/>
              </a:rPr>
              <a:t>Back End: Django</a:t>
            </a:r>
            <a:endParaRPr sz="1800">
              <a:solidFill>
                <a:schemeClr val="dk1"/>
              </a:solidFill>
              <a:latin typeface="Times"/>
              <a:ea typeface="Times"/>
              <a:cs typeface="Times"/>
              <a:sym typeface="Times"/>
            </a:endParaRPr>
          </a:p>
          <a:p>
            <a:pPr indent="-514350" lvl="0" marL="514350" rtl="0" algn="l">
              <a:lnSpc>
                <a:spcPct val="94000"/>
              </a:lnSpc>
              <a:spcBef>
                <a:spcPts val="1200"/>
              </a:spcBef>
              <a:spcAft>
                <a:spcPts val="0"/>
              </a:spcAft>
              <a:buClr>
                <a:schemeClr val="dk2"/>
              </a:buClr>
              <a:buSzPts val="2000"/>
              <a:buNone/>
            </a:pPr>
            <a:r>
              <a:rPr lang="en-US" sz="1800">
                <a:solidFill>
                  <a:schemeClr val="dk1"/>
                </a:solidFill>
                <a:latin typeface="Times"/>
                <a:ea typeface="Times"/>
                <a:cs typeface="Times"/>
                <a:sym typeface="Times"/>
              </a:rPr>
              <a:t>Database used: MongoDB , MySql</a:t>
            </a:r>
            <a:endParaRPr sz="1800">
              <a:solidFill>
                <a:schemeClr val="dk1"/>
              </a:solidFill>
              <a:latin typeface="Times"/>
              <a:ea typeface="Times"/>
              <a:cs typeface="Times"/>
              <a:sym typeface="Times"/>
            </a:endParaRPr>
          </a:p>
          <a:p>
            <a:pPr indent="-257048" lvl="0" marL="384048" rtl="0" algn="l">
              <a:lnSpc>
                <a:spcPct val="94000"/>
              </a:lnSpc>
              <a:spcBef>
                <a:spcPts val="1200"/>
              </a:spcBef>
              <a:spcAft>
                <a:spcPts val="0"/>
              </a:spcAft>
              <a:buClr>
                <a:schemeClr val="dk2"/>
              </a:buClr>
              <a:buSzPts val="2000"/>
              <a:buNone/>
            </a:pPr>
            <a:r>
              <a:t/>
            </a:r>
            <a:endParaRPr sz="1800">
              <a:solidFill>
                <a:schemeClr val="dk1"/>
              </a:solidFill>
              <a:latin typeface="Times"/>
              <a:ea typeface="Times"/>
              <a:cs typeface="Times"/>
              <a:sym typeface="Time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371600" y="685800"/>
            <a:ext cx="9601200" cy="9144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INTERFACE</a:t>
            </a:r>
            <a:endParaRPr/>
          </a:p>
        </p:txBody>
      </p:sp>
      <p:sp>
        <p:nvSpPr>
          <p:cNvPr id="197" name="Google Shape;197;p22"/>
          <p:cNvSpPr txBox="1"/>
          <p:nvPr>
            <p:ph idx="1" type="body"/>
          </p:nvPr>
        </p:nvSpPr>
        <p:spPr>
          <a:xfrm>
            <a:off x="1143000" y="1371600"/>
            <a:ext cx="9829800" cy="4495800"/>
          </a:xfrm>
          <a:prstGeom prst="rect">
            <a:avLst/>
          </a:prstGeom>
          <a:noFill/>
          <a:ln>
            <a:noFill/>
          </a:ln>
        </p:spPr>
        <p:txBody>
          <a:bodyPr anchorCtr="0" anchor="t" bIns="45700" lIns="91425" spcFirstLastPara="1" rIns="91425" wrap="square" tIns="45700">
            <a:normAutofit fontScale="85000" lnSpcReduction="20000"/>
          </a:bodyPr>
          <a:lstStyle/>
          <a:p>
            <a:pPr indent="-276098" lvl="0" marL="384048" rtl="0" algn="l">
              <a:lnSpc>
                <a:spcPct val="94000"/>
              </a:lnSpc>
              <a:spcBef>
                <a:spcPts val="0"/>
              </a:spcBef>
              <a:spcAft>
                <a:spcPts val="0"/>
              </a:spcAft>
              <a:buClr>
                <a:schemeClr val="dk2"/>
              </a:buClr>
              <a:buSzPct val="83333"/>
              <a:buFont typeface="Arial"/>
              <a:buNone/>
            </a:pPr>
            <a:r>
              <a:t/>
            </a:r>
            <a:endParaRPr>
              <a:latin typeface="Times New Roman"/>
              <a:ea typeface="Times New Roman"/>
              <a:cs typeface="Times New Roman"/>
              <a:sym typeface="Times New Roman"/>
            </a:endParaRPr>
          </a:p>
          <a:p>
            <a:pPr indent="-384048" lvl="0" marL="384048" rtl="0" algn="l">
              <a:lnSpc>
                <a:spcPct val="94000"/>
              </a:lnSpc>
              <a:spcBef>
                <a:spcPts val="1200"/>
              </a:spcBef>
              <a:spcAft>
                <a:spcPts val="0"/>
              </a:spcAft>
              <a:buClr>
                <a:schemeClr val="dk1"/>
              </a:buClr>
              <a:buSzPct val="100000"/>
              <a:buFont typeface="Arial"/>
              <a:buChar char="•"/>
            </a:pPr>
            <a:r>
              <a:rPr b="1" lang="en-US" sz="2400">
                <a:solidFill>
                  <a:schemeClr val="dk1"/>
                </a:solidFill>
                <a:latin typeface="Times New Roman"/>
                <a:ea typeface="Times New Roman"/>
                <a:cs typeface="Times New Roman"/>
                <a:sym typeface="Times New Roman"/>
              </a:rPr>
              <a:t>Login page</a:t>
            </a:r>
            <a:r>
              <a:rPr lang="en-US" sz="2400">
                <a:solidFill>
                  <a:schemeClr val="dk1"/>
                </a:solidFill>
                <a:latin typeface="Times New Roman"/>
                <a:ea typeface="Times New Roman"/>
                <a:cs typeface="Times New Roman"/>
                <a:sym typeface="Times New Roman"/>
              </a:rPr>
              <a:t>(where password and username both are hardcoded)</a:t>
            </a:r>
            <a:endParaRPr>
              <a:solidFill>
                <a:schemeClr val="dk1"/>
              </a:solidFill>
            </a:endParaRPr>
          </a:p>
          <a:p>
            <a:pPr indent="0" lvl="0" marL="0" rtl="0" algn="l">
              <a:lnSpc>
                <a:spcPct val="94000"/>
              </a:lnSpc>
              <a:spcBef>
                <a:spcPts val="1200"/>
              </a:spcBef>
              <a:spcAft>
                <a:spcPts val="0"/>
              </a:spcAft>
              <a:buClr>
                <a:schemeClr val="dk2"/>
              </a:buClr>
              <a:buSzPct val="100000"/>
              <a:buNone/>
            </a:pPr>
            <a:r>
              <a:t/>
            </a:r>
            <a:endParaRPr sz="2400">
              <a:solidFill>
                <a:schemeClr val="dk1"/>
              </a:solidFill>
              <a:latin typeface="Times New Roman"/>
              <a:ea typeface="Times New Roman"/>
              <a:cs typeface="Times New Roman"/>
              <a:sym typeface="Times New Roman"/>
            </a:endParaRPr>
          </a:p>
          <a:p>
            <a:pPr indent="-384048" lvl="0" marL="457200" rtl="0" algn="just">
              <a:lnSpc>
                <a:spcPct val="94000"/>
              </a:lnSpc>
              <a:spcBef>
                <a:spcPts val="200"/>
              </a:spcBef>
              <a:spcAft>
                <a:spcPts val="0"/>
              </a:spcAft>
              <a:buClr>
                <a:srgbClr val="000000"/>
              </a:buClr>
              <a:buSzPct val="100000"/>
              <a:buFont typeface="Arial"/>
              <a:buChar char="•"/>
            </a:pPr>
            <a:r>
              <a:rPr b="1" lang="en-US" sz="2400">
                <a:solidFill>
                  <a:srgbClr val="000000"/>
                </a:solidFill>
                <a:latin typeface="Times"/>
                <a:ea typeface="Times"/>
                <a:cs typeface="Times"/>
                <a:sym typeface="Times"/>
              </a:rPr>
              <a:t>Landing </a:t>
            </a:r>
            <a:r>
              <a:rPr b="1" i="0" lang="en-US" sz="2400" u="none" strike="noStrike">
                <a:solidFill>
                  <a:srgbClr val="000000"/>
                </a:solidFill>
                <a:latin typeface="Times"/>
                <a:ea typeface="Times"/>
                <a:cs typeface="Times"/>
                <a:sym typeface="Times"/>
              </a:rPr>
              <a:t>Page</a:t>
            </a:r>
            <a:r>
              <a:rPr b="0" i="0" lang="en-US" sz="2400" u="none" strike="noStrike">
                <a:solidFill>
                  <a:srgbClr val="000000"/>
                </a:solidFill>
                <a:latin typeface="Times"/>
                <a:ea typeface="Times"/>
                <a:cs typeface="Times"/>
                <a:sym typeface="Times"/>
              </a:rPr>
              <a:t>:-The user can choose between attendance and class allotment. If the user selects class allotment it takes to the allotment screen</a:t>
            </a:r>
            <a:endParaRPr/>
          </a:p>
          <a:p>
            <a:pPr indent="0" lvl="0" marL="73152" rtl="0" algn="just">
              <a:lnSpc>
                <a:spcPct val="94000"/>
              </a:lnSpc>
              <a:spcBef>
                <a:spcPts val="0"/>
              </a:spcBef>
              <a:spcAft>
                <a:spcPts val="0"/>
              </a:spcAft>
              <a:buClr>
                <a:schemeClr val="dk2"/>
              </a:buClr>
              <a:buSzPct val="100000"/>
              <a:buNone/>
            </a:pPr>
            <a:r>
              <a:t/>
            </a:r>
            <a:endParaRPr b="0" sz="2400"/>
          </a:p>
          <a:p>
            <a:pPr indent="-384048" lvl="0" marL="384048" rtl="0" algn="l">
              <a:lnSpc>
                <a:spcPct val="94000"/>
              </a:lnSpc>
              <a:spcBef>
                <a:spcPts val="1000"/>
              </a:spcBef>
              <a:spcAft>
                <a:spcPts val="0"/>
              </a:spcAft>
              <a:buClr>
                <a:srgbClr val="000000"/>
              </a:buClr>
              <a:buSzPct val="100000"/>
              <a:buFont typeface="Arial"/>
              <a:buChar char="•"/>
            </a:pPr>
            <a:r>
              <a:rPr b="1" i="0" lang="en-US" sz="2400" u="none" strike="noStrike">
                <a:solidFill>
                  <a:srgbClr val="000000"/>
                </a:solidFill>
                <a:latin typeface="Times"/>
                <a:ea typeface="Times"/>
                <a:cs typeface="Times"/>
                <a:sym typeface="Times"/>
              </a:rPr>
              <a:t>Allotment Input Screen </a:t>
            </a:r>
            <a:r>
              <a:rPr i="0" lang="en-US" sz="2400" u="none" strike="noStrike">
                <a:solidFill>
                  <a:srgbClr val="000000"/>
                </a:solidFill>
                <a:latin typeface="Times"/>
                <a:ea typeface="Times"/>
                <a:cs typeface="Times"/>
                <a:sym typeface="Times"/>
              </a:rPr>
              <a:t>:- Shows a window to upload the raw csv to upload and capture roll number of each batch of that specified year.</a:t>
            </a:r>
            <a:endParaRPr/>
          </a:p>
          <a:p>
            <a:pPr indent="0" lvl="0" marL="0" rtl="0" algn="l">
              <a:lnSpc>
                <a:spcPct val="94000"/>
              </a:lnSpc>
              <a:spcBef>
                <a:spcPts val="1200"/>
              </a:spcBef>
              <a:spcAft>
                <a:spcPts val="0"/>
              </a:spcAft>
              <a:buClr>
                <a:schemeClr val="dk2"/>
              </a:buClr>
              <a:buSzPct val="100000"/>
              <a:buNone/>
            </a:pPr>
            <a:r>
              <a:t/>
            </a:r>
            <a:endParaRPr i="0" sz="2400" u="none" strike="noStrike">
              <a:solidFill>
                <a:srgbClr val="000000"/>
              </a:solidFill>
              <a:latin typeface="Times"/>
              <a:ea typeface="Times"/>
              <a:cs typeface="Times"/>
              <a:sym typeface="Times"/>
            </a:endParaRPr>
          </a:p>
          <a:p>
            <a:pPr indent="-384048" lvl="0" marL="384048" rtl="0" algn="l">
              <a:lnSpc>
                <a:spcPct val="94000"/>
              </a:lnSpc>
              <a:spcBef>
                <a:spcPts val="1200"/>
              </a:spcBef>
              <a:spcAft>
                <a:spcPts val="0"/>
              </a:spcAft>
              <a:buClr>
                <a:srgbClr val="000000"/>
              </a:buClr>
              <a:buSzPct val="100000"/>
              <a:buFont typeface="Arial"/>
              <a:buChar char="•"/>
            </a:pPr>
            <a:r>
              <a:rPr b="1" i="0" lang="en-US" sz="2400" u="none" strike="noStrike">
                <a:solidFill>
                  <a:srgbClr val="000000"/>
                </a:solidFill>
                <a:latin typeface="Times"/>
                <a:ea typeface="Times"/>
                <a:cs typeface="Times"/>
                <a:sym typeface="Times"/>
              </a:rPr>
              <a:t>Allotment Display </a:t>
            </a:r>
            <a:r>
              <a:rPr i="0" lang="en-US" sz="2400" u="none" strike="noStrike">
                <a:solidFill>
                  <a:srgbClr val="000000"/>
                </a:solidFill>
                <a:latin typeface="Times"/>
                <a:ea typeface="Times"/>
                <a:cs typeface="Times"/>
                <a:sym typeface="Times"/>
              </a:rPr>
              <a:t>:- The layout of the specific class will be displayed according to the algorithm followed.</a:t>
            </a:r>
            <a:endParaRPr/>
          </a:p>
          <a:p>
            <a:pPr indent="0" lvl="0" marL="0" rtl="0" algn="l">
              <a:lnSpc>
                <a:spcPct val="94000"/>
              </a:lnSpc>
              <a:spcBef>
                <a:spcPts val="1200"/>
              </a:spcBef>
              <a:spcAft>
                <a:spcPts val="0"/>
              </a:spcAft>
              <a:buClr>
                <a:schemeClr val="dk2"/>
              </a:buClr>
              <a:buSzPct val="100000"/>
              <a:buNone/>
            </a:pPr>
            <a:r>
              <a:t/>
            </a:r>
            <a:endParaRPr sz="2400">
              <a:solidFill>
                <a:srgbClr val="000000"/>
              </a:solidFill>
              <a:latin typeface="Times"/>
              <a:ea typeface="Times"/>
              <a:cs typeface="Times"/>
              <a:sym typeface="Times"/>
            </a:endParaRPr>
          </a:p>
          <a:p>
            <a:pPr indent="-384048" lvl="0" marL="384048" rtl="0" algn="l">
              <a:lnSpc>
                <a:spcPct val="94000"/>
              </a:lnSpc>
              <a:spcBef>
                <a:spcPts val="1200"/>
              </a:spcBef>
              <a:spcAft>
                <a:spcPts val="0"/>
              </a:spcAft>
              <a:buClr>
                <a:srgbClr val="000000"/>
              </a:buClr>
              <a:buSzPct val="100000"/>
              <a:buFont typeface="Arial"/>
              <a:buChar char="•"/>
            </a:pPr>
            <a:r>
              <a:rPr b="1" i="0" lang="en-US" sz="2400" u="none" strike="noStrike">
                <a:solidFill>
                  <a:srgbClr val="000000"/>
                </a:solidFill>
                <a:latin typeface="Times"/>
                <a:ea typeface="Times"/>
                <a:cs typeface="Times"/>
                <a:sym typeface="Times"/>
              </a:rPr>
              <a:t>Attendance</a:t>
            </a:r>
            <a:r>
              <a:rPr i="0" lang="en-US" sz="2400" u="none" strike="noStrike">
                <a:solidFill>
                  <a:srgbClr val="000000"/>
                </a:solidFill>
                <a:latin typeface="Times"/>
                <a:ea typeface="Times"/>
                <a:cs typeface="Times"/>
                <a:sym typeface="Times"/>
              </a:rPr>
              <a:t> :- Activates only after the layout process is completed.</a:t>
            </a:r>
            <a:br>
              <a:rPr lang="en-US"/>
            </a:b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415600" y="593367"/>
            <a:ext cx="11360700" cy="7635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TEST CASE</a:t>
            </a:r>
            <a:endParaRPr/>
          </a:p>
        </p:txBody>
      </p:sp>
      <p:sp>
        <p:nvSpPr>
          <p:cNvPr id="203" name="Google Shape;203;p34"/>
          <p:cNvSpPr txBox="1"/>
          <p:nvPr/>
        </p:nvSpPr>
        <p:spPr>
          <a:xfrm flipH="1">
            <a:off x="1768300" y="1736900"/>
            <a:ext cx="63246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Libre Franklin"/>
                <a:ea typeface="Libre Franklin"/>
                <a:cs typeface="Libre Franklin"/>
                <a:sym typeface="Libre Franklin"/>
              </a:rPr>
              <a:t>INPUT</a:t>
            </a:r>
            <a:endParaRPr/>
          </a:p>
          <a:p>
            <a:pPr indent="0" lvl="0" marL="0" marR="0" rtl="0" algn="l">
              <a:spcBef>
                <a:spcPts val="0"/>
              </a:spcBef>
              <a:spcAft>
                <a:spcPts val="0"/>
              </a:spcAft>
              <a:buNone/>
            </a:pPr>
            <a:r>
              <a:t/>
            </a:r>
            <a:endParaRPr b="1"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1"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Do you want to enter more batches1</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Enter the batch for examCS</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Do you want to enter more batches1</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Enter the batch for examEC A</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Do you want to enter more batches1</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Enter the batch for examCH</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Do you want to enter more batches1</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Enter the batch for examEC B</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Do you want to enter more batches0</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['CS', 'EC A', 'CH', 'EC B']</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Total number of students :300</a:t>
            </a:r>
            <a:endParaRPr/>
          </a:p>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Total number of classes : 7</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idx="1" type="body"/>
          </p:nvPr>
        </p:nvSpPr>
        <p:spPr>
          <a:xfrm>
            <a:off x="1143000" y="228600"/>
            <a:ext cx="9829800" cy="56388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b="1" lang="en-US"/>
              <a:t>OUTPUT</a:t>
            </a:r>
            <a:endParaRPr/>
          </a:p>
          <a:p>
            <a:pPr indent="0" lvl="0" marL="0" rtl="0" algn="l">
              <a:lnSpc>
                <a:spcPct val="94000"/>
              </a:lnSpc>
              <a:spcBef>
                <a:spcPts val="1200"/>
              </a:spcBef>
              <a:spcAft>
                <a:spcPts val="0"/>
              </a:spcAft>
              <a:buClr>
                <a:schemeClr val="dk2"/>
              </a:buClr>
              <a:buSzPts val="2000"/>
              <a:buNone/>
            </a:pPr>
            <a:r>
              <a:t/>
            </a:r>
            <a:endParaRPr b="1"/>
          </a:p>
          <a:p>
            <a:pPr indent="0" lvl="0" marL="0" rtl="0" algn="l">
              <a:lnSpc>
                <a:spcPct val="94000"/>
              </a:lnSpc>
              <a:spcBef>
                <a:spcPts val="1200"/>
              </a:spcBef>
              <a:spcAft>
                <a:spcPts val="0"/>
              </a:spcAft>
              <a:buClr>
                <a:schemeClr val="dk2"/>
              </a:buClr>
              <a:buSzPts val="1600"/>
              <a:buNone/>
            </a:pPr>
            <a:r>
              <a:rPr lang="en-US" sz="1600">
                <a:solidFill>
                  <a:schemeClr val="dk1"/>
                </a:solidFill>
              </a:rPr>
              <a:t>B19CSA01 B19ECA01 B19CSA06 B19ECA06 B19CSA11 B19ECA11 B19CSA16 B19ECA16 B19CSA21</a:t>
            </a:r>
            <a:endParaRPr>
              <a:solidFill>
                <a:schemeClr val="dk1"/>
              </a:solidFill>
            </a:endParaRPr>
          </a:p>
          <a:p>
            <a:pPr indent="0" lvl="0" marL="0" rtl="0" algn="l">
              <a:lnSpc>
                <a:spcPct val="94000"/>
              </a:lnSpc>
              <a:spcBef>
                <a:spcPts val="1200"/>
              </a:spcBef>
              <a:spcAft>
                <a:spcPts val="0"/>
              </a:spcAft>
              <a:buClr>
                <a:schemeClr val="dk2"/>
              </a:buClr>
              <a:buSzPts val="1600"/>
              <a:buNone/>
            </a:pPr>
            <a:r>
              <a:t/>
            </a:r>
            <a:endParaRPr sz="1600">
              <a:solidFill>
                <a:schemeClr val="dk1"/>
              </a:solidFill>
            </a:endParaRPr>
          </a:p>
          <a:p>
            <a:pPr indent="0" lvl="0" marL="0" rtl="0" algn="l">
              <a:lnSpc>
                <a:spcPct val="94000"/>
              </a:lnSpc>
              <a:spcBef>
                <a:spcPts val="1200"/>
              </a:spcBef>
              <a:spcAft>
                <a:spcPts val="0"/>
              </a:spcAft>
              <a:buClr>
                <a:schemeClr val="dk2"/>
              </a:buClr>
              <a:buSzPts val="1600"/>
              <a:buNone/>
            </a:pPr>
            <a:r>
              <a:rPr lang="en-US" sz="1600">
                <a:solidFill>
                  <a:schemeClr val="dk1"/>
                </a:solidFill>
              </a:rPr>
              <a:t>B19CSA02 B19ECA02 B19CSA07 B19ECA07 B19CSA12 B19ECA12 B19CSA17 B19ECA17 B19CSA22</a:t>
            </a:r>
            <a:endParaRPr>
              <a:solidFill>
                <a:schemeClr val="dk1"/>
              </a:solidFill>
            </a:endParaRPr>
          </a:p>
          <a:p>
            <a:pPr indent="0" lvl="0" marL="0" rtl="0" algn="l">
              <a:lnSpc>
                <a:spcPct val="94000"/>
              </a:lnSpc>
              <a:spcBef>
                <a:spcPts val="1200"/>
              </a:spcBef>
              <a:spcAft>
                <a:spcPts val="0"/>
              </a:spcAft>
              <a:buClr>
                <a:schemeClr val="dk2"/>
              </a:buClr>
              <a:buSzPts val="1600"/>
              <a:buNone/>
            </a:pPr>
            <a:r>
              <a:t/>
            </a:r>
            <a:endParaRPr sz="1600">
              <a:solidFill>
                <a:schemeClr val="dk1"/>
              </a:solidFill>
            </a:endParaRPr>
          </a:p>
          <a:p>
            <a:pPr indent="0" lvl="0" marL="0" rtl="0" algn="l">
              <a:lnSpc>
                <a:spcPct val="94000"/>
              </a:lnSpc>
              <a:spcBef>
                <a:spcPts val="1200"/>
              </a:spcBef>
              <a:spcAft>
                <a:spcPts val="0"/>
              </a:spcAft>
              <a:buClr>
                <a:schemeClr val="dk2"/>
              </a:buClr>
              <a:buSzPts val="1600"/>
              <a:buNone/>
            </a:pPr>
            <a:r>
              <a:rPr lang="en-US" sz="1600">
                <a:solidFill>
                  <a:schemeClr val="dk1"/>
                </a:solidFill>
              </a:rPr>
              <a:t>B19CSA03 B19ECA03 B19CSA08 B19ECA08 B19CSA13 B19ECA13 B19CSA18 B19ECA18 B19CSA23</a:t>
            </a:r>
            <a:endParaRPr>
              <a:solidFill>
                <a:schemeClr val="dk1"/>
              </a:solidFill>
            </a:endParaRPr>
          </a:p>
          <a:p>
            <a:pPr indent="0" lvl="0" marL="0" rtl="0" algn="l">
              <a:lnSpc>
                <a:spcPct val="94000"/>
              </a:lnSpc>
              <a:spcBef>
                <a:spcPts val="1200"/>
              </a:spcBef>
              <a:spcAft>
                <a:spcPts val="0"/>
              </a:spcAft>
              <a:buClr>
                <a:schemeClr val="dk2"/>
              </a:buClr>
              <a:buSzPts val="1600"/>
              <a:buNone/>
            </a:pPr>
            <a:r>
              <a:t/>
            </a:r>
            <a:endParaRPr sz="1600">
              <a:solidFill>
                <a:schemeClr val="dk1"/>
              </a:solidFill>
            </a:endParaRPr>
          </a:p>
          <a:p>
            <a:pPr indent="0" lvl="0" marL="0" rtl="0" algn="l">
              <a:lnSpc>
                <a:spcPct val="94000"/>
              </a:lnSpc>
              <a:spcBef>
                <a:spcPts val="1200"/>
              </a:spcBef>
              <a:spcAft>
                <a:spcPts val="0"/>
              </a:spcAft>
              <a:buClr>
                <a:schemeClr val="dk2"/>
              </a:buClr>
              <a:buSzPts val="1600"/>
              <a:buNone/>
            </a:pPr>
            <a:r>
              <a:rPr lang="en-US" sz="1600">
                <a:solidFill>
                  <a:schemeClr val="dk1"/>
                </a:solidFill>
              </a:rPr>
              <a:t>B19CSA04 B19ECA04 B19CSA09 B19ECA09 B19CSA14 B19ECA14 B19CSA19 B19ECA19 B19CSA24</a:t>
            </a:r>
            <a:endParaRPr>
              <a:solidFill>
                <a:schemeClr val="dk1"/>
              </a:solidFill>
            </a:endParaRPr>
          </a:p>
          <a:p>
            <a:pPr indent="0" lvl="0" marL="0" rtl="0" algn="l">
              <a:lnSpc>
                <a:spcPct val="94000"/>
              </a:lnSpc>
              <a:spcBef>
                <a:spcPts val="1200"/>
              </a:spcBef>
              <a:spcAft>
                <a:spcPts val="0"/>
              </a:spcAft>
              <a:buClr>
                <a:schemeClr val="dk2"/>
              </a:buClr>
              <a:buSzPts val="1600"/>
              <a:buNone/>
            </a:pPr>
            <a:r>
              <a:t/>
            </a:r>
            <a:endParaRPr sz="1600">
              <a:solidFill>
                <a:schemeClr val="dk1"/>
              </a:solidFill>
            </a:endParaRPr>
          </a:p>
          <a:p>
            <a:pPr indent="0" lvl="0" marL="0" rtl="0" algn="l">
              <a:lnSpc>
                <a:spcPct val="94000"/>
              </a:lnSpc>
              <a:spcBef>
                <a:spcPts val="1200"/>
              </a:spcBef>
              <a:spcAft>
                <a:spcPts val="0"/>
              </a:spcAft>
              <a:buClr>
                <a:schemeClr val="dk2"/>
              </a:buClr>
              <a:buSzPts val="1600"/>
              <a:buNone/>
            </a:pPr>
            <a:r>
              <a:rPr lang="en-US" sz="1600">
                <a:solidFill>
                  <a:schemeClr val="dk1"/>
                </a:solidFill>
              </a:rPr>
              <a:t>B19CSA05 B19ECA05 B19CSA10 B19ECA10 B19CSA15 B19ECA15 B19CSA20 B19ECA20 B19CSA25</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idx="1" type="body"/>
          </p:nvPr>
        </p:nvSpPr>
        <p:spPr>
          <a:xfrm>
            <a:off x="1371600" y="609600"/>
            <a:ext cx="9601200" cy="5199484"/>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1600"/>
              <a:buNone/>
            </a:pPr>
            <a:r>
              <a:rPr lang="en-US" sz="1600">
                <a:solidFill>
                  <a:schemeClr val="dk1"/>
                </a:solidFill>
              </a:rPr>
              <a:t>B19ECA21 B19CSA26 B19ECA26 B19CSA31 B19ECA31 B19CSA36 B19ECA36 B19CSA41 B19ECA41</a:t>
            </a:r>
            <a:endParaRPr>
              <a:solidFill>
                <a:schemeClr val="dk1"/>
              </a:solidFill>
            </a:endParaRPr>
          </a:p>
          <a:p>
            <a:pPr indent="0" lvl="0" marL="0" rtl="0" algn="l">
              <a:lnSpc>
                <a:spcPct val="94000"/>
              </a:lnSpc>
              <a:spcBef>
                <a:spcPts val="1200"/>
              </a:spcBef>
              <a:spcAft>
                <a:spcPts val="0"/>
              </a:spcAft>
              <a:buClr>
                <a:schemeClr val="dk2"/>
              </a:buClr>
              <a:buSzPts val="1600"/>
              <a:buNone/>
            </a:pPr>
            <a:r>
              <a:t/>
            </a:r>
            <a:endParaRPr sz="1600">
              <a:solidFill>
                <a:schemeClr val="dk1"/>
              </a:solidFill>
            </a:endParaRPr>
          </a:p>
          <a:p>
            <a:pPr indent="0" lvl="0" marL="0" rtl="0" algn="l">
              <a:lnSpc>
                <a:spcPct val="94000"/>
              </a:lnSpc>
              <a:spcBef>
                <a:spcPts val="1200"/>
              </a:spcBef>
              <a:spcAft>
                <a:spcPts val="0"/>
              </a:spcAft>
              <a:buClr>
                <a:schemeClr val="dk2"/>
              </a:buClr>
              <a:buSzPts val="1600"/>
              <a:buNone/>
            </a:pPr>
            <a:r>
              <a:rPr lang="en-US" sz="1600">
                <a:solidFill>
                  <a:schemeClr val="dk1"/>
                </a:solidFill>
              </a:rPr>
              <a:t>B19ECA22 B19CSA27 B19ECA27 B19CSA32 B19ECA32 B19CSA37 B19ECA37 B19CSA42 B19ECA42</a:t>
            </a:r>
            <a:endParaRPr>
              <a:solidFill>
                <a:schemeClr val="dk1"/>
              </a:solidFill>
            </a:endParaRPr>
          </a:p>
          <a:p>
            <a:pPr indent="0" lvl="0" marL="0" rtl="0" algn="l">
              <a:lnSpc>
                <a:spcPct val="94000"/>
              </a:lnSpc>
              <a:spcBef>
                <a:spcPts val="1200"/>
              </a:spcBef>
              <a:spcAft>
                <a:spcPts val="0"/>
              </a:spcAft>
              <a:buClr>
                <a:schemeClr val="dk2"/>
              </a:buClr>
              <a:buSzPts val="1600"/>
              <a:buNone/>
            </a:pPr>
            <a:r>
              <a:t/>
            </a:r>
            <a:endParaRPr sz="1600">
              <a:solidFill>
                <a:schemeClr val="dk1"/>
              </a:solidFill>
            </a:endParaRPr>
          </a:p>
          <a:p>
            <a:pPr indent="0" lvl="0" marL="0" rtl="0" algn="l">
              <a:lnSpc>
                <a:spcPct val="94000"/>
              </a:lnSpc>
              <a:spcBef>
                <a:spcPts val="1200"/>
              </a:spcBef>
              <a:spcAft>
                <a:spcPts val="0"/>
              </a:spcAft>
              <a:buClr>
                <a:schemeClr val="dk2"/>
              </a:buClr>
              <a:buSzPts val="1600"/>
              <a:buNone/>
            </a:pPr>
            <a:r>
              <a:rPr lang="en-US" sz="1600">
                <a:solidFill>
                  <a:schemeClr val="dk1"/>
                </a:solidFill>
              </a:rPr>
              <a:t>B19ECA23 B19CSA28 B19ECA28 B19CSA33 B19ECA33 B19CSA38 B19ECA38 B19CSA43 B19ECA43</a:t>
            </a:r>
            <a:endParaRPr>
              <a:solidFill>
                <a:schemeClr val="dk1"/>
              </a:solidFill>
            </a:endParaRPr>
          </a:p>
          <a:p>
            <a:pPr indent="0" lvl="0" marL="0" rtl="0" algn="l">
              <a:lnSpc>
                <a:spcPct val="94000"/>
              </a:lnSpc>
              <a:spcBef>
                <a:spcPts val="1200"/>
              </a:spcBef>
              <a:spcAft>
                <a:spcPts val="0"/>
              </a:spcAft>
              <a:buClr>
                <a:schemeClr val="dk2"/>
              </a:buClr>
              <a:buSzPts val="1600"/>
              <a:buNone/>
            </a:pPr>
            <a:r>
              <a:t/>
            </a:r>
            <a:endParaRPr sz="1600">
              <a:solidFill>
                <a:schemeClr val="dk1"/>
              </a:solidFill>
            </a:endParaRPr>
          </a:p>
          <a:p>
            <a:pPr indent="0" lvl="0" marL="0" rtl="0" algn="l">
              <a:lnSpc>
                <a:spcPct val="94000"/>
              </a:lnSpc>
              <a:spcBef>
                <a:spcPts val="1200"/>
              </a:spcBef>
              <a:spcAft>
                <a:spcPts val="0"/>
              </a:spcAft>
              <a:buClr>
                <a:schemeClr val="dk2"/>
              </a:buClr>
              <a:buSzPts val="1600"/>
              <a:buNone/>
            </a:pPr>
            <a:r>
              <a:rPr lang="en-US" sz="1600">
                <a:solidFill>
                  <a:schemeClr val="dk1"/>
                </a:solidFill>
              </a:rPr>
              <a:t>B19ECA24 B19CSA29 B19ECA29 B19CSA34 B19ECA34 B19CSA39 B19ECA39 B19CSA44 B19ECA44</a:t>
            </a:r>
            <a:endParaRPr>
              <a:solidFill>
                <a:schemeClr val="dk1"/>
              </a:solidFill>
            </a:endParaRPr>
          </a:p>
          <a:p>
            <a:pPr indent="0" lvl="0" marL="0" rtl="0" algn="l">
              <a:lnSpc>
                <a:spcPct val="94000"/>
              </a:lnSpc>
              <a:spcBef>
                <a:spcPts val="1200"/>
              </a:spcBef>
              <a:spcAft>
                <a:spcPts val="0"/>
              </a:spcAft>
              <a:buClr>
                <a:schemeClr val="dk2"/>
              </a:buClr>
              <a:buSzPts val="1600"/>
              <a:buNone/>
            </a:pPr>
            <a:r>
              <a:t/>
            </a:r>
            <a:endParaRPr sz="1600">
              <a:solidFill>
                <a:schemeClr val="dk1"/>
              </a:solidFill>
            </a:endParaRPr>
          </a:p>
          <a:p>
            <a:pPr indent="0" lvl="0" marL="0" rtl="0" algn="l">
              <a:lnSpc>
                <a:spcPct val="94000"/>
              </a:lnSpc>
              <a:spcBef>
                <a:spcPts val="1200"/>
              </a:spcBef>
              <a:spcAft>
                <a:spcPts val="0"/>
              </a:spcAft>
              <a:buClr>
                <a:schemeClr val="dk2"/>
              </a:buClr>
              <a:buSzPts val="1600"/>
              <a:buNone/>
            </a:pPr>
            <a:r>
              <a:rPr lang="en-US" sz="1600">
                <a:solidFill>
                  <a:schemeClr val="dk1"/>
                </a:solidFill>
              </a:rPr>
              <a:t>B19ECA25 B19CSA30 B19ECA30 B19CSA35 B19ECA35 B19CSA40 B19ECA40 B19CSA45 B19ECA45</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Conclusion</a:t>
            </a:r>
            <a:endParaRPr/>
          </a:p>
        </p:txBody>
      </p:sp>
      <p:sp>
        <p:nvSpPr>
          <p:cNvPr id="219" name="Google Shape;219;p3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71348" lvl="0" marL="384048" rtl="0" algn="just">
              <a:lnSpc>
                <a:spcPct val="94000"/>
              </a:lnSpc>
              <a:spcBef>
                <a:spcPts val="0"/>
              </a:spcBef>
              <a:spcAft>
                <a:spcPts val="0"/>
              </a:spcAft>
              <a:buClr>
                <a:schemeClr val="dk1"/>
              </a:buClr>
              <a:buSzPts val="1800"/>
              <a:buFont typeface="Times"/>
              <a:buChar char="●"/>
            </a:pPr>
            <a:r>
              <a:rPr lang="en-US" sz="1800">
                <a:solidFill>
                  <a:schemeClr val="dk1"/>
                </a:solidFill>
                <a:latin typeface="Times"/>
                <a:ea typeface="Times"/>
                <a:cs typeface="Times"/>
                <a:sym typeface="Times"/>
              </a:rPr>
              <a:t>As compared to existing system our system take very less time to execute all the data and allocate seats to students.  </a:t>
            </a:r>
            <a:endParaRPr sz="1800">
              <a:solidFill>
                <a:schemeClr val="dk1"/>
              </a:solidFill>
              <a:latin typeface="Times"/>
              <a:ea typeface="Times"/>
              <a:cs typeface="Times"/>
              <a:sym typeface="Times"/>
            </a:endParaRPr>
          </a:p>
          <a:p>
            <a:pPr indent="0" lvl="0" marL="384048" rtl="0" algn="just">
              <a:lnSpc>
                <a:spcPct val="94000"/>
              </a:lnSpc>
              <a:spcBef>
                <a:spcPts val="0"/>
              </a:spcBef>
              <a:spcAft>
                <a:spcPts val="0"/>
              </a:spcAft>
              <a:buNone/>
            </a:pPr>
            <a:r>
              <a:t/>
            </a:r>
            <a:endParaRPr sz="1800">
              <a:solidFill>
                <a:schemeClr val="dk1"/>
              </a:solidFill>
              <a:latin typeface="Times"/>
              <a:ea typeface="Times"/>
              <a:cs typeface="Times"/>
              <a:sym typeface="Times"/>
            </a:endParaRPr>
          </a:p>
          <a:p>
            <a:pPr indent="-371348" lvl="0" marL="384048" rtl="0" algn="just">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This system is able to reduce a lot of burden to the people in examination department.</a:t>
            </a:r>
            <a:endParaRPr sz="1800">
              <a:solidFill>
                <a:schemeClr val="dk1"/>
              </a:solidFill>
              <a:latin typeface="Times"/>
              <a:ea typeface="Times"/>
              <a:cs typeface="Times"/>
              <a:sym typeface="Times"/>
            </a:endParaRPr>
          </a:p>
          <a:p>
            <a:pPr indent="0" lvl="0" marL="384048" rtl="0" algn="just">
              <a:lnSpc>
                <a:spcPct val="94000"/>
              </a:lnSpc>
              <a:spcBef>
                <a:spcPts val="1200"/>
              </a:spcBef>
              <a:spcAft>
                <a:spcPts val="0"/>
              </a:spcAft>
              <a:buNone/>
            </a:pPr>
            <a:r>
              <a:t/>
            </a:r>
            <a:endParaRPr sz="1800">
              <a:solidFill>
                <a:schemeClr val="dk1"/>
              </a:solidFill>
              <a:latin typeface="Times"/>
              <a:ea typeface="Times"/>
              <a:cs typeface="Times"/>
              <a:sym typeface="Times"/>
            </a:endParaRPr>
          </a:p>
          <a:p>
            <a:pPr indent="-371348" lvl="0" marL="384048" rtl="0" algn="just">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All types of exam can be conducted under this system so that there is no specific limit of students.</a:t>
            </a:r>
            <a:endParaRPr sz="1800">
              <a:solidFill>
                <a:schemeClr val="dk1"/>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Problem Statement</a:t>
            </a:r>
            <a:endParaRPr/>
          </a:p>
        </p:txBody>
      </p:sp>
      <p:sp>
        <p:nvSpPr>
          <p:cNvPr id="73" name="Google Shape;73;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71348" lvl="0" marL="384048" rtl="0" algn="l">
              <a:lnSpc>
                <a:spcPct val="94000"/>
              </a:lnSpc>
              <a:spcBef>
                <a:spcPts val="0"/>
              </a:spcBef>
              <a:spcAft>
                <a:spcPts val="0"/>
              </a:spcAft>
              <a:buClr>
                <a:schemeClr val="dk1"/>
              </a:buClr>
              <a:buSzPts val="1800"/>
              <a:buFont typeface="Times"/>
              <a:buChar char="●"/>
            </a:pPr>
            <a:r>
              <a:rPr lang="en-US" sz="1800">
                <a:solidFill>
                  <a:schemeClr val="dk1"/>
                </a:solidFill>
                <a:latin typeface="Times"/>
                <a:ea typeface="Times"/>
                <a:cs typeface="Times"/>
                <a:sym typeface="Times"/>
              </a:rPr>
              <a:t>Most of the institutions are becoming unwilling to centralize examination  system day by day. </a:t>
            </a:r>
            <a:endParaRPr sz="1800">
              <a:solidFill>
                <a:schemeClr val="dk1"/>
              </a:solidFill>
              <a:latin typeface="Times"/>
              <a:ea typeface="Times"/>
              <a:cs typeface="Times"/>
              <a:sym typeface="Times"/>
            </a:endParaRPr>
          </a:p>
          <a:p>
            <a:pPr indent="-371348" lvl="0" marL="384048" rtl="0" algn="l">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With the increasing number of students, courses and departments, it becomes almost unmanageable to allocate proper exam seats. </a:t>
            </a:r>
            <a:endParaRPr sz="1800">
              <a:solidFill>
                <a:schemeClr val="dk1"/>
              </a:solidFill>
              <a:latin typeface="Times"/>
              <a:ea typeface="Times"/>
              <a:cs typeface="Times"/>
              <a:sym typeface="Times"/>
            </a:endParaRPr>
          </a:p>
          <a:p>
            <a:pPr indent="-371348" lvl="0" marL="384048" rtl="0" algn="l">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It is quite difficult to properly allocate the seats among a large number of students whenever the students are from different subjects. </a:t>
            </a:r>
            <a:endParaRPr sz="1800">
              <a:solidFill>
                <a:schemeClr val="dk1"/>
              </a:solidFill>
              <a:latin typeface="Times"/>
              <a:ea typeface="Times"/>
              <a:cs typeface="Times"/>
              <a:sym typeface="Times"/>
            </a:endParaRPr>
          </a:p>
          <a:p>
            <a:pPr indent="-371348" lvl="0" marL="384048" rtl="0" algn="l">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We have to follow some pre conditions for proper allocation of exam seats.</a:t>
            </a:r>
            <a:endParaRPr sz="1800">
              <a:solidFill>
                <a:schemeClr val="dk1"/>
              </a:solidFill>
              <a:latin typeface="Times"/>
              <a:ea typeface="Times"/>
              <a:cs typeface="Times"/>
              <a:sym typeface="Time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References</a:t>
            </a:r>
            <a:endParaRPr/>
          </a:p>
        </p:txBody>
      </p:sp>
      <p:sp>
        <p:nvSpPr>
          <p:cNvPr id="225" name="Google Shape;225;p3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49123" lvl="0" marL="384048" rtl="0" algn="just">
              <a:lnSpc>
                <a:spcPct val="74000"/>
              </a:lnSpc>
              <a:spcBef>
                <a:spcPts val="0"/>
              </a:spcBef>
              <a:spcAft>
                <a:spcPts val="0"/>
              </a:spcAft>
              <a:buClr>
                <a:schemeClr val="dk1"/>
              </a:buClr>
              <a:buSzPts val="1450"/>
              <a:buFont typeface="Times"/>
              <a:buChar char="●"/>
            </a:pPr>
            <a:r>
              <a:rPr lang="en-US" sz="1820">
                <a:solidFill>
                  <a:schemeClr val="dk1"/>
                </a:solidFill>
                <a:latin typeface="Times"/>
                <a:ea typeface="Times"/>
                <a:cs typeface="Times"/>
                <a:sym typeface="Times"/>
              </a:rPr>
              <a:t>Prof. S. S. Aravinth 1, G. Pavithra 2, M. Myvizhimalar3, D. Divya4, M. Rathinakrithika, "Test Hall and every single Seating Arrangement System Using PHP", International Journal of Computer Applications (0975 – 8887) Volume 149 – No.9, September 2016</a:t>
            </a:r>
            <a:endParaRPr sz="1820">
              <a:solidFill>
                <a:schemeClr val="dk1"/>
              </a:solidFill>
              <a:latin typeface="Times"/>
              <a:ea typeface="Times"/>
              <a:cs typeface="Times"/>
              <a:sym typeface="Times"/>
            </a:endParaRPr>
          </a:p>
          <a:p>
            <a:pPr indent="0" lvl="0" marL="384048" rtl="0" algn="just">
              <a:lnSpc>
                <a:spcPct val="74000"/>
              </a:lnSpc>
              <a:spcBef>
                <a:spcPts val="0"/>
              </a:spcBef>
              <a:spcAft>
                <a:spcPts val="0"/>
              </a:spcAft>
              <a:buNone/>
            </a:pPr>
            <a:r>
              <a:t/>
            </a:r>
            <a:endParaRPr sz="1820">
              <a:solidFill>
                <a:schemeClr val="dk1"/>
              </a:solidFill>
              <a:latin typeface="Times"/>
              <a:ea typeface="Times"/>
              <a:cs typeface="Times"/>
              <a:sym typeface="Times"/>
            </a:endParaRPr>
          </a:p>
          <a:p>
            <a:pPr indent="-349123" lvl="0" marL="384048" rtl="0" algn="just">
              <a:lnSpc>
                <a:spcPct val="74000"/>
              </a:lnSpc>
              <a:spcBef>
                <a:spcPts val="1200"/>
              </a:spcBef>
              <a:spcAft>
                <a:spcPts val="0"/>
              </a:spcAft>
              <a:buClr>
                <a:schemeClr val="dk1"/>
              </a:buClr>
              <a:buSzPts val="1450"/>
              <a:buFont typeface="Times"/>
              <a:buChar char="●"/>
            </a:pPr>
            <a:r>
              <a:rPr lang="en-US" sz="1820">
                <a:solidFill>
                  <a:schemeClr val="dk1"/>
                </a:solidFill>
                <a:latin typeface="Times"/>
                <a:ea typeface="Times"/>
                <a:cs typeface="Times"/>
                <a:sym typeface="Times"/>
              </a:rPr>
              <a:t>Muhammad Ramees C. K 1 , Sherin Eliyas2," Efficient Seat Each and every singleocation Process in College Exam System" ,International Journal for Research in Applied Science and Engineering Technology (IJRASET) ISSN: 2321-9653; IC Value: 45.98; SJ Impact Factor: 6.887 Volume 6 Issue V, May 2018.</a:t>
            </a:r>
            <a:endParaRPr sz="1820">
              <a:solidFill>
                <a:schemeClr val="dk1"/>
              </a:solidFill>
              <a:latin typeface="Times"/>
              <a:ea typeface="Times"/>
              <a:cs typeface="Times"/>
              <a:sym typeface="Times"/>
            </a:endParaRPr>
          </a:p>
          <a:p>
            <a:pPr indent="0" lvl="0" marL="384048" rtl="0" algn="just">
              <a:lnSpc>
                <a:spcPct val="74000"/>
              </a:lnSpc>
              <a:spcBef>
                <a:spcPts val="1200"/>
              </a:spcBef>
              <a:spcAft>
                <a:spcPts val="0"/>
              </a:spcAft>
              <a:buNone/>
            </a:pPr>
            <a:r>
              <a:rPr lang="en-US" sz="1820">
                <a:solidFill>
                  <a:schemeClr val="dk1"/>
                </a:solidFill>
                <a:latin typeface="Times"/>
                <a:ea typeface="Times"/>
                <a:cs typeface="Times"/>
                <a:sym typeface="Times"/>
              </a:rPr>
              <a:t> </a:t>
            </a:r>
            <a:endParaRPr sz="1820">
              <a:solidFill>
                <a:schemeClr val="dk1"/>
              </a:solidFill>
              <a:latin typeface="Times"/>
              <a:ea typeface="Times"/>
              <a:cs typeface="Times"/>
              <a:sym typeface="Times"/>
            </a:endParaRPr>
          </a:p>
          <a:p>
            <a:pPr indent="-349123" lvl="0" marL="384048" rtl="0" algn="just">
              <a:lnSpc>
                <a:spcPct val="74000"/>
              </a:lnSpc>
              <a:spcBef>
                <a:spcPts val="1200"/>
              </a:spcBef>
              <a:spcAft>
                <a:spcPts val="0"/>
              </a:spcAft>
              <a:buClr>
                <a:schemeClr val="dk1"/>
              </a:buClr>
              <a:buSzPts val="1450"/>
              <a:buFont typeface="Times"/>
              <a:buChar char="●"/>
            </a:pPr>
            <a:r>
              <a:rPr lang="en-US" sz="1820">
                <a:solidFill>
                  <a:schemeClr val="dk1"/>
                </a:solidFill>
                <a:latin typeface="Times"/>
                <a:ea typeface="Times"/>
                <a:cs typeface="Times"/>
                <a:sym typeface="Times"/>
              </a:rPr>
              <a:t>"Seating course of action Tools for assessments", Author-Ashti Fatima Alam</a:t>
            </a:r>
            <a:endParaRPr sz="1820">
              <a:solidFill>
                <a:schemeClr val="dk1"/>
              </a:solidFill>
              <a:latin typeface="Times"/>
              <a:ea typeface="Times"/>
              <a:cs typeface="Times"/>
              <a:sym typeface="Times"/>
            </a:endParaRPr>
          </a:p>
          <a:p>
            <a:pPr indent="0" lvl="0" marL="0" rtl="0" algn="l">
              <a:lnSpc>
                <a:spcPct val="74000"/>
              </a:lnSpc>
              <a:spcBef>
                <a:spcPts val="1200"/>
              </a:spcBef>
              <a:spcAft>
                <a:spcPts val="0"/>
              </a:spcAft>
              <a:buClr>
                <a:schemeClr val="dk2"/>
              </a:buClr>
              <a:buSzPts val="1850"/>
              <a:buNone/>
            </a:pPr>
            <a:r>
              <a:t/>
            </a:r>
            <a:endParaRPr sz="1820">
              <a:solidFill>
                <a:schemeClr val="dk1"/>
              </a:solidFill>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t/>
            </a:r>
            <a:endParaRPr/>
          </a:p>
        </p:txBody>
      </p:sp>
      <p:pic>
        <p:nvPicPr>
          <p:cNvPr descr="thanks.jpg" id="231" name="Google Shape;231;p39"/>
          <p:cNvPicPr preferRelativeResize="0"/>
          <p:nvPr>
            <p:ph idx="1" type="body"/>
          </p:nvPr>
        </p:nvPicPr>
        <p:blipFill rotWithShape="1">
          <a:blip r:embed="rId3">
            <a:alphaModFix/>
          </a:blip>
          <a:srcRect b="0" l="0" r="0" t="0"/>
          <a:stretch/>
        </p:blipFill>
        <p:spPr>
          <a:xfrm>
            <a:off x="685800" y="0"/>
            <a:ext cx="115062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Why this website?</a:t>
            </a:r>
            <a:endParaRPr/>
          </a:p>
        </p:txBody>
      </p:sp>
      <p:sp>
        <p:nvSpPr>
          <p:cNvPr id="79" name="Google Shape;79;p4"/>
          <p:cNvSpPr txBox="1"/>
          <p:nvPr>
            <p:ph idx="1" type="body"/>
          </p:nvPr>
        </p:nvSpPr>
        <p:spPr>
          <a:xfrm>
            <a:off x="1265675" y="2286000"/>
            <a:ext cx="9707100" cy="6247800"/>
          </a:xfrm>
          <a:prstGeom prst="rect">
            <a:avLst/>
          </a:prstGeom>
          <a:noFill/>
          <a:ln>
            <a:noFill/>
          </a:ln>
        </p:spPr>
        <p:txBody>
          <a:bodyPr anchorCtr="0" anchor="t" bIns="45700" lIns="91425" spcFirstLastPara="1" rIns="91425" wrap="square" tIns="45700">
            <a:noAutofit/>
          </a:bodyPr>
          <a:lstStyle/>
          <a:p>
            <a:pPr indent="-371348" lvl="0" marL="384048" rtl="0" algn="just">
              <a:lnSpc>
                <a:spcPct val="100000"/>
              </a:lnSpc>
              <a:spcBef>
                <a:spcPts val="0"/>
              </a:spcBef>
              <a:spcAft>
                <a:spcPts val="0"/>
              </a:spcAft>
              <a:buClr>
                <a:schemeClr val="dk1"/>
              </a:buClr>
              <a:buSzPts val="1800"/>
              <a:buFont typeface="Times"/>
              <a:buChar char="●"/>
            </a:pPr>
            <a:r>
              <a:rPr lang="en-US" sz="1800">
                <a:solidFill>
                  <a:schemeClr val="dk1"/>
                </a:solidFill>
                <a:latin typeface="Times"/>
                <a:ea typeface="Times"/>
                <a:cs typeface="Times"/>
                <a:sym typeface="Times"/>
              </a:rPr>
              <a:t>The purpose of this website is to streamline and automate various administrative tasks and processes involved in managing the examination </a:t>
            </a:r>
            <a:endParaRPr sz="1800">
              <a:solidFill>
                <a:schemeClr val="dk1"/>
              </a:solidFill>
              <a:latin typeface="Times"/>
              <a:ea typeface="Times"/>
              <a:cs typeface="Times"/>
              <a:sym typeface="Times"/>
            </a:endParaRPr>
          </a:p>
          <a:p>
            <a:pPr indent="0" lvl="0" marL="384048" rtl="0" algn="just">
              <a:lnSpc>
                <a:spcPct val="100000"/>
              </a:lnSpc>
              <a:spcBef>
                <a:spcPts val="0"/>
              </a:spcBef>
              <a:spcAft>
                <a:spcPts val="0"/>
              </a:spcAft>
              <a:buNone/>
            </a:pPr>
            <a:r>
              <a:t/>
            </a:r>
            <a:endParaRPr sz="1800">
              <a:solidFill>
                <a:schemeClr val="dk1"/>
              </a:solidFill>
              <a:latin typeface="Times"/>
              <a:ea typeface="Times"/>
              <a:cs typeface="Times"/>
              <a:sym typeface="Times"/>
            </a:endParaRPr>
          </a:p>
          <a:p>
            <a:pPr indent="-384048" lvl="0" marL="384048" rtl="0" algn="just">
              <a:lnSpc>
                <a:spcPct val="100000"/>
              </a:lnSpc>
              <a:spcBef>
                <a:spcPts val="0"/>
              </a:spcBef>
              <a:spcAft>
                <a:spcPts val="0"/>
              </a:spcAft>
              <a:buClr>
                <a:schemeClr val="dk1"/>
              </a:buClr>
              <a:buSzPts val="1800"/>
              <a:buFont typeface="Times"/>
              <a:buChar char="●"/>
            </a:pPr>
            <a:r>
              <a:rPr lang="en-US" sz="1800">
                <a:solidFill>
                  <a:schemeClr val="dk1"/>
                </a:solidFill>
                <a:latin typeface="Times"/>
                <a:ea typeface="Times"/>
                <a:cs typeface="Times"/>
                <a:sym typeface="Times"/>
              </a:rPr>
              <a:t>The methods usually entail utilizing Excel or paper-based approaches to organize student assignments into classes.</a:t>
            </a:r>
            <a:endParaRPr sz="1800">
              <a:solidFill>
                <a:schemeClr val="dk1"/>
              </a:solidFill>
              <a:latin typeface="Times"/>
              <a:ea typeface="Times"/>
              <a:cs typeface="Times"/>
              <a:sym typeface="Times"/>
            </a:endParaRPr>
          </a:p>
          <a:p>
            <a:pPr indent="-371348" lvl="0" marL="384048" rtl="0" algn="just">
              <a:lnSpc>
                <a:spcPct val="100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Computerize the traditional way of conducting exams. </a:t>
            </a:r>
            <a:endParaRPr sz="1800">
              <a:solidFill>
                <a:schemeClr val="dk1"/>
              </a:solidFill>
              <a:latin typeface="Times"/>
              <a:ea typeface="Times"/>
              <a:cs typeface="Times"/>
              <a:sym typeface="Times"/>
            </a:endParaRPr>
          </a:p>
          <a:p>
            <a:pPr indent="-371348" lvl="0" marL="384048" rtl="0" algn="just">
              <a:lnSpc>
                <a:spcPct val="100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The automation project can help in reducing the workload of exam cell staff.</a:t>
            </a:r>
            <a:endParaRPr sz="1800">
              <a:solidFill>
                <a:schemeClr val="dk1"/>
              </a:solidFill>
              <a:latin typeface="Times"/>
              <a:ea typeface="Times"/>
              <a:cs typeface="Times"/>
              <a:sym typeface="Times"/>
            </a:endParaRPr>
          </a:p>
          <a:p>
            <a:pPr indent="-371348" lvl="0" marL="384048" rtl="0" algn="just">
              <a:lnSpc>
                <a:spcPct val="100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It provides swift and efficient generation of hall allotment data, requiring only a few clicks to allocate students to various classes while ensuring that students with the same exam are not seated together.</a:t>
            </a:r>
            <a:endParaRPr sz="1800">
              <a:solidFill>
                <a:schemeClr val="dk1"/>
              </a:solidFill>
              <a:latin typeface="Times"/>
              <a:ea typeface="Times"/>
              <a:cs typeface="Times"/>
              <a:sym typeface="Times"/>
            </a:endParaRPr>
          </a:p>
          <a:p>
            <a:pPr indent="-371348" lvl="0" marL="384048" rtl="0" algn="just">
              <a:lnSpc>
                <a:spcPct val="100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Invigilators can upload attendance data via the system's website, eliminating the need for additional faculty members to perform this task. Helps in reporting malpractice during examinations.</a:t>
            </a:r>
            <a:endParaRPr sz="1800">
              <a:solidFill>
                <a:schemeClr val="dk1"/>
              </a:solidFill>
              <a:latin typeface="Times"/>
              <a:ea typeface="Times"/>
              <a:cs typeface="Times"/>
              <a:sym typeface="Times"/>
            </a:endParaRPr>
          </a:p>
          <a:p>
            <a:pPr indent="0" lvl="0" marL="384048" rtl="0" algn="l">
              <a:lnSpc>
                <a:spcPct val="100000"/>
              </a:lnSpc>
              <a:spcBef>
                <a:spcPts val="1200"/>
              </a:spcBef>
              <a:spcAft>
                <a:spcPts val="0"/>
              </a:spcAft>
              <a:buNone/>
            </a:pPr>
            <a:r>
              <a:t/>
            </a:r>
            <a:endParaRPr sz="1800">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SCOPE</a:t>
            </a:r>
            <a:endParaRPr/>
          </a:p>
        </p:txBody>
      </p:sp>
      <p:sp>
        <p:nvSpPr>
          <p:cNvPr id="85" name="Google Shape;85;p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49123" lvl="0" marL="384048" rtl="0" algn="l">
              <a:lnSpc>
                <a:spcPct val="94000"/>
              </a:lnSpc>
              <a:spcBef>
                <a:spcPts val="0"/>
              </a:spcBef>
              <a:spcAft>
                <a:spcPts val="0"/>
              </a:spcAft>
              <a:buClr>
                <a:schemeClr val="dk1"/>
              </a:buClr>
              <a:buSzPts val="1450"/>
              <a:buFont typeface="Times"/>
              <a:buChar char="•"/>
            </a:pPr>
            <a:r>
              <a:rPr lang="en-US" sz="1820">
                <a:solidFill>
                  <a:schemeClr val="dk1"/>
                </a:solidFill>
                <a:latin typeface="Times"/>
                <a:ea typeface="Times"/>
                <a:cs typeface="Times"/>
                <a:sym typeface="Times"/>
              </a:rPr>
              <a:t>The software being specified is a hall allotment system designed to automate and streamline the process of allocating rooms in university halls.</a:t>
            </a:r>
            <a:endParaRPr sz="1820">
              <a:solidFill>
                <a:schemeClr val="dk1"/>
              </a:solidFill>
              <a:latin typeface="Times"/>
              <a:ea typeface="Times"/>
              <a:cs typeface="Times"/>
              <a:sym typeface="Times"/>
            </a:endParaRPr>
          </a:p>
          <a:p>
            <a:pPr indent="-349123" lvl="0" marL="384048" rtl="0" algn="l">
              <a:lnSpc>
                <a:spcPct val="94000"/>
              </a:lnSpc>
              <a:spcBef>
                <a:spcPts val="1200"/>
              </a:spcBef>
              <a:spcAft>
                <a:spcPts val="0"/>
              </a:spcAft>
              <a:buClr>
                <a:schemeClr val="dk1"/>
              </a:buClr>
              <a:buSzPts val="1450"/>
              <a:buFont typeface="Times"/>
              <a:buChar char="•"/>
            </a:pPr>
            <a:r>
              <a:rPr lang="en-US" sz="1820">
                <a:solidFill>
                  <a:schemeClr val="dk1"/>
                </a:solidFill>
                <a:latin typeface="Times"/>
                <a:ea typeface="Times"/>
                <a:cs typeface="Times"/>
                <a:sym typeface="Times"/>
              </a:rPr>
              <a:t>The system will also provide a user-friendly interface to manage the allocation process and assign rooms based on predefined rules and regulations such that no two students having same subjects will be placed  together. </a:t>
            </a:r>
            <a:endParaRPr sz="1820">
              <a:solidFill>
                <a:schemeClr val="dk1"/>
              </a:solidFill>
              <a:latin typeface="Times"/>
              <a:ea typeface="Times"/>
              <a:cs typeface="Times"/>
              <a:sym typeface="Times"/>
            </a:endParaRPr>
          </a:p>
          <a:p>
            <a:pPr indent="-349123" lvl="0" marL="384048" rtl="0" algn="l">
              <a:lnSpc>
                <a:spcPct val="94000"/>
              </a:lnSpc>
              <a:spcBef>
                <a:spcPts val="1200"/>
              </a:spcBef>
              <a:spcAft>
                <a:spcPts val="0"/>
              </a:spcAft>
              <a:buClr>
                <a:schemeClr val="dk1"/>
              </a:buClr>
              <a:buSzPts val="1450"/>
              <a:buFont typeface="Times"/>
              <a:buChar char="•"/>
            </a:pPr>
            <a:r>
              <a:rPr lang="en-US" sz="1820">
                <a:solidFill>
                  <a:schemeClr val="dk1"/>
                </a:solidFill>
                <a:latin typeface="Times"/>
                <a:ea typeface="Times"/>
                <a:cs typeface="Times"/>
                <a:sym typeface="Times"/>
              </a:rPr>
              <a:t>The software also enables attendance updation. </a:t>
            </a:r>
            <a:endParaRPr sz="1820">
              <a:solidFill>
                <a:schemeClr val="dk1"/>
              </a:solidFill>
              <a:latin typeface="Times"/>
              <a:ea typeface="Times"/>
              <a:cs typeface="Times"/>
              <a:sym typeface="Times"/>
            </a:endParaRPr>
          </a:p>
          <a:p>
            <a:pPr indent="-349123" lvl="0" marL="384048" rtl="0" algn="l">
              <a:lnSpc>
                <a:spcPct val="94000"/>
              </a:lnSpc>
              <a:spcBef>
                <a:spcPts val="1200"/>
              </a:spcBef>
              <a:spcAft>
                <a:spcPts val="0"/>
              </a:spcAft>
              <a:buClr>
                <a:schemeClr val="dk1"/>
              </a:buClr>
              <a:buSzPts val="1450"/>
              <a:buFont typeface="Times"/>
              <a:buChar char="•"/>
            </a:pPr>
            <a:r>
              <a:rPr lang="en-US" sz="1820">
                <a:solidFill>
                  <a:schemeClr val="dk1"/>
                </a:solidFill>
                <a:latin typeface="Times"/>
                <a:ea typeface="Times"/>
                <a:cs typeface="Times"/>
                <a:sym typeface="Times"/>
              </a:rPr>
              <a:t>Reduce the workload of the exam cell .</a:t>
            </a:r>
            <a:endParaRPr sz="1820">
              <a:solidFill>
                <a:schemeClr val="dk1"/>
              </a:solidFill>
              <a:latin typeface="Times"/>
              <a:ea typeface="Times"/>
              <a:cs typeface="Times"/>
              <a:sym typeface="Times"/>
            </a:endParaRPr>
          </a:p>
          <a:p>
            <a:pPr indent="-349123" lvl="0" marL="384048" rtl="0" algn="l">
              <a:lnSpc>
                <a:spcPct val="94000"/>
              </a:lnSpc>
              <a:spcBef>
                <a:spcPts val="1200"/>
              </a:spcBef>
              <a:spcAft>
                <a:spcPts val="0"/>
              </a:spcAft>
              <a:buClr>
                <a:schemeClr val="dk1"/>
              </a:buClr>
              <a:buSzPts val="1450"/>
              <a:buFont typeface="Times"/>
              <a:buChar char="•"/>
            </a:pPr>
            <a:r>
              <a:rPr lang="en-US" sz="1820">
                <a:solidFill>
                  <a:schemeClr val="dk1"/>
                </a:solidFill>
                <a:latin typeface="Times"/>
                <a:ea typeface="Times"/>
                <a:cs typeface="Times"/>
                <a:sym typeface="Times"/>
              </a:rPr>
              <a:t>Provides a much more effective and efficient exam attendance management.</a:t>
            </a:r>
            <a:endParaRPr sz="1820">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Stakeholder Identification</a:t>
            </a:r>
            <a:endParaRPr/>
          </a:p>
        </p:txBody>
      </p:sp>
      <p:sp>
        <p:nvSpPr>
          <p:cNvPr id="91" name="Google Shape;91;p6"/>
          <p:cNvSpPr txBox="1"/>
          <p:nvPr>
            <p:ph idx="1" type="body"/>
          </p:nvPr>
        </p:nvSpPr>
        <p:spPr>
          <a:xfrm>
            <a:off x="1371600" y="2286000"/>
            <a:ext cx="9601200" cy="3581400"/>
          </a:xfrm>
          <a:prstGeom prst="rect">
            <a:avLst/>
          </a:prstGeom>
          <a:solidFill>
            <a:schemeClr val="lt1"/>
          </a:solidFill>
          <a:ln>
            <a:noFill/>
          </a:ln>
        </p:spPr>
        <p:txBody>
          <a:bodyPr anchorCtr="0" anchor="t" bIns="45700" lIns="91425" spcFirstLastPara="1" rIns="91425" wrap="square" tIns="45700">
            <a:noAutofit/>
          </a:bodyPr>
          <a:lstStyle/>
          <a:p>
            <a:pPr indent="-371348" lvl="0" marL="384048" rtl="0" algn="just">
              <a:lnSpc>
                <a:spcPct val="94000"/>
              </a:lnSpc>
              <a:spcBef>
                <a:spcPts val="0"/>
              </a:spcBef>
              <a:spcAft>
                <a:spcPts val="0"/>
              </a:spcAft>
              <a:buClr>
                <a:schemeClr val="dk1"/>
              </a:buClr>
              <a:buSzPts val="1800"/>
              <a:buFont typeface="Times"/>
              <a:buChar char="●"/>
            </a:pPr>
            <a:r>
              <a:rPr b="1" lang="en-US" sz="1800">
                <a:solidFill>
                  <a:schemeClr val="dk1"/>
                </a:solidFill>
                <a:latin typeface="Times"/>
                <a:ea typeface="Times"/>
                <a:cs typeface="Times"/>
                <a:sym typeface="Times"/>
              </a:rPr>
              <a:t>Students</a:t>
            </a:r>
            <a:endParaRPr b="1" sz="1800">
              <a:solidFill>
                <a:schemeClr val="dk1"/>
              </a:solidFill>
              <a:latin typeface="Times"/>
              <a:ea typeface="Times"/>
              <a:cs typeface="Times"/>
              <a:sym typeface="Times"/>
            </a:endParaRPr>
          </a:p>
          <a:p>
            <a:pPr indent="0" lvl="0" marL="384048" rtl="0" algn="just">
              <a:lnSpc>
                <a:spcPct val="94000"/>
              </a:lnSpc>
              <a:spcBef>
                <a:spcPts val="0"/>
              </a:spcBef>
              <a:spcAft>
                <a:spcPts val="0"/>
              </a:spcAft>
              <a:buNone/>
            </a:pPr>
            <a:r>
              <a:t/>
            </a:r>
            <a:endParaRPr b="1" sz="1800">
              <a:solidFill>
                <a:schemeClr val="dk1"/>
              </a:solidFill>
              <a:latin typeface="Times"/>
              <a:ea typeface="Times"/>
              <a:cs typeface="Times"/>
              <a:sym typeface="Times"/>
            </a:endParaRPr>
          </a:p>
          <a:p>
            <a:pPr indent="0" lvl="0" marL="384048" rtl="0" algn="just">
              <a:lnSpc>
                <a:spcPct val="94000"/>
              </a:lnSpc>
              <a:spcBef>
                <a:spcPts val="0"/>
              </a:spcBef>
              <a:spcAft>
                <a:spcPts val="0"/>
              </a:spcAft>
              <a:buNone/>
            </a:pPr>
            <a:r>
              <a:rPr lang="en-US" sz="1800">
                <a:solidFill>
                  <a:schemeClr val="dk1"/>
                </a:solidFill>
                <a:latin typeface="Times"/>
                <a:ea typeface="Times"/>
                <a:cs typeface="Times"/>
                <a:sym typeface="Times"/>
              </a:rPr>
              <a:t>Students are the primary stakeholders as they are the ones taking the exams. Exam automation can provide benefits such as easier registration, faster result processing, and online access to exam material.</a:t>
            </a:r>
            <a:endParaRPr sz="1800">
              <a:solidFill>
                <a:schemeClr val="dk1"/>
              </a:solidFill>
              <a:latin typeface="Times"/>
              <a:ea typeface="Times"/>
              <a:cs typeface="Times"/>
              <a:sym typeface="Times"/>
            </a:endParaRPr>
          </a:p>
          <a:p>
            <a:pPr indent="-371348" lvl="0" marL="384048" rtl="0" algn="just">
              <a:lnSpc>
                <a:spcPct val="94000"/>
              </a:lnSpc>
              <a:spcBef>
                <a:spcPts val="1200"/>
              </a:spcBef>
              <a:spcAft>
                <a:spcPts val="0"/>
              </a:spcAft>
              <a:buClr>
                <a:schemeClr val="dk1"/>
              </a:buClr>
              <a:buSzPts val="1800"/>
              <a:buFont typeface="Times"/>
              <a:buChar char="●"/>
            </a:pPr>
            <a:r>
              <a:rPr b="1" lang="en-US" sz="1800">
                <a:solidFill>
                  <a:schemeClr val="dk1"/>
                </a:solidFill>
                <a:latin typeface="Times"/>
                <a:ea typeface="Times"/>
                <a:cs typeface="Times"/>
                <a:sym typeface="Times"/>
              </a:rPr>
              <a:t>Exam cell unit</a:t>
            </a:r>
            <a:endParaRPr b="1" sz="1800">
              <a:solidFill>
                <a:schemeClr val="dk1"/>
              </a:solidFill>
              <a:latin typeface="Times"/>
              <a:ea typeface="Times"/>
              <a:cs typeface="Times"/>
              <a:sym typeface="Times"/>
            </a:endParaRPr>
          </a:p>
          <a:p>
            <a:pPr indent="0" lvl="0" marL="384048" rtl="0" algn="just">
              <a:lnSpc>
                <a:spcPct val="94000"/>
              </a:lnSpc>
              <a:spcBef>
                <a:spcPts val="1200"/>
              </a:spcBef>
              <a:spcAft>
                <a:spcPts val="0"/>
              </a:spcAft>
              <a:buNone/>
            </a:pPr>
            <a:r>
              <a:rPr lang="en-US" sz="1800">
                <a:solidFill>
                  <a:schemeClr val="dk1"/>
                </a:solidFill>
                <a:latin typeface="Times"/>
                <a:ea typeface="Times"/>
                <a:cs typeface="Times"/>
                <a:sym typeface="Times"/>
              </a:rPr>
              <a:t>The exam cell management team would be responsible for implementing the automation software, training staff and students, and ensuring smooth operation of the system.</a:t>
            </a:r>
            <a:endParaRPr sz="1800">
              <a:solidFill>
                <a:schemeClr val="dk1"/>
              </a:solidFill>
              <a:latin typeface="Times"/>
              <a:ea typeface="Times"/>
              <a:cs typeface="Times"/>
              <a:sym typeface="Times"/>
            </a:endParaRPr>
          </a:p>
          <a:p>
            <a:pPr indent="-371348" lvl="0" marL="384048" rtl="0" algn="just">
              <a:lnSpc>
                <a:spcPct val="94000"/>
              </a:lnSpc>
              <a:spcBef>
                <a:spcPts val="1200"/>
              </a:spcBef>
              <a:spcAft>
                <a:spcPts val="0"/>
              </a:spcAft>
              <a:buClr>
                <a:schemeClr val="dk1"/>
              </a:buClr>
              <a:buSzPts val="1800"/>
              <a:buFont typeface="Times"/>
              <a:buChar char="●"/>
            </a:pPr>
            <a:r>
              <a:rPr b="1" lang="en-US" sz="1800">
                <a:solidFill>
                  <a:schemeClr val="dk1"/>
                </a:solidFill>
                <a:latin typeface="Times"/>
                <a:ea typeface="Times"/>
                <a:cs typeface="Times"/>
                <a:sym typeface="Times"/>
              </a:rPr>
              <a:t>Faculty </a:t>
            </a:r>
            <a:endParaRPr b="1" sz="1800">
              <a:solidFill>
                <a:schemeClr val="dk1"/>
              </a:solidFill>
              <a:latin typeface="Times"/>
              <a:ea typeface="Times"/>
              <a:cs typeface="Times"/>
              <a:sym typeface="Times"/>
            </a:endParaRPr>
          </a:p>
          <a:p>
            <a:pPr indent="0" lvl="0" marL="384048" rtl="0" algn="just">
              <a:lnSpc>
                <a:spcPct val="94000"/>
              </a:lnSpc>
              <a:spcBef>
                <a:spcPts val="1200"/>
              </a:spcBef>
              <a:spcAft>
                <a:spcPts val="0"/>
              </a:spcAft>
              <a:buNone/>
            </a:pPr>
            <a:r>
              <a:rPr lang="en-US" sz="1800">
                <a:solidFill>
                  <a:schemeClr val="dk1"/>
                </a:solidFill>
                <a:latin typeface="Times"/>
                <a:ea typeface="Times"/>
                <a:cs typeface="Times"/>
                <a:sym typeface="Times"/>
              </a:rPr>
              <a:t>Faculty and staff are responsible for managing the exams, grading papers, and maintaining student records.</a:t>
            </a:r>
            <a:endParaRPr sz="1800">
              <a:solidFill>
                <a:schemeClr val="dk1"/>
              </a:solidFill>
              <a:latin typeface="Times"/>
              <a:ea typeface="Times"/>
              <a:cs typeface="Times"/>
              <a:sym typeface="Times"/>
            </a:endParaRPr>
          </a:p>
          <a:p>
            <a:pPr indent="-384048" lvl="0" marL="384048" rtl="0" algn="just">
              <a:lnSpc>
                <a:spcPct val="94000"/>
              </a:lnSpc>
              <a:spcBef>
                <a:spcPts val="1200"/>
              </a:spcBef>
              <a:spcAft>
                <a:spcPts val="0"/>
              </a:spcAft>
              <a:buClr>
                <a:schemeClr val="dk2"/>
              </a:buClr>
              <a:buSzPts val="2000"/>
              <a:buNone/>
            </a:pPr>
            <a:r>
              <a:t/>
            </a:r>
            <a:endParaRPr sz="180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Requirement Gathering Methodologies</a:t>
            </a:r>
            <a:endParaRPr/>
          </a:p>
        </p:txBody>
      </p:sp>
      <p:sp>
        <p:nvSpPr>
          <p:cNvPr id="97" name="Google Shape;97;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74000"/>
              </a:lnSpc>
              <a:spcBef>
                <a:spcPts val="0"/>
              </a:spcBef>
              <a:spcAft>
                <a:spcPts val="0"/>
              </a:spcAft>
              <a:buClr>
                <a:schemeClr val="dk2"/>
              </a:buClr>
              <a:buSzPts val="1860"/>
              <a:buNone/>
            </a:pPr>
            <a:r>
              <a:rPr b="1" lang="en-US" sz="1800">
                <a:solidFill>
                  <a:schemeClr val="dk1"/>
                </a:solidFill>
                <a:latin typeface="Times"/>
                <a:ea typeface="Times"/>
                <a:cs typeface="Times"/>
                <a:sym typeface="Times"/>
              </a:rPr>
              <a:t>INTERVIEW</a:t>
            </a:r>
            <a:endParaRPr sz="1800">
              <a:solidFill>
                <a:schemeClr val="dk1"/>
              </a:solidFill>
              <a:latin typeface="Times"/>
              <a:ea typeface="Times"/>
              <a:cs typeface="Times"/>
              <a:sym typeface="Times"/>
            </a:endParaRPr>
          </a:p>
          <a:p>
            <a:pPr indent="-257048" lvl="0" marL="384048" rtl="0" algn="l">
              <a:lnSpc>
                <a:spcPct val="74000"/>
              </a:lnSpc>
              <a:spcBef>
                <a:spcPts val="1200"/>
              </a:spcBef>
              <a:spcAft>
                <a:spcPts val="0"/>
              </a:spcAft>
              <a:buClr>
                <a:schemeClr val="dk2"/>
              </a:buClr>
              <a:buSzPts val="1550"/>
              <a:buNone/>
            </a:pPr>
            <a:r>
              <a:t/>
            </a:r>
            <a:endParaRPr sz="1800">
              <a:solidFill>
                <a:schemeClr val="dk1"/>
              </a:solidFill>
              <a:latin typeface="Times"/>
              <a:ea typeface="Times"/>
              <a:cs typeface="Times"/>
              <a:sym typeface="Times"/>
            </a:endParaRPr>
          </a:p>
          <a:p>
            <a:pPr indent="-371348" lvl="0" marL="384048" rtl="0" algn="just">
              <a:lnSpc>
                <a:spcPct val="7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Requirements are gathered by directly interacting with exam controller of college.</a:t>
            </a:r>
            <a:endParaRPr sz="1800">
              <a:solidFill>
                <a:schemeClr val="dk1"/>
              </a:solidFill>
              <a:latin typeface="Times"/>
              <a:ea typeface="Times"/>
              <a:cs typeface="Times"/>
              <a:sym typeface="Times"/>
            </a:endParaRPr>
          </a:p>
          <a:p>
            <a:pPr indent="-371348" lvl="0" marL="384048" rtl="0" algn="just">
              <a:lnSpc>
                <a:spcPct val="7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The description of the process of allocation was obtained from the exam controller.</a:t>
            </a:r>
            <a:endParaRPr sz="1800">
              <a:solidFill>
                <a:schemeClr val="dk1"/>
              </a:solidFill>
              <a:latin typeface="Times"/>
              <a:ea typeface="Times"/>
              <a:cs typeface="Times"/>
              <a:sym typeface="Times"/>
            </a:endParaRPr>
          </a:p>
          <a:p>
            <a:pPr indent="-371348" lvl="0" marL="384048" rtl="0" algn="just">
              <a:lnSpc>
                <a:spcPct val="7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By asking the faculties of TKMCE for necessary inputs like roll list, class list and capacity of each class.</a:t>
            </a:r>
            <a:endParaRPr sz="1800">
              <a:solidFill>
                <a:schemeClr val="dk1"/>
              </a:solidFill>
              <a:latin typeface="Times"/>
              <a:ea typeface="Times"/>
              <a:cs typeface="Times"/>
              <a:sym typeface="Times"/>
            </a:endParaRPr>
          </a:p>
          <a:p>
            <a:pPr indent="-371348" lvl="0" marL="384048" rtl="0" algn="just">
              <a:lnSpc>
                <a:spcPct val="7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link : </a:t>
            </a:r>
            <a:r>
              <a:rPr lang="en-US" sz="1800" u="sng">
                <a:solidFill>
                  <a:srgbClr val="4A86E8"/>
                </a:solidFill>
                <a:latin typeface="Times"/>
                <a:ea typeface="Times"/>
                <a:cs typeface="Times"/>
                <a:sym typeface="Times"/>
                <a:hlinkClick r:id="rId3">
                  <a:extLst>
                    <a:ext uri="{A12FA001-AC4F-418D-AE19-62706E023703}">
                      <ahyp:hlinkClr val="tx"/>
                    </a:ext>
                  </a:extLst>
                </a:hlinkClick>
              </a:rPr>
              <a:t>https://docs.google.com/document/d/1zjz0B-YiyK9Q5KMjMxl4wY8GumFfuLvIovx_9a2nZhQ/edit</a:t>
            </a:r>
            <a:endParaRPr sz="1800">
              <a:solidFill>
                <a:srgbClr val="4A86E8"/>
              </a:solidFill>
              <a:latin typeface="Times"/>
              <a:ea typeface="Times"/>
              <a:cs typeface="Times"/>
              <a:sym typeface="Times"/>
            </a:endParaRPr>
          </a:p>
          <a:p>
            <a:pPr indent="0" lvl="0" marL="0" rtl="0" algn="just">
              <a:lnSpc>
                <a:spcPct val="74000"/>
              </a:lnSpc>
              <a:spcBef>
                <a:spcPts val="1200"/>
              </a:spcBef>
              <a:spcAft>
                <a:spcPts val="0"/>
              </a:spcAft>
              <a:buSzPts val="852"/>
              <a:buNone/>
            </a:pPr>
            <a:r>
              <a:t/>
            </a:r>
            <a:endParaRPr sz="1800">
              <a:solidFill>
                <a:schemeClr val="dk1"/>
              </a:solidFill>
              <a:latin typeface="Times"/>
              <a:ea typeface="Times"/>
              <a:cs typeface="Times"/>
              <a:sym typeface="Times"/>
            </a:endParaRPr>
          </a:p>
          <a:p>
            <a:pPr indent="-257048" lvl="0" marL="384048" rtl="0" algn="just">
              <a:lnSpc>
                <a:spcPct val="74000"/>
              </a:lnSpc>
              <a:spcBef>
                <a:spcPts val="1200"/>
              </a:spcBef>
              <a:spcAft>
                <a:spcPts val="0"/>
              </a:spcAft>
              <a:buClr>
                <a:schemeClr val="dk2"/>
              </a:buClr>
              <a:buSzPts val="1550"/>
              <a:buNone/>
            </a:pPr>
            <a:r>
              <a:t/>
            </a:r>
            <a:endParaRPr sz="1800">
              <a:solidFill>
                <a:schemeClr val="dk1"/>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Project Plan</a:t>
            </a:r>
            <a:endParaRPr/>
          </a:p>
        </p:txBody>
      </p:sp>
      <p:sp>
        <p:nvSpPr>
          <p:cNvPr id="103" name="Google Shape;103;p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71348" lvl="0" marL="384048" rtl="0" algn="l">
              <a:lnSpc>
                <a:spcPct val="94000"/>
              </a:lnSpc>
              <a:spcBef>
                <a:spcPts val="0"/>
              </a:spcBef>
              <a:spcAft>
                <a:spcPts val="0"/>
              </a:spcAft>
              <a:buClr>
                <a:schemeClr val="dk1"/>
              </a:buClr>
              <a:buSzPts val="1800"/>
              <a:buFont typeface="Times"/>
              <a:buChar char="●"/>
            </a:pPr>
            <a:r>
              <a:rPr lang="en-US" sz="1800">
                <a:solidFill>
                  <a:schemeClr val="dk1"/>
                </a:solidFill>
                <a:latin typeface="Times"/>
                <a:ea typeface="Times"/>
                <a:cs typeface="Times"/>
                <a:sym typeface="Times"/>
              </a:rPr>
              <a:t>DETAIL GATHERING</a:t>
            </a:r>
            <a:endParaRPr sz="1800">
              <a:solidFill>
                <a:schemeClr val="dk1"/>
              </a:solidFill>
              <a:latin typeface="Times"/>
              <a:ea typeface="Times"/>
              <a:cs typeface="Times"/>
              <a:sym typeface="Times"/>
            </a:endParaRPr>
          </a:p>
          <a:p>
            <a:pPr indent="-371348" lvl="0" marL="384048" rtl="0" algn="l">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IDEA CREATION</a:t>
            </a:r>
            <a:endParaRPr sz="1800">
              <a:solidFill>
                <a:schemeClr val="dk1"/>
              </a:solidFill>
              <a:latin typeface="Times"/>
              <a:ea typeface="Times"/>
              <a:cs typeface="Times"/>
              <a:sym typeface="Times"/>
            </a:endParaRPr>
          </a:p>
          <a:p>
            <a:pPr indent="-371348" lvl="0" marL="384048" rtl="0" algn="l">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GUI FRAMEWORK</a:t>
            </a:r>
            <a:endParaRPr sz="1800">
              <a:solidFill>
                <a:schemeClr val="dk1"/>
              </a:solidFill>
              <a:latin typeface="Times"/>
              <a:ea typeface="Times"/>
              <a:cs typeface="Times"/>
              <a:sym typeface="Times"/>
            </a:endParaRPr>
          </a:p>
          <a:p>
            <a:pPr indent="-371348" lvl="0" marL="384048" rtl="0" algn="l">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HARDWARE REQUIREMENTS</a:t>
            </a:r>
            <a:endParaRPr sz="1800">
              <a:solidFill>
                <a:schemeClr val="dk1"/>
              </a:solidFill>
              <a:latin typeface="Times"/>
              <a:ea typeface="Times"/>
              <a:cs typeface="Times"/>
              <a:sym typeface="Times"/>
            </a:endParaRPr>
          </a:p>
          <a:p>
            <a:pPr indent="-371348" lvl="0" marL="384048" rtl="0" algn="l">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SOFTWARE REQUIREMENTS</a:t>
            </a:r>
            <a:endParaRPr sz="1800">
              <a:solidFill>
                <a:schemeClr val="dk1"/>
              </a:solidFill>
              <a:latin typeface="Times"/>
              <a:ea typeface="Times"/>
              <a:cs typeface="Times"/>
              <a:sym typeface="Times"/>
            </a:endParaRPr>
          </a:p>
          <a:p>
            <a:pPr indent="-371348" lvl="0" marL="384048" rtl="0" algn="l">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PRODUCT TESTING</a:t>
            </a:r>
            <a:endParaRPr sz="1800">
              <a:solidFill>
                <a:schemeClr val="dk1"/>
              </a:solidFill>
              <a:latin typeface="Times"/>
              <a:ea typeface="Times"/>
              <a:cs typeface="Times"/>
              <a:sym typeface="Times"/>
            </a:endParaRPr>
          </a:p>
          <a:p>
            <a:pPr indent="-371348" lvl="0" marL="384048" rtl="0" algn="l">
              <a:lnSpc>
                <a:spcPct val="94000"/>
              </a:lnSpc>
              <a:spcBef>
                <a:spcPts val="1200"/>
              </a:spcBef>
              <a:spcAft>
                <a:spcPts val="0"/>
              </a:spcAft>
              <a:buClr>
                <a:schemeClr val="dk1"/>
              </a:buClr>
              <a:buSzPts val="1800"/>
              <a:buFont typeface="Times"/>
              <a:buChar char="●"/>
            </a:pPr>
            <a:r>
              <a:rPr lang="en-US" sz="1800">
                <a:solidFill>
                  <a:schemeClr val="dk1"/>
                </a:solidFill>
                <a:latin typeface="Times"/>
                <a:ea typeface="Times"/>
                <a:cs typeface="Times"/>
                <a:sym typeface="Times"/>
              </a:rPr>
              <a:t>DEPLOYMENT </a:t>
            </a:r>
            <a:endParaRPr sz="1800">
              <a:solidFill>
                <a:schemeClr val="dk1"/>
              </a:solidFill>
              <a:latin typeface="Times"/>
              <a:ea typeface="Times"/>
              <a:cs typeface="Times"/>
              <a:sym typeface="Times"/>
            </a:endParaRPr>
          </a:p>
          <a:p>
            <a:pPr indent="0" lvl="0" marL="0" rtl="0" algn="l">
              <a:lnSpc>
                <a:spcPct val="94000"/>
              </a:lnSpc>
              <a:spcBef>
                <a:spcPts val="1200"/>
              </a:spcBef>
              <a:spcAft>
                <a:spcPts val="0"/>
              </a:spcAft>
              <a:buClr>
                <a:schemeClr val="dk2"/>
              </a:buClr>
              <a:buSzPts val="2000"/>
              <a:buNone/>
            </a:pPr>
            <a:r>
              <a:t/>
            </a:r>
            <a:endParaRPr sz="1800">
              <a:solidFill>
                <a:schemeClr val="dk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aphicFrame>
        <p:nvGraphicFramePr>
          <p:cNvPr id="108" name="Google Shape;108;g21d3fff3576_0_0"/>
          <p:cNvGraphicFramePr/>
          <p:nvPr/>
        </p:nvGraphicFramePr>
        <p:xfrm>
          <a:off x="1177400" y="1245925"/>
          <a:ext cx="3000000" cy="3000000"/>
        </p:xfrm>
        <a:graphic>
          <a:graphicData uri="http://schemas.openxmlformats.org/drawingml/2006/table">
            <a:tbl>
              <a:tblPr>
                <a:noFill/>
                <a:tableStyleId>{EBE817C4-ACFA-4289-BF2C-5F75B25EEE0A}</a:tableStyleId>
              </a:tblPr>
              <a:tblGrid>
                <a:gridCol w="5027250"/>
                <a:gridCol w="4698675"/>
              </a:tblGrid>
              <a:tr h="5415975">
                <a:tc>
                  <a:txBody>
                    <a:bodyPr/>
                    <a:lstStyle/>
                    <a:p>
                      <a:pPr indent="-317500" lvl="0" marL="457200" rtl="0" algn="l">
                        <a:spcBef>
                          <a:spcPts val="0"/>
                        </a:spcBef>
                        <a:spcAft>
                          <a:spcPts val="0"/>
                        </a:spcAft>
                        <a:buSzPts val="1400"/>
                        <a:buChar char="●"/>
                      </a:pPr>
                      <a:r>
                        <a:rPr lang="en-US"/>
                        <a:t>DETAIL GATHERING</a:t>
                      </a:r>
                      <a:endParaRPr/>
                    </a:p>
                    <a:p>
                      <a:pPr indent="0" lvl="0" marL="0" rtl="0" algn="l">
                        <a:lnSpc>
                          <a:spcPct val="115000"/>
                        </a:lnSpc>
                        <a:spcBef>
                          <a:spcPts val="0"/>
                        </a:spcBef>
                        <a:spcAft>
                          <a:spcPts val="0"/>
                        </a:spcAft>
                        <a:buNone/>
                      </a:pPr>
                      <a:r>
                        <a:rPr lang="en-US" sz="1600">
                          <a:solidFill>
                            <a:schemeClr val="dk1"/>
                          </a:solidFill>
                        </a:rPr>
                        <a:t>14-3-2023                                                          </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Requirements are gathered by directly</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interacting with exam controller of college. Got idea regarding how exam seat allocation are conducting and the problems faced during seat allocation.</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GUI FRAMEWORK</a:t>
                      </a:r>
                      <a:endParaRPr sz="1600">
                        <a:solidFill>
                          <a:schemeClr val="dk1"/>
                        </a:solidFill>
                      </a:endParaRPr>
                    </a:p>
                    <a:p>
                      <a:pPr indent="0" lvl="0" marL="0" rtl="0" algn="l">
                        <a:lnSpc>
                          <a:spcPct val="115000"/>
                        </a:lnSpc>
                        <a:spcBef>
                          <a:spcPts val="0"/>
                        </a:spcBef>
                        <a:spcAft>
                          <a:spcPts val="0"/>
                        </a:spcAft>
                        <a:buNone/>
                      </a:pPr>
                      <a:r>
                        <a:rPr lang="en-US" sz="1800">
                          <a:solidFill>
                            <a:schemeClr val="dk1"/>
                          </a:solidFill>
                        </a:rPr>
                        <a:t>23-3-2023</a:t>
                      </a:r>
                      <a:endParaRPr sz="1800">
                        <a:solidFill>
                          <a:schemeClr val="dk1"/>
                        </a:solidFill>
                      </a:endParaRPr>
                    </a:p>
                    <a:p>
                      <a:pPr indent="0" lvl="0" marL="0" rtl="0" algn="l">
                        <a:lnSpc>
                          <a:spcPct val="115000"/>
                        </a:lnSpc>
                        <a:spcBef>
                          <a:spcPts val="0"/>
                        </a:spcBef>
                        <a:spcAft>
                          <a:spcPts val="0"/>
                        </a:spcAft>
                        <a:buNone/>
                      </a:pPr>
                      <a:r>
                        <a:rPr lang="en-US" sz="1600">
                          <a:solidFill>
                            <a:schemeClr val="dk1"/>
                          </a:solidFill>
                        </a:rPr>
                        <a:t>Logo created. UI/UX developed using tool called Figma</a:t>
                      </a:r>
                      <a:r>
                        <a:rPr b="1" lang="en-US" sz="1800">
                          <a:solidFill>
                            <a:schemeClr val="dk1"/>
                          </a:solidFill>
                        </a:rPr>
                        <a:t>.</a:t>
                      </a:r>
                      <a:endParaRPr b="1" sz="18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HARDWARE REQUIREMENTS</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Hardware requirements are identified.</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DEPLOYEMENT</a:t>
                      </a:r>
                      <a:endParaRPr sz="16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US"/>
                        <a:t>IDEA CREATION</a:t>
                      </a:r>
                      <a:endParaRPr/>
                    </a:p>
                    <a:p>
                      <a:pPr indent="0" lvl="0" marL="0" rtl="0" algn="l">
                        <a:lnSpc>
                          <a:spcPct val="115000"/>
                        </a:lnSpc>
                        <a:spcBef>
                          <a:spcPts val="0"/>
                        </a:spcBef>
                        <a:spcAft>
                          <a:spcPts val="0"/>
                        </a:spcAft>
                        <a:buNone/>
                      </a:pPr>
                      <a:r>
                        <a:rPr lang="en-US" sz="1600">
                          <a:solidFill>
                            <a:schemeClr val="dk1"/>
                          </a:solidFill>
                        </a:rPr>
                        <a:t>28-3-2023</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Brain storming and conceptualizing different approaches to seat allocation. Conducted discussion regarding various algorithms and methods to implement the seating arrangement.</a:t>
                      </a:r>
                      <a:endParaRPr sz="1600">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SOFTWARE REQUIREMENTS</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Software requirements where identified.</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•Operating system: Microsoft windows 11</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•Database management system: MongodB</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•Programming languages used : HTML, CSS, JavaScript, Python.</a:t>
                      </a:r>
                      <a:endParaRPr sz="1600">
                        <a:solidFill>
                          <a:schemeClr val="dk1"/>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PRODUCT TESTING</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2023-04-03T23:51:17Z</dcterms:created>
  <dc:creator>Unknown User</dc:creator>
</cp:coreProperties>
</file>