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70" r:id="rId11"/>
    <p:sldId id="264" r:id="rId12"/>
    <p:sldId id="275" r:id="rId13"/>
    <p:sldId id="272" r:id="rId14"/>
    <p:sldId id="273" r:id="rId15"/>
    <p:sldId id="271" r:id="rId16"/>
    <p:sldId id="265" r:id="rId17"/>
    <p:sldId id="274" r:id="rId18"/>
    <p:sldId id="266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97"/>
  </p:normalViewPr>
  <p:slideViewPr>
    <p:cSldViewPr snapToGrid="0" snapToObjects="1">
      <p:cViewPr varScale="1">
        <p:scale>
          <a:sx n="90" d="100"/>
          <a:sy n="90" d="100"/>
        </p:scale>
        <p:origin x="23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E090-62E9-E145-A97E-038D8E2D02EE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E433DE9-B1E8-0C42-B9E5-FE3AFEA1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6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E090-62E9-E145-A97E-038D8E2D02EE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E433DE9-B1E8-0C42-B9E5-FE3AFEA1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0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E090-62E9-E145-A97E-038D8E2D02EE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E433DE9-B1E8-0C42-B9E5-FE3AFEA1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56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E090-62E9-E145-A97E-038D8E2D02EE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E433DE9-B1E8-0C42-B9E5-FE3AFEA1B25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2195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E090-62E9-E145-A97E-038D8E2D02EE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E433DE9-B1E8-0C42-B9E5-FE3AFEA1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50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E090-62E9-E145-A97E-038D8E2D02EE}" type="datetimeFigureOut">
              <a:rPr lang="en-US" smtClean="0"/>
              <a:t>9/18/24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3DE9-B1E8-0C42-B9E5-FE3AFEA1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0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E090-62E9-E145-A97E-038D8E2D02EE}" type="datetimeFigureOut">
              <a:rPr lang="en-US" smtClean="0"/>
              <a:t>9/18/24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3DE9-B1E8-0C42-B9E5-FE3AFEA1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34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E090-62E9-E145-A97E-038D8E2D02EE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3DE9-B1E8-0C42-B9E5-FE3AFEA1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37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319E090-62E9-E145-A97E-038D8E2D02EE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E433DE9-B1E8-0C42-B9E5-FE3AFEA1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3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E090-62E9-E145-A97E-038D8E2D02EE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3DE9-B1E8-0C42-B9E5-FE3AFEA1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5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E090-62E9-E145-A97E-038D8E2D02EE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E433DE9-B1E8-0C42-B9E5-FE3AFEA1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8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E090-62E9-E145-A97E-038D8E2D02EE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3DE9-B1E8-0C42-B9E5-FE3AFEA1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9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E090-62E9-E145-A97E-038D8E2D02EE}" type="datetimeFigureOut">
              <a:rPr lang="en-US" smtClean="0"/>
              <a:t>9/18/24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3DE9-B1E8-0C42-B9E5-FE3AFEA1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5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E090-62E9-E145-A97E-038D8E2D02EE}" type="datetimeFigureOut">
              <a:rPr lang="en-US" smtClean="0"/>
              <a:t>9/18/24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3DE9-B1E8-0C42-B9E5-FE3AFEA1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E090-62E9-E145-A97E-038D8E2D02EE}" type="datetimeFigureOut">
              <a:rPr lang="en-US" smtClean="0"/>
              <a:t>9/18/24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3DE9-B1E8-0C42-B9E5-FE3AFEA1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0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E090-62E9-E145-A97E-038D8E2D02EE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3DE9-B1E8-0C42-B9E5-FE3AFEA1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6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E090-62E9-E145-A97E-038D8E2D02EE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33DE9-B1E8-0C42-B9E5-FE3AFEA1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3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9E090-62E9-E145-A97E-038D8E2D02EE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33DE9-B1E8-0C42-B9E5-FE3AFEA1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34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46F1-1B6A-E34C-A1AA-B60938D770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BIG MAC 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B903D-FA0D-3A48-862F-17DFA2943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A Data Analytics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86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6850-251B-D340-98B7-395406C0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Mac Prices in USA over time (2000-2024)</a:t>
            </a:r>
          </a:p>
        </p:txBody>
      </p:sp>
      <p:pic>
        <p:nvPicPr>
          <p:cNvPr id="5" name="Picture 4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BBE230C6-631F-6240-AE78-CBB0FE5BC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38" y="2084151"/>
            <a:ext cx="8632825" cy="456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771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01F9-88C5-1C4A-BC5A-525A88C9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Price</a:t>
            </a:r>
          </a:p>
        </p:txBody>
      </p:sp>
      <p:pic>
        <p:nvPicPr>
          <p:cNvPr id="5" name="Content Placeholder 4" descr="A graph with blue dots&#10;&#10;Description automatically generated">
            <a:extLst>
              <a:ext uri="{FF2B5EF4-FFF2-40B4-BE49-F238E27FC236}">
                <a16:creationId xmlns:a16="http://schemas.microsoft.com/office/drawing/2014/main" id="{0FD22C52-85F1-2647-BBCD-D8AE83E36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2051050"/>
            <a:ext cx="6472238" cy="4478338"/>
          </a:xfrm>
        </p:spPr>
      </p:pic>
    </p:spTree>
    <p:extLst>
      <p:ext uri="{BB962C8B-B14F-4D97-AF65-F5344CB8AC3E}">
        <p14:creationId xmlns:p14="http://schemas.microsoft.com/office/powerpoint/2010/main" val="10572054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3315C-C3F2-3345-A278-852C6ED8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By State</a:t>
            </a:r>
          </a:p>
        </p:txBody>
      </p:sp>
      <p:pic>
        <p:nvPicPr>
          <p:cNvPr id="7" name="Picture 6" descr="A diagram of a number of names&#10;&#10;Description automatically generated with medium confidence">
            <a:extLst>
              <a:ext uri="{FF2B5EF4-FFF2-40B4-BE49-F238E27FC236}">
                <a16:creationId xmlns:a16="http://schemas.microsoft.com/office/drawing/2014/main" id="{7A72DA26-79D7-C848-A632-B40B31998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5963"/>
            <a:ext cx="12192000" cy="487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55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1A762-B97B-2647-841E-2817774C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Model</a:t>
            </a:r>
          </a:p>
        </p:txBody>
      </p:sp>
      <p:pic>
        <p:nvPicPr>
          <p:cNvPr id="5" name="Picture 4" descr="A graph with a red line and blue dots&#10;&#10;Description automatically generated">
            <a:extLst>
              <a:ext uri="{FF2B5EF4-FFF2-40B4-BE49-F238E27FC236}">
                <a16:creationId xmlns:a16="http://schemas.microsoft.com/office/drawing/2014/main" id="{82284EC5-A7DB-D54F-8CB7-D06A3C311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000250"/>
            <a:ext cx="80772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001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DA25-4BE5-5043-972B-968919AE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Over Time Vs Annually</a:t>
            </a:r>
          </a:p>
        </p:txBody>
      </p:sp>
      <p:pic>
        <p:nvPicPr>
          <p:cNvPr id="5" name="Content Placeholder 4" descr="A graph showing the growth of a number of years&#10;&#10;Description automatically generated">
            <a:extLst>
              <a:ext uri="{FF2B5EF4-FFF2-40B4-BE49-F238E27FC236}">
                <a16:creationId xmlns:a16="http://schemas.microsoft.com/office/drawing/2014/main" id="{0C363CA9-7D4D-7648-B59B-8665A5439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069" y="2036763"/>
            <a:ext cx="9613861" cy="4821237"/>
          </a:xfrm>
        </p:spPr>
      </p:pic>
    </p:spTree>
    <p:extLst>
      <p:ext uri="{BB962C8B-B14F-4D97-AF65-F5344CB8AC3E}">
        <p14:creationId xmlns:p14="http://schemas.microsoft.com/office/powerpoint/2010/main" val="477775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01F9-88C5-1C4A-BC5A-525A88C9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35DAF-39FE-C743-B805-ECA621429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639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P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erformed a comprehensive analysis of the Big Mac Index data using Apache Spark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  <a:latin typeface="+mj-lt"/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C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onverted Spark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DataFrames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into Pandas 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DataFrames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+mj-lt"/>
            </a:endParaRPr>
          </a:p>
          <a:p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Evaluated the model using Mean Squared Error (MSE) and R-squared metrics</a:t>
            </a:r>
          </a:p>
          <a:p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Prophet library to perform time series forecasting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  <a:latin typeface="+mj-lt"/>
              </a:rPr>
            </a:b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on CPI data</a:t>
            </a:r>
            <a:endParaRPr lang="en-US" dirty="0">
              <a:solidFill>
                <a:schemeClr val="tx1">
                  <a:lumMod val="9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2512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6074-CD4B-5D49-B417-994F4158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Projections</a:t>
            </a:r>
          </a:p>
        </p:txBody>
      </p:sp>
      <p:pic>
        <p:nvPicPr>
          <p:cNvPr id="4" name="Content Placeholder 4" descr="A graph showing the growth of a number of years&#10;&#10;Description automatically generated">
            <a:extLst>
              <a:ext uri="{FF2B5EF4-FFF2-40B4-BE49-F238E27FC236}">
                <a16:creationId xmlns:a16="http://schemas.microsoft.com/office/drawing/2014/main" id="{1BC32A32-3ECE-A645-A2DB-3F477BC21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863" y="2071688"/>
            <a:ext cx="9108319" cy="4614862"/>
          </a:xfrm>
        </p:spPr>
      </p:pic>
    </p:spTree>
    <p:extLst>
      <p:ext uri="{BB962C8B-B14F-4D97-AF65-F5344CB8AC3E}">
        <p14:creationId xmlns:p14="http://schemas.microsoft.com/office/powerpoint/2010/main" val="3020094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B4797-51BE-DE48-94EF-2D5CE108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Country Comparison</a:t>
            </a: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EC6A1BC6-A730-2949-9E49-DF57EE3CB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4413251"/>
            <a:ext cx="10134600" cy="14605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8130706-A59B-7947-8770-54A5E782C3B9}"/>
              </a:ext>
            </a:extLst>
          </p:cNvPr>
          <p:cNvGrpSpPr/>
          <p:nvPr/>
        </p:nvGrpSpPr>
        <p:grpSpPr>
          <a:xfrm>
            <a:off x="680321" y="2076598"/>
            <a:ext cx="10121900" cy="1739901"/>
            <a:chOff x="680321" y="2076598"/>
            <a:chExt cx="10121900" cy="1739901"/>
          </a:xfrm>
        </p:grpSpPr>
        <p:pic>
          <p:nvPicPr>
            <p:cNvPr id="11" name="Picture 10" descr="A table with numbers on it&#10;&#10;Description automatically generated">
              <a:extLst>
                <a:ext uri="{FF2B5EF4-FFF2-40B4-BE49-F238E27FC236}">
                  <a16:creationId xmlns:a16="http://schemas.microsoft.com/office/drawing/2014/main" id="{311633D9-AD2F-A14C-B5B9-42E6845A3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321" y="2076599"/>
              <a:ext cx="10121900" cy="1739900"/>
            </a:xfrm>
            <a:prstGeom prst="rect">
              <a:avLst/>
            </a:prstGeom>
          </p:spPr>
        </p:pic>
        <p:pic>
          <p:nvPicPr>
            <p:cNvPr id="15" name="Picture 14" descr="A person standing next to a window&#10;&#10;Description automatically generated with medium confidence">
              <a:extLst>
                <a:ext uri="{FF2B5EF4-FFF2-40B4-BE49-F238E27FC236}">
                  <a16:creationId xmlns:a16="http://schemas.microsoft.com/office/drawing/2014/main" id="{FA1518A3-BADD-F24A-8C45-B8970E912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9413" y="2076598"/>
              <a:ext cx="1801812" cy="15952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0722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E308A-EEC9-B44F-96FC-236AB52ED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8A1566-F912-BF46-AE70-2E3D53AB9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Price Trends</a:t>
            </a:r>
          </a:p>
          <a:p>
            <a:endParaRPr lang="en-US" dirty="0"/>
          </a:p>
          <a:p>
            <a:r>
              <a:rPr lang="en-US" dirty="0"/>
              <a:t>Currency Valuation</a:t>
            </a:r>
          </a:p>
          <a:p>
            <a:endParaRPr lang="en-US" dirty="0"/>
          </a:p>
          <a:p>
            <a:r>
              <a:rPr lang="en-US" dirty="0"/>
              <a:t>Economic indicators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78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2DBE-FE9D-7446-8077-0BD533F2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EFC96-6C12-8743-B626-D0836C8FBE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721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918B2-66DF-B846-BCE2-9CC2AFB9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6</a:t>
            </a:r>
          </a:p>
        </p:txBody>
      </p:sp>
      <p:sp>
        <p:nvSpPr>
          <p:cNvPr id="46" name="Parallelogram 45">
            <a:extLst>
              <a:ext uri="{FF2B5EF4-FFF2-40B4-BE49-F238E27FC236}">
                <a16:creationId xmlns:a16="http://schemas.microsoft.com/office/drawing/2014/main" id="{7DA0AC14-2A6E-1543-A43B-35E7A8463148}"/>
              </a:ext>
            </a:extLst>
          </p:cNvPr>
          <p:cNvSpPr/>
          <p:nvPr/>
        </p:nvSpPr>
        <p:spPr>
          <a:xfrm>
            <a:off x="486862" y="2776544"/>
            <a:ext cx="2042555" cy="1849582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A59DA-A5FE-0C40-9C4B-02BC2780D407}"/>
              </a:ext>
            </a:extLst>
          </p:cNvPr>
          <p:cNvCxnSpPr>
            <a:cxnSpLocks/>
          </p:cNvCxnSpPr>
          <p:nvPr/>
        </p:nvCxnSpPr>
        <p:spPr>
          <a:xfrm flipH="1">
            <a:off x="486862" y="2316032"/>
            <a:ext cx="468833" cy="1809778"/>
          </a:xfrm>
          <a:prstGeom prst="line">
            <a:avLst/>
          </a:prstGeom>
          <a:ln w="539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6951406-1C81-E84A-A0F3-B4C4EB883C29}"/>
              </a:ext>
            </a:extLst>
          </p:cNvPr>
          <p:cNvCxnSpPr>
            <a:cxnSpLocks/>
          </p:cNvCxnSpPr>
          <p:nvPr/>
        </p:nvCxnSpPr>
        <p:spPr>
          <a:xfrm flipH="1">
            <a:off x="2093684" y="3365103"/>
            <a:ext cx="435734" cy="1721535"/>
          </a:xfrm>
          <a:prstGeom prst="line">
            <a:avLst/>
          </a:prstGeom>
          <a:ln w="539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1A0F72C5-179B-2844-92BE-0DA6AF53FBEC}"/>
              </a:ext>
            </a:extLst>
          </p:cNvPr>
          <p:cNvSpPr/>
          <p:nvPr/>
        </p:nvSpPr>
        <p:spPr>
          <a:xfrm>
            <a:off x="2791619" y="2776544"/>
            <a:ext cx="2042555" cy="1849582"/>
          </a:xfrm>
          <a:prstGeom prst="parallelogram">
            <a:avLst/>
          </a:prstGeom>
          <a:blipFill>
            <a:blip r:embed="rId3"/>
            <a:stretch>
              <a:fillRect/>
            </a:stretch>
          </a:blipFill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96F2ACA-E758-8543-A34D-D3A89C128754}"/>
              </a:ext>
            </a:extLst>
          </p:cNvPr>
          <p:cNvCxnSpPr>
            <a:cxnSpLocks/>
          </p:cNvCxnSpPr>
          <p:nvPr/>
        </p:nvCxnSpPr>
        <p:spPr>
          <a:xfrm flipH="1">
            <a:off x="2791619" y="2316032"/>
            <a:ext cx="468833" cy="1809778"/>
          </a:xfrm>
          <a:prstGeom prst="line">
            <a:avLst/>
          </a:prstGeom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4EE777D-3F8C-5A46-BD54-F56D3FB385EF}"/>
              </a:ext>
            </a:extLst>
          </p:cNvPr>
          <p:cNvCxnSpPr>
            <a:cxnSpLocks/>
          </p:cNvCxnSpPr>
          <p:nvPr/>
        </p:nvCxnSpPr>
        <p:spPr>
          <a:xfrm flipH="1">
            <a:off x="4398441" y="3365103"/>
            <a:ext cx="435734" cy="1721535"/>
          </a:xfrm>
          <a:prstGeom prst="line">
            <a:avLst/>
          </a:prstGeom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Parallelogram 51">
            <a:extLst>
              <a:ext uri="{FF2B5EF4-FFF2-40B4-BE49-F238E27FC236}">
                <a16:creationId xmlns:a16="http://schemas.microsoft.com/office/drawing/2014/main" id="{F99E5375-E588-C042-B7D0-6B09211DA976}"/>
              </a:ext>
            </a:extLst>
          </p:cNvPr>
          <p:cNvSpPr/>
          <p:nvPr/>
        </p:nvSpPr>
        <p:spPr>
          <a:xfrm>
            <a:off x="5096375" y="2776544"/>
            <a:ext cx="2042555" cy="1849582"/>
          </a:xfrm>
          <a:prstGeom prst="parallelogram">
            <a:avLst/>
          </a:prstGeom>
          <a:blipFill>
            <a:blip r:embed="rId4"/>
            <a:stretch>
              <a:fillRect/>
            </a:stretch>
          </a:blipFill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AE0654-B102-F547-9A53-12B5DFB0D298}"/>
              </a:ext>
            </a:extLst>
          </p:cNvPr>
          <p:cNvCxnSpPr>
            <a:cxnSpLocks/>
          </p:cNvCxnSpPr>
          <p:nvPr/>
        </p:nvCxnSpPr>
        <p:spPr>
          <a:xfrm flipH="1">
            <a:off x="5096375" y="2316032"/>
            <a:ext cx="468833" cy="1809778"/>
          </a:xfrm>
          <a:prstGeom prst="line">
            <a:avLst/>
          </a:prstGeom>
          <a:ln w="539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2B8B758-1CFA-5A43-A6F8-8CEC553266CF}"/>
              </a:ext>
            </a:extLst>
          </p:cNvPr>
          <p:cNvCxnSpPr>
            <a:cxnSpLocks/>
          </p:cNvCxnSpPr>
          <p:nvPr/>
        </p:nvCxnSpPr>
        <p:spPr>
          <a:xfrm flipH="1">
            <a:off x="6703197" y="3365103"/>
            <a:ext cx="435734" cy="1721535"/>
          </a:xfrm>
          <a:prstGeom prst="line">
            <a:avLst/>
          </a:prstGeom>
          <a:ln w="539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Parallelogram 54">
            <a:extLst>
              <a:ext uri="{FF2B5EF4-FFF2-40B4-BE49-F238E27FC236}">
                <a16:creationId xmlns:a16="http://schemas.microsoft.com/office/drawing/2014/main" id="{0560C76A-3C8E-DD49-A0C3-79E5B100F125}"/>
              </a:ext>
            </a:extLst>
          </p:cNvPr>
          <p:cNvSpPr/>
          <p:nvPr/>
        </p:nvSpPr>
        <p:spPr>
          <a:xfrm>
            <a:off x="7339370" y="2776544"/>
            <a:ext cx="2042555" cy="1849582"/>
          </a:xfrm>
          <a:prstGeom prst="parallelogram">
            <a:avLst/>
          </a:prstGeom>
          <a:blipFill>
            <a:blip r:embed="rId5"/>
            <a:stretch>
              <a:fillRect/>
            </a:stretch>
          </a:blipFill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70E5FB7-0A1D-A54A-8A8F-6EBC83C2F155}"/>
              </a:ext>
            </a:extLst>
          </p:cNvPr>
          <p:cNvCxnSpPr>
            <a:cxnSpLocks/>
          </p:cNvCxnSpPr>
          <p:nvPr/>
        </p:nvCxnSpPr>
        <p:spPr>
          <a:xfrm flipH="1">
            <a:off x="7339370" y="2316032"/>
            <a:ext cx="468833" cy="1809778"/>
          </a:xfrm>
          <a:prstGeom prst="line">
            <a:avLst/>
          </a:prstGeom>
          <a:ln w="539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5A41FAD-C203-0244-83F2-576C3040F3AF}"/>
              </a:ext>
            </a:extLst>
          </p:cNvPr>
          <p:cNvCxnSpPr>
            <a:cxnSpLocks/>
          </p:cNvCxnSpPr>
          <p:nvPr/>
        </p:nvCxnSpPr>
        <p:spPr>
          <a:xfrm flipH="1">
            <a:off x="8946192" y="3365103"/>
            <a:ext cx="435734" cy="1721535"/>
          </a:xfrm>
          <a:prstGeom prst="line">
            <a:avLst/>
          </a:prstGeom>
          <a:ln w="539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56777EBF-5BF8-A540-88A9-3F476F456278}"/>
              </a:ext>
            </a:extLst>
          </p:cNvPr>
          <p:cNvSpPr/>
          <p:nvPr/>
        </p:nvSpPr>
        <p:spPr>
          <a:xfrm>
            <a:off x="9615464" y="2776544"/>
            <a:ext cx="2042555" cy="1849582"/>
          </a:xfrm>
          <a:prstGeom prst="parallelogram">
            <a:avLst/>
          </a:prstGeom>
          <a:blipFill>
            <a:blip r:embed="rId6"/>
            <a:stretch>
              <a:fillRect/>
            </a:stretch>
          </a:blipFill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F82C5E-8144-5545-A9CA-6F0A63A09327}"/>
              </a:ext>
            </a:extLst>
          </p:cNvPr>
          <p:cNvCxnSpPr>
            <a:cxnSpLocks/>
          </p:cNvCxnSpPr>
          <p:nvPr/>
        </p:nvCxnSpPr>
        <p:spPr>
          <a:xfrm flipH="1">
            <a:off x="9615464" y="2316032"/>
            <a:ext cx="468833" cy="1809778"/>
          </a:xfrm>
          <a:prstGeom prst="line">
            <a:avLst/>
          </a:prstGeom>
          <a:ln w="539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2DE647E-69CC-334E-9A66-D3EE4BFEA0A9}"/>
              </a:ext>
            </a:extLst>
          </p:cNvPr>
          <p:cNvCxnSpPr>
            <a:cxnSpLocks/>
          </p:cNvCxnSpPr>
          <p:nvPr/>
        </p:nvCxnSpPr>
        <p:spPr>
          <a:xfrm flipH="1">
            <a:off x="11222286" y="3365103"/>
            <a:ext cx="435734" cy="1721535"/>
          </a:xfrm>
          <a:prstGeom prst="line">
            <a:avLst/>
          </a:prstGeom>
          <a:ln w="539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6ECEC6C-F7CF-714F-95B8-6CE8B52912B5}"/>
              </a:ext>
            </a:extLst>
          </p:cNvPr>
          <p:cNvSpPr txBox="1"/>
          <p:nvPr/>
        </p:nvSpPr>
        <p:spPr>
          <a:xfrm>
            <a:off x="182458" y="5214685"/>
            <a:ext cx="1968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Aharoni" panose="02010803020104030203" pitchFamily="2" charset="-79"/>
                <a:cs typeface="Aharoni" panose="02010803020104030203" pitchFamily="2" charset="-79"/>
              </a:rPr>
              <a:t>Mereissa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600" dirty="0" err="1">
                <a:latin typeface="Aharoni" panose="02010803020104030203" pitchFamily="2" charset="-79"/>
                <a:cs typeface="Aharoni" panose="02010803020104030203" pitchFamily="2" charset="-79"/>
              </a:rPr>
              <a:t>Henrie</a:t>
            </a:r>
            <a:endParaRPr 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en-US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8481C1B-085B-C145-B4B3-1EEB3436E063}"/>
              </a:ext>
            </a:extLst>
          </p:cNvPr>
          <p:cNvSpPr txBox="1"/>
          <p:nvPr/>
        </p:nvSpPr>
        <p:spPr>
          <a:xfrm>
            <a:off x="2499788" y="5214685"/>
            <a:ext cx="1968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Akeem Anderson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6866A54-5632-E841-92EC-23CB10A045EE}"/>
              </a:ext>
            </a:extLst>
          </p:cNvPr>
          <p:cNvSpPr txBox="1"/>
          <p:nvPr/>
        </p:nvSpPr>
        <p:spPr>
          <a:xfrm>
            <a:off x="4817118" y="5214685"/>
            <a:ext cx="196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Drew Middleton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854D03-D0F6-5842-A8DC-FC9684136D1C}"/>
              </a:ext>
            </a:extLst>
          </p:cNvPr>
          <p:cNvSpPr txBox="1"/>
          <p:nvPr/>
        </p:nvSpPr>
        <p:spPr>
          <a:xfrm>
            <a:off x="7134448" y="5214685"/>
            <a:ext cx="1968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Daniel Gomez</a:t>
            </a:r>
          </a:p>
          <a:p>
            <a:pPr algn="ctr"/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62AE3FF-3E0A-6E48-B93A-AABDACCB16CA}"/>
              </a:ext>
            </a:extLst>
          </p:cNvPr>
          <p:cNvSpPr txBox="1"/>
          <p:nvPr/>
        </p:nvSpPr>
        <p:spPr>
          <a:xfrm>
            <a:off x="9451778" y="5222559"/>
            <a:ext cx="196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Andrew</a:t>
            </a:r>
            <a:r>
              <a:rPr lang="en-US" dirty="0"/>
              <a:t>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Bullard</a:t>
            </a:r>
          </a:p>
        </p:txBody>
      </p:sp>
    </p:spTree>
    <p:extLst>
      <p:ext uri="{BB962C8B-B14F-4D97-AF65-F5344CB8AC3E}">
        <p14:creationId xmlns:p14="http://schemas.microsoft.com/office/powerpoint/2010/main" val="29080334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D64B-20DF-5047-83FE-BB0CDAB0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B090C-F3C7-BB4A-88BE-F45FB2AEB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economic disparities with hamburgers</a:t>
            </a:r>
          </a:p>
          <a:p>
            <a:endParaRPr lang="en-US" dirty="0"/>
          </a:p>
          <a:p>
            <a:r>
              <a:rPr lang="en-US" dirty="0"/>
              <a:t> Analyze currency valuation </a:t>
            </a:r>
          </a:p>
          <a:p>
            <a:endParaRPr lang="en-US" dirty="0"/>
          </a:p>
          <a:p>
            <a:r>
              <a:rPr lang="en-US" dirty="0"/>
              <a:t>Explore economic trends over the past few years</a:t>
            </a:r>
          </a:p>
        </p:txBody>
      </p:sp>
    </p:spTree>
    <p:extLst>
      <p:ext uri="{BB962C8B-B14F-4D97-AF65-F5344CB8AC3E}">
        <p14:creationId xmlns:p14="http://schemas.microsoft.com/office/powerpoint/2010/main" val="19214045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D1C7-B57B-6C4B-9B25-DEEC9290F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D519A-BBA9-6340-90FF-3A76560FD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Date, Country, Currency Code, Local Price, Exchange Rate, Dollar Price, GDP-adjusted Price, etc.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Source: The Economist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165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C22F9-258D-054E-AA01-6FB546A2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28A18-EDEC-B045-AC41-822DA0A05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Data Collection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Data Cleaning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Data Analysis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Visualization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7994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EFF7-5043-9F48-A34F-2AFC0802F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1BF2F-0007-C243-BC23-D8408C8AD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missing values</a:t>
            </a:r>
          </a:p>
          <a:p>
            <a:endParaRPr lang="en-US" dirty="0"/>
          </a:p>
          <a:p>
            <a:r>
              <a:rPr lang="en-US" dirty="0"/>
              <a:t>Filtering countries</a:t>
            </a:r>
          </a:p>
          <a:p>
            <a:endParaRPr lang="en-US" dirty="0"/>
          </a:p>
          <a:p>
            <a:r>
              <a:rPr lang="en-US" dirty="0"/>
              <a:t>Standardizing data formats</a:t>
            </a:r>
          </a:p>
          <a:p>
            <a:endParaRPr lang="en-US" dirty="0"/>
          </a:p>
          <a:p>
            <a:r>
              <a:rPr lang="en-US" dirty="0"/>
              <a:t>Removing outliers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949AA2B-7DED-9D47-BBCD-FA29E615A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251" y="2043412"/>
            <a:ext cx="6571399" cy="468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903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3026D-797A-144C-A007-13458A17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9A8968C-0552-2147-B59F-0CE17253A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4297"/>
            <a:ext cx="5329584" cy="3800475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613ADA66-0BDE-8E46-A64C-4F4280398057}"/>
              </a:ext>
            </a:extLst>
          </p:cNvPr>
          <p:cNvSpPr/>
          <p:nvPr/>
        </p:nvSpPr>
        <p:spPr>
          <a:xfrm>
            <a:off x="5546759" y="3861634"/>
            <a:ext cx="120015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37C1F96-4C37-AA4C-BC9A-FD5CECB69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085" y="2408319"/>
            <a:ext cx="5227915" cy="369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014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3222-FE6C-AB4A-8A23-FEB815555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21584-EE5D-C344-9D0E-6EA31E0A4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Local Price vs. Dollar Price</a:t>
            </a:r>
          </a:p>
          <a:p>
            <a:pPr lvl="1"/>
            <a:endParaRPr lang="en-US" sz="2400" b="0" i="0" dirty="0">
              <a:solidFill>
                <a:schemeClr val="tx1">
                  <a:lumMod val="95000"/>
                </a:schemeClr>
              </a:solidFill>
              <a:effectLst/>
              <a:latin typeface="-apple-system"/>
            </a:endParaRPr>
          </a:p>
          <a:p>
            <a:pPr lvl="1"/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Exchange Rate Impact</a:t>
            </a:r>
          </a:p>
          <a:p>
            <a:pPr lvl="1"/>
            <a:endParaRPr lang="en-US" sz="2400" b="0" i="0" dirty="0">
              <a:solidFill>
                <a:schemeClr val="tx1">
                  <a:lumMod val="95000"/>
                </a:schemeClr>
              </a:solidFill>
              <a:effectLst/>
              <a:latin typeface="-apple-system"/>
            </a:endParaRPr>
          </a:p>
          <a:p>
            <a:pPr lvl="1"/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-apple-system"/>
              </a:rPr>
              <a:t>GDP-adjusted Price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342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D85A-B000-C846-9BEB-553533F5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ECDA4-154E-CA45-B4F8-F495C3895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 charts comparing Big Mac prices over time</a:t>
            </a:r>
          </a:p>
          <a:p>
            <a:endParaRPr lang="en-US" dirty="0"/>
          </a:p>
          <a:p>
            <a:r>
              <a:rPr lang="en-US" dirty="0"/>
              <a:t>Line graphs showing ingredients trends over time </a:t>
            </a:r>
          </a:p>
          <a:p>
            <a:endParaRPr lang="en-US" dirty="0"/>
          </a:p>
          <a:p>
            <a:r>
              <a:rPr lang="en-US" dirty="0"/>
              <a:t>Scatter plots for GDP vs. Big Mac Price</a:t>
            </a:r>
          </a:p>
        </p:txBody>
      </p:sp>
    </p:spTree>
    <p:extLst>
      <p:ext uri="{BB962C8B-B14F-4D97-AF65-F5344CB8AC3E}">
        <p14:creationId xmlns:p14="http://schemas.microsoft.com/office/powerpoint/2010/main" val="19061415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{3D3DC380-729C-F842-9ACB-169B1006CAF1}tf10001057</Template>
  <TotalTime>70</TotalTime>
  <Words>208</Words>
  <Application>Microsoft Macintosh PowerPoint</Application>
  <PresentationFormat>Widescreen</PresentationFormat>
  <Paragraphs>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-apple-system</vt:lpstr>
      <vt:lpstr>Aharoni</vt:lpstr>
      <vt:lpstr>Arial</vt:lpstr>
      <vt:lpstr>Trebuchet MS</vt:lpstr>
      <vt:lpstr>Berlin</vt:lpstr>
      <vt:lpstr>THE BIG MAC INDEX</vt:lpstr>
      <vt:lpstr>Team 6</vt:lpstr>
      <vt:lpstr>Purpose of the analysis</vt:lpstr>
      <vt:lpstr>Data Overview</vt:lpstr>
      <vt:lpstr>Methodology </vt:lpstr>
      <vt:lpstr>Data Cleaning</vt:lpstr>
      <vt:lpstr>Data Cleaning </vt:lpstr>
      <vt:lpstr>Data Analysis</vt:lpstr>
      <vt:lpstr>Visualization</vt:lpstr>
      <vt:lpstr>Big Mac Prices in USA over time (2000-2024)</vt:lpstr>
      <vt:lpstr>Local Price</vt:lpstr>
      <vt:lpstr>Price By State</vt:lpstr>
      <vt:lpstr>Linear Regression Model</vt:lpstr>
      <vt:lpstr>Trend Over Time Vs Annually</vt:lpstr>
      <vt:lpstr>SQL Learning</vt:lpstr>
      <vt:lpstr>Projections</vt:lpstr>
      <vt:lpstr>Country Comparison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BIG MAC INDEX</dc:title>
  <dc:creator>ABULL .</dc:creator>
  <cp:lastModifiedBy>ABULL .</cp:lastModifiedBy>
  <cp:revision>5</cp:revision>
  <dcterms:created xsi:type="dcterms:W3CDTF">2024-09-18T19:43:12Z</dcterms:created>
  <dcterms:modified xsi:type="dcterms:W3CDTF">2024-09-18T20:54:06Z</dcterms:modified>
</cp:coreProperties>
</file>