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1" r:id="rId5"/>
    <p:sldId id="262" r:id="rId6"/>
    <p:sldId id="258" r:id="rId7"/>
    <p:sldId id="259"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ur volgers" initials="av" lastIdx="15" clrIdx="0">
    <p:extLst>
      <p:ext uri="{19B8F6BF-5375-455C-9EA6-DF929625EA0E}">
        <p15:presenceInfo xmlns:p15="http://schemas.microsoft.com/office/powerpoint/2012/main" userId="ba682e89ed8197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5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4T15:33:15.535" idx="5">
    <p:pos x="1960" y="1286"/>
    <p:text>Scrum is a work progress designed to work faster than previous work processes like Waterfall. The difference is that Scrum works faster, more agile and therefor it is easier to make changes/ adapt to changes in demand and/or feedback from the team</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4T15:31:56.071" idx="3">
    <p:pos x="10" y="10"/>
    <p:text>&gt; Each sprint results in a “Potentially shippable Product”
&gt; Depending on the decision to launch/ ship the release you can have several sprints before the shipping of the product.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4T15:28:23.386" idx="1">
    <p:pos x="2634" y="1418"/>
    <p:text>(also meaning: skillfull/ clever/ rapid/ quick/ limber/ flexible)</p:text>
    <p:extLst>
      <p:ext uri="{C676402C-5697-4E1C-873F-D02D1690AC5C}">
        <p15:threadingInfo xmlns:p15="http://schemas.microsoft.com/office/powerpoint/2012/main" timeZoneBias="-60"/>
      </p:ext>
    </p:extLst>
  </p:cm>
  <p:cm authorId="1" dt="2021-01-14T15:34:04.562" idx="6">
    <p:pos x="2686" y="1418"/>
    <p:text>Agile Scrum is based on Agile working: instead of detailed descriptions of the total planning of the process, much of the details are left up to the team, whom are the specialists of making the product and therefor the team knows best how to solve problems.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4T15:37:54.041" idx="7">
    <p:pos x="2775" y="1408"/>
    <p:text>Who is involved and when is this process? = at the end of the sprint to check how the team worked together and towards the endgoals. Make up improvements for next sprint</p:text>
    <p:extLst>
      <p:ext uri="{C676402C-5697-4E1C-873F-D02D1690AC5C}">
        <p15:threadingInfo xmlns:p15="http://schemas.microsoft.com/office/powerpoint/2012/main" timeZoneBias="-60"/>
      </p:ext>
    </p:extLst>
  </p:cm>
  <p:cm authorId="1" dt="2021-01-14T15:38:02.531" idx="8">
    <p:pos x="2583" y="1873"/>
    <p:text>When? To add details, structure to the product backlog but without setting a time and date for the meeting. The team decides when this is necessary.</p:text>
    <p:extLst>
      <p:ext uri="{C676402C-5697-4E1C-873F-D02D1690AC5C}">
        <p15:threadingInfo xmlns:p15="http://schemas.microsoft.com/office/powerpoint/2012/main" timeZoneBias="-60"/>
      </p:ext>
    </p:extLst>
  </p:cm>
  <p:cm authorId="1" dt="2021-01-14T15:38:13.210" idx="9">
    <p:pos x="2310" y="2409"/>
    <p:text>= daily scrum. When? Participants stand up during this meeting. This is to keep the meeting as short as possible, usually 15 minutes daily.</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4T15:38:25.508" idx="10">
    <p:pos x="2981" y="1050"/>
    <p:text>= prioritized list of features made up of user stories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4T15:40:25.191" idx="13">
    <p:pos x="3663" y="1266"/>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14T15:42:17.037" idx="15">
    <p:pos x="2985" y="1408"/>
    <p:text>= progess chart during the sprint</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1/14/2021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1/14/2021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1/14/2021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85800" y="3132666"/>
            <a:ext cx="5311775" cy="308601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3132666"/>
            <a:ext cx="5334000" cy="308601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FE60E-C48C-4E5A-9EFF-F09E901996C1}"/>
              </a:ext>
            </a:extLst>
          </p:cNvPr>
          <p:cNvSpPr>
            <a:spLocks noGrp="1"/>
          </p:cNvSpPr>
          <p:nvPr>
            <p:ph type="ctrTitle"/>
          </p:nvPr>
        </p:nvSpPr>
        <p:spPr/>
        <p:txBody>
          <a:bodyPr/>
          <a:lstStyle/>
          <a:p>
            <a:r>
              <a:rPr lang="nl-NL" dirty="0"/>
              <a:t>Scrum</a:t>
            </a:r>
          </a:p>
        </p:txBody>
      </p:sp>
      <p:sp>
        <p:nvSpPr>
          <p:cNvPr id="3" name="Ondertitel 2">
            <a:extLst>
              <a:ext uri="{FF2B5EF4-FFF2-40B4-BE49-F238E27FC236}">
                <a16:creationId xmlns:a16="http://schemas.microsoft.com/office/drawing/2014/main" id="{0D607A1A-E1B1-4218-BAA7-AF9335FFA979}"/>
              </a:ext>
            </a:extLst>
          </p:cNvPr>
          <p:cNvSpPr>
            <a:spLocks noGrp="1"/>
          </p:cNvSpPr>
          <p:nvPr>
            <p:ph type="subTitle" idx="1"/>
          </p:nvPr>
        </p:nvSpPr>
        <p:spPr/>
        <p:txBody>
          <a:bodyPr/>
          <a:lstStyle/>
          <a:p>
            <a:r>
              <a:rPr lang="nl-NL" dirty="0" err="1"/>
              <a:t>By</a:t>
            </a:r>
            <a:r>
              <a:rPr lang="nl-NL" dirty="0"/>
              <a:t> Merel Volgers – </a:t>
            </a:r>
            <a:r>
              <a:rPr lang="nl-NL" dirty="0" err="1"/>
              <a:t>January</a:t>
            </a:r>
            <a:r>
              <a:rPr lang="nl-NL" dirty="0"/>
              <a:t> 2021</a:t>
            </a:r>
          </a:p>
        </p:txBody>
      </p:sp>
    </p:spTree>
    <p:extLst>
      <p:ext uri="{BB962C8B-B14F-4D97-AF65-F5344CB8AC3E}">
        <p14:creationId xmlns:p14="http://schemas.microsoft.com/office/powerpoint/2010/main" val="50940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10B2F1-C92C-4B2C-8054-7844655D9002}"/>
              </a:ext>
            </a:extLst>
          </p:cNvPr>
          <p:cNvSpPr>
            <a:spLocks noGrp="1"/>
          </p:cNvSpPr>
          <p:nvPr>
            <p:ph type="title"/>
          </p:nvPr>
        </p:nvSpPr>
        <p:spPr/>
        <p:txBody>
          <a:bodyPr/>
          <a:lstStyle/>
          <a:p>
            <a:r>
              <a:rPr lang="nl-NL" dirty="0"/>
              <a:t>Scrum </a:t>
            </a:r>
            <a:r>
              <a:rPr lang="nl-NL" dirty="0" err="1"/>
              <a:t>artifacts</a:t>
            </a:r>
            <a:endParaRPr lang="nl-NL" dirty="0"/>
          </a:p>
        </p:txBody>
      </p:sp>
      <p:sp>
        <p:nvSpPr>
          <p:cNvPr id="3" name="Tijdelijke aanduiding voor inhoud 2">
            <a:extLst>
              <a:ext uri="{FF2B5EF4-FFF2-40B4-BE49-F238E27FC236}">
                <a16:creationId xmlns:a16="http://schemas.microsoft.com/office/drawing/2014/main" id="{77D7D506-6946-4911-B927-2BF1C817455D}"/>
              </a:ext>
            </a:extLst>
          </p:cNvPr>
          <p:cNvSpPr>
            <a:spLocks noGrp="1"/>
          </p:cNvSpPr>
          <p:nvPr>
            <p:ph idx="1"/>
          </p:nvPr>
        </p:nvSpPr>
        <p:spPr>
          <a:xfrm>
            <a:off x="1871133" y="1652695"/>
            <a:ext cx="10820400" cy="4024125"/>
          </a:xfrm>
        </p:spPr>
        <p:txBody>
          <a:bodyPr/>
          <a:lstStyle/>
          <a:p>
            <a:pPr marL="0" indent="0">
              <a:buNone/>
            </a:pPr>
            <a:r>
              <a:rPr lang="nl-NL" dirty="0"/>
              <a:t>What is a </a:t>
            </a:r>
            <a:r>
              <a:rPr lang="nl-NL" dirty="0" err="1"/>
              <a:t>burndown</a:t>
            </a:r>
            <a:r>
              <a:rPr lang="nl-NL" dirty="0"/>
              <a:t> </a:t>
            </a:r>
            <a:r>
              <a:rPr lang="nl-NL" dirty="0" err="1"/>
              <a:t>chart</a:t>
            </a:r>
            <a:r>
              <a:rPr lang="nl-NL" dirty="0"/>
              <a:t>? </a:t>
            </a:r>
          </a:p>
          <a:p>
            <a:endParaRPr lang="nl-NL" dirty="0"/>
          </a:p>
        </p:txBody>
      </p:sp>
      <p:pic>
        <p:nvPicPr>
          <p:cNvPr id="5122" name="Picture 2" descr="Burn down chart - Wikipedia">
            <a:extLst>
              <a:ext uri="{FF2B5EF4-FFF2-40B4-BE49-F238E27FC236}">
                <a16:creationId xmlns:a16="http://schemas.microsoft.com/office/drawing/2014/main" id="{33708ADC-DE44-4DCA-9A4D-19424A4E8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133" y="2195975"/>
            <a:ext cx="8915400" cy="445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1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F2670-6892-4382-9A88-1B34DE941108}"/>
              </a:ext>
            </a:extLst>
          </p:cNvPr>
          <p:cNvSpPr>
            <a:spLocks noGrp="1"/>
          </p:cNvSpPr>
          <p:nvPr>
            <p:ph type="title"/>
          </p:nvPr>
        </p:nvSpPr>
        <p:spPr/>
        <p:txBody>
          <a:bodyPr/>
          <a:lstStyle/>
          <a:p>
            <a:r>
              <a:rPr lang="nl-NL" dirty="0" err="1"/>
              <a:t>Introduction</a:t>
            </a:r>
            <a:r>
              <a:rPr lang="nl-NL" dirty="0"/>
              <a:t> </a:t>
            </a:r>
            <a:r>
              <a:rPr lang="nl-NL" dirty="0" err="1"/>
              <a:t>to</a:t>
            </a:r>
            <a:r>
              <a:rPr lang="nl-NL" dirty="0"/>
              <a:t> scrum</a:t>
            </a:r>
          </a:p>
        </p:txBody>
      </p:sp>
      <p:sp>
        <p:nvSpPr>
          <p:cNvPr id="3" name="Tijdelijke aanduiding voor inhoud 2">
            <a:extLst>
              <a:ext uri="{FF2B5EF4-FFF2-40B4-BE49-F238E27FC236}">
                <a16:creationId xmlns:a16="http://schemas.microsoft.com/office/drawing/2014/main" id="{089DB8E0-7B5B-4BC1-906D-7AD31EEF410A}"/>
              </a:ext>
            </a:extLst>
          </p:cNvPr>
          <p:cNvSpPr>
            <a:spLocks noGrp="1"/>
          </p:cNvSpPr>
          <p:nvPr>
            <p:ph idx="1"/>
          </p:nvPr>
        </p:nvSpPr>
        <p:spPr>
          <a:xfrm>
            <a:off x="685800" y="1989222"/>
            <a:ext cx="10820400" cy="4229464"/>
          </a:xfrm>
        </p:spPr>
        <p:txBody>
          <a:bodyPr>
            <a:normAutofit/>
          </a:bodyPr>
          <a:lstStyle/>
          <a:p>
            <a:r>
              <a:rPr lang="nl-NL" dirty="0"/>
              <a:t>What is Scrum?</a:t>
            </a:r>
          </a:p>
          <a:p>
            <a:pPr lvl="1">
              <a:buFont typeface="Wingdings" panose="05000000000000000000" pitchFamily="2" charset="2"/>
              <a:buChar char="Ø"/>
            </a:pPr>
            <a:r>
              <a:rPr lang="nl-NL" dirty="0"/>
              <a:t>Scrum &lt;&gt; </a:t>
            </a:r>
            <a:r>
              <a:rPr lang="nl-NL" dirty="0" err="1"/>
              <a:t>Waterfall</a:t>
            </a:r>
            <a:endParaRPr lang="nl-NL" dirty="0"/>
          </a:p>
          <a:p>
            <a:pPr lvl="1">
              <a:buFont typeface="Wingdings" panose="05000000000000000000" pitchFamily="2" charset="2"/>
              <a:buChar char="Ø"/>
            </a:pPr>
            <a:r>
              <a:rPr lang="nl-NL" dirty="0"/>
              <a:t>Scrum </a:t>
            </a:r>
            <a:r>
              <a:rPr lang="nl-NL" dirty="0" err="1"/>
              <a:t>works</a:t>
            </a:r>
            <a:r>
              <a:rPr lang="nl-NL" dirty="0"/>
              <a:t> </a:t>
            </a:r>
            <a:r>
              <a:rPr lang="nl-NL" dirty="0" err="1"/>
              <a:t>following</a:t>
            </a:r>
            <a:r>
              <a:rPr lang="nl-NL" dirty="0"/>
              <a:t> “sprints” </a:t>
            </a:r>
            <a:r>
              <a:rPr lang="nl-NL" dirty="0" err="1"/>
              <a:t>which</a:t>
            </a:r>
            <a:r>
              <a:rPr lang="nl-NL" dirty="0"/>
              <a:t> last 1 </a:t>
            </a:r>
            <a:r>
              <a:rPr lang="nl-NL" dirty="0" err="1"/>
              <a:t>to</a:t>
            </a:r>
            <a:r>
              <a:rPr lang="nl-NL" dirty="0"/>
              <a:t> 3 weeks. </a:t>
            </a:r>
            <a:br>
              <a:rPr lang="nl-NL" dirty="0"/>
            </a:br>
            <a:r>
              <a:rPr lang="nl-NL" dirty="0" err="1"/>
              <a:t>Each</a:t>
            </a:r>
            <a:r>
              <a:rPr lang="nl-NL" dirty="0"/>
              <a:t> sprint </a:t>
            </a:r>
            <a:r>
              <a:rPr lang="nl-NL" dirty="0" err="1"/>
              <a:t>follows</a:t>
            </a:r>
            <a:r>
              <a:rPr lang="nl-NL" dirty="0"/>
              <a:t> the </a:t>
            </a:r>
            <a:r>
              <a:rPr lang="nl-NL" dirty="0" err="1"/>
              <a:t>same</a:t>
            </a:r>
            <a:r>
              <a:rPr lang="nl-NL" dirty="0"/>
              <a:t> </a:t>
            </a:r>
            <a:r>
              <a:rPr lang="nl-NL" dirty="0" err="1"/>
              <a:t>working</a:t>
            </a:r>
            <a:r>
              <a:rPr lang="nl-NL" dirty="0"/>
              <a:t> </a:t>
            </a:r>
            <a:r>
              <a:rPr lang="nl-NL" dirty="0" err="1"/>
              <a:t>process</a:t>
            </a:r>
            <a:r>
              <a:rPr lang="nl-NL" dirty="0"/>
              <a:t>: </a:t>
            </a:r>
          </a:p>
          <a:p>
            <a:pPr marL="457200" lvl="1" indent="0">
              <a:buNone/>
            </a:pPr>
            <a:r>
              <a:rPr lang="nl-NL" dirty="0"/>
              <a:t>	</a:t>
            </a:r>
          </a:p>
          <a:p>
            <a:pPr marL="457200" lvl="1" indent="0">
              <a:buNone/>
            </a:pPr>
            <a:r>
              <a:rPr lang="nl-NL" dirty="0"/>
              <a:t>			</a:t>
            </a:r>
            <a:r>
              <a:rPr lang="nl-NL" dirty="0">
                <a:highlight>
                  <a:srgbClr val="008000"/>
                </a:highlight>
              </a:rPr>
              <a:t>PLAN &gt; BUILD &gt; TEST &gt; REVIEW</a:t>
            </a:r>
            <a:r>
              <a:rPr lang="nl-NL" dirty="0"/>
              <a:t> (SPRINT)</a:t>
            </a:r>
          </a:p>
          <a:p>
            <a:pPr marL="457200" lvl="1" indent="0">
              <a:buNone/>
            </a:pPr>
            <a:endParaRPr lang="nl-NL" dirty="0"/>
          </a:p>
        </p:txBody>
      </p:sp>
    </p:spTree>
    <p:extLst>
      <p:ext uri="{BB962C8B-B14F-4D97-AF65-F5344CB8AC3E}">
        <p14:creationId xmlns:p14="http://schemas.microsoft.com/office/powerpoint/2010/main" val="113259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um Sprint | Product Management Framework | Infinity">
            <a:extLst>
              <a:ext uri="{FF2B5EF4-FFF2-40B4-BE49-F238E27FC236}">
                <a16:creationId xmlns:a16="http://schemas.microsoft.com/office/drawing/2014/main" id="{5AF65F35-5AB5-48C9-A023-5274A6C78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0"/>
            <a:ext cx="8980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08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C31E8F-02C6-4296-8959-BA554CD7E7BD}"/>
              </a:ext>
            </a:extLst>
          </p:cNvPr>
          <p:cNvSpPr>
            <a:spLocks noGrp="1"/>
          </p:cNvSpPr>
          <p:nvPr>
            <p:ph type="title"/>
          </p:nvPr>
        </p:nvSpPr>
        <p:spPr/>
        <p:txBody>
          <a:bodyPr/>
          <a:lstStyle/>
          <a:p>
            <a:r>
              <a:rPr lang="nl-NL" dirty="0"/>
              <a:t>INTRODUCTION TO SCRUM</a:t>
            </a:r>
          </a:p>
        </p:txBody>
      </p:sp>
      <p:sp>
        <p:nvSpPr>
          <p:cNvPr id="3" name="Tijdelijke aanduiding voor inhoud 2">
            <a:extLst>
              <a:ext uri="{FF2B5EF4-FFF2-40B4-BE49-F238E27FC236}">
                <a16:creationId xmlns:a16="http://schemas.microsoft.com/office/drawing/2014/main" id="{3D4D4123-C929-476F-80D8-92B7D1A1D0BC}"/>
              </a:ext>
            </a:extLst>
          </p:cNvPr>
          <p:cNvSpPr>
            <a:spLocks noGrp="1"/>
          </p:cNvSpPr>
          <p:nvPr>
            <p:ph idx="1"/>
          </p:nvPr>
        </p:nvSpPr>
        <p:spPr>
          <a:xfrm>
            <a:off x="685800" y="2442986"/>
            <a:ext cx="6776156" cy="4024125"/>
          </a:xfrm>
        </p:spPr>
        <p:txBody>
          <a:bodyPr/>
          <a:lstStyle/>
          <a:p>
            <a:r>
              <a:rPr lang="nl-NL" dirty="0"/>
              <a:t>Scrum en Agile werken</a:t>
            </a:r>
          </a:p>
          <a:p>
            <a:pPr lvl="1">
              <a:buFont typeface="Wingdings" panose="05000000000000000000" pitchFamily="2" charset="2"/>
              <a:buChar char="Ø"/>
            </a:pPr>
            <a:r>
              <a:rPr lang="nl-NL" dirty="0" err="1"/>
              <a:t>Working</a:t>
            </a:r>
            <a:r>
              <a:rPr lang="nl-NL" dirty="0"/>
              <a:t> </a:t>
            </a:r>
            <a:r>
              <a:rPr lang="nl-NL" dirty="0" err="1"/>
              <a:t>with</a:t>
            </a:r>
            <a:r>
              <a:rPr lang="nl-NL" dirty="0"/>
              <a:t> the team “as a </a:t>
            </a:r>
            <a:r>
              <a:rPr lang="nl-NL" dirty="0" err="1"/>
              <a:t>whole</a:t>
            </a:r>
            <a:r>
              <a:rPr lang="nl-NL" dirty="0"/>
              <a:t>” : </a:t>
            </a:r>
            <a:r>
              <a:rPr lang="nl-NL" dirty="0" err="1"/>
              <a:t>self-organizing</a:t>
            </a:r>
            <a:r>
              <a:rPr lang="nl-NL" dirty="0"/>
              <a:t>, cross-</a:t>
            </a:r>
            <a:r>
              <a:rPr lang="nl-NL" dirty="0" err="1"/>
              <a:t>functional</a:t>
            </a:r>
            <a:r>
              <a:rPr lang="nl-NL" dirty="0"/>
              <a:t> team</a:t>
            </a:r>
          </a:p>
          <a:p>
            <a:pPr lvl="1">
              <a:buFont typeface="Wingdings" panose="05000000000000000000" pitchFamily="2" charset="2"/>
              <a:buChar char="Ø"/>
            </a:pPr>
            <a:endParaRPr lang="nl-NL" dirty="0"/>
          </a:p>
          <a:p>
            <a:r>
              <a:rPr lang="nl-NL" dirty="0"/>
              <a:t>Scrum en development</a:t>
            </a:r>
          </a:p>
          <a:p>
            <a:pPr marL="457200" lvl="1" indent="0">
              <a:buNone/>
            </a:pPr>
            <a:r>
              <a:rPr lang="nl-NL" dirty="0"/>
              <a:t>&gt; Software development </a:t>
            </a:r>
            <a:r>
              <a:rPr lang="nl-NL" dirty="0" err="1"/>
              <a:t>usually</a:t>
            </a:r>
            <a:r>
              <a:rPr lang="nl-NL" dirty="0"/>
              <a:t> </a:t>
            </a:r>
            <a:r>
              <a:rPr lang="nl-NL" dirty="0" err="1"/>
              <a:t>manages</a:t>
            </a:r>
            <a:r>
              <a:rPr lang="nl-NL" dirty="0"/>
              <a:t> </a:t>
            </a:r>
            <a:r>
              <a:rPr lang="nl-NL" dirty="0" err="1"/>
              <a:t>projects</a:t>
            </a:r>
            <a:r>
              <a:rPr lang="nl-NL" dirty="0"/>
              <a:t> </a:t>
            </a:r>
            <a:r>
              <a:rPr lang="nl-NL" dirty="0" err="1"/>
              <a:t>using</a:t>
            </a:r>
            <a:r>
              <a:rPr lang="nl-NL" dirty="0"/>
              <a:t> the Scrum </a:t>
            </a:r>
            <a:r>
              <a:rPr lang="nl-NL" dirty="0" err="1"/>
              <a:t>framework</a:t>
            </a:r>
            <a:endParaRPr lang="nl-NL" dirty="0"/>
          </a:p>
        </p:txBody>
      </p:sp>
      <p:pic>
        <p:nvPicPr>
          <p:cNvPr id="2050" name="Picture 2" descr="De beste tips om een agile team te creëren - Aspira">
            <a:extLst>
              <a:ext uri="{FF2B5EF4-FFF2-40B4-BE49-F238E27FC236}">
                <a16:creationId xmlns:a16="http://schemas.microsoft.com/office/drawing/2014/main" id="{04F35CDE-8A76-4863-99BF-141B03A67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956" y="2442986"/>
            <a:ext cx="44767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80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 is Scrum? | Scrum binnen uw organisatie? | Gladwell Academy">
            <a:extLst>
              <a:ext uri="{FF2B5EF4-FFF2-40B4-BE49-F238E27FC236}">
                <a16:creationId xmlns:a16="http://schemas.microsoft.com/office/drawing/2014/main" id="{1CEF0ADE-6459-41F4-8AEF-7993ED892B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416" y="363894"/>
            <a:ext cx="11439167" cy="598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37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99F5F-A73C-4265-895B-3B341AA29FB7}"/>
              </a:ext>
            </a:extLst>
          </p:cNvPr>
          <p:cNvSpPr>
            <a:spLocks noGrp="1"/>
          </p:cNvSpPr>
          <p:nvPr>
            <p:ph type="title"/>
          </p:nvPr>
        </p:nvSpPr>
        <p:spPr/>
        <p:txBody>
          <a:bodyPr/>
          <a:lstStyle/>
          <a:p>
            <a:r>
              <a:rPr lang="nl-NL" dirty="0"/>
              <a:t>Scrum </a:t>
            </a:r>
            <a:r>
              <a:rPr lang="nl-NL" dirty="0" err="1"/>
              <a:t>roles</a:t>
            </a:r>
            <a:endParaRPr lang="nl-NL" dirty="0"/>
          </a:p>
        </p:txBody>
      </p:sp>
      <p:graphicFrame>
        <p:nvGraphicFramePr>
          <p:cNvPr id="4" name="Tabel 4">
            <a:extLst>
              <a:ext uri="{FF2B5EF4-FFF2-40B4-BE49-F238E27FC236}">
                <a16:creationId xmlns:a16="http://schemas.microsoft.com/office/drawing/2014/main" id="{EDCC86A3-864F-4A7D-8B14-8D99D6B25100}"/>
              </a:ext>
            </a:extLst>
          </p:cNvPr>
          <p:cNvGraphicFramePr>
            <a:graphicFrameLocks noGrp="1"/>
          </p:cNvGraphicFramePr>
          <p:nvPr>
            <p:extLst>
              <p:ext uri="{D42A27DB-BD31-4B8C-83A1-F6EECF244321}">
                <p14:modId xmlns:p14="http://schemas.microsoft.com/office/powerpoint/2010/main" val="3065953880"/>
              </p:ext>
            </p:extLst>
          </p:nvPr>
        </p:nvGraphicFramePr>
        <p:xfrm>
          <a:off x="2105891" y="2382982"/>
          <a:ext cx="8128000" cy="2875895"/>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501458609"/>
                    </a:ext>
                  </a:extLst>
                </a:gridCol>
                <a:gridCol w="4064000">
                  <a:extLst>
                    <a:ext uri="{9D8B030D-6E8A-4147-A177-3AD203B41FA5}">
                      <a16:colId xmlns:a16="http://schemas.microsoft.com/office/drawing/2014/main" val="3567424798"/>
                    </a:ext>
                  </a:extLst>
                </a:gridCol>
              </a:tblGrid>
              <a:tr h="407015">
                <a:tc>
                  <a:txBody>
                    <a:bodyPr/>
                    <a:lstStyle/>
                    <a:p>
                      <a:r>
                        <a:rPr lang="nl-NL" dirty="0" err="1"/>
                        <a:t>Role</a:t>
                      </a:r>
                      <a:endParaRPr lang="nl-NL" dirty="0"/>
                    </a:p>
                  </a:txBody>
                  <a:tcPr/>
                </a:tc>
                <a:tc>
                  <a:txBody>
                    <a:bodyPr/>
                    <a:lstStyle/>
                    <a:p>
                      <a:r>
                        <a:rPr lang="nl-NL" dirty="0" err="1"/>
                        <a:t>Tasks</a:t>
                      </a:r>
                      <a:endParaRPr lang="nl-NL" dirty="0"/>
                    </a:p>
                  </a:txBody>
                  <a:tcPr/>
                </a:tc>
                <a:extLst>
                  <a:ext uri="{0D108BD9-81ED-4DB2-BD59-A6C34878D82A}">
                    <a16:rowId xmlns:a16="http://schemas.microsoft.com/office/drawing/2014/main" val="590384052"/>
                  </a:ext>
                </a:extLst>
              </a:tr>
              <a:tr h="370840">
                <a:tc>
                  <a:txBody>
                    <a:bodyPr/>
                    <a:lstStyle/>
                    <a:p>
                      <a:r>
                        <a:rPr lang="nl-NL" dirty="0"/>
                        <a:t>Product Owner</a:t>
                      </a:r>
                    </a:p>
                    <a:p>
                      <a:r>
                        <a:rPr lang="nl-NL" dirty="0"/>
                        <a:t>(Manager/ </a:t>
                      </a:r>
                      <a:r>
                        <a:rPr lang="nl-NL" dirty="0" err="1"/>
                        <a:t>customers</a:t>
                      </a:r>
                      <a:r>
                        <a:rPr lang="nl-NL" dirty="0"/>
                        <a:t>/ users)</a:t>
                      </a:r>
                    </a:p>
                  </a:txBody>
                  <a:tcPr/>
                </a:tc>
                <a:tc>
                  <a:txBody>
                    <a:bodyPr/>
                    <a:lstStyle/>
                    <a:p>
                      <a:r>
                        <a:rPr lang="nl-NL" dirty="0"/>
                        <a:t>Guide the team </a:t>
                      </a:r>
                      <a:r>
                        <a:rPr lang="nl-NL" dirty="0" err="1"/>
                        <a:t>towards</a:t>
                      </a:r>
                      <a:r>
                        <a:rPr lang="nl-NL" dirty="0"/>
                        <a:t> the right product. </a:t>
                      </a:r>
                      <a:r>
                        <a:rPr lang="nl-NL" dirty="0" err="1"/>
                        <a:t>Defines</a:t>
                      </a:r>
                      <a:r>
                        <a:rPr lang="nl-NL" dirty="0"/>
                        <a:t> features, </a:t>
                      </a:r>
                      <a:r>
                        <a:rPr lang="nl-NL" dirty="0" err="1"/>
                        <a:t>comes</a:t>
                      </a:r>
                      <a:r>
                        <a:rPr lang="nl-NL" dirty="0"/>
                        <a:t> </a:t>
                      </a:r>
                      <a:r>
                        <a:rPr lang="nl-NL" dirty="0" err="1"/>
                        <a:t>with</a:t>
                      </a:r>
                      <a:r>
                        <a:rPr lang="nl-NL" dirty="0"/>
                        <a:t> </a:t>
                      </a:r>
                      <a:r>
                        <a:rPr lang="nl-NL" dirty="0" err="1"/>
                        <a:t>ideas</a:t>
                      </a:r>
                      <a:endParaRPr lang="nl-NL" dirty="0"/>
                    </a:p>
                  </a:txBody>
                  <a:tcPr/>
                </a:tc>
                <a:extLst>
                  <a:ext uri="{0D108BD9-81ED-4DB2-BD59-A6C34878D82A}">
                    <a16:rowId xmlns:a16="http://schemas.microsoft.com/office/drawing/2014/main" val="2932115862"/>
                  </a:ext>
                </a:extLst>
              </a:tr>
              <a:tr h="370840">
                <a:tc>
                  <a:txBody>
                    <a:bodyPr/>
                    <a:lstStyle/>
                    <a:p>
                      <a:r>
                        <a:rPr lang="nl-NL" dirty="0"/>
                        <a:t>Scrum Master</a:t>
                      </a:r>
                    </a:p>
                    <a:p>
                      <a:endParaRPr lang="nl-NL" dirty="0"/>
                    </a:p>
                  </a:txBody>
                  <a:tcPr/>
                </a:tc>
                <a:tc>
                  <a:txBody>
                    <a:bodyPr/>
                    <a:lstStyle/>
                    <a:p>
                      <a:r>
                        <a:rPr lang="nl-NL" dirty="0"/>
                        <a:t>Coach for the team </a:t>
                      </a:r>
                      <a:r>
                        <a:rPr lang="nl-NL" dirty="0" err="1"/>
                        <a:t>who</a:t>
                      </a:r>
                      <a:r>
                        <a:rPr lang="nl-NL" dirty="0"/>
                        <a:t> </a:t>
                      </a:r>
                      <a:r>
                        <a:rPr lang="nl-NL" dirty="0" err="1"/>
                        <a:t>arranges</a:t>
                      </a:r>
                      <a:r>
                        <a:rPr lang="nl-NL" dirty="0"/>
                        <a:t> meetings </a:t>
                      </a:r>
                      <a:r>
                        <a:rPr lang="nl-NL" dirty="0" err="1"/>
                        <a:t>and</a:t>
                      </a:r>
                      <a:r>
                        <a:rPr lang="nl-NL" dirty="0"/>
                        <a:t> </a:t>
                      </a:r>
                      <a:r>
                        <a:rPr lang="nl-NL" dirty="0" err="1"/>
                        <a:t>keeps</a:t>
                      </a:r>
                      <a:r>
                        <a:rPr lang="nl-NL" dirty="0"/>
                        <a:t> track of the </a:t>
                      </a:r>
                      <a:r>
                        <a:rPr lang="nl-NL" dirty="0" err="1"/>
                        <a:t>process</a:t>
                      </a:r>
                      <a:endParaRPr lang="nl-NL" dirty="0"/>
                    </a:p>
                  </a:txBody>
                  <a:tcPr/>
                </a:tc>
                <a:extLst>
                  <a:ext uri="{0D108BD9-81ED-4DB2-BD59-A6C34878D82A}">
                    <a16:rowId xmlns:a16="http://schemas.microsoft.com/office/drawing/2014/main" val="2784971524"/>
                  </a:ext>
                </a:extLst>
              </a:tr>
              <a:tr h="370840">
                <a:tc>
                  <a:txBody>
                    <a:bodyPr/>
                    <a:lstStyle/>
                    <a:p>
                      <a:r>
                        <a:rPr lang="nl-NL" dirty="0"/>
                        <a:t>Team</a:t>
                      </a:r>
                    </a:p>
                    <a:p>
                      <a:r>
                        <a:rPr lang="nl-NL" dirty="0"/>
                        <a:t>(</a:t>
                      </a:r>
                      <a:r>
                        <a:rPr lang="nl-NL" dirty="0" err="1"/>
                        <a:t>developers</a:t>
                      </a:r>
                      <a:r>
                        <a:rPr lang="nl-NL" dirty="0"/>
                        <a:t>, testers, </a:t>
                      </a:r>
                      <a:r>
                        <a:rPr lang="nl-NL" dirty="0" err="1"/>
                        <a:t>writers</a:t>
                      </a:r>
                      <a:r>
                        <a:rPr lang="nl-NL" dirty="0"/>
                        <a:t>)</a:t>
                      </a:r>
                    </a:p>
                  </a:txBody>
                  <a:tcPr/>
                </a:tc>
                <a:tc>
                  <a:txBody>
                    <a:bodyPr/>
                    <a:lstStyle/>
                    <a:p>
                      <a:r>
                        <a:rPr lang="nl-NL" dirty="0" err="1"/>
                        <a:t>Create</a:t>
                      </a:r>
                      <a:r>
                        <a:rPr lang="nl-NL" dirty="0"/>
                        <a:t> the product</a:t>
                      </a:r>
                    </a:p>
                  </a:txBody>
                  <a:tcPr/>
                </a:tc>
                <a:extLst>
                  <a:ext uri="{0D108BD9-81ED-4DB2-BD59-A6C34878D82A}">
                    <a16:rowId xmlns:a16="http://schemas.microsoft.com/office/drawing/2014/main" val="2920638626"/>
                  </a:ext>
                </a:extLst>
              </a:tr>
            </a:tbl>
          </a:graphicData>
        </a:graphic>
      </p:graphicFrame>
    </p:spTree>
    <p:extLst>
      <p:ext uri="{BB962C8B-B14F-4D97-AF65-F5344CB8AC3E}">
        <p14:creationId xmlns:p14="http://schemas.microsoft.com/office/powerpoint/2010/main" val="405580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A4F39-F0BB-4CC6-9603-D14CC14D34F7}"/>
              </a:ext>
            </a:extLst>
          </p:cNvPr>
          <p:cNvSpPr>
            <a:spLocks noGrp="1"/>
          </p:cNvSpPr>
          <p:nvPr>
            <p:ph type="title"/>
          </p:nvPr>
        </p:nvSpPr>
        <p:spPr/>
        <p:txBody>
          <a:bodyPr/>
          <a:lstStyle/>
          <a:p>
            <a:r>
              <a:rPr lang="nl-NL" dirty="0"/>
              <a:t>Scrum events</a:t>
            </a:r>
          </a:p>
        </p:txBody>
      </p:sp>
      <p:sp>
        <p:nvSpPr>
          <p:cNvPr id="3" name="Tijdelijke aanduiding voor inhoud 2">
            <a:extLst>
              <a:ext uri="{FF2B5EF4-FFF2-40B4-BE49-F238E27FC236}">
                <a16:creationId xmlns:a16="http://schemas.microsoft.com/office/drawing/2014/main" id="{75B1DD44-16CA-4F96-93F9-452628B6089E}"/>
              </a:ext>
            </a:extLst>
          </p:cNvPr>
          <p:cNvSpPr>
            <a:spLocks noGrp="1"/>
          </p:cNvSpPr>
          <p:nvPr>
            <p:ph idx="1"/>
          </p:nvPr>
        </p:nvSpPr>
        <p:spPr/>
        <p:txBody>
          <a:bodyPr/>
          <a:lstStyle/>
          <a:p>
            <a:r>
              <a:rPr lang="nl-NL" dirty="0"/>
              <a:t>What is a </a:t>
            </a:r>
            <a:r>
              <a:rPr lang="nl-NL" dirty="0" err="1"/>
              <a:t>retrospective</a:t>
            </a:r>
            <a:r>
              <a:rPr lang="nl-NL" dirty="0"/>
              <a:t>? </a:t>
            </a:r>
          </a:p>
          <a:p>
            <a:endParaRPr lang="nl-NL" dirty="0"/>
          </a:p>
          <a:p>
            <a:r>
              <a:rPr lang="nl-NL" dirty="0"/>
              <a:t>What is a </a:t>
            </a:r>
            <a:r>
              <a:rPr lang="nl-NL" dirty="0" err="1"/>
              <a:t>refinement</a:t>
            </a:r>
            <a:r>
              <a:rPr lang="nl-NL" dirty="0"/>
              <a:t>? </a:t>
            </a:r>
          </a:p>
          <a:p>
            <a:endParaRPr lang="nl-NL" dirty="0"/>
          </a:p>
          <a:p>
            <a:r>
              <a:rPr lang="nl-NL" dirty="0"/>
              <a:t>What is a </a:t>
            </a:r>
            <a:r>
              <a:rPr lang="nl-NL" dirty="0" err="1"/>
              <a:t>standup</a:t>
            </a:r>
            <a:r>
              <a:rPr lang="nl-NL" dirty="0"/>
              <a:t>? </a:t>
            </a:r>
          </a:p>
        </p:txBody>
      </p:sp>
    </p:spTree>
    <p:extLst>
      <p:ext uri="{BB962C8B-B14F-4D97-AF65-F5344CB8AC3E}">
        <p14:creationId xmlns:p14="http://schemas.microsoft.com/office/powerpoint/2010/main" val="368263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B9E63-4678-49F1-8635-B9C9B3410E1C}"/>
              </a:ext>
            </a:extLst>
          </p:cNvPr>
          <p:cNvSpPr>
            <a:spLocks noGrp="1"/>
          </p:cNvSpPr>
          <p:nvPr>
            <p:ph type="title"/>
          </p:nvPr>
        </p:nvSpPr>
        <p:spPr/>
        <p:txBody>
          <a:bodyPr/>
          <a:lstStyle/>
          <a:p>
            <a:r>
              <a:rPr lang="nl-NL" dirty="0"/>
              <a:t>Scrum </a:t>
            </a:r>
            <a:r>
              <a:rPr lang="nl-NL" dirty="0" err="1"/>
              <a:t>artifacts</a:t>
            </a:r>
            <a:endParaRPr lang="nl-NL" dirty="0"/>
          </a:p>
        </p:txBody>
      </p:sp>
      <p:sp>
        <p:nvSpPr>
          <p:cNvPr id="3" name="Tijdelijke aanduiding voor inhoud 2">
            <a:extLst>
              <a:ext uri="{FF2B5EF4-FFF2-40B4-BE49-F238E27FC236}">
                <a16:creationId xmlns:a16="http://schemas.microsoft.com/office/drawing/2014/main" id="{602CB06B-DC91-49BC-B627-4D76E7A2C067}"/>
              </a:ext>
            </a:extLst>
          </p:cNvPr>
          <p:cNvSpPr>
            <a:spLocks noGrp="1"/>
          </p:cNvSpPr>
          <p:nvPr>
            <p:ph idx="1"/>
          </p:nvPr>
        </p:nvSpPr>
        <p:spPr>
          <a:xfrm>
            <a:off x="828894" y="1617947"/>
            <a:ext cx="10820400" cy="4024125"/>
          </a:xfrm>
        </p:spPr>
        <p:txBody>
          <a:bodyPr/>
          <a:lstStyle/>
          <a:p>
            <a:pPr marL="0" indent="0">
              <a:buNone/>
            </a:pPr>
            <a:r>
              <a:rPr lang="nl-NL" dirty="0"/>
              <a:t>What is a product </a:t>
            </a:r>
            <a:r>
              <a:rPr lang="nl-NL" dirty="0" err="1"/>
              <a:t>backlog</a:t>
            </a:r>
            <a:r>
              <a:rPr lang="nl-NL" dirty="0"/>
              <a:t>? </a:t>
            </a:r>
          </a:p>
          <a:p>
            <a:pPr marL="0" indent="0">
              <a:buNone/>
            </a:pPr>
            <a:endParaRPr lang="nl-NL" dirty="0"/>
          </a:p>
          <a:p>
            <a:endParaRPr lang="nl-NL" dirty="0"/>
          </a:p>
        </p:txBody>
      </p:sp>
      <p:pic>
        <p:nvPicPr>
          <p:cNvPr id="4098" name="Picture 2">
            <a:extLst>
              <a:ext uri="{FF2B5EF4-FFF2-40B4-BE49-F238E27FC236}">
                <a16:creationId xmlns:a16="http://schemas.microsoft.com/office/drawing/2014/main" id="{33E8C143-326D-4FD0-9BFB-084E758CC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94" y="1983510"/>
            <a:ext cx="6717216"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343DB8-44D1-4125-BB01-AB5F314BE97E}"/>
              </a:ext>
            </a:extLst>
          </p:cNvPr>
          <p:cNvSpPr>
            <a:spLocks noGrp="1"/>
          </p:cNvSpPr>
          <p:nvPr>
            <p:ph type="title"/>
          </p:nvPr>
        </p:nvSpPr>
        <p:spPr/>
        <p:txBody>
          <a:bodyPr/>
          <a:lstStyle/>
          <a:p>
            <a:r>
              <a:rPr lang="nl-NL" dirty="0"/>
              <a:t>Scrum </a:t>
            </a:r>
            <a:r>
              <a:rPr lang="nl-NL" dirty="0" err="1"/>
              <a:t>artifacts</a:t>
            </a:r>
            <a:endParaRPr lang="nl-NL" dirty="0"/>
          </a:p>
        </p:txBody>
      </p:sp>
      <p:sp>
        <p:nvSpPr>
          <p:cNvPr id="3" name="Tijdelijke aanduiding voor inhoud 2">
            <a:extLst>
              <a:ext uri="{FF2B5EF4-FFF2-40B4-BE49-F238E27FC236}">
                <a16:creationId xmlns:a16="http://schemas.microsoft.com/office/drawing/2014/main" id="{2EDA0ED7-A009-4000-9972-7544CB89F2A3}"/>
              </a:ext>
            </a:extLst>
          </p:cNvPr>
          <p:cNvSpPr>
            <a:spLocks noGrp="1"/>
          </p:cNvSpPr>
          <p:nvPr>
            <p:ph idx="1"/>
          </p:nvPr>
        </p:nvSpPr>
        <p:spPr>
          <a:xfrm>
            <a:off x="2206801" y="1957494"/>
            <a:ext cx="10820400" cy="4024125"/>
          </a:xfrm>
        </p:spPr>
        <p:txBody>
          <a:bodyPr/>
          <a:lstStyle/>
          <a:p>
            <a:pPr marL="0" indent="0">
              <a:buNone/>
            </a:pPr>
            <a:r>
              <a:rPr lang="nl-NL" dirty="0"/>
              <a:t>What is a sprint </a:t>
            </a:r>
            <a:r>
              <a:rPr lang="nl-NL" dirty="0" err="1"/>
              <a:t>backlog</a:t>
            </a:r>
            <a:r>
              <a:rPr lang="nl-NL" dirty="0"/>
              <a:t>? </a:t>
            </a:r>
          </a:p>
          <a:p>
            <a:endParaRPr lang="nl-NL" dirty="0"/>
          </a:p>
        </p:txBody>
      </p:sp>
      <p:pic>
        <p:nvPicPr>
          <p:cNvPr id="6146" name="Picture 2" descr="What is Sprint Backlog in Scrum?">
            <a:extLst>
              <a:ext uri="{FF2B5EF4-FFF2-40B4-BE49-F238E27FC236}">
                <a16:creationId xmlns:a16="http://schemas.microsoft.com/office/drawing/2014/main" id="{B35EAE9D-075F-42C1-AFF6-F702F7D5A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801" y="2456310"/>
            <a:ext cx="719137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633375"/>
      </p:ext>
    </p:extLst>
  </p:cSld>
  <p:clrMapOvr>
    <a:masterClrMapping/>
  </p:clrMapOvr>
</p:sld>
</file>

<file path=ppt/theme/theme1.xml><?xml version="1.0" encoding="utf-8"?>
<a:theme xmlns:a="http://schemas.openxmlformats.org/drawingml/2006/main" name="Condensspoor">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TM04033937[[fn=Condensspoor]]</Template>
  <TotalTime>48</TotalTime>
  <Words>181</Words>
  <Application>Microsoft Office PowerPoint</Application>
  <PresentationFormat>Breedbeeld</PresentationFormat>
  <Paragraphs>37</Paragraphs>
  <Slides>10</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10</vt:i4>
      </vt:variant>
    </vt:vector>
  </HeadingPairs>
  <TitlesOfParts>
    <vt:vector size="14" baseType="lpstr">
      <vt:lpstr>Arial</vt:lpstr>
      <vt:lpstr>Century Gothic</vt:lpstr>
      <vt:lpstr>Wingdings</vt:lpstr>
      <vt:lpstr>Condensspoor</vt:lpstr>
      <vt:lpstr>Scrum</vt:lpstr>
      <vt:lpstr>Introduction to scrum</vt:lpstr>
      <vt:lpstr>PowerPoint-presentatie</vt:lpstr>
      <vt:lpstr>INTRODUCTION TO SCRUM</vt:lpstr>
      <vt:lpstr>PowerPoint-presentatie</vt:lpstr>
      <vt:lpstr>Scrum roles</vt:lpstr>
      <vt:lpstr>Scrum events</vt:lpstr>
      <vt:lpstr>Scrum artifacts</vt:lpstr>
      <vt:lpstr>Scrum artifacts</vt:lpstr>
      <vt:lpstr>Scrum artifacts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arthur volgers</dc:creator>
  <cp:lastModifiedBy>arthur volgers</cp:lastModifiedBy>
  <cp:revision>6</cp:revision>
  <dcterms:created xsi:type="dcterms:W3CDTF">2021-01-14T13:56:24Z</dcterms:created>
  <dcterms:modified xsi:type="dcterms:W3CDTF">2021-01-14T14:45:05Z</dcterms:modified>
</cp:coreProperties>
</file>