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00F0C-421D-3344-86F7-0E6CB2BBBD2E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3F436-B23A-1C45-91F8-8FA64235D7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6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3F436-B23A-1C45-91F8-8FA64235D79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1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3F436-B23A-1C45-91F8-8FA64235D79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14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5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6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72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01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39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81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1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198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36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73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8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756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912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915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1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55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3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3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9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ADA9-CE44-0948-84C1-9FC9933912B1}" type="datetimeFigureOut">
              <a:rPr kumimoji="1" lang="zh-CN" altLang="en-US" smtClean="0"/>
              <a:t>16/5/6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CF6-9F13-514B-BE3D-1CDD6D2532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25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544" y="286386"/>
            <a:ext cx="9151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华文新魏"/>
                <a:ea typeface="华文新魏"/>
                <a:cs typeface="华文新魏"/>
              </a:rPr>
              <a:t>快速看懂</a:t>
            </a:r>
            <a:r>
              <a:rPr kumimoji="1" lang="en-US" altLang="zh-CN" sz="3200" dirty="0" smtClean="0">
                <a:latin typeface="Times New Roman"/>
                <a:ea typeface="华文新魏"/>
                <a:cs typeface="Times New Roman"/>
              </a:rPr>
              <a:t>NFL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-7544" y="1593263"/>
            <a:ext cx="9151545" cy="4319811"/>
            <a:chOff x="1162678" y="1593263"/>
            <a:chExt cx="9151545" cy="4319811"/>
          </a:xfrm>
        </p:grpSpPr>
        <p:sp>
          <p:nvSpPr>
            <p:cNvPr id="9" name="文本框 8"/>
            <p:cNvSpPr txBox="1"/>
            <p:nvPr/>
          </p:nvSpPr>
          <p:spPr>
            <a:xfrm>
              <a:off x="1633621" y="5543742"/>
              <a:ext cx="868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>
                  <a:latin typeface="华文新魏"/>
                  <a:ea typeface="华文新魏"/>
                  <a:cs typeface="华文新魏"/>
                </a:rPr>
                <a:t>国家橄榄球联盟</a:t>
              </a:r>
              <a:r>
                <a:rPr kumimoji="1" lang="zh-CN" altLang="zh-CN" dirty="0">
                  <a:latin typeface="华文新魏"/>
                  <a:ea typeface="华文新魏"/>
                  <a:cs typeface="华文新魏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National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Football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League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1162678" y="1593263"/>
              <a:ext cx="9151545" cy="3696311"/>
              <a:chOff x="1162678" y="1593263"/>
              <a:chExt cx="9151545" cy="369631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2678" y="1951331"/>
                <a:ext cx="3095737" cy="3097592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4837813" y="1593263"/>
                <a:ext cx="5476410" cy="369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美国橄榄球赛事的组织者；</a:t>
                </a:r>
                <a:endParaRPr kumimoji="1" lang="en-US" altLang="zh-CN" dirty="0" smtClean="0">
                  <a:latin typeface="华文新魏"/>
                  <a:ea typeface="华文新魏"/>
                  <a:cs typeface="华文新魏"/>
                </a:endParaRPr>
              </a:p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最具商业价值的赛事；</a:t>
                </a:r>
                <a:endParaRPr kumimoji="1" lang="en-US" altLang="zh-CN" dirty="0" smtClean="0">
                  <a:latin typeface="华文新魏"/>
                  <a:ea typeface="华文新魏"/>
                  <a:cs typeface="华文新魏"/>
                </a:endParaRPr>
              </a:p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美国最有影响力的赛事组织者；</a:t>
                </a:r>
                <a:endParaRPr kumimoji="1" lang="en-US" altLang="zh-CN" dirty="0" smtClean="0">
                  <a:latin typeface="华文新魏"/>
                  <a:ea typeface="华文新魏"/>
                  <a:cs typeface="华文新魏"/>
                </a:endParaRPr>
              </a:p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最具吸引力的赛事；</a:t>
                </a:r>
                <a:endParaRPr kumimoji="1" lang="en-US" altLang="zh-CN" dirty="0" smtClean="0">
                  <a:latin typeface="华文新魏"/>
                  <a:ea typeface="华文新魏"/>
                  <a:cs typeface="华文新魏"/>
                </a:endParaRPr>
              </a:p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美国春晚的缔造者；</a:t>
                </a:r>
                <a:endParaRPr kumimoji="1" lang="en-US" altLang="zh-CN" dirty="0" smtClean="0">
                  <a:latin typeface="华文新魏"/>
                  <a:ea typeface="华文新魏"/>
                  <a:cs typeface="华文新魏"/>
                </a:endParaRPr>
              </a:p>
              <a:p>
                <a:pPr marL="285750" indent="-285750">
                  <a:lnSpc>
                    <a:spcPts val="406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现有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32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支球队，分为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AFC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与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NFC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两个联会，每个联会分东南西北四个区，每个区有四支球队</a:t>
                </a:r>
                <a:r>
                  <a:rPr kumimoji="1" lang="zh-CN" altLang="en-US" dirty="0" smtClean="0">
                    <a:latin typeface="华文新魏"/>
                    <a:ea typeface="华文新魏"/>
                    <a:cs typeface="华文新魏"/>
                  </a:rPr>
                  <a:t>。</a:t>
                </a:r>
                <a:endParaRPr kumimoji="1" lang="zh-CN" altLang="en-US" dirty="0">
                  <a:latin typeface="华文新魏"/>
                  <a:ea typeface="华文新魏"/>
                  <a:cs typeface="华文新魏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85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286386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Times New Roman"/>
                <a:ea typeface="华文新魏"/>
                <a:cs typeface="Times New Roman"/>
              </a:rPr>
              <a:t>NFL</a:t>
            </a:r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前世今生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1" y="1208078"/>
            <a:ext cx="8758674" cy="4999440"/>
            <a:chOff x="2604033" y="1428075"/>
            <a:chExt cx="7385289" cy="4274484"/>
          </a:xfrm>
        </p:grpSpPr>
        <p:sp>
          <p:nvSpPr>
            <p:cNvPr id="9" name="文本框 8"/>
            <p:cNvSpPr txBox="1"/>
            <p:nvPr/>
          </p:nvSpPr>
          <p:spPr>
            <a:xfrm>
              <a:off x="2604033" y="5386783"/>
              <a:ext cx="6539967" cy="315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国家橄榄球联盟</a:t>
              </a:r>
              <a:r>
                <a:rPr kumimoji="1" lang="zh-CN" altLang="zh-CN" dirty="0">
                  <a:latin typeface="Times New Roman"/>
                  <a:ea typeface="华文新魏"/>
                  <a:cs typeface="Times New Roman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National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Football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 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League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2604038" y="1428075"/>
              <a:ext cx="7385284" cy="3966937"/>
              <a:chOff x="2604038" y="1428075"/>
              <a:chExt cx="7385284" cy="3966937"/>
            </a:xfrm>
          </p:grpSpPr>
          <p:pic>
            <p:nvPicPr>
              <p:cNvPr id="7" name="图片 6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4038" y="1951337"/>
                <a:ext cx="2610050" cy="2647056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5374871" y="1428075"/>
                <a:ext cx="4614451" cy="396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1920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前身美国职业美式橄榄球协会（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APFC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）成立；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1922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年，国家榄球联盟（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）成立；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1966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年，合并美国美式橄榄球联合会（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AFC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），各自独立运营，成立新的国家橄榄球联盟；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1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966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年，超级碗诞生；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zh-CN" altLang="zh-CN" dirty="0" smtClean="0">
                    <a:latin typeface="Times New Roman"/>
                    <a:ea typeface="华文新魏"/>
                    <a:cs typeface="Times New Roman"/>
                  </a:rPr>
                  <a:t>1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970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结束各自运营的历史，统一运营、管理；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1970-1980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年代，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飞速发展；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1986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季前赛即美国杯诞生；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charset="2"/>
                  <a:buChar char="p"/>
                </a:pP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2007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年，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NFL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登录中国。</a:t>
                </a:r>
                <a:endParaRPr kumimoji="1" lang="zh-CN" altLang="en-US" dirty="0">
                  <a:latin typeface="Times New Roman"/>
                  <a:ea typeface="华文新魏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43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A&amp;N分区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7544" y="286386"/>
            <a:ext cx="9151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latin typeface="Times New Roman"/>
                <a:ea typeface="华文新魏"/>
                <a:cs typeface="Times New Roman"/>
              </a:rPr>
              <a:t>NFL</a:t>
            </a:r>
            <a:r>
              <a:rPr kumimoji="1" lang="zh-CN" altLang="en-US" sz="3200" dirty="0">
                <a:latin typeface="Times New Roman"/>
                <a:ea typeface="华文新魏"/>
                <a:cs typeface="Times New Roman"/>
              </a:rPr>
              <a:t>包含两个联会</a:t>
            </a:r>
            <a:r>
              <a:rPr kumimoji="1" lang="en-US" altLang="zh-CN" sz="3200" dirty="0">
                <a:latin typeface="Times New Roman"/>
                <a:ea typeface="华文新魏"/>
                <a:cs typeface="Times New Roman"/>
              </a:rPr>
              <a:t>AFC</a:t>
            </a:r>
            <a:r>
              <a:rPr kumimoji="1" lang="zh-CN" altLang="en-US" sz="3200" dirty="0">
                <a:latin typeface="Times New Roman"/>
                <a:ea typeface="华文新魏"/>
                <a:cs typeface="Times New Roman"/>
              </a:rPr>
              <a:t>与</a:t>
            </a:r>
            <a:r>
              <a:rPr kumimoji="1" lang="en-US" altLang="zh-CN" sz="3200" dirty="0">
                <a:latin typeface="Times New Roman"/>
                <a:ea typeface="华文新魏"/>
                <a:cs typeface="Times New Roman"/>
              </a:rPr>
              <a:t>NFC</a:t>
            </a:r>
            <a:r>
              <a:rPr kumimoji="1" lang="zh-CN" altLang="en-US" sz="3200" dirty="0">
                <a:latin typeface="Times New Roman"/>
                <a:ea typeface="华文新魏"/>
                <a:cs typeface="Times New Roman"/>
              </a:rPr>
              <a:t>，</a:t>
            </a:r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每个联会分区球队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61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球队地域分布.jp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/>
        </p:blipFill>
        <p:spPr>
          <a:xfrm>
            <a:off x="0" y="1769350"/>
            <a:ext cx="9144000" cy="511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7544" y="286386"/>
            <a:ext cx="9151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Times New Roman"/>
                <a:ea typeface="华文新魏"/>
                <a:cs typeface="Times New Roman"/>
              </a:rPr>
              <a:t>NFL</a:t>
            </a:r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每个球队区位示意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11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71587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latin typeface="Times New Roman"/>
                <a:ea typeface="华文新魏"/>
                <a:cs typeface="Times New Roman"/>
              </a:rPr>
              <a:t>NFL</a:t>
            </a:r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赛事安排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0" y="1855750"/>
            <a:ext cx="9144000" cy="4064694"/>
            <a:chOff x="0" y="1855750"/>
            <a:chExt cx="9144000" cy="4064694"/>
          </a:xfrm>
        </p:grpSpPr>
        <p:grpSp>
          <p:nvGrpSpPr>
            <p:cNvPr id="20" name="组 19"/>
            <p:cNvGrpSpPr/>
            <p:nvPr/>
          </p:nvGrpSpPr>
          <p:grpSpPr>
            <a:xfrm>
              <a:off x="0" y="1855750"/>
              <a:ext cx="9143999" cy="3452296"/>
              <a:chOff x="182966" y="1855750"/>
              <a:chExt cx="7739867" cy="3452296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182966" y="2502081"/>
                <a:ext cx="7739867" cy="2805965"/>
                <a:chOff x="970413" y="1175066"/>
                <a:chExt cx="7739867" cy="2805965"/>
              </a:xfrm>
            </p:grpSpPr>
            <p:cxnSp>
              <p:nvCxnSpPr>
                <p:cNvPr id="5" name="肘形连接符 4"/>
                <p:cNvCxnSpPr/>
                <p:nvPr/>
              </p:nvCxnSpPr>
              <p:spPr>
                <a:xfrm flipV="1">
                  <a:off x="970413" y="3267583"/>
                  <a:ext cx="3082487" cy="713448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1094048" y="3280192"/>
                  <a:ext cx="93785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季前赛</a:t>
                  </a:r>
                  <a:endParaRPr kumimoji="1" lang="en-US" altLang="zh-CN" dirty="0" smtClean="0">
                    <a:latin typeface="Times New Roman"/>
                    <a:ea typeface="华文新魏"/>
                    <a:cs typeface="Times New Roman"/>
                  </a:endParaRPr>
                </a:p>
                <a:p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Preseason</a:t>
                  </a:r>
                  <a:endParaRPr kumimoji="1" lang="zh-CN" altLang="en-US" dirty="0">
                    <a:latin typeface="Times New Roman"/>
                    <a:ea typeface="华文新魏"/>
                    <a:cs typeface="Times New Roman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497779" y="2587694"/>
                  <a:ext cx="141945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常规赛</a:t>
                  </a:r>
                  <a:endParaRPr kumimoji="1" lang="en-US" altLang="zh-CN" dirty="0" smtClean="0">
                    <a:latin typeface="Times New Roman"/>
                    <a:ea typeface="华文新魏"/>
                    <a:cs typeface="Times New Roman"/>
                  </a:endParaRPr>
                </a:p>
                <a:p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Regular</a:t>
                  </a:r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 </a:t>
                  </a:r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Season</a:t>
                  </a:r>
                  <a:endParaRPr kumimoji="1" lang="zh-CN" altLang="en-US" dirty="0">
                    <a:latin typeface="Times New Roman"/>
                    <a:ea typeface="华文新魏"/>
                    <a:cs typeface="Times New Roman"/>
                  </a:endParaRPr>
                </a:p>
              </p:txBody>
            </p:sp>
            <p:cxnSp>
              <p:nvCxnSpPr>
                <p:cNvPr id="12" name="肘形连接符 11"/>
                <p:cNvCxnSpPr/>
                <p:nvPr/>
              </p:nvCxnSpPr>
              <p:spPr>
                <a:xfrm flipV="1">
                  <a:off x="2521346" y="2563845"/>
                  <a:ext cx="3082487" cy="713448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122893" y="1917514"/>
                  <a:ext cx="7533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季后赛</a:t>
                  </a:r>
                  <a:endParaRPr kumimoji="1" lang="en-US" altLang="zh-CN" dirty="0" smtClean="0">
                    <a:latin typeface="Times New Roman"/>
                    <a:ea typeface="华文新魏"/>
                    <a:cs typeface="Times New Roman"/>
                  </a:endParaRPr>
                </a:p>
                <a:p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Playoff</a:t>
                  </a:r>
                  <a:endParaRPr kumimoji="1" lang="zh-CN" altLang="en-US" dirty="0">
                    <a:latin typeface="Times New Roman"/>
                    <a:ea typeface="华文新魏"/>
                    <a:cs typeface="Times New Roman"/>
                  </a:endParaRPr>
                </a:p>
              </p:txBody>
            </p:sp>
            <p:cxnSp>
              <p:nvCxnSpPr>
                <p:cNvPr id="15" name="肘形连接符 14"/>
                <p:cNvCxnSpPr/>
                <p:nvPr/>
              </p:nvCxnSpPr>
              <p:spPr>
                <a:xfrm flipV="1">
                  <a:off x="4062589" y="1874246"/>
                  <a:ext cx="3082487" cy="713448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/>
                <p:cNvSpPr txBox="1"/>
                <p:nvPr/>
              </p:nvSpPr>
              <p:spPr>
                <a:xfrm>
                  <a:off x="5603833" y="1227915"/>
                  <a:ext cx="111818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超级碗</a:t>
                  </a:r>
                  <a:endParaRPr kumimoji="1" lang="en-US" altLang="zh-CN" dirty="0" smtClean="0">
                    <a:latin typeface="Times New Roman"/>
                    <a:ea typeface="华文新魏"/>
                    <a:cs typeface="Times New Roman"/>
                  </a:endParaRPr>
                </a:p>
                <a:p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Super</a:t>
                  </a:r>
                  <a:r>
                    <a:rPr kumimoji="1" lang="zh-CN" altLang="en-US" dirty="0" smtClean="0">
                      <a:latin typeface="Times New Roman"/>
                      <a:ea typeface="华文新魏"/>
                      <a:cs typeface="Times New Roman"/>
                    </a:rPr>
                    <a:t> </a:t>
                  </a:r>
                  <a:r>
                    <a:rPr kumimoji="1" lang="en-US" altLang="zh-CN" dirty="0" smtClean="0">
                      <a:latin typeface="Times New Roman"/>
                      <a:ea typeface="华文新魏"/>
                      <a:cs typeface="Times New Roman"/>
                    </a:rPr>
                    <a:t>Bowl</a:t>
                  </a:r>
                </a:p>
              </p:txBody>
            </p:sp>
            <p:cxnSp>
              <p:nvCxnSpPr>
                <p:cNvPr id="17" name="肘形连接符 16"/>
                <p:cNvCxnSpPr/>
                <p:nvPr/>
              </p:nvCxnSpPr>
              <p:spPr>
                <a:xfrm flipV="1">
                  <a:off x="5627793" y="1175066"/>
                  <a:ext cx="3082487" cy="713448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6357629" y="1855750"/>
                <a:ext cx="899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职业碗</a:t>
                </a:r>
                <a:endParaRPr kumimoji="1" lang="en-US" altLang="zh-CN" dirty="0" smtClean="0">
                  <a:latin typeface="Times New Roman"/>
                  <a:ea typeface="华文新魏"/>
                  <a:cs typeface="Times New Roman"/>
                </a:endParaRPr>
              </a:p>
              <a:p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Pro</a:t>
                </a:r>
                <a:r>
                  <a:rPr kumimoji="1" lang="zh-CN" altLang="en-US" dirty="0" smtClean="0">
                    <a:latin typeface="Times New Roman"/>
                    <a:ea typeface="华文新魏"/>
                    <a:cs typeface="Times New Roman"/>
                  </a:rPr>
                  <a:t> </a:t>
                </a:r>
                <a:r>
                  <a:rPr kumimoji="1" lang="en-US" altLang="zh-CN" dirty="0" smtClean="0">
                    <a:latin typeface="Times New Roman"/>
                    <a:ea typeface="华文新魏"/>
                    <a:cs typeface="Times New Roman"/>
                  </a:rPr>
                  <a:t>Bowl</a:t>
                </a:r>
                <a:endParaRPr kumimoji="1" lang="zh-CN" altLang="en-US" dirty="0">
                  <a:latin typeface="Times New Roman"/>
                  <a:ea typeface="华文新魏"/>
                  <a:cs typeface="Times New Roman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0" y="5438119"/>
              <a:ext cx="1672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时间：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8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-9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77455" y="4720115"/>
              <a:ext cx="18469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时间：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9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月第一个星期一后一周开始到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12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月，持续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17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周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53146" y="3914709"/>
              <a:ext cx="1849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时间：常规赛结束后进行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473994" y="3251615"/>
              <a:ext cx="17925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时间：一般为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1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月的最后一个星期天或者</a:t>
              </a:r>
              <a:r>
                <a:rPr kumimoji="1" lang="en-US" altLang="zh-CN" dirty="0" smtClean="0">
                  <a:latin typeface="Times New Roman"/>
                  <a:ea typeface="华文新魏"/>
                  <a:cs typeface="Times New Roman"/>
                </a:rPr>
                <a:t>2</a:t>
              </a:r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月的第一个星期天进行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94843" y="2531617"/>
              <a:ext cx="1849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Times New Roman"/>
                  <a:ea typeface="华文新魏"/>
                  <a:cs typeface="Times New Roman"/>
                </a:rPr>
                <a:t>时间：超级碗结束后第一个星期天</a:t>
              </a:r>
              <a:endParaRPr kumimoji="1" lang="zh-CN" altLang="en-US" dirty="0">
                <a:latin typeface="Times New Roman"/>
                <a:ea typeface="华文新魏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3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71587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常规赛</a:t>
            </a:r>
            <a:r>
              <a:rPr kumimoji="1" lang="en-US" altLang="zh-CN" sz="3200" dirty="0" smtClean="0">
                <a:latin typeface="Times New Roman"/>
                <a:ea typeface="华文新魏"/>
                <a:cs typeface="Times New Roman"/>
              </a:rPr>
              <a:t>16</a:t>
            </a:r>
            <a:r>
              <a:rPr kumimoji="1" lang="zh-CN" altLang="en-US" sz="3200" dirty="0" smtClean="0">
                <a:latin typeface="Times New Roman"/>
                <a:ea typeface="华文新魏"/>
                <a:cs typeface="Times New Roman"/>
              </a:rPr>
              <a:t>场组成</a:t>
            </a:r>
            <a:endParaRPr kumimoji="1" lang="zh-CN" altLang="en-US" sz="3200" dirty="0">
              <a:latin typeface="Times New Roman"/>
              <a:ea typeface="华文新魏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895" y="1670445"/>
            <a:ext cx="9044105" cy="4572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5060"/>
              </a:lnSpc>
              <a:buFont typeface="Wingdings" charset="2"/>
              <a:buChar char="p"/>
            </a:pP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与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同分区内其他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3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支队伍进行比赛，主客各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1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场，共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6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场</a:t>
            </a: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。</a:t>
            </a:r>
            <a:endParaRPr lang="en-US" altLang="zh-CN" dirty="0" smtClean="0">
              <a:latin typeface="Times New Roman"/>
              <a:ea typeface="华文新魏"/>
              <a:cs typeface="Times New Roman"/>
            </a:endParaRPr>
          </a:p>
          <a:p>
            <a:pPr marL="285750" indent="-285750">
              <a:lnSpc>
                <a:spcPts val="5060"/>
              </a:lnSpc>
              <a:buFont typeface="Wingdings" charset="2"/>
              <a:buChar char="p"/>
            </a:pP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与同一联盟内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指定的另一分区（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3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年一轮回）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支队伍进行比赛，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主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客，共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场。 </a:t>
            </a:r>
          </a:p>
          <a:p>
            <a:pPr marL="285750" indent="-285750">
              <a:lnSpc>
                <a:spcPts val="5060"/>
              </a:lnSpc>
              <a:buFont typeface="Wingdings" charset="2"/>
              <a:buChar char="p"/>
            </a:pP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与另一联盟内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指定的某一分区（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年一轮回）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支队伍进行比赛，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主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客，共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场。 </a:t>
            </a:r>
          </a:p>
          <a:p>
            <a:pPr marL="285750" indent="-285750">
              <a:lnSpc>
                <a:spcPts val="5060"/>
              </a:lnSpc>
              <a:buFont typeface="Wingdings" charset="2"/>
              <a:buChar char="p"/>
            </a:pP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与同一联盟内未交赛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的另两个分区内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支上赛季分区排名相同队伍进行比赛，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1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主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1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客，共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场。 </a:t>
            </a:r>
          </a:p>
          <a:p>
            <a:pPr marL="285750" indent="-285750">
              <a:lnSpc>
                <a:spcPts val="5060"/>
              </a:lnSpc>
              <a:buFont typeface="Wingdings" charset="2"/>
              <a:buChar char="p"/>
            </a:pP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常规赛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后，联盟的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4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个分区冠军加上</a:t>
            </a:r>
            <a:r>
              <a:rPr lang="en-US" altLang="zh-CN" dirty="0">
                <a:latin typeface="Times New Roman"/>
                <a:ea typeface="华文新魏"/>
                <a:cs typeface="Times New Roman"/>
              </a:rPr>
              <a:t>2</a:t>
            </a:r>
            <a:r>
              <a:rPr lang="zh-CN" altLang="en-US" dirty="0">
                <a:latin typeface="Times New Roman"/>
                <a:ea typeface="华文新魏"/>
                <a:cs typeface="Times New Roman"/>
              </a:rPr>
              <a:t>支成绩最好的第二名队伍（外卡球队）</a:t>
            </a: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进入季后赛，各分区冠军按照常规赛成绩排</a:t>
            </a:r>
            <a:r>
              <a:rPr lang="en-US" altLang="zh-CN" dirty="0" smtClean="0">
                <a:latin typeface="Times New Roman"/>
                <a:ea typeface="华文新魏"/>
                <a:cs typeface="Times New Roman"/>
              </a:rPr>
              <a:t>1-4</a:t>
            </a: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位，最好的第二名按照常规赛的战绩拍</a:t>
            </a:r>
            <a:r>
              <a:rPr lang="en-US" altLang="zh-CN" dirty="0" smtClean="0">
                <a:latin typeface="Times New Roman"/>
                <a:ea typeface="华文新魏"/>
                <a:cs typeface="Times New Roman"/>
              </a:rPr>
              <a:t>5-6</a:t>
            </a:r>
            <a:r>
              <a:rPr lang="zh-CN" altLang="en-US" dirty="0" smtClean="0">
                <a:latin typeface="Times New Roman"/>
                <a:ea typeface="华文新魏"/>
                <a:cs typeface="Times New Roman"/>
              </a:rPr>
              <a:t>位； </a:t>
            </a:r>
            <a:endParaRPr lang="zh-CN" altLang="en-US" dirty="0">
              <a:latin typeface="Times New Roman"/>
              <a:ea typeface="华文新魏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468211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华文新魏"/>
                <a:ea typeface="华文新魏"/>
                <a:cs typeface="华文新魏"/>
              </a:rPr>
              <a:t>季后赛对阵情况</a:t>
            </a:r>
            <a:endParaRPr kumimoji="1" lang="zh-CN" altLang="en-US" sz="3200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799"/>
            <a:ext cx="9143999" cy="901700"/>
          </a:xfrm>
          <a:prstGeom prst="rect">
            <a:avLst/>
          </a:prstGeom>
        </p:spPr>
      </p:pic>
      <p:grpSp>
        <p:nvGrpSpPr>
          <p:cNvPr id="23" name="组 22"/>
          <p:cNvGrpSpPr/>
          <p:nvPr/>
        </p:nvGrpSpPr>
        <p:grpSpPr>
          <a:xfrm>
            <a:off x="128437" y="2297294"/>
            <a:ext cx="3168112" cy="4361735"/>
            <a:chOff x="128437" y="2297294"/>
            <a:chExt cx="3168112" cy="4361735"/>
          </a:xfrm>
        </p:grpSpPr>
        <p:sp>
          <p:nvSpPr>
            <p:cNvPr id="7" name="矩形 6"/>
            <p:cNvSpPr/>
            <p:nvPr/>
          </p:nvSpPr>
          <p:spPr>
            <a:xfrm>
              <a:off x="128437" y="4889682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4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8437" y="5974121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128437" y="2297294"/>
              <a:ext cx="1408226" cy="1721981"/>
              <a:chOff x="128437" y="2796709"/>
              <a:chExt cx="1408226" cy="172198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8437" y="2796709"/>
                <a:ext cx="513748" cy="6849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tx1"/>
                    </a:solidFill>
                    <a:latin typeface="Times New Roman"/>
                    <a:ea typeface="华文新魏"/>
                    <a:cs typeface="Times New Roman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8437" y="3833782"/>
                <a:ext cx="513748" cy="6849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zh-CN" sz="3600" dirty="0">
                    <a:solidFill>
                      <a:schemeClr val="tx1"/>
                    </a:solidFill>
                    <a:latin typeface="Times New Roman"/>
                    <a:ea typeface="华文新魏"/>
                    <a:cs typeface="Times New Roman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endParaRPr>
              </a:p>
            </p:txBody>
          </p:sp>
          <p:sp>
            <p:nvSpPr>
              <p:cNvPr id="9" name="左大括号 8"/>
              <p:cNvSpPr/>
              <p:nvPr/>
            </p:nvSpPr>
            <p:spPr>
              <a:xfrm rot="10800000">
                <a:off x="642185" y="3205354"/>
                <a:ext cx="214062" cy="775675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ea typeface="华文新魏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22915" y="3224776"/>
                <a:ext cx="513748" cy="6849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solidFill>
                      <a:schemeClr val="tx1"/>
                    </a:solidFill>
                    <a:latin typeface="Times New Roman"/>
                    <a:ea typeface="华文新魏"/>
                    <a:cs typeface="Times New Roman"/>
                  </a:rPr>
                  <a:t>胜者</a:t>
                </a:r>
                <a:endParaRPr kumimoji="1" lang="zh-CN" altLang="en-US" sz="105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022915" y="3676821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 rot="10800000">
              <a:off x="659012" y="5412476"/>
              <a:ext cx="214062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18335" y="5455283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22915" y="4514129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 rot="10800000">
              <a:off x="1536663" y="4889682"/>
              <a:ext cx="214062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0800000">
              <a:off x="1536664" y="3215658"/>
              <a:ext cx="214062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07810" y="3263022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07810" y="4932489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0800000">
              <a:off x="2321558" y="3755895"/>
              <a:ext cx="214062" cy="1443141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45207" y="4005596"/>
              <a:ext cx="651342" cy="931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联会冠军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5535714" y="2249926"/>
            <a:ext cx="3136339" cy="4361735"/>
            <a:chOff x="5535714" y="2249926"/>
            <a:chExt cx="3136339" cy="4361735"/>
          </a:xfrm>
        </p:grpSpPr>
        <p:sp>
          <p:nvSpPr>
            <p:cNvPr id="25" name="矩形 24"/>
            <p:cNvSpPr/>
            <p:nvPr/>
          </p:nvSpPr>
          <p:spPr>
            <a:xfrm>
              <a:off x="8158305" y="4842314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4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158305" y="5926753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8305" y="2249926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58305" y="3286999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6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0800000" flipH="1">
              <a:off x="7930485" y="2780451"/>
              <a:ext cx="168755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376130" y="2770625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90896" y="3704994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394587" y="5447816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90896" y="4514128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sz="3600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2" name="左大括号 31"/>
            <p:cNvSpPr/>
            <p:nvPr/>
          </p:nvSpPr>
          <p:spPr>
            <a:xfrm rot="10800000" flipH="1">
              <a:off x="7073319" y="4763870"/>
              <a:ext cx="278560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 rot="10800000" flipH="1">
              <a:off x="7102563" y="3241669"/>
              <a:ext cx="240388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59571" y="3259057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59571" y="4885121"/>
              <a:ext cx="513748" cy="684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胜者</a:t>
              </a:r>
              <a:endParaRPr kumimoji="1" lang="zh-CN" altLang="en-US" sz="1050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10800000" flipH="1">
              <a:off x="6187057" y="3636252"/>
              <a:ext cx="310376" cy="1443141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35714" y="3924177"/>
              <a:ext cx="651342" cy="931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  <a:latin typeface="Times New Roman"/>
                  <a:ea typeface="华文新魏"/>
                  <a:cs typeface="Times New Roman"/>
                </a:rPr>
                <a:t>联会冠军</a:t>
              </a:r>
              <a:endParaRPr kumimoji="1" lang="zh-CN" altLang="en-US" dirty="0">
                <a:solidFill>
                  <a:schemeClr val="tx1"/>
                </a:solidFill>
                <a:latin typeface="Times New Roman"/>
                <a:ea typeface="华文新魏"/>
                <a:cs typeface="Times New Roman"/>
              </a:endParaRPr>
            </a:p>
          </p:txBody>
        </p:sp>
        <p:sp>
          <p:nvSpPr>
            <p:cNvPr id="42" name="左大括号 41"/>
            <p:cNvSpPr/>
            <p:nvPr/>
          </p:nvSpPr>
          <p:spPr>
            <a:xfrm rot="10800000" flipH="1">
              <a:off x="7950997" y="5364516"/>
              <a:ext cx="168755" cy="775675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/>
                <a:ea typeface="华文新魏"/>
                <a:cs typeface="Times New Roman"/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75" y="3297091"/>
            <a:ext cx="1662103" cy="21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1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6989" y="2828306"/>
            <a:ext cx="3075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Times New Roman"/>
                <a:cs typeface="Times New Roman"/>
              </a:rPr>
              <a:t>The</a:t>
            </a:r>
            <a:r>
              <a:rPr kumimoji="1" lang="zh-CN" altLang="en-US" sz="6600" dirty="0" smtClean="0">
                <a:latin typeface="Times New Roman"/>
                <a:cs typeface="Times New Roman"/>
              </a:rPr>
              <a:t> </a:t>
            </a:r>
            <a:r>
              <a:rPr kumimoji="1" lang="en-US" altLang="zh-CN" sz="6600" dirty="0" smtClean="0">
                <a:latin typeface="Times New Roman"/>
                <a:cs typeface="Times New Roman"/>
              </a:rPr>
              <a:t>End</a:t>
            </a:r>
            <a:r>
              <a:rPr kumimoji="1" lang="zh-CN" altLang="en-US" sz="6600" dirty="0" smtClean="0">
                <a:latin typeface="Times New Roman"/>
                <a:cs typeface="Times New Roman"/>
              </a:rPr>
              <a:t> </a:t>
            </a:r>
            <a:endParaRPr kumimoji="1" lang="en-US" altLang="zh-CN" sz="6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6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325</Words>
  <Application>Microsoft Macintosh PowerPoint</Application>
  <PresentationFormat>全屏显示(4:3)</PresentationFormat>
  <Paragraphs>68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一张图看懂NFL</dc:title>
  <dc:creator>fangkevin fang</dc:creator>
  <cp:lastModifiedBy>fangkevin fang</cp:lastModifiedBy>
  <cp:revision>18</cp:revision>
  <dcterms:created xsi:type="dcterms:W3CDTF">2016-05-06T02:28:58Z</dcterms:created>
  <dcterms:modified xsi:type="dcterms:W3CDTF">2016-05-06T06:21:43Z</dcterms:modified>
</cp:coreProperties>
</file>