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258" r:id="rId4"/>
    <p:sldId id="349" r:id="rId5"/>
    <p:sldId id="257" r:id="rId6"/>
    <p:sldId id="322" r:id="rId7"/>
    <p:sldId id="259" r:id="rId8"/>
    <p:sldId id="323" r:id="rId9"/>
    <p:sldId id="324" r:id="rId10"/>
    <p:sldId id="337" r:id="rId11"/>
    <p:sldId id="325" r:id="rId12"/>
    <p:sldId id="338" r:id="rId13"/>
    <p:sldId id="326" r:id="rId14"/>
    <p:sldId id="339" r:id="rId15"/>
    <p:sldId id="327" r:id="rId16"/>
    <p:sldId id="340" r:id="rId17"/>
    <p:sldId id="342" r:id="rId18"/>
    <p:sldId id="329" r:id="rId19"/>
    <p:sldId id="331" r:id="rId20"/>
    <p:sldId id="346" r:id="rId21"/>
    <p:sldId id="332" r:id="rId22"/>
    <p:sldId id="344" r:id="rId23"/>
    <p:sldId id="333" r:id="rId24"/>
    <p:sldId id="343" r:id="rId25"/>
    <p:sldId id="348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-52"/>
      <p:regular r:id="rId32"/>
      <p:bold r:id="rId33"/>
      <p:italic r:id="rId34"/>
      <p:boldItalic r:id="rId35"/>
    </p:embeddedFont>
    <p:embeddedFont>
      <p:font typeface="Montserrat ExtraBold" panose="00000900000000000000" pitchFamily="2" charset="-52"/>
      <p:bold r:id="rId36"/>
      <p:boldItalic r:id="rId37"/>
    </p:embeddedFont>
    <p:embeddedFont>
      <p:font typeface="Montserrat Medium" panose="00000600000000000000" pitchFamily="2" charset="-52"/>
      <p:regular r:id="rId38"/>
      <p:bold r:id="rId39"/>
      <p:italic r:id="rId40"/>
      <p:boldItalic r:id="rId41"/>
    </p:embeddedFont>
    <p:embeddedFont>
      <p:font typeface="Montserrat SemiBold" panose="00000700000000000000" pitchFamily="2" charset="-52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046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pos="7226">
          <p15:clr>
            <a:srgbClr val="9AA0A6"/>
          </p15:clr>
        </p15:guide>
        <p15:guide id="5" pos="2778">
          <p15:clr>
            <a:srgbClr val="9AA0A6"/>
          </p15:clr>
        </p15:guide>
        <p15:guide id="6" pos="3848">
          <p15:clr>
            <a:srgbClr val="9AA0A6"/>
          </p15:clr>
        </p15:guide>
        <p15:guide id="7" orient="horz" pos="4320">
          <p15:clr>
            <a:srgbClr val="9AA0A6"/>
          </p15:clr>
        </p15:guide>
        <p15:guide id="8" pos="2184">
          <p15:clr>
            <a:srgbClr val="747775"/>
          </p15:clr>
        </p15:guide>
        <p15:guide id="9" orient="horz" pos="3895">
          <p15:clr>
            <a:srgbClr val="747775"/>
          </p15:clr>
        </p15:guide>
        <p15:guide id="10" pos="46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WcnDzkzih0BHh/IiVQBANsr8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85" y="82"/>
      </p:cViewPr>
      <p:guideLst>
        <p:guide pos="5046"/>
        <p:guide pos="454"/>
        <p:guide orient="horz" pos="425"/>
        <p:guide pos="7226"/>
        <p:guide pos="2778"/>
        <p:guide pos="3848"/>
        <p:guide orient="horz" pos="4320"/>
        <p:guide pos="2184"/>
        <p:guide orient="horz" pos="3895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bde07e6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2bde07e6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2bde07e6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5accb025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e5accb02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2bde07e62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444201" cy="6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bde07e62c_0_0"/>
          <p:cNvSpPr/>
          <p:nvPr/>
        </p:nvSpPr>
        <p:spPr>
          <a:xfrm>
            <a:off x="598650" y="3103487"/>
            <a:ext cx="11520000" cy="49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Создание конфигурации, которая учитывает основные учетные функции торгового предприятия</a:t>
            </a:r>
            <a:endParaRPr sz="38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1" name="Google Shape;91;g12bde07e62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4497" y="5780717"/>
            <a:ext cx="3240000" cy="4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bde07e62c_0_0"/>
          <p:cNvSpPr/>
          <p:nvPr/>
        </p:nvSpPr>
        <p:spPr>
          <a:xfrm>
            <a:off x="613224" y="604850"/>
            <a:ext cx="115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Программа «</a:t>
            </a:r>
            <a:r>
              <a:rPr lang="ru-RU" sz="20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1С программист</a:t>
            </a:r>
            <a:r>
              <a:rPr lang="ru-RU" sz="20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»</a:t>
            </a:r>
            <a:endParaRPr sz="2000" b="0" i="0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g12bde07e62c_0_0"/>
          <p:cNvSpPr/>
          <p:nvPr/>
        </p:nvSpPr>
        <p:spPr>
          <a:xfrm>
            <a:off x="613224" y="2477517"/>
            <a:ext cx="11520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Группа 1С-8</a:t>
            </a:r>
            <a:r>
              <a:rPr lang="ru-RU" sz="18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07</a:t>
            </a:r>
            <a:endParaRPr sz="18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g12bde07e62c_0_0"/>
          <p:cNvSpPr/>
          <p:nvPr/>
        </p:nvSpPr>
        <p:spPr>
          <a:xfrm>
            <a:off x="613224" y="2031375"/>
            <a:ext cx="11520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3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Иванов Иван Иванович</a:t>
            </a:r>
            <a:endParaRPr sz="2300" b="0" i="0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g12bde07e62c_0_0"/>
          <p:cNvSpPr/>
          <p:nvPr/>
        </p:nvSpPr>
        <p:spPr>
          <a:xfrm>
            <a:off x="6697505" y="5942042"/>
            <a:ext cx="3401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2024</a:t>
            </a:r>
            <a:endParaRPr sz="20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g12bde07e62c_0_0"/>
          <p:cNvSpPr/>
          <p:nvPr/>
        </p:nvSpPr>
        <p:spPr>
          <a:xfrm>
            <a:off x="613224" y="1051825"/>
            <a:ext cx="11520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Преподаватель: к.т.н., доцент </a:t>
            </a:r>
            <a:r>
              <a:rPr lang="ru-RU" sz="20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Бубарева Олеся Александровна</a:t>
            </a:r>
            <a:endParaRPr sz="20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журналов документов</a:t>
            </a:r>
          </a:p>
        </p:txBody>
      </p:sp>
      <p:pic>
        <p:nvPicPr>
          <p:cNvPr id="6146" name="Picture 2" descr="Журнал документов">
            <a:extLst>
              <a:ext uri="{FF2B5EF4-FFF2-40B4-BE49-F238E27FC236}">
                <a16:creationId xmlns:a16="http://schemas.microsoft.com/office/drawing/2014/main" id="{834BA0BF-0AE1-45A1-91D9-51C5A5CE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8" y="2442011"/>
            <a:ext cx="33623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Журнал документов">
            <a:extLst>
              <a:ext uri="{FF2B5EF4-FFF2-40B4-BE49-F238E27FC236}">
                <a16:creationId xmlns:a16="http://schemas.microsoft.com/office/drawing/2014/main" id="{56A78585-9C83-4736-A695-9748ABBD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011"/>
            <a:ext cx="5753753" cy="4092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4;g196b218f55d_0_139">
            <a:extLst>
              <a:ext uri="{FF2B5EF4-FFF2-40B4-BE49-F238E27FC236}">
                <a16:creationId xmlns:a16="http://schemas.microsoft.com/office/drawing/2014/main" id="{E1957152-4AAC-46D0-8159-6D024E601B50}"/>
              </a:ext>
            </a:extLst>
          </p:cNvPr>
          <p:cNvSpPr/>
          <p:nvPr/>
        </p:nvSpPr>
        <p:spPr bwMode="auto">
          <a:xfrm>
            <a:off x="395497" y="1158411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CF637B04-DB9F-457F-920B-2D674C2495E4}"/>
              </a:ext>
            </a:extLst>
          </p:cNvPr>
          <p:cNvSpPr/>
          <p:nvPr/>
        </p:nvSpPr>
        <p:spPr bwMode="auto">
          <a:xfrm>
            <a:off x="6894505" y="1178891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3152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печатных форм документов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880BD-46D5-4E35-BA82-AA1B05039D79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макеты печатных форм:</a:t>
            </a:r>
          </a:p>
        </p:txBody>
      </p:sp>
      <p:sp>
        <p:nvSpPr>
          <p:cNvPr id="5" name="Google Shape;115;g196b218f55d_0_139">
            <a:extLst>
              <a:ext uri="{FF2B5EF4-FFF2-40B4-BE49-F238E27FC236}">
                <a16:creationId xmlns:a16="http://schemas.microsoft.com/office/drawing/2014/main" id="{621E19A1-D773-491E-ADAD-CE920C090A20}"/>
              </a:ext>
            </a:extLst>
          </p:cNvPr>
          <p:cNvSpPr/>
          <p:nvPr/>
        </p:nvSpPr>
        <p:spPr bwMode="auto">
          <a:xfrm>
            <a:off x="633035" y="2346091"/>
            <a:ext cx="43148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Расходная накладная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9411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печатных форм документов</a:t>
            </a:r>
          </a:p>
        </p:txBody>
      </p:sp>
      <p:sp>
        <p:nvSpPr>
          <p:cNvPr id="9" name="Google Shape;114;g196b218f55d_0_139">
            <a:extLst>
              <a:ext uri="{FF2B5EF4-FFF2-40B4-BE49-F238E27FC236}">
                <a16:creationId xmlns:a16="http://schemas.microsoft.com/office/drawing/2014/main" id="{ADC5AFCD-50D6-47BB-9190-08AFAE2EA515}"/>
              </a:ext>
            </a:extLst>
          </p:cNvPr>
          <p:cNvSpPr/>
          <p:nvPr/>
        </p:nvSpPr>
        <p:spPr bwMode="auto">
          <a:xfrm>
            <a:off x="283737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0" name="Google Shape;114;g196b218f55d_0_139">
            <a:extLst>
              <a:ext uri="{FF2B5EF4-FFF2-40B4-BE49-F238E27FC236}">
                <a16:creationId xmlns:a16="http://schemas.microsoft.com/office/drawing/2014/main" id="{5B2836BA-575E-4C29-809D-366502933A77}"/>
              </a:ext>
            </a:extLst>
          </p:cNvPr>
          <p:cNvSpPr/>
          <p:nvPr/>
        </p:nvSpPr>
        <p:spPr bwMode="auto">
          <a:xfrm>
            <a:off x="6894505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8440" name="Picture 8">
            <a:extLst>
              <a:ext uri="{FF2B5EF4-FFF2-40B4-BE49-F238E27FC236}">
                <a16:creationId xmlns:a16="http://schemas.microsoft.com/office/drawing/2014/main" id="{3E4D35A4-F693-41BB-89EE-677112EE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" y="2540000"/>
            <a:ext cx="6278169" cy="3552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Макеты печатных форм в 1С 8.3">
            <a:extLst>
              <a:ext uri="{FF2B5EF4-FFF2-40B4-BE49-F238E27FC236}">
                <a16:creationId xmlns:a16="http://schemas.microsoft.com/office/drawing/2014/main" id="{09133FBF-8323-436A-B7BC-3298AEEE4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57" y="2540000"/>
            <a:ext cx="5739343" cy="3082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5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регистров накопления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72F9B-9D27-4D03-9F89-2B8877A0C7D3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регистры накопления:</a:t>
            </a:r>
          </a:p>
        </p:txBody>
      </p:sp>
      <p:sp>
        <p:nvSpPr>
          <p:cNvPr id="5" name="Google Shape;115;g196b218f55d_0_139">
            <a:extLst>
              <a:ext uri="{FF2B5EF4-FFF2-40B4-BE49-F238E27FC236}">
                <a16:creationId xmlns:a16="http://schemas.microsoft.com/office/drawing/2014/main" id="{A83BF559-3EB9-4294-A22F-41D2681AD002}"/>
              </a:ext>
            </a:extLst>
          </p:cNvPr>
          <p:cNvSpPr/>
          <p:nvPr/>
        </p:nvSpPr>
        <p:spPr bwMode="auto">
          <a:xfrm>
            <a:off x="633035" y="2346091"/>
            <a:ext cx="43148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Остатки товаров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8049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регистров накопления</a:t>
            </a:r>
          </a:p>
        </p:txBody>
      </p:sp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6DB38766-DC05-44BE-848E-2BC88EA28905}"/>
              </a:ext>
            </a:extLst>
          </p:cNvPr>
          <p:cNvSpPr/>
          <p:nvPr/>
        </p:nvSpPr>
        <p:spPr bwMode="auto">
          <a:xfrm>
            <a:off x="283737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4;g196b218f55d_0_139">
            <a:extLst>
              <a:ext uri="{FF2B5EF4-FFF2-40B4-BE49-F238E27FC236}">
                <a16:creationId xmlns:a16="http://schemas.microsoft.com/office/drawing/2014/main" id="{A2A47A57-B87A-4554-909D-1EBA0BCA9C87}"/>
              </a:ext>
            </a:extLst>
          </p:cNvPr>
          <p:cNvSpPr/>
          <p:nvPr/>
        </p:nvSpPr>
        <p:spPr bwMode="auto">
          <a:xfrm>
            <a:off x="6894505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1506" name="Picture 2" descr="Регистр накопления">
            <a:extLst>
              <a:ext uri="{FF2B5EF4-FFF2-40B4-BE49-F238E27FC236}">
                <a16:creationId xmlns:a16="http://schemas.microsoft.com/office/drawing/2014/main" id="{15D35C73-233F-482B-B3AF-2DEDDCEC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8" y="2302989"/>
            <a:ext cx="2437296" cy="294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Регистр накопления">
            <a:extLst>
              <a:ext uri="{FF2B5EF4-FFF2-40B4-BE49-F238E27FC236}">
                <a16:creationId xmlns:a16="http://schemas.microsoft.com/office/drawing/2014/main" id="{4F9CD981-7503-4869-ABF1-87E0BC1E2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67" y="2302989"/>
            <a:ext cx="5321156" cy="3623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Регистр накопления">
            <a:extLst>
              <a:ext uri="{FF2B5EF4-FFF2-40B4-BE49-F238E27FC236}">
                <a16:creationId xmlns:a16="http://schemas.microsoft.com/office/drawing/2014/main" id="{A46A7351-B8EF-477B-AF93-2D7CD70B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71" y="2302989"/>
            <a:ext cx="3082146" cy="294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7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регистров сведений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CB89F-F597-4912-A169-6E4FE7A46F04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регистры сведений:</a:t>
            </a:r>
          </a:p>
        </p:txBody>
      </p:sp>
      <p:sp>
        <p:nvSpPr>
          <p:cNvPr id="5" name="Google Shape;115;g196b218f55d_0_139">
            <a:extLst>
              <a:ext uri="{FF2B5EF4-FFF2-40B4-BE49-F238E27FC236}">
                <a16:creationId xmlns:a16="http://schemas.microsoft.com/office/drawing/2014/main" id="{B07D8891-8889-4755-BEA9-7C956233A6DD}"/>
              </a:ext>
            </a:extLst>
          </p:cNvPr>
          <p:cNvSpPr/>
          <p:nvPr/>
        </p:nvSpPr>
        <p:spPr bwMode="auto">
          <a:xfrm>
            <a:off x="633035" y="2346091"/>
            <a:ext cx="43148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Цены номенклатуры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300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регистров сведений</a:t>
            </a:r>
          </a:p>
        </p:txBody>
      </p:sp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40CBC46D-420D-484E-963E-DBFE2164FD4A}"/>
              </a:ext>
            </a:extLst>
          </p:cNvPr>
          <p:cNvSpPr/>
          <p:nvPr/>
        </p:nvSpPr>
        <p:spPr bwMode="auto">
          <a:xfrm>
            <a:off x="283737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4;g196b218f55d_0_139">
            <a:extLst>
              <a:ext uri="{FF2B5EF4-FFF2-40B4-BE49-F238E27FC236}">
                <a16:creationId xmlns:a16="http://schemas.microsoft.com/office/drawing/2014/main" id="{C884DE85-6356-422A-BD25-848B85A394A3}"/>
              </a:ext>
            </a:extLst>
          </p:cNvPr>
          <p:cNvSpPr/>
          <p:nvPr/>
        </p:nvSpPr>
        <p:spPr bwMode="auto">
          <a:xfrm>
            <a:off x="6894505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0482" name="Picture 2" descr="Регистр сведений">
            <a:extLst>
              <a:ext uri="{FF2B5EF4-FFF2-40B4-BE49-F238E27FC236}">
                <a16:creationId xmlns:a16="http://schemas.microsoft.com/office/drawing/2014/main" id="{647D9C15-A942-4890-A86C-DD739665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37" y="2396490"/>
            <a:ext cx="277177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Регистр сведений">
            <a:extLst>
              <a:ext uri="{FF2B5EF4-FFF2-40B4-BE49-F238E27FC236}">
                <a16:creationId xmlns:a16="http://schemas.microsoft.com/office/drawing/2014/main" id="{30094820-2F2C-4514-B0A6-852BFF48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16" y="2396490"/>
            <a:ext cx="4848227" cy="3636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Регистр сведений">
            <a:extLst>
              <a:ext uri="{FF2B5EF4-FFF2-40B4-BE49-F238E27FC236}">
                <a16:creationId xmlns:a16="http://schemas.microsoft.com/office/drawing/2014/main" id="{A1616637-6CC2-4E76-8C97-5027F1D1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441" y="2396490"/>
            <a:ext cx="3256037" cy="3242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7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передачи данных в регистры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62CDC-0BD8-4B76-B25D-5992D7F4BE6D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движения:</a:t>
            </a:r>
          </a:p>
        </p:txBody>
      </p:sp>
      <p:sp>
        <p:nvSpPr>
          <p:cNvPr id="7" name="Google Shape;115;g196b218f55d_0_139">
            <a:extLst>
              <a:ext uri="{FF2B5EF4-FFF2-40B4-BE49-F238E27FC236}">
                <a16:creationId xmlns:a16="http://schemas.microsoft.com/office/drawing/2014/main" id="{463570DF-E2D3-44A7-B467-CA610CF0824C}"/>
              </a:ext>
            </a:extLst>
          </p:cNvPr>
          <p:cNvSpPr/>
          <p:nvPr/>
        </p:nvSpPr>
        <p:spPr bwMode="auto">
          <a:xfrm>
            <a:off x="633035" y="2346091"/>
            <a:ext cx="984192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 в документе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ЗаказКлиента</a:t>
            </a: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 движения по регистрам: Взаиморасчеты,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ОстаткиНоменклатуры</a:t>
            </a: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 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8380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передачи данных в регистры</a:t>
            </a:r>
          </a:p>
        </p:txBody>
      </p:sp>
      <p:sp>
        <p:nvSpPr>
          <p:cNvPr id="4" name="Google Shape;114;g196b218f55d_0_139">
            <a:extLst>
              <a:ext uri="{FF2B5EF4-FFF2-40B4-BE49-F238E27FC236}">
                <a16:creationId xmlns:a16="http://schemas.microsoft.com/office/drawing/2014/main" id="{5D30EB15-8584-4246-96C3-C015F3E38BDA}"/>
              </a:ext>
            </a:extLst>
          </p:cNvPr>
          <p:cNvSpPr/>
          <p:nvPr/>
        </p:nvSpPr>
        <p:spPr bwMode="auto">
          <a:xfrm>
            <a:off x="552450" y="118921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документе </a:t>
            </a:r>
            <a:r>
              <a:rPr lang="ru-RU" sz="2300" b="1" i="0" u="none" strike="noStrike" cap="none" dirty="0" err="1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ЗаказКлиента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2290" name="Picture 2" descr="Конструктор движений">
            <a:extLst>
              <a:ext uri="{FF2B5EF4-FFF2-40B4-BE49-F238E27FC236}">
                <a16:creationId xmlns:a16="http://schemas.microsoft.com/office/drawing/2014/main" id="{CEAFF2C6-AA20-4225-B4E1-F1EF40A89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20595"/>
            <a:ext cx="46863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Конструктор движений">
            <a:extLst>
              <a:ext uri="{FF2B5EF4-FFF2-40B4-BE49-F238E27FC236}">
                <a16:creationId xmlns:a16="http://schemas.microsoft.com/office/drawing/2014/main" id="{663C8067-A771-41C7-8B06-3A5ADBD75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220595"/>
            <a:ext cx="6251828" cy="379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8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Реализация механизмов периодических расчетов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4B98-AC15-4D7C-81A4-FA5CD82DF570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объекты:</a:t>
            </a:r>
          </a:p>
        </p:txBody>
      </p:sp>
      <p:sp>
        <p:nvSpPr>
          <p:cNvPr id="5" name="Google Shape;115;g196b218f55d_0_139">
            <a:extLst>
              <a:ext uri="{FF2B5EF4-FFF2-40B4-BE49-F238E27FC236}">
                <a16:creationId xmlns:a16="http://schemas.microsoft.com/office/drawing/2014/main" id="{D1DF45CD-1BB4-46BF-A66B-59E1A5D09E00}"/>
              </a:ext>
            </a:extLst>
          </p:cNvPr>
          <p:cNvSpPr/>
          <p:nvPr/>
        </p:nvSpPr>
        <p:spPr bwMode="auto">
          <a:xfrm>
            <a:off x="633035" y="2346091"/>
            <a:ext cx="75152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План видов расчета Начисления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Справочник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ВидыГрафиковРаботы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Регистр сведений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ГрафикиРаботы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Регистр расчета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ЗаработнаяПлата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Документ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НачисленияОклада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Документ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НевыходСотрудника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Документ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РасчетПремии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Документ </a:t>
            </a:r>
            <a:r>
              <a:rPr lang="ru-RU" sz="1900" dirty="0" err="1">
                <a:solidFill>
                  <a:srgbClr val="00396B"/>
                </a:solidFill>
                <a:latin typeface="Montserrat SemiBold"/>
              </a:rPr>
              <a:t>ВыплатаЗаработнойПлаты</a:t>
            </a: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endParaRPr lang="ru-RU"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2457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g196b218f55d_0_139"/>
          <p:cNvSpPr/>
          <p:nvPr/>
        </p:nvSpPr>
        <p:spPr bwMode="auto">
          <a:xfrm>
            <a:off x="609200" y="327060"/>
            <a:ext cx="1015024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/>
            </a:pPr>
            <a:r>
              <a:rPr lang="ru-RU" sz="32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Цель и задачи </a:t>
            </a:r>
            <a:r>
              <a:rPr lang="ru-RU" sz="3200" b="1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итоговой</a:t>
            </a:r>
            <a:r>
              <a:rPr lang="ru-RU" sz="32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 аттестационной работы</a:t>
            </a:r>
            <a:endParaRPr sz="32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5;g196b218f55d_0_139">
            <a:extLst>
              <a:ext uri="{FF2B5EF4-FFF2-40B4-BE49-F238E27FC236}">
                <a16:creationId xmlns:a16="http://schemas.microsoft.com/office/drawing/2014/main" id="{7818A58B-425D-451A-AC8B-CD1CEEE80EED}"/>
              </a:ext>
            </a:extLst>
          </p:cNvPr>
          <p:cNvSpPr/>
          <p:nvPr/>
        </p:nvSpPr>
        <p:spPr bwMode="auto">
          <a:xfrm>
            <a:off x="517760" y="2382760"/>
            <a:ext cx="10952880" cy="15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</a:pPr>
            <a:r>
              <a:rPr lang="ru-RU" sz="1800" b="1" dirty="0">
                <a:solidFill>
                  <a:srgbClr val="00396B"/>
                </a:solidFill>
                <a:latin typeface="Montserrat Medium"/>
              </a:rPr>
              <a:t>Задачи</a:t>
            </a:r>
            <a:r>
              <a:rPr lang="ru-RU" sz="1800" dirty="0">
                <a:solidFill>
                  <a:srgbClr val="00396B"/>
                </a:solidFill>
                <a:latin typeface="Montserrat Medium"/>
              </a:rPr>
              <a:t>: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Разработать справочники, документы, журналы документов.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Разработать печатные формы документов.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Установить регистры накопления, сведений.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Создать процесс передачи данных в регистры.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Реализовать механизмы, при помощи которых система будет производить расчеты и формировать отчеты.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Создать подсистемы и распределить по ним созданные объекты конфигурации.</a:t>
            </a:r>
          </a:p>
          <a:p>
            <a:pPr marL="1079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</a:pPr>
            <a:endParaRPr lang="ru-RU"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AFDC-506A-430A-AC4F-1152FF2481BF}"/>
              </a:ext>
            </a:extLst>
          </p:cNvPr>
          <p:cNvSpPr txBox="1"/>
          <p:nvPr/>
        </p:nvSpPr>
        <p:spPr>
          <a:xfrm>
            <a:off x="517760" y="1328430"/>
            <a:ext cx="9489440" cy="86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79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defRPr sz="1800">
                <a:solidFill>
                  <a:srgbClr val="00396B"/>
                </a:solidFill>
                <a:latin typeface="Montserrat Medium"/>
              </a:defRPr>
            </a:lvl1pPr>
          </a:lstStyle>
          <a:p>
            <a:r>
              <a:rPr lang="ru-RU" b="1" dirty="0"/>
              <a:t>Цель</a:t>
            </a:r>
            <a:r>
              <a:rPr lang="ru-RU" dirty="0"/>
              <a:t>: разработать конфигурацию, которая реализует основные учетные функции торгового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66328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Реализация механизмов периодических расчетов</a:t>
            </a:r>
          </a:p>
        </p:txBody>
      </p:sp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66140FAD-4AA5-40F2-885F-C39EEBD6CACA}"/>
              </a:ext>
            </a:extLst>
          </p:cNvPr>
          <p:cNvSpPr/>
          <p:nvPr/>
        </p:nvSpPr>
        <p:spPr bwMode="auto">
          <a:xfrm>
            <a:off x="356015" y="1278302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4;g196b218f55d_0_139">
            <a:extLst>
              <a:ext uri="{FF2B5EF4-FFF2-40B4-BE49-F238E27FC236}">
                <a16:creationId xmlns:a16="http://schemas.microsoft.com/office/drawing/2014/main" id="{2382357E-1C4E-4145-BBBD-8AFF85550D10}"/>
              </a:ext>
            </a:extLst>
          </p:cNvPr>
          <p:cNvSpPr/>
          <p:nvPr/>
        </p:nvSpPr>
        <p:spPr bwMode="auto">
          <a:xfrm>
            <a:off x="6966783" y="1278302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1221BE-F906-4A39-A925-7E858EA9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7" y="2467704"/>
            <a:ext cx="4531478" cy="241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EE147D-6E9C-477D-B5DA-925F63F2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40" y="2250823"/>
            <a:ext cx="6441249" cy="1336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3A0751-4920-46F2-AE91-EC7E55DB8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71" y="3978461"/>
            <a:ext cx="6186785" cy="2528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85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формирования отчетов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71476-BC74-43DC-A9BE-E6AD98681E06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отчеты:</a:t>
            </a:r>
          </a:p>
        </p:txBody>
      </p:sp>
      <p:sp>
        <p:nvSpPr>
          <p:cNvPr id="5" name="Google Shape;115;g196b218f55d_0_139">
            <a:extLst>
              <a:ext uri="{FF2B5EF4-FFF2-40B4-BE49-F238E27FC236}">
                <a16:creationId xmlns:a16="http://schemas.microsoft.com/office/drawing/2014/main" id="{D3BD4F02-6E80-43A5-9964-C794E01CAAF0}"/>
              </a:ext>
            </a:extLst>
          </p:cNvPr>
          <p:cNvSpPr/>
          <p:nvPr/>
        </p:nvSpPr>
        <p:spPr bwMode="auto">
          <a:xfrm>
            <a:off x="633035" y="2346091"/>
            <a:ext cx="580840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Остатки товаров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Список контрагентов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Вхождение номенклатуры в документы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Оборотно-сальдовая ведомость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Продажи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3284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Система компоновки данных">
            <a:extLst>
              <a:ext uri="{FF2B5EF4-FFF2-40B4-BE49-F238E27FC236}">
                <a16:creationId xmlns:a16="http://schemas.microsoft.com/office/drawing/2014/main" id="{8A6AA10C-F31A-4DE5-B059-DE6E60CE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78" y="2011189"/>
            <a:ext cx="4530407" cy="451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Система компоновки данных">
            <a:extLst>
              <a:ext uri="{FF2B5EF4-FFF2-40B4-BE49-F238E27FC236}">
                <a16:creationId xmlns:a16="http://schemas.microsoft.com/office/drawing/2014/main" id="{5C0D42AC-A271-4C5B-B674-9255C630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5" y="2086269"/>
            <a:ext cx="5739985" cy="4116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4;g196b218f55d_0_139">
            <a:extLst>
              <a:ext uri="{FF2B5EF4-FFF2-40B4-BE49-F238E27FC236}">
                <a16:creationId xmlns:a16="http://schemas.microsoft.com/office/drawing/2014/main" id="{21E0B045-C817-4663-B37C-A8FC363046BC}"/>
              </a:ext>
            </a:extLst>
          </p:cNvPr>
          <p:cNvSpPr/>
          <p:nvPr/>
        </p:nvSpPr>
        <p:spPr bwMode="auto">
          <a:xfrm>
            <a:off x="356015" y="103681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Google Shape;114;g196b218f55d_0_139">
            <a:extLst>
              <a:ext uri="{FF2B5EF4-FFF2-40B4-BE49-F238E27FC236}">
                <a16:creationId xmlns:a16="http://schemas.microsoft.com/office/drawing/2014/main" id="{C3809C74-C124-449F-86EE-B6DE8A587F47}"/>
              </a:ext>
            </a:extLst>
          </p:cNvPr>
          <p:cNvSpPr/>
          <p:nvPr/>
        </p:nvSpPr>
        <p:spPr bwMode="auto">
          <a:xfrm>
            <a:off x="6966783" y="103681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2C047-ED7B-4234-8B39-A0AFA18C3C28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формирования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359079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подсистем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E9AD5-3A5F-43F0-A219-4A2184555C45}"/>
              </a:ext>
            </a:extLst>
          </p:cNvPr>
          <p:cNvSpPr txBox="1"/>
          <p:nvPr/>
        </p:nvSpPr>
        <p:spPr>
          <a:xfrm>
            <a:off x="633035" y="1149572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подсистемы:</a:t>
            </a:r>
          </a:p>
        </p:txBody>
      </p:sp>
      <p:sp>
        <p:nvSpPr>
          <p:cNvPr id="5" name="Google Shape;115;g196b218f55d_0_139">
            <a:extLst>
              <a:ext uri="{FF2B5EF4-FFF2-40B4-BE49-F238E27FC236}">
                <a16:creationId xmlns:a16="http://schemas.microsoft.com/office/drawing/2014/main" id="{C585F4E7-38D2-496E-B1A3-826826265B3D}"/>
              </a:ext>
            </a:extLst>
          </p:cNvPr>
          <p:cNvSpPr/>
          <p:nvPr/>
        </p:nvSpPr>
        <p:spPr bwMode="auto">
          <a:xfrm>
            <a:off x="633035" y="2346091"/>
            <a:ext cx="43148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Продажи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Закупки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Бухгалтерия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3364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подсистем</a:t>
            </a:r>
          </a:p>
        </p:txBody>
      </p:sp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8D553FE2-6330-4DC9-952F-5D5CEDEDA6B9}"/>
              </a:ext>
            </a:extLst>
          </p:cNvPr>
          <p:cNvSpPr/>
          <p:nvPr/>
        </p:nvSpPr>
        <p:spPr bwMode="auto">
          <a:xfrm>
            <a:off x="283737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4;g196b218f55d_0_139">
            <a:extLst>
              <a:ext uri="{FF2B5EF4-FFF2-40B4-BE49-F238E27FC236}">
                <a16:creationId xmlns:a16="http://schemas.microsoft.com/office/drawing/2014/main" id="{9C2CF473-5C5E-4719-819B-81F742F7060C}"/>
              </a:ext>
            </a:extLst>
          </p:cNvPr>
          <p:cNvSpPr/>
          <p:nvPr/>
        </p:nvSpPr>
        <p:spPr bwMode="auto">
          <a:xfrm>
            <a:off x="6894505" y="1422890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3554" name="Picture 2" descr="Подсистемы">
            <a:extLst>
              <a:ext uri="{FF2B5EF4-FFF2-40B4-BE49-F238E27FC236}">
                <a16:creationId xmlns:a16="http://schemas.microsoft.com/office/drawing/2014/main" id="{4664DB87-BF68-42B6-A4DC-EE8833CC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9999"/>
            <a:ext cx="34956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Подсистемы">
            <a:extLst>
              <a:ext uri="{FF2B5EF4-FFF2-40B4-BE49-F238E27FC236}">
                <a16:creationId xmlns:a16="http://schemas.microsoft.com/office/drawing/2014/main" id="{17A3FEBE-13B1-4C32-81A7-66129558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9999"/>
            <a:ext cx="6030595" cy="38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1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g196b218f55d_0_139"/>
          <p:cNvSpPr/>
          <p:nvPr/>
        </p:nvSpPr>
        <p:spPr bwMode="auto">
          <a:xfrm>
            <a:off x="609200" y="327060"/>
            <a:ext cx="1015024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/>
            </a:pPr>
            <a:r>
              <a:rPr lang="ru-RU" sz="32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Выводы по выполненной работе</a:t>
            </a:r>
            <a:endParaRPr sz="32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5;g196b218f55d_0_139">
            <a:extLst>
              <a:ext uri="{FF2B5EF4-FFF2-40B4-BE49-F238E27FC236}">
                <a16:creationId xmlns:a16="http://schemas.microsoft.com/office/drawing/2014/main" id="{7818A58B-425D-451A-AC8B-CD1CEEE80EED}"/>
              </a:ext>
            </a:extLst>
          </p:cNvPr>
          <p:cNvSpPr/>
          <p:nvPr/>
        </p:nvSpPr>
        <p:spPr bwMode="auto">
          <a:xfrm>
            <a:off x="517760" y="2245840"/>
            <a:ext cx="10952880" cy="15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</a:pPr>
            <a:r>
              <a:rPr lang="ru-RU" sz="1800" b="1" dirty="0">
                <a:solidFill>
                  <a:srgbClr val="00396B"/>
                </a:solidFill>
                <a:latin typeface="Montserrat Medium"/>
              </a:rPr>
              <a:t>Выполнены следующие задачи</a:t>
            </a:r>
            <a:r>
              <a:rPr lang="ru-RU" sz="1800" dirty="0">
                <a:solidFill>
                  <a:srgbClr val="00396B"/>
                </a:solidFill>
                <a:latin typeface="Montserrat Medium"/>
              </a:rPr>
              <a:t>: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Разработаны справочники, документы, журналы документов.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Разработаны печатные формы документов.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Установлены регистры накопления, сведений.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Создан процесс передачи данных в регистры.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Реализованы механизмы, при помощи которых система будет производить расчеты и формировать отчеты.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Созданы подсистемы и распределены по ним созданные объекты конфигурации.</a:t>
            </a: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492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buFont typeface="Montserrat"/>
              <a:buAutoNum type="arabicPeriod"/>
            </a:pPr>
            <a:endParaRPr sz="1800" dirty="0">
              <a:solidFill>
                <a:srgbClr val="00396B"/>
              </a:solidFill>
              <a:latin typeface="Montserrat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AFDC-506A-430A-AC4F-1152FF2481BF}"/>
              </a:ext>
            </a:extLst>
          </p:cNvPr>
          <p:cNvSpPr txBox="1"/>
          <p:nvPr/>
        </p:nvSpPr>
        <p:spPr>
          <a:xfrm>
            <a:off x="517760" y="1082383"/>
            <a:ext cx="9489440" cy="86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795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900"/>
              <a:defRPr sz="1800">
                <a:solidFill>
                  <a:srgbClr val="00396B"/>
                </a:solidFill>
                <a:latin typeface="Montserrat Medium"/>
              </a:defRPr>
            </a:lvl1pPr>
          </a:lstStyle>
          <a:p>
            <a:r>
              <a:rPr lang="ru-RU" dirty="0"/>
              <a:t>В результате выполнения ИАР разработана конфигурация, которая реализует основные учетные функции торгового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3161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199293" y="724637"/>
            <a:ext cx="1183088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r>
              <a:rPr lang="ru-RU" sz="1800" dirty="0">
                <a:solidFill>
                  <a:srgbClr val="00396B"/>
                </a:solidFill>
                <a:latin typeface="Montserrat Medium"/>
                <a:sym typeface="Times New Roman"/>
              </a:rPr>
              <a:t>В качестве итоговой аттестационной работы создана конфигурация для автоматизации учетных функции торгового предприятия </a:t>
            </a:r>
            <a:r>
              <a:rPr lang="ru-RU" sz="1800" dirty="0">
                <a:solidFill>
                  <a:srgbClr val="00396B"/>
                </a:solidFill>
                <a:highlight>
                  <a:srgbClr val="FFFF00"/>
                </a:highlight>
                <a:latin typeface="Montserrat Medium"/>
                <a:sym typeface="Times New Roman"/>
              </a:rPr>
              <a:t>ООО_______ </a:t>
            </a:r>
            <a:r>
              <a:rPr lang="ru-RU" sz="1800" dirty="0">
                <a:solidFill>
                  <a:srgbClr val="00396B"/>
                </a:solidFill>
                <a:latin typeface="Montserrat Medium"/>
                <a:sym typeface="Times New Roman"/>
              </a:rPr>
              <a:t>осуществляющего торговлю </a:t>
            </a:r>
            <a:r>
              <a:rPr lang="ru-RU" sz="1800" dirty="0">
                <a:solidFill>
                  <a:srgbClr val="00396B"/>
                </a:solidFill>
                <a:highlight>
                  <a:srgbClr val="FFFF00"/>
                </a:highlight>
                <a:latin typeface="Montserrat Medium"/>
                <a:sym typeface="Times New Roman"/>
              </a:rPr>
              <a:t>________________</a:t>
            </a:r>
            <a:r>
              <a:rPr lang="ru-RU" sz="1800" dirty="0">
                <a:solidFill>
                  <a:srgbClr val="00396B"/>
                </a:solidFill>
                <a:latin typeface="Montserrat Medium"/>
                <a:sym typeface="Times New Roman"/>
              </a:rPr>
              <a:t>.</a:t>
            </a:r>
            <a:endParaRPr sz="1800" dirty="0">
              <a:solidFill>
                <a:srgbClr val="00396B"/>
              </a:solidFill>
              <a:latin typeface="Montserrat Medium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99293" y="2098061"/>
            <a:ext cx="11746522" cy="448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r>
              <a:rPr lang="ru-RU" sz="1800" dirty="0">
                <a:solidFill>
                  <a:srgbClr val="00396B"/>
                </a:solidFill>
                <a:latin typeface="Montserrat Medium"/>
                <a:sym typeface="Times New Roman"/>
              </a:rPr>
              <a:t>В разработанной конфигурации добавлены и настроены следующие объекты: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  <a:sym typeface="Times New Roman"/>
              </a:rPr>
              <a:t>Справочники</a:t>
            </a:r>
            <a:endParaRPr sz="1800" dirty="0">
              <a:solidFill>
                <a:srgbClr val="00396B"/>
              </a:solidFill>
              <a:latin typeface="Montserrat Medium"/>
              <a:sym typeface="Times New Roman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Документы: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Печатные формы документов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Журналы документов: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Регистры сведений: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Регистры накоплений: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Подсистемы: </a:t>
            </a:r>
            <a:endParaRPr sz="1800" dirty="0">
              <a:solidFill>
                <a:srgbClr val="00396B"/>
              </a:solidFill>
              <a:latin typeface="Montserrat Medium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Medium"/>
              </a:rPr>
              <a:t>Отчеты</a:t>
            </a:r>
            <a:endParaRPr sz="1800" dirty="0">
              <a:solidFill>
                <a:srgbClr val="00396B"/>
              </a:solidFill>
              <a:latin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310301" y="106070"/>
            <a:ext cx="11257500" cy="4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r>
              <a:rPr lang="ru-RU" sz="2000" b="1" dirty="0">
                <a:solidFill>
                  <a:srgbClr val="1E5CEC"/>
                </a:solidFill>
                <a:latin typeface="Montserrat"/>
                <a:sym typeface="Times New Roman"/>
              </a:rPr>
              <a:t>В программном коде использованы следующие конструкции:</a:t>
            </a:r>
            <a:endParaRPr sz="2000" b="1" dirty="0">
              <a:solidFill>
                <a:srgbClr val="1E5CEC"/>
              </a:solidFill>
              <a:latin typeface="Montserrat"/>
              <a:sym typeface="Times New Roman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Процедуры;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Функции;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Арифметические операции;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Циклы;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Условия;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Запросы.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r>
              <a:rPr lang="ru-RU" sz="2000" b="1" dirty="0">
                <a:solidFill>
                  <a:srgbClr val="1E5CEC"/>
                </a:solidFill>
                <a:latin typeface="Montserrat"/>
                <a:sym typeface="Times New Roman"/>
              </a:rPr>
              <a:t>Процедуры и функции сформированы в:</a:t>
            </a:r>
            <a:endParaRPr sz="2000" b="1" dirty="0">
              <a:solidFill>
                <a:srgbClr val="1E5CEC"/>
              </a:solidFill>
              <a:latin typeface="Montserrat"/>
              <a:sym typeface="Times New Roman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Модулях объектов; 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Модулях форм 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Общих модулях; 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r>
              <a:rPr lang="ru-RU" sz="2000" b="1" dirty="0">
                <a:solidFill>
                  <a:srgbClr val="1E5CEC"/>
                </a:solidFill>
                <a:latin typeface="Montserrat"/>
                <a:sym typeface="Times New Roman"/>
              </a:rPr>
              <a:t>Использованы клиентские и серверные процедуры (функции) с директивами компиляции: </a:t>
            </a:r>
            <a:endParaRPr sz="2000" b="1" dirty="0">
              <a:solidFill>
                <a:srgbClr val="1E5CEC"/>
              </a:solidFill>
              <a:latin typeface="Montserrat"/>
              <a:sym typeface="Times New Roman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&amp;</a:t>
            </a:r>
            <a:r>
              <a:rPr lang="ru-RU" sz="1800" dirty="0" err="1">
                <a:solidFill>
                  <a:srgbClr val="00396B"/>
                </a:solidFill>
                <a:latin typeface="Montserrat SemiBold"/>
                <a:sym typeface="Times New Roman"/>
              </a:rPr>
              <a:t>НаКлиенте</a:t>
            </a: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;</a:t>
            </a:r>
            <a:endParaRPr sz="18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&amp;</a:t>
            </a:r>
            <a:r>
              <a:rPr lang="ru-RU" sz="1800" dirty="0" err="1">
                <a:solidFill>
                  <a:srgbClr val="00396B"/>
                </a:solidFill>
                <a:latin typeface="Montserrat SemiBold"/>
                <a:sym typeface="Times New Roman"/>
              </a:rPr>
              <a:t>НаСервере</a:t>
            </a:r>
            <a:r>
              <a:rPr lang="ru-RU" sz="1800" dirty="0">
                <a:solidFill>
                  <a:srgbClr val="00396B"/>
                </a:solidFill>
                <a:latin typeface="Montserrat SemiBold"/>
                <a:sym typeface="Times New Roman"/>
              </a:rPr>
              <a:t>.</a:t>
            </a:r>
            <a:endParaRPr sz="1800" dirty="0">
              <a:solidFill>
                <a:srgbClr val="00396B"/>
              </a:solidFill>
              <a:latin typeface="Montserrat SemiBold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4BE66-EE42-49F7-A6AC-5402369791C9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справочников</a:t>
            </a:r>
          </a:p>
        </p:txBody>
      </p:sp>
      <p:sp>
        <p:nvSpPr>
          <p:cNvPr id="4" name="Google Shape;115;g196b218f55d_0_139">
            <a:extLst>
              <a:ext uri="{FF2B5EF4-FFF2-40B4-BE49-F238E27FC236}">
                <a16:creationId xmlns:a16="http://schemas.microsoft.com/office/drawing/2014/main" id="{C44E3AB4-D7AA-4A90-B386-4331037A086A}"/>
              </a:ext>
            </a:extLst>
          </p:cNvPr>
          <p:cNvSpPr/>
          <p:nvPr/>
        </p:nvSpPr>
        <p:spPr bwMode="auto">
          <a:xfrm>
            <a:off x="457200" y="2548719"/>
            <a:ext cx="43148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Склады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Контрагенты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Сотрудники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Номенклатура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D3BF8-7706-4CAF-8459-FA7FF3109BD0}"/>
              </a:ext>
            </a:extLst>
          </p:cNvPr>
          <p:cNvSpPr txBox="1"/>
          <p:nvPr/>
        </p:nvSpPr>
        <p:spPr>
          <a:xfrm>
            <a:off x="457200" y="1163673"/>
            <a:ext cx="6346885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справочники:</a:t>
            </a:r>
          </a:p>
        </p:txBody>
      </p:sp>
    </p:spTree>
    <p:extLst>
      <p:ext uri="{BB962C8B-B14F-4D97-AF65-F5344CB8AC3E}">
        <p14:creationId xmlns:p14="http://schemas.microsoft.com/office/powerpoint/2010/main" val="196379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Справочники">
            <a:extLst>
              <a:ext uri="{FF2B5EF4-FFF2-40B4-BE49-F238E27FC236}">
                <a16:creationId xmlns:a16="http://schemas.microsoft.com/office/drawing/2014/main" id="{2EBFBB40-D401-4D7D-8AA6-DB68EF9B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02" y="2052002"/>
            <a:ext cx="2361694" cy="2311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Справочники">
            <a:extLst>
              <a:ext uri="{FF2B5EF4-FFF2-40B4-BE49-F238E27FC236}">
                <a16:creationId xmlns:a16="http://schemas.microsoft.com/office/drawing/2014/main" id="{F5A04E19-5F24-4B1F-A247-B2E17BA2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7" y="2052002"/>
            <a:ext cx="2416987" cy="363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Справочники">
            <a:extLst>
              <a:ext uri="{FF2B5EF4-FFF2-40B4-BE49-F238E27FC236}">
                <a16:creationId xmlns:a16="http://schemas.microsoft.com/office/drawing/2014/main" id="{60B8C9D1-7738-4AC1-A1CB-A2A3B9E6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05" y="2089575"/>
            <a:ext cx="4638475" cy="223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C34E3-A5EB-4C36-B348-9DCDB5418EF8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справочников</a:t>
            </a:r>
          </a:p>
        </p:txBody>
      </p:sp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AE8356E1-5122-4AAB-825B-9CF6E9852F3E}"/>
              </a:ext>
            </a:extLst>
          </p:cNvPr>
          <p:cNvSpPr/>
          <p:nvPr/>
        </p:nvSpPr>
        <p:spPr bwMode="auto">
          <a:xfrm>
            <a:off x="395497" y="1158411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4;g196b218f55d_0_139">
            <a:extLst>
              <a:ext uri="{FF2B5EF4-FFF2-40B4-BE49-F238E27FC236}">
                <a16:creationId xmlns:a16="http://schemas.microsoft.com/office/drawing/2014/main" id="{98A506E7-D18D-4844-B064-80CA30E307E3}"/>
              </a:ext>
            </a:extLst>
          </p:cNvPr>
          <p:cNvSpPr/>
          <p:nvPr/>
        </p:nvSpPr>
        <p:spPr bwMode="auto">
          <a:xfrm>
            <a:off x="6894505" y="1178891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750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документов</a:t>
            </a:r>
          </a:p>
        </p:txBody>
      </p:sp>
      <p:sp>
        <p:nvSpPr>
          <p:cNvPr id="4" name="Google Shape;115;g196b218f55d_0_139">
            <a:extLst>
              <a:ext uri="{FF2B5EF4-FFF2-40B4-BE49-F238E27FC236}">
                <a16:creationId xmlns:a16="http://schemas.microsoft.com/office/drawing/2014/main" id="{516A080E-468A-4851-B64A-41953A2569B0}"/>
              </a:ext>
            </a:extLst>
          </p:cNvPr>
          <p:cNvSpPr/>
          <p:nvPr/>
        </p:nvSpPr>
        <p:spPr bwMode="auto">
          <a:xfrm>
            <a:off x="633035" y="2142891"/>
            <a:ext cx="431488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Заказ клиента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Поступление товаров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Реализация товаров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Оказание услуг</a:t>
            </a: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640F4-6967-4A5F-A1E3-774B83684FDF}"/>
              </a:ext>
            </a:extLst>
          </p:cNvPr>
          <p:cNvSpPr txBox="1"/>
          <p:nvPr/>
        </p:nvSpPr>
        <p:spPr>
          <a:xfrm>
            <a:off x="633035" y="1110509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документы:</a:t>
            </a:r>
          </a:p>
        </p:txBody>
      </p:sp>
    </p:spTree>
    <p:extLst>
      <p:ext uri="{BB962C8B-B14F-4D97-AF65-F5344CB8AC3E}">
        <p14:creationId xmlns:p14="http://schemas.microsoft.com/office/powerpoint/2010/main" val="295952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документов</a:t>
            </a:r>
          </a:p>
        </p:txBody>
      </p:sp>
      <p:pic>
        <p:nvPicPr>
          <p:cNvPr id="2050" name="Picture 2" descr="Документы">
            <a:extLst>
              <a:ext uri="{FF2B5EF4-FFF2-40B4-BE49-F238E27FC236}">
                <a16:creationId xmlns:a16="http://schemas.microsoft.com/office/drawing/2014/main" id="{308A380D-4D8D-4401-94F0-5FFAADC62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1" y="1862006"/>
            <a:ext cx="2641600" cy="4728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окументы">
            <a:extLst>
              <a:ext uri="{FF2B5EF4-FFF2-40B4-BE49-F238E27FC236}">
                <a16:creationId xmlns:a16="http://schemas.microsoft.com/office/drawing/2014/main" id="{928B362F-A590-4028-93DE-C26D2ED5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43" y="1886839"/>
            <a:ext cx="3174860" cy="3477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Документы">
            <a:extLst>
              <a:ext uri="{FF2B5EF4-FFF2-40B4-BE49-F238E27FC236}">
                <a16:creationId xmlns:a16="http://schemas.microsoft.com/office/drawing/2014/main" id="{C7BF2082-7E3B-4DBF-A40E-BEB468E6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88" y="1886839"/>
            <a:ext cx="4674224" cy="3324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4;g196b218f55d_0_139">
            <a:extLst>
              <a:ext uri="{FF2B5EF4-FFF2-40B4-BE49-F238E27FC236}">
                <a16:creationId xmlns:a16="http://schemas.microsoft.com/office/drawing/2014/main" id="{4903307F-5EC0-4D6E-A785-8020C3FC6DC0}"/>
              </a:ext>
            </a:extLst>
          </p:cNvPr>
          <p:cNvSpPr/>
          <p:nvPr/>
        </p:nvSpPr>
        <p:spPr bwMode="auto">
          <a:xfrm>
            <a:off x="392788" y="1011079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конфигуратор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" name="Google Shape;114;g196b218f55d_0_139">
            <a:extLst>
              <a:ext uri="{FF2B5EF4-FFF2-40B4-BE49-F238E27FC236}">
                <a16:creationId xmlns:a16="http://schemas.microsoft.com/office/drawing/2014/main" id="{64D05DC0-16E7-4146-A7AF-A4A435923B70}"/>
              </a:ext>
            </a:extLst>
          </p:cNvPr>
          <p:cNvSpPr/>
          <p:nvPr/>
        </p:nvSpPr>
        <p:spPr bwMode="auto">
          <a:xfrm>
            <a:off x="7213288" y="1019967"/>
            <a:ext cx="6820500" cy="5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</a:rPr>
              <a:t>В режиме 1С: Предприятие</a:t>
            </a:r>
            <a:endParaRPr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12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4F1BE-338B-4302-8CC5-FBD8AB2EFA6A}"/>
              </a:ext>
            </a:extLst>
          </p:cNvPr>
          <p:cNvSpPr txBox="1"/>
          <p:nvPr/>
        </p:nvSpPr>
        <p:spPr>
          <a:xfrm>
            <a:off x="457200" y="267752"/>
            <a:ext cx="10312400" cy="6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SzPts val="3200"/>
              <a:buNone/>
              <a:defRPr sz="32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Процесс разработки журналов документов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8FD31-17F7-4DB6-9328-EAE8CB232591}"/>
              </a:ext>
            </a:extLst>
          </p:cNvPr>
          <p:cNvSpPr txBox="1"/>
          <p:nvPr/>
        </p:nvSpPr>
        <p:spPr>
          <a:xfrm>
            <a:off x="633035" y="1110509"/>
            <a:ext cx="6096000" cy="47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4999"/>
              </a:lnSpc>
              <a:spcBef>
                <a:spcPts val="1000"/>
              </a:spcBef>
              <a:buSzPts val="2100"/>
              <a:buNone/>
              <a:defRPr sz="2300" b="1">
                <a:solidFill>
                  <a:srgbClr val="1E5CEC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r>
              <a:rPr lang="ru-RU" dirty="0"/>
              <a:t>В конфигурации были созданы следующие журналы документов:</a:t>
            </a:r>
          </a:p>
        </p:txBody>
      </p:sp>
      <p:sp>
        <p:nvSpPr>
          <p:cNvPr id="7" name="Google Shape;115;g196b218f55d_0_139">
            <a:extLst>
              <a:ext uri="{FF2B5EF4-FFF2-40B4-BE49-F238E27FC236}">
                <a16:creationId xmlns:a16="http://schemas.microsoft.com/office/drawing/2014/main" id="{89680535-5AF1-441B-8234-666A1028B5E4}"/>
              </a:ext>
            </a:extLst>
          </p:cNvPr>
          <p:cNvSpPr/>
          <p:nvPr/>
        </p:nvSpPr>
        <p:spPr bwMode="auto">
          <a:xfrm>
            <a:off x="633035" y="2142891"/>
            <a:ext cx="5798245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r>
              <a:rPr lang="ru-RU" sz="1900" dirty="0">
                <a:solidFill>
                  <a:srgbClr val="00396B"/>
                </a:solidFill>
                <a:latin typeface="Montserrat SemiBold"/>
              </a:rPr>
              <a:t>Складские документы</a:t>
            </a:r>
          </a:p>
          <a:p>
            <a:pPr marL="1270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</a:pPr>
            <a:r>
              <a:rPr lang="ru-RU" sz="1900" dirty="0">
                <a:solidFill>
                  <a:srgbClr val="00396B"/>
                </a:solidFill>
                <a:highlight>
                  <a:srgbClr val="FFFF00"/>
                </a:highlight>
                <a:latin typeface="Montserrat SemiBold"/>
              </a:rPr>
              <a:t>….. (продолжить список, при наличии)</a:t>
            </a: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highlight>
                <a:srgbClr val="FFFF00"/>
              </a:highlight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  <a:p>
            <a:pPr marL="457200" indent="-330200">
              <a:lnSpc>
                <a:spcPct val="114999"/>
              </a:lnSpc>
              <a:spcBef>
                <a:spcPts val="1000"/>
              </a:spcBef>
              <a:buClr>
                <a:srgbClr val="1E5CEC"/>
              </a:buClr>
              <a:buSzPts val="1600"/>
              <a:buFont typeface="Montserrat"/>
              <a:buChar char="➜"/>
            </a:pPr>
            <a:endParaRPr sz="1900" dirty="0">
              <a:solidFill>
                <a:srgbClr val="00396B"/>
              </a:solidFill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24391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612</Words>
  <Application>Microsoft Office PowerPoint</Application>
  <PresentationFormat>Широкоэкранный</PresentationFormat>
  <Paragraphs>199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Montserrat ExtraBold</vt:lpstr>
      <vt:lpstr>Arial</vt:lpstr>
      <vt:lpstr>Montserrat</vt:lpstr>
      <vt:lpstr>Montserrat SemiBold</vt:lpstr>
      <vt:lpstr>Montserrat Medium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Олеся Бубарева</cp:lastModifiedBy>
  <cp:revision>24</cp:revision>
  <dcterms:created xsi:type="dcterms:W3CDTF">2021-04-07T09:04:13Z</dcterms:created>
  <dcterms:modified xsi:type="dcterms:W3CDTF">2024-07-30T15:18:30Z</dcterms:modified>
</cp:coreProperties>
</file>