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iapositive de titre">
    <p:spTree>
      <p:nvGrpSpPr>
        <p:cNvPr id="1" name=""/>
        <p:cNvGrpSpPr/>
        <p:nvPr/>
      </p:nvGrpSpPr>
      <p:grpSpPr>
        <a:xfrm>
          <a:off x="0" y="0"/>
          <a:ext cx="0" cy="0"/>
          <a:chOff x="0" y="0"/>
          <a:chExt cx="0" cy="0"/>
        </a:xfrm>
      </p:grpSpPr>
      <p:sp>
        <p:nvSpPr>
          <p:cNvPr id="13" name="Shape 13"/>
          <p:cNvSpPr/>
          <p:nvPr>
            <p:ph type="title"/>
          </p:nvPr>
        </p:nvSpPr>
        <p:spPr>
          <a:xfrm>
            <a:off x="685800" y="1844675"/>
            <a:ext cx="7772400" cy="2041525"/>
          </a:xfrm>
          <a:prstGeom prst="rect">
            <a:avLst/>
          </a:prstGeom>
        </p:spPr>
        <p:txBody>
          <a:bodyPr/>
          <a:lstStyle/>
          <a:p>
            <a:pPr/>
            <a:r>
              <a:t>Texte du titre</a:t>
            </a:r>
          </a:p>
        </p:txBody>
      </p:sp>
      <p:sp>
        <p:nvSpPr>
          <p:cNvPr id="14" name="Shape 14"/>
          <p:cNvSpPr/>
          <p:nvPr>
            <p:ph type="body" sz="half"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Texte niveau 1</a:t>
            </a:r>
          </a:p>
          <a:p>
            <a:pPr lvl="1"/>
            <a:r>
              <a:t>Texte niveau 2</a:t>
            </a:r>
          </a:p>
          <a:p>
            <a:pPr lvl="2"/>
            <a:r>
              <a:t>Texte niveau 3</a:t>
            </a:r>
          </a:p>
          <a:p>
            <a:pPr lvl="3"/>
            <a:r>
              <a:t>Texte niveau 4</a:t>
            </a:r>
          </a:p>
          <a:p>
            <a:pPr lvl="4"/>
            <a:r>
              <a:t>Texte niveau 5</a:t>
            </a:r>
          </a:p>
        </p:txBody>
      </p:sp>
      <p:sp>
        <p:nvSpPr>
          <p:cNvPr id="15" name="Shape 15"/>
          <p:cNvSpPr/>
          <p:nvPr>
            <p:ph type="sldNum" sz="quarter" idx="2"/>
          </p:nvPr>
        </p:nvSpPr>
        <p:spPr>
          <a:xfrm>
            <a:off x="8756095" y="6531694"/>
            <a:ext cx="343901" cy="358139"/>
          </a:xfrm>
          <a:prstGeom prst="rect">
            <a:avLst/>
          </a:prstGeom>
        </p:spPr>
        <p:txBody>
          <a:bodyPr anchor="t"/>
          <a:lstStyle>
            <a:lvl1pPr>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re et texte vertical">
    <p:spTree>
      <p:nvGrpSpPr>
        <p:cNvPr id="1" name=""/>
        <p:cNvGrpSpPr/>
        <p:nvPr/>
      </p:nvGrpSpPr>
      <p:grpSpPr>
        <a:xfrm>
          <a:off x="0" y="0"/>
          <a:ext cx="0" cy="0"/>
          <a:chOff x="0" y="0"/>
          <a:chExt cx="0" cy="0"/>
        </a:xfrm>
      </p:grpSpPr>
      <p:sp>
        <p:nvSpPr>
          <p:cNvPr id="98" name="Shape 98"/>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99" name="Shape 99"/>
          <p:cNvSpPr/>
          <p:nvPr>
            <p:ph type="title"/>
          </p:nvPr>
        </p:nvSpPr>
        <p:spPr>
          <a:prstGeom prst="rect">
            <a:avLst/>
          </a:prstGeom>
        </p:spPr>
        <p:txBody>
          <a:bodyPr/>
          <a:lstStyle/>
          <a:p>
            <a:pPr/>
            <a:r>
              <a:t>Texte du titre</a:t>
            </a:r>
          </a:p>
        </p:txBody>
      </p:sp>
      <p:sp>
        <p:nvSpPr>
          <p:cNvPr id="100" name="Shape 100"/>
          <p:cNvSpPr/>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01" name="Shape 101"/>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re vertical et texte">
    <p:spTree>
      <p:nvGrpSpPr>
        <p:cNvPr id="1" name=""/>
        <p:cNvGrpSpPr/>
        <p:nvPr/>
      </p:nvGrpSpPr>
      <p:grpSpPr>
        <a:xfrm>
          <a:off x="0" y="0"/>
          <a:ext cx="0" cy="0"/>
          <a:chOff x="0" y="0"/>
          <a:chExt cx="0" cy="0"/>
        </a:xfrm>
      </p:grpSpPr>
      <p:sp>
        <p:nvSpPr>
          <p:cNvPr id="108" name="Shape 108"/>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109" name="Shape 109"/>
          <p:cNvSpPr/>
          <p:nvPr>
            <p:ph type="title"/>
          </p:nvPr>
        </p:nvSpPr>
        <p:spPr>
          <a:xfrm>
            <a:off x="6629400" y="0"/>
            <a:ext cx="2057400" cy="6400802"/>
          </a:xfrm>
          <a:prstGeom prst="rect">
            <a:avLst/>
          </a:prstGeom>
        </p:spPr>
        <p:txBody>
          <a:bodyPr/>
          <a:lstStyle/>
          <a:p>
            <a:pPr/>
            <a:r>
              <a:t>Texte du titre</a:t>
            </a:r>
          </a:p>
        </p:txBody>
      </p:sp>
      <p:sp>
        <p:nvSpPr>
          <p:cNvPr id="110" name="Shape 110"/>
          <p:cNvSpPr/>
          <p:nvPr>
            <p:ph type="body" idx="1"/>
          </p:nvPr>
        </p:nvSpPr>
        <p:spPr>
          <a:xfrm>
            <a:off x="457200" y="274638"/>
            <a:ext cx="6019800" cy="6583364"/>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11" name="Shape 111"/>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118" name="Shape 118"/>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119" name="Shape 119"/>
          <p:cNvSpPr/>
          <p:nvPr>
            <p:ph type="title"/>
          </p:nvPr>
        </p:nvSpPr>
        <p:spPr>
          <a:prstGeom prst="rect">
            <a:avLst/>
          </a:prstGeom>
        </p:spPr>
        <p:txBody>
          <a:bodyPr/>
          <a:lstStyle/>
          <a:p>
            <a:pPr/>
            <a:r>
              <a:t>Texte du titre</a:t>
            </a:r>
          </a:p>
        </p:txBody>
      </p:sp>
      <p:sp>
        <p:nvSpPr>
          <p:cNvPr id="120" name="Shape 120"/>
          <p:cNvSpPr/>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21" name="Shape 121"/>
          <p:cNvSpPr/>
          <p:nvPr>
            <p:ph type="sldNum" sz="quarter" idx="2"/>
          </p:nvPr>
        </p:nvSpPr>
        <p:spPr>
          <a:xfrm>
            <a:off x="8422820" y="6221731"/>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128" name="Shape 128"/>
          <p:cNvSpPr/>
          <p:nvPr>
            <p:ph type="title"/>
          </p:nvPr>
        </p:nvSpPr>
        <p:spPr>
          <a:xfrm>
            <a:off x="457200" y="274638"/>
            <a:ext cx="8229600" cy="1143001"/>
          </a:xfrm>
          <a:prstGeom prst="rect">
            <a:avLst/>
          </a:prstGeom>
        </p:spPr>
        <p:txBody>
          <a:bodyPr/>
          <a:lstStyle/>
          <a:p>
            <a:pPr/>
            <a:r>
              <a:t>Texte du titre</a:t>
            </a:r>
          </a:p>
        </p:txBody>
      </p:sp>
      <p:sp>
        <p:nvSpPr>
          <p:cNvPr id="129" name="Shape 129"/>
          <p:cNvSpPr/>
          <p:nvPr>
            <p:ph type="body" idx="1"/>
          </p:nvPr>
        </p:nvSpPr>
        <p:spPr>
          <a:xfrm>
            <a:off x="457200" y="1600200"/>
            <a:ext cx="8229600" cy="4525963"/>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30" name="Shape 130"/>
          <p:cNvSpPr/>
          <p:nvPr>
            <p:ph type="sldNum" sz="quarter" idx="2"/>
          </p:nvPr>
        </p:nvSpPr>
        <p:spPr>
          <a:xfrm>
            <a:off x="8727149" y="6495146"/>
            <a:ext cx="237341" cy="231139"/>
          </a:xfrm>
          <a:prstGeom prst="rect">
            <a:avLst/>
          </a:prstGeom>
        </p:spPr>
        <p:txBody>
          <a:bodyPr anchor="t"/>
          <a:lstStyle>
            <a:lvl1pPr>
              <a:defRPr i="1" sz="1000">
                <a:solidFill>
                  <a:srgbClr val="80808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re et contenu">
    <p:spTree>
      <p:nvGrpSpPr>
        <p:cNvPr id="1" name=""/>
        <p:cNvGrpSpPr/>
        <p:nvPr/>
      </p:nvGrpSpPr>
      <p:grpSpPr>
        <a:xfrm>
          <a:off x="0" y="0"/>
          <a:ext cx="0" cy="0"/>
          <a:chOff x="0" y="0"/>
          <a:chExt cx="0" cy="0"/>
        </a:xfrm>
      </p:grpSpPr>
      <p:pic>
        <p:nvPicPr>
          <p:cNvPr id="137" name="image1.png" descr="\\kcos01\Commun Ouest\KC_identite_visuelle\LOGO_PNG\LOGO_Key_Degrade_Couleur_RVB_420_226.png"/>
          <p:cNvPicPr>
            <a:picLocks noChangeAspect="1"/>
          </p:cNvPicPr>
          <p:nvPr/>
        </p:nvPicPr>
        <p:blipFill>
          <a:blip r:embed="rId2">
            <a:extLst/>
          </a:blip>
          <a:stretch>
            <a:fillRect/>
          </a:stretch>
        </p:blipFill>
        <p:spPr>
          <a:xfrm>
            <a:off x="52114" y="44622"/>
            <a:ext cx="1279526" cy="688978"/>
          </a:xfrm>
          <a:prstGeom prst="rect">
            <a:avLst/>
          </a:prstGeom>
          <a:ln w="12700">
            <a:miter lim="400000"/>
          </a:ln>
        </p:spPr>
      </p:pic>
      <p:sp>
        <p:nvSpPr>
          <p:cNvPr id="138" name="Shape 138"/>
          <p:cNvSpPr/>
          <p:nvPr/>
        </p:nvSpPr>
        <p:spPr>
          <a:xfrm>
            <a:off x="149918" y="6601544"/>
            <a:ext cx="2835799"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000">
                <a:solidFill>
                  <a:srgbClr val="808080"/>
                </a:solidFill>
                <a:latin typeface="Calibri"/>
                <a:ea typeface="Calibri"/>
                <a:cs typeface="Calibri"/>
                <a:sym typeface="Calibri"/>
              </a:defRPr>
            </a:lvl1pPr>
          </a:lstStyle>
          <a:p>
            <a:pPr/>
            <a:r>
              <a:t>Architecture Logicielle – Key Consulting 2015</a:t>
            </a:r>
          </a:p>
        </p:txBody>
      </p:sp>
      <p:sp>
        <p:nvSpPr>
          <p:cNvPr id="139" name="Shape 139"/>
          <p:cNvSpPr/>
          <p:nvPr>
            <p:ph type="title"/>
          </p:nvPr>
        </p:nvSpPr>
        <p:spPr>
          <a:xfrm>
            <a:off x="508000" y="66675"/>
            <a:ext cx="8229600" cy="1508126"/>
          </a:xfrm>
          <a:prstGeom prst="rect">
            <a:avLst/>
          </a:prstGeom>
        </p:spPr>
        <p:txBody>
          <a:bodyPr/>
          <a:lstStyle/>
          <a:p>
            <a:pPr/>
            <a:r>
              <a:t>Texte du titre</a:t>
            </a:r>
          </a:p>
        </p:txBody>
      </p:sp>
      <p:sp>
        <p:nvSpPr>
          <p:cNvPr id="140" name="Shape 140"/>
          <p:cNvSpPr/>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141" name="Shape 1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re et contenu">
    <p:spTree>
      <p:nvGrpSpPr>
        <p:cNvPr id="1" name=""/>
        <p:cNvGrpSpPr/>
        <p:nvPr/>
      </p:nvGrpSpPr>
      <p:grpSpPr>
        <a:xfrm>
          <a:off x="0" y="0"/>
          <a:ext cx="0" cy="0"/>
          <a:chOff x="0" y="0"/>
          <a:chExt cx="0" cy="0"/>
        </a:xfrm>
      </p:grpSpPr>
      <p:pic>
        <p:nvPicPr>
          <p:cNvPr id="148" name="image1.png" descr="\\kcos01\Commun Ouest\KC_identite_visuelle\LOGO_PNG\LOGO_Key_Degrade_Couleur_RVB_420_226.png"/>
          <p:cNvPicPr>
            <a:picLocks noChangeAspect="1"/>
          </p:cNvPicPr>
          <p:nvPr/>
        </p:nvPicPr>
        <p:blipFill>
          <a:blip r:embed="rId2">
            <a:extLst/>
          </a:blip>
          <a:stretch>
            <a:fillRect/>
          </a:stretch>
        </p:blipFill>
        <p:spPr>
          <a:xfrm>
            <a:off x="52114" y="44623"/>
            <a:ext cx="1279526" cy="688976"/>
          </a:xfrm>
          <a:prstGeom prst="rect">
            <a:avLst/>
          </a:prstGeom>
          <a:ln w="12700">
            <a:miter lim="400000"/>
          </a:ln>
        </p:spPr>
      </p:pic>
      <p:sp>
        <p:nvSpPr>
          <p:cNvPr id="149" name="Shape 149"/>
          <p:cNvSpPr/>
          <p:nvPr/>
        </p:nvSpPr>
        <p:spPr>
          <a:xfrm>
            <a:off x="251519" y="6525344"/>
            <a:ext cx="2664298"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000">
                <a:solidFill>
                  <a:srgbClr val="808080"/>
                </a:solidFill>
                <a:latin typeface="Calibri"/>
                <a:ea typeface="Calibri"/>
                <a:cs typeface="Calibri"/>
                <a:sym typeface="Calibri"/>
              </a:defRPr>
            </a:lvl1pPr>
          </a:lstStyle>
          <a:p>
            <a:pPr/>
            <a:r>
              <a:t>Architecture Logicielle – Key Consulting 2015</a:t>
            </a:r>
          </a:p>
        </p:txBody>
      </p:sp>
      <p:sp>
        <p:nvSpPr>
          <p:cNvPr id="150" name="Shape 150"/>
          <p:cNvSpPr/>
          <p:nvPr>
            <p:ph type="sldNum" sz="quarter" idx="2"/>
          </p:nvPr>
        </p:nvSpPr>
        <p:spPr>
          <a:xfrm>
            <a:off x="8727149" y="6495146"/>
            <a:ext cx="237340" cy="231139"/>
          </a:xfrm>
          <a:prstGeom prst="rect">
            <a:avLst/>
          </a:prstGeom>
        </p:spPr>
        <p:txBody>
          <a:bodyPr anchor="t"/>
          <a:lstStyle>
            <a:lvl1pPr>
              <a:defRPr i="1" sz="1000">
                <a:solidFill>
                  <a:srgbClr val="808080"/>
                </a:solidFill>
              </a:defRPr>
            </a:lvl1pPr>
          </a:lstStyle>
          <a:p>
            <a:pPr/>
            <a:fld id="{86CB4B4D-7CA3-9044-876B-883B54F8677D}" type="slidenum"/>
          </a:p>
        </p:txBody>
      </p:sp>
      <p:sp>
        <p:nvSpPr>
          <p:cNvPr id="151" name="Shape 151"/>
          <p:cNvSpPr/>
          <p:nvPr>
            <p:ph type="title"/>
          </p:nvPr>
        </p:nvSpPr>
        <p:spPr>
          <a:xfrm>
            <a:off x="457200" y="274638"/>
            <a:ext cx="8229600" cy="1143001"/>
          </a:xfrm>
          <a:prstGeom prst="rect">
            <a:avLst/>
          </a:prstGeom>
        </p:spPr>
        <p:txBody>
          <a:bodyPr/>
          <a:lstStyle/>
          <a:p>
            <a:pPr/>
            <a:r>
              <a:t>Texte du titre</a:t>
            </a:r>
          </a:p>
        </p:txBody>
      </p:sp>
      <p:sp>
        <p:nvSpPr>
          <p:cNvPr id="152" name="Shape 152"/>
          <p:cNvSpPr/>
          <p:nvPr>
            <p:ph type="body" idx="1"/>
          </p:nvPr>
        </p:nvSpPr>
        <p:spPr>
          <a:xfrm>
            <a:off x="457200" y="1600200"/>
            <a:ext cx="8229600" cy="4525963"/>
          </a:xfrm>
          <a:prstGeom prst="rect">
            <a:avLst/>
          </a:prstGeom>
        </p:spPr>
        <p:txBody>
          <a:bodyPr/>
          <a:lstStyle>
            <a:lvl2pPr marL="783771" indent="-326571"/>
          </a:lstStyle>
          <a:p>
            <a:pPr/>
            <a:r>
              <a:t>Texte niveau 1</a:t>
            </a:r>
          </a:p>
          <a:p>
            <a:pPr lvl="1"/>
            <a:r>
              <a:t>Texte niveau 2</a:t>
            </a:r>
          </a:p>
          <a:p>
            <a:pPr lvl="2"/>
            <a:r>
              <a:t>Texte niveau 3</a:t>
            </a:r>
          </a:p>
          <a:p>
            <a:pPr lvl="3"/>
            <a:r>
              <a:t>Texte niveau 4</a:t>
            </a:r>
          </a:p>
          <a:p>
            <a:pPr lvl="4"/>
            <a:r>
              <a:t>Texte niveau 5</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iapositive de titre">
    <p:spTree>
      <p:nvGrpSpPr>
        <p:cNvPr id="1" name=""/>
        <p:cNvGrpSpPr/>
        <p:nvPr/>
      </p:nvGrpSpPr>
      <p:grpSpPr>
        <a:xfrm>
          <a:off x="0" y="0"/>
          <a:ext cx="0" cy="0"/>
          <a:chOff x="0" y="0"/>
          <a:chExt cx="0" cy="0"/>
        </a:xfrm>
      </p:grpSpPr>
      <p:pic>
        <p:nvPicPr>
          <p:cNvPr id="159" name="image1.png" descr="\\kcos01\Commun Ouest\KC_identite_visuelle\LOGO_PNG\LOGO_Key_Degrade_Couleur_RVB_420_226.png"/>
          <p:cNvPicPr>
            <a:picLocks noChangeAspect="1"/>
          </p:cNvPicPr>
          <p:nvPr/>
        </p:nvPicPr>
        <p:blipFill>
          <a:blip r:embed="rId2">
            <a:extLst/>
          </a:blip>
          <a:stretch>
            <a:fillRect/>
          </a:stretch>
        </p:blipFill>
        <p:spPr>
          <a:xfrm>
            <a:off x="52114" y="44623"/>
            <a:ext cx="1279526" cy="688976"/>
          </a:xfrm>
          <a:prstGeom prst="rect">
            <a:avLst/>
          </a:prstGeom>
          <a:ln w="12700">
            <a:miter lim="400000"/>
          </a:ln>
        </p:spPr>
      </p:pic>
      <p:sp>
        <p:nvSpPr>
          <p:cNvPr id="160" name="Shape 160"/>
          <p:cNvSpPr/>
          <p:nvPr/>
        </p:nvSpPr>
        <p:spPr>
          <a:xfrm>
            <a:off x="251519" y="6525344"/>
            <a:ext cx="2664298"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000">
                <a:solidFill>
                  <a:srgbClr val="808080"/>
                </a:solidFill>
                <a:latin typeface="Calibri"/>
                <a:ea typeface="Calibri"/>
                <a:cs typeface="Calibri"/>
                <a:sym typeface="Calibri"/>
              </a:defRPr>
            </a:lvl1pPr>
          </a:lstStyle>
          <a:p>
            <a:pPr/>
            <a:r>
              <a:t>Architecture Logicielle – Key Consulting 2015</a:t>
            </a:r>
          </a:p>
        </p:txBody>
      </p:sp>
      <p:sp>
        <p:nvSpPr>
          <p:cNvPr id="161" name="Shape 161"/>
          <p:cNvSpPr/>
          <p:nvPr>
            <p:ph type="sldNum" sz="quarter" idx="2"/>
          </p:nvPr>
        </p:nvSpPr>
        <p:spPr>
          <a:xfrm>
            <a:off x="8727149" y="6495146"/>
            <a:ext cx="237340" cy="231139"/>
          </a:xfrm>
          <a:prstGeom prst="rect">
            <a:avLst/>
          </a:prstGeom>
        </p:spPr>
        <p:txBody>
          <a:bodyPr anchor="t"/>
          <a:lstStyle>
            <a:lvl1pPr>
              <a:defRPr i="1" sz="1000">
                <a:solidFill>
                  <a:srgbClr val="808080"/>
                </a:solidFill>
              </a:defRPr>
            </a:lvl1pPr>
          </a:lstStyle>
          <a:p>
            <a:pPr/>
            <a:fld id="{86CB4B4D-7CA3-9044-876B-883B54F8677D}" type="slidenum"/>
          </a:p>
        </p:txBody>
      </p:sp>
      <p:sp>
        <p:nvSpPr>
          <p:cNvPr id="162" name="Shape 162"/>
          <p:cNvSpPr/>
          <p:nvPr>
            <p:ph type="title"/>
          </p:nvPr>
        </p:nvSpPr>
        <p:spPr>
          <a:xfrm>
            <a:off x="685800" y="2130425"/>
            <a:ext cx="7772400" cy="1470025"/>
          </a:xfrm>
          <a:prstGeom prst="rect">
            <a:avLst/>
          </a:prstGeom>
        </p:spPr>
        <p:txBody>
          <a:bodyPr/>
          <a:lstStyle/>
          <a:p>
            <a:pPr/>
            <a:r>
              <a:t>Texte du titre</a:t>
            </a:r>
          </a:p>
        </p:txBody>
      </p:sp>
      <p:sp>
        <p:nvSpPr>
          <p:cNvPr id="163" name="Shape 163"/>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Texte niveau 1</a:t>
            </a:r>
          </a:p>
          <a:p>
            <a:pPr lvl="1"/>
            <a:r>
              <a:t>Texte niveau 2</a:t>
            </a:r>
          </a:p>
          <a:p>
            <a:pPr lvl="2"/>
            <a:r>
              <a:t>Texte niveau 3</a:t>
            </a:r>
          </a:p>
          <a:p>
            <a:pPr lvl="3"/>
            <a:r>
              <a:t>Texte niveau 4</a:t>
            </a:r>
          </a:p>
          <a:p>
            <a:pPr lvl="4"/>
            <a:r>
              <a:t>Texte niveau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Texte du titre</a:t>
            </a:r>
          </a:p>
        </p:txBody>
      </p:sp>
      <p:sp>
        <p:nvSpPr>
          <p:cNvPr id="23" name="Shape 23"/>
          <p:cNvSpPr/>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re de section">
    <p:spTree>
      <p:nvGrpSpPr>
        <p:cNvPr id="1" name=""/>
        <p:cNvGrpSpPr/>
        <p:nvPr/>
      </p:nvGrpSpPr>
      <p:grpSpPr>
        <a:xfrm>
          <a:off x="0" y="0"/>
          <a:ext cx="0" cy="0"/>
          <a:chOff x="0" y="0"/>
          <a:chExt cx="0" cy="0"/>
        </a:xfrm>
      </p:grpSpPr>
      <p:sp>
        <p:nvSpPr>
          <p:cNvPr id="31" name="Shape 31"/>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32" name="Shape 32"/>
          <p:cNvSpPr/>
          <p:nvPr>
            <p:ph type="title"/>
          </p:nvPr>
        </p:nvSpPr>
        <p:spPr>
          <a:xfrm>
            <a:off x="722312" y="4406900"/>
            <a:ext cx="7772401" cy="1362075"/>
          </a:xfrm>
          <a:prstGeom prst="rect">
            <a:avLst/>
          </a:prstGeom>
        </p:spPr>
        <p:txBody>
          <a:bodyPr anchor="t"/>
          <a:lstStyle>
            <a:lvl1pPr algn="l">
              <a:defRPr b="1" cap="all" sz="4000"/>
            </a:lvl1pPr>
          </a:lstStyle>
          <a:p>
            <a:pPr/>
            <a:r>
              <a:t>Texte du titre</a:t>
            </a:r>
          </a:p>
        </p:txBody>
      </p:sp>
      <p:sp>
        <p:nvSpPr>
          <p:cNvPr id="33" name="Shape 33"/>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Texte niveau 1</a:t>
            </a:r>
          </a:p>
          <a:p>
            <a:pPr lvl="1"/>
            <a:r>
              <a:t>Texte niveau 2</a:t>
            </a:r>
          </a:p>
          <a:p>
            <a:pPr lvl="2"/>
            <a:r>
              <a:t>Texte niveau 3</a:t>
            </a:r>
          </a:p>
          <a:p>
            <a:pPr lvl="3"/>
            <a:r>
              <a:t>Texte niveau 4</a:t>
            </a:r>
          </a:p>
          <a:p>
            <a:pPr lvl="4"/>
            <a:r>
              <a:t>Texte niveau 5</a:t>
            </a:r>
          </a:p>
        </p:txBody>
      </p:sp>
      <p:sp>
        <p:nvSpPr>
          <p:cNvPr id="34" name="Shape 34"/>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ux contenus">
    <p:spTree>
      <p:nvGrpSpPr>
        <p:cNvPr id="1" name=""/>
        <p:cNvGrpSpPr/>
        <p:nvPr/>
      </p:nvGrpSpPr>
      <p:grpSpPr>
        <a:xfrm>
          <a:off x="0" y="0"/>
          <a:ext cx="0" cy="0"/>
          <a:chOff x="0" y="0"/>
          <a:chExt cx="0" cy="0"/>
        </a:xfrm>
      </p:grpSpPr>
      <p:sp>
        <p:nvSpPr>
          <p:cNvPr id="41" name="Shape 41"/>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42" name="Shape 42"/>
          <p:cNvSpPr/>
          <p:nvPr>
            <p:ph type="title"/>
          </p:nvPr>
        </p:nvSpPr>
        <p:spPr>
          <a:prstGeom prst="rect">
            <a:avLst/>
          </a:prstGeom>
        </p:spPr>
        <p:txBody>
          <a:bodyPr/>
          <a:lstStyle/>
          <a:p>
            <a:pPr/>
            <a:r>
              <a:t>Texte du titre</a:t>
            </a:r>
          </a:p>
        </p:txBody>
      </p:sp>
      <p:sp>
        <p:nvSpPr>
          <p:cNvPr id="43" name="Shape 43"/>
          <p:cNvSpPr/>
          <p:nvPr>
            <p:ph type="body" sz="half"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Texte niveau 1</a:t>
            </a:r>
          </a:p>
          <a:p>
            <a:pPr lvl="1"/>
            <a:r>
              <a:t>Texte niveau 2</a:t>
            </a:r>
          </a:p>
          <a:p>
            <a:pPr lvl="2"/>
            <a:r>
              <a:t>Texte niveau 3</a:t>
            </a:r>
          </a:p>
          <a:p>
            <a:pPr lvl="3"/>
            <a:r>
              <a:t>Texte niveau 4</a:t>
            </a:r>
          </a:p>
          <a:p>
            <a:pPr lvl="4"/>
            <a:r>
              <a:t>Texte niveau 5</a:t>
            </a:r>
          </a:p>
        </p:txBody>
      </p:sp>
      <p:sp>
        <p:nvSpPr>
          <p:cNvPr id="44" name="Shape 44"/>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ison">
    <p:spTree>
      <p:nvGrpSpPr>
        <p:cNvPr id="1" name=""/>
        <p:cNvGrpSpPr/>
        <p:nvPr/>
      </p:nvGrpSpPr>
      <p:grpSpPr>
        <a:xfrm>
          <a:off x="0" y="0"/>
          <a:ext cx="0" cy="0"/>
          <a:chOff x="0" y="0"/>
          <a:chExt cx="0" cy="0"/>
        </a:xfrm>
      </p:grpSpPr>
      <p:sp>
        <p:nvSpPr>
          <p:cNvPr id="51" name="Shape 51"/>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52" name="Shape 52"/>
          <p:cNvSpPr/>
          <p:nvPr>
            <p:ph type="title"/>
          </p:nvPr>
        </p:nvSpPr>
        <p:spPr>
          <a:xfrm>
            <a:off x="457200" y="256810"/>
            <a:ext cx="8229600" cy="1178656"/>
          </a:xfrm>
          <a:prstGeom prst="rect">
            <a:avLst/>
          </a:prstGeom>
        </p:spPr>
        <p:txBody>
          <a:bodyPr/>
          <a:lstStyle/>
          <a:p>
            <a:pPr/>
            <a:r>
              <a:t>Texte du titre</a:t>
            </a:r>
          </a:p>
        </p:txBody>
      </p:sp>
      <p:sp>
        <p:nvSpPr>
          <p:cNvPr id="53" name="Shape 53"/>
          <p:cNvSpPr/>
          <p:nvPr>
            <p:ph type="body" sz="quarter" idx="1"/>
          </p:nvPr>
        </p:nvSpPr>
        <p:spPr>
          <a:xfrm>
            <a:off x="457200" y="1435464"/>
            <a:ext cx="4040188" cy="73941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Texte niveau 1</a:t>
            </a:r>
          </a:p>
          <a:p>
            <a:pPr lvl="1"/>
            <a:r>
              <a:t>Texte niveau 2</a:t>
            </a:r>
          </a:p>
          <a:p>
            <a:pPr lvl="2"/>
            <a:r>
              <a:t>Texte niveau 3</a:t>
            </a:r>
          </a:p>
          <a:p>
            <a:pPr lvl="3"/>
            <a:r>
              <a:t>Texte niveau 4</a:t>
            </a:r>
          </a:p>
          <a:p>
            <a:pPr lvl="4"/>
            <a:r>
              <a:t>Texte niveau 5</a:t>
            </a:r>
          </a:p>
        </p:txBody>
      </p:sp>
      <p:sp>
        <p:nvSpPr>
          <p:cNvPr id="54" name="Shape 54"/>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seul">
    <p:spTree>
      <p:nvGrpSpPr>
        <p:cNvPr id="1" name=""/>
        <p:cNvGrpSpPr/>
        <p:nvPr/>
      </p:nvGrpSpPr>
      <p:grpSpPr>
        <a:xfrm>
          <a:off x="0" y="0"/>
          <a:ext cx="0" cy="0"/>
          <a:chOff x="0" y="0"/>
          <a:chExt cx="0" cy="0"/>
        </a:xfrm>
      </p:grpSpPr>
      <p:sp>
        <p:nvSpPr>
          <p:cNvPr id="61" name="Shape 61"/>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62" name="Shape 62"/>
          <p:cNvSpPr/>
          <p:nvPr>
            <p:ph type="title"/>
          </p:nvPr>
        </p:nvSpPr>
        <p:spPr>
          <a:prstGeom prst="rect">
            <a:avLst/>
          </a:prstGeom>
        </p:spPr>
        <p:txBody>
          <a:bodyPr/>
          <a:lstStyle/>
          <a:p>
            <a:pPr/>
            <a:r>
              <a:t>Texte du titre</a:t>
            </a:r>
          </a:p>
        </p:txBody>
      </p:sp>
      <p:sp>
        <p:nvSpPr>
          <p:cNvPr id="63" name="Shape 63"/>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Vide">
    <p:spTree>
      <p:nvGrpSpPr>
        <p:cNvPr id="1" name=""/>
        <p:cNvGrpSpPr/>
        <p:nvPr/>
      </p:nvGrpSpPr>
      <p:grpSpPr>
        <a:xfrm>
          <a:off x="0" y="0"/>
          <a:ext cx="0" cy="0"/>
          <a:chOff x="0" y="0"/>
          <a:chExt cx="0" cy="0"/>
        </a:xfrm>
      </p:grpSpPr>
      <p:sp>
        <p:nvSpPr>
          <p:cNvPr id="70" name="Shape 70"/>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71" name="Shape 71"/>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u avec légende">
    <p:spTree>
      <p:nvGrpSpPr>
        <p:cNvPr id="1" name=""/>
        <p:cNvGrpSpPr/>
        <p:nvPr/>
      </p:nvGrpSpPr>
      <p:grpSpPr>
        <a:xfrm>
          <a:off x="0" y="0"/>
          <a:ext cx="0" cy="0"/>
          <a:chOff x="0" y="0"/>
          <a:chExt cx="0" cy="0"/>
        </a:xfrm>
      </p:grpSpPr>
      <p:sp>
        <p:nvSpPr>
          <p:cNvPr id="78" name="Shape 78"/>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79" name="Shape 79"/>
          <p:cNvSpPr/>
          <p:nvPr>
            <p:ph type="title"/>
          </p:nvPr>
        </p:nvSpPr>
        <p:spPr>
          <a:xfrm>
            <a:off x="457200" y="0"/>
            <a:ext cx="3008315" cy="1435100"/>
          </a:xfrm>
          <a:prstGeom prst="rect">
            <a:avLst/>
          </a:prstGeom>
        </p:spPr>
        <p:txBody>
          <a:bodyPr anchor="b"/>
          <a:lstStyle>
            <a:lvl1pPr algn="l">
              <a:defRPr b="1" sz="2000"/>
            </a:lvl1pPr>
          </a:lstStyle>
          <a:p>
            <a:pPr/>
            <a:r>
              <a:t>Texte du titre</a:t>
            </a:r>
          </a:p>
        </p:txBody>
      </p:sp>
      <p:sp>
        <p:nvSpPr>
          <p:cNvPr id="80" name="Shape 80"/>
          <p:cNvSpPr/>
          <p:nvPr>
            <p:ph type="body" idx="1"/>
          </p:nvPr>
        </p:nvSpPr>
        <p:spPr>
          <a:xfrm>
            <a:off x="3575050" y="273050"/>
            <a:ext cx="5111750" cy="658495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81" name="Shape 81"/>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mage avec légende">
    <p:spTree>
      <p:nvGrpSpPr>
        <p:cNvPr id="1" name=""/>
        <p:cNvGrpSpPr/>
        <p:nvPr/>
      </p:nvGrpSpPr>
      <p:grpSpPr>
        <a:xfrm>
          <a:off x="0" y="0"/>
          <a:ext cx="0" cy="0"/>
          <a:chOff x="0" y="0"/>
          <a:chExt cx="0" cy="0"/>
        </a:xfrm>
      </p:grpSpPr>
      <p:sp>
        <p:nvSpPr>
          <p:cNvPr id="88" name="Shape 88"/>
          <p:cNvSpPr/>
          <p:nvPr/>
        </p:nvSpPr>
        <p:spPr>
          <a:xfrm>
            <a:off x="6300192" y="6495146"/>
            <a:ext cx="2664298"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i="1" sz="1000">
                <a:solidFill>
                  <a:srgbClr val="808080"/>
                </a:solidFill>
                <a:latin typeface="Calibri"/>
                <a:ea typeface="Calibri"/>
                <a:cs typeface="Calibri"/>
                <a:sym typeface="Calibri"/>
              </a:defRPr>
            </a:lvl1pPr>
          </a:lstStyle>
          <a:p>
            <a:pPr/>
            <a:r>
              <a:t>‹N°›</a:t>
            </a:r>
          </a:p>
        </p:txBody>
      </p:sp>
      <p:sp>
        <p:nvSpPr>
          <p:cNvPr id="89" name="Shape 89"/>
          <p:cNvSpPr/>
          <p:nvPr>
            <p:ph type="title"/>
          </p:nvPr>
        </p:nvSpPr>
        <p:spPr>
          <a:xfrm>
            <a:off x="1792288" y="4800600"/>
            <a:ext cx="5486402" cy="566738"/>
          </a:xfrm>
          <a:prstGeom prst="rect">
            <a:avLst/>
          </a:prstGeom>
        </p:spPr>
        <p:txBody>
          <a:bodyPr anchor="b"/>
          <a:lstStyle>
            <a:lvl1pPr algn="l">
              <a:defRPr b="1" sz="2000"/>
            </a:lvl1pPr>
          </a:lstStyle>
          <a:p>
            <a:pPr/>
            <a:r>
              <a:t>Texte du titre</a:t>
            </a:r>
          </a:p>
        </p:txBody>
      </p:sp>
      <p:sp>
        <p:nvSpPr>
          <p:cNvPr id="90" name="Shape 90"/>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Texte niveau 1</a:t>
            </a:r>
          </a:p>
          <a:p>
            <a:pPr lvl="1"/>
            <a:r>
              <a:t>Texte niveau 2</a:t>
            </a:r>
          </a:p>
          <a:p>
            <a:pPr lvl="2"/>
            <a:r>
              <a:t>Texte niveau 3</a:t>
            </a:r>
          </a:p>
          <a:p>
            <a:pPr lvl="3"/>
            <a:r>
              <a:t>Texte niveau 4</a:t>
            </a:r>
          </a:p>
          <a:p>
            <a:pPr lvl="4"/>
            <a:r>
              <a:t>Texte niveau 5</a:t>
            </a:r>
          </a:p>
        </p:txBody>
      </p:sp>
      <p:sp>
        <p:nvSpPr>
          <p:cNvPr id="91" name="Shape 91"/>
          <p:cNvSpPr/>
          <p:nvPr>
            <p:ph type="sldNum" sz="quarter" idx="2"/>
          </p:nvPr>
        </p:nvSpPr>
        <p:spPr>
          <a:xfrm>
            <a:off x="6902894" y="6448249"/>
            <a:ext cx="343902" cy="358139"/>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descr="\\kcos01\Commun Ouest\KC_identite_visuelle\LOGO_PNG\LOGO_Key_Degrade_Couleur_RVB_420_226.png"/>
          <p:cNvPicPr>
            <a:picLocks noChangeAspect="1"/>
          </p:cNvPicPr>
          <p:nvPr/>
        </p:nvPicPr>
        <p:blipFill>
          <a:blip r:embed="rId2">
            <a:extLst/>
          </a:blip>
          <a:stretch>
            <a:fillRect/>
          </a:stretch>
        </p:blipFill>
        <p:spPr>
          <a:xfrm>
            <a:off x="52114" y="44622"/>
            <a:ext cx="1279526" cy="688978"/>
          </a:xfrm>
          <a:prstGeom prst="rect">
            <a:avLst/>
          </a:prstGeom>
          <a:ln w="12700">
            <a:miter lim="400000"/>
          </a:ln>
        </p:spPr>
      </p:pic>
      <p:sp>
        <p:nvSpPr>
          <p:cNvPr id="3" name="Shape 3"/>
          <p:cNvSpPr/>
          <p:nvPr/>
        </p:nvSpPr>
        <p:spPr>
          <a:xfrm>
            <a:off x="251518" y="6525344"/>
            <a:ext cx="2664300"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000">
                <a:solidFill>
                  <a:srgbClr val="808080"/>
                </a:solidFill>
                <a:latin typeface="Calibri"/>
                <a:ea typeface="Calibri"/>
                <a:cs typeface="Calibri"/>
                <a:sym typeface="Calibri"/>
              </a:defRPr>
            </a:lvl1pPr>
          </a:lstStyle>
          <a:p>
            <a:pPr/>
            <a:r>
              <a:t>Architecture Logicielle – Key Consulting 2016</a:t>
            </a:r>
          </a:p>
        </p:txBody>
      </p:sp>
      <p:sp>
        <p:nvSpPr>
          <p:cNvPr id="4" name="Shape 4"/>
          <p:cNvSpPr/>
          <p:nvPr>
            <p:ph type="title"/>
          </p:nvPr>
        </p:nvSpPr>
        <p:spPr>
          <a:xfrm>
            <a:off x="457200" y="92075"/>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Texte du titre</a:t>
            </a:r>
          </a:p>
        </p:txBody>
      </p:sp>
      <p:sp>
        <p:nvSpPr>
          <p:cNvPr id="5" name="Shape 5"/>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6" name="Shape 6"/>
          <p:cNvSpPr/>
          <p:nvPr>
            <p:ph type="sldNum" sz="quarter" idx="2"/>
          </p:nvPr>
        </p:nvSpPr>
        <p:spPr>
          <a:xfrm>
            <a:off x="8829220" y="6576145"/>
            <a:ext cx="263980" cy="269239"/>
          </a:xfrm>
          <a:prstGeom prst="rect">
            <a:avLst/>
          </a:prstGeom>
          <a:ln w="12700">
            <a:miter lim="400000"/>
          </a:ln>
        </p:spPr>
        <p:txBody>
          <a:bodyPr wrap="none" lIns="45718" tIns="45718" rIns="45718" bIns="45718" anchor="ctr">
            <a:spAutoFit/>
          </a:bodyPr>
          <a:lstStyle>
            <a:lvl1pPr algn="r">
              <a:defRPr sz="1200">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4.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6.jpe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gif"/><Relationship Id="rId4" Type="http://schemas.openxmlformats.org/officeDocument/2006/relationships/image" Target="../media/image7.jpeg"/><Relationship Id="rId5" Type="http://schemas.openxmlformats.org/officeDocument/2006/relationships/image" Target="../media/image3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2.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37.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37.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4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6.jpe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zone.com/articles/java-content-repository-best" TargetMode="External"/><Relationship Id="rId3" Type="http://schemas.openxmlformats.org/officeDocument/2006/relationships/image" Target="../media/image42.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6.jpeg"/><Relationship Id="rId4" Type="http://schemas.openxmlformats.org/officeDocument/2006/relationships/image" Target="../media/image43.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4.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gif"/></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4.png"/></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58.pn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8.jpeg"/><Relationship Id="rId4" Type="http://schemas.openxmlformats.org/officeDocument/2006/relationships/image" Target="../media/image4.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9.png"/><Relationship Id="rId3" Type="http://schemas.openxmlformats.org/officeDocument/2006/relationships/image" Target="../media/image60.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9.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9.png"/><Relationship Id="rId4"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3.jpeg"/><Relationship Id="rId4"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2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4.jpe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25.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2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3.jpeg"/><Relationship Id="rId4" Type="http://schemas.openxmlformats.org/officeDocument/2006/relationships/image" Target="../media/image4.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hyperlink" Target="http://docs.oracle.com/javase/8/docs/api/java/lang/Object.html" TargetMode="External"/><Relationship Id="rId4" Type="http://schemas.openxmlformats.org/officeDocument/2006/relationships/hyperlink" Target="http://docs.oracle.com/javase/8/docs/api/java/lang/ClassLoader.html" TargetMode="External"/><Relationship Id="rId5" Type="http://schemas.openxmlformats.org/officeDocument/2006/relationships/hyperlink" Target="http://docs.oracle.com/javase/8/docs/api/java/lang/Class.html" TargetMode="External"/><Relationship Id="rId6" Type="http://schemas.openxmlformats.org/officeDocument/2006/relationships/hyperlink" Target="http://docs.oracle.com/javase/8/docs/api/java/lang/reflect/InvocationHandler.html" TargetMode="External"/><Relationship Id="rId7" Type="http://schemas.openxmlformats.org/officeDocument/2006/relationships/hyperlink" Target="http://docs.oracle.com/javase/8/docs/api/java/lang/IllegalArgumentException.html" TargetMode="External"/><Relationship Id="rId8" Type="http://schemas.openxmlformats.org/officeDocument/2006/relationships/hyperlink" Target="http://docs.oracle.com/javase/8/docs/api/java/lang/SecurityException.html" TargetMode="External"/><Relationship Id="rId9" Type="http://schemas.openxmlformats.org/officeDocument/2006/relationships/hyperlink" Target="http://docs.oracle.com/javase/8/docs/api/java/lang/reflect/Method.html" TargetMode="External"/><Relationship Id="rId10" Type="http://schemas.openxmlformats.org/officeDocument/2006/relationships/hyperlink" Target="http://docs.oracle.com/javase/8/docs/api/java/lang/Throwable.html" TargetMode="Externa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image" Target="../media/image26.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hyperlink" Target="http://oscar-osgi.sourceforge.net/" TargetMode="External"/><Relationship Id="rId4" Type="http://schemas.openxmlformats.org/officeDocument/2006/relationships/hyperlink" Target="http://felix.apache.org/" TargetMode="External"/><Relationship Id="rId5" Type="http://schemas.openxmlformats.org/officeDocument/2006/relationships/hyperlink" Target="https://www.knopflerfish.org/" TargetMode="External"/><Relationship Id="rId6" Type="http://schemas.openxmlformats.org/officeDocument/2006/relationships/hyperlink" Target="http://www.eclipse.org/equinox/" TargetMode="External"/><Relationship Id="rId7" Type="http://schemas.openxmlformats.org/officeDocument/2006/relationships/hyperlink" Target="https://glassfish.java.net/public/GF-OSGi-Features.pdf" TargetMode="Externa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image" Target="../media/image27.png"/><Relationship Id="rId4" Type="http://schemas.openxmlformats.org/officeDocument/2006/relationships/image" Target="../media/image2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image" Target="../media/image29.png"/><Relationship Id="rId4" Type="http://schemas.openxmlformats.org/officeDocument/2006/relationships/image" Target="../media/image30.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3.jpeg"/><Relationship Id="rId4" Type="http://schemas.openxmlformats.org/officeDocument/2006/relationships/image" Target="../media/image4.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1.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10.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jpeg"/><Relationship Id="rId3" Type="http://schemas.openxmlformats.org/officeDocument/2006/relationships/image" Target="../media/image4.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13.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 name="image2.jp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4" name="image2.png"/>
          <p:cNvPicPr>
            <a:picLocks noChangeAspect="1"/>
          </p:cNvPicPr>
          <p:nvPr/>
        </p:nvPicPr>
        <p:blipFill>
          <a:blip r:embed="rId3">
            <a:extLst/>
          </a:blip>
          <a:srcRect l="0" t="83936" r="1630" b="1665"/>
          <a:stretch>
            <a:fillRect/>
          </a:stretch>
        </p:blipFill>
        <p:spPr>
          <a:xfrm>
            <a:off x="2483767" y="3967974"/>
            <a:ext cx="4445300" cy="325122"/>
          </a:xfrm>
          <a:prstGeom prst="rect">
            <a:avLst/>
          </a:prstGeom>
          <a:ln w="12700">
            <a:miter lim="400000"/>
          </a:ln>
        </p:spPr>
      </p:pic>
      <p:pic>
        <p:nvPicPr>
          <p:cNvPr id="175" name="image2.png"/>
          <p:cNvPicPr>
            <a:picLocks noChangeAspect="1"/>
          </p:cNvPicPr>
          <p:nvPr/>
        </p:nvPicPr>
        <p:blipFill>
          <a:blip r:embed="rId3">
            <a:extLst/>
          </a:blip>
          <a:srcRect l="0" t="0" r="0" b="23198"/>
          <a:stretch>
            <a:fillRect/>
          </a:stretch>
        </p:blipFill>
        <p:spPr>
          <a:xfrm>
            <a:off x="2408776" y="2254992"/>
            <a:ext cx="4514270" cy="17280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75"/>
                                        </p:tgtEl>
                                        <p:attrNameLst>
                                          <p:attrName>style.visibility</p:attrName>
                                        </p:attrNameLst>
                                      </p:cBhvr>
                                      <p:to>
                                        <p:strVal val="visible"/>
                                      </p:to>
                                    </p:set>
                                    <p:animEffect filter="dissolve" transition="in">
                                      <p:cBhvr>
                                        <p:cTn id="7" dur="2000"/>
                                        <p:tgtEl>
                                          <p:spTgt spid="175"/>
                                        </p:tgtEl>
                                      </p:cBhvr>
                                    </p:animEffect>
                                  </p:childTnLst>
                                </p:cTn>
                              </p:par>
                            </p:childTnLst>
                          </p:cTn>
                        </p:par>
                        <p:par>
                          <p:cTn id="8" fill="hold">
                            <p:stCondLst>
                              <p:cond delay="2000"/>
                            </p:stCondLst>
                            <p:childTnLst>
                              <p:par>
                                <p:cTn id="9" presetClass="entr" nodeType="afterEffect" presetSubtype="4" presetID="2" grpId="2" fill="hold">
                                  <p:stCondLst>
                                    <p:cond delay="0"/>
                                  </p:stCondLst>
                                  <p:iterate type="el" backwards="0">
                                    <p:tmAbs val="0"/>
                                  </p:iterate>
                                  <p:childTnLst>
                                    <p:set>
                                      <p:cBhvr>
                                        <p:cTn id="10" fill="hold"/>
                                        <p:tgtEl>
                                          <p:spTgt spid="174"/>
                                        </p:tgtEl>
                                        <p:attrNameLst>
                                          <p:attrName>style.visibility</p:attrName>
                                        </p:attrNameLst>
                                      </p:cBhvr>
                                      <p:to>
                                        <p:strVal val="visible"/>
                                      </p:to>
                                    </p:set>
                                    <p:anim calcmode="lin" valueType="num">
                                      <p:cBhvr>
                                        <p:cTn id="11" dur="1000" fill="hold"/>
                                        <p:tgtEl>
                                          <p:spTgt spid="174"/>
                                        </p:tgtEl>
                                        <p:attrNameLst>
                                          <p:attrName>ppt_x</p:attrName>
                                        </p:attrNameLst>
                                      </p:cBhvr>
                                      <p:tavLst>
                                        <p:tav tm="0">
                                          <p:val>
                                            <p:strVal val="#ppt_x"/>
                                          </p:val>
                                        </p:tav>
                                        <p:tav tm="100000">
                                          <p:val>
                                            <p:strVal val="#ppt_x"/>
                                          </p:val>
                                        </p:tav>
                                      </p:tavLst>
                                    </p:anim>
                                    <p:anim calcmode="lin" valueType="num">
                                      <p:cBhvr>
                                        <p:cTn id="12" dur="10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1"/>
      <p:bldP build="whole" bldLvl="1" animBg="1" rev="0" advAuto="0" spid="174" grpId="2"/>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Shape 241"/>
          <p:cNvSpPr/>
          <p:nvPr>
            <p:ph type="title"/>
          </p:nvPr>
        </p:nvSpPr>
        <p:spPr>
          <a:prstGeom prst="rect">
            <a:avLst/>
          </a:prstGeom>
        </p:spPr>
        <p:txBody>
          <a:bodyPr/>
          <a:lstStyle/>
          <a:p>
            <a:pPr/>
            <a:r>
              <a:t>Abstract Factory</a:t>
            </a:r>
          </a:p>
        </p:txBody>
      </p:sp>
      <p:sp>
        <p:nvSpPr>
          <p:cNvPr id="242" name="Shape 242"/>
          <p:cNvSpPr/>
          <p:nvPr>
            <p:ph type="body" idx="1"/>
          </p:nvPr>
        </p:nvSpPr>
        <p:spPr>
          <a:xfrm>
            <a:off x="457200" y="1268759"/>
            <a:ext cx="8229600" cy="5112570"/>
          </a:xfrm>
          <a:prstGeom prst="rect">
            <a:avLst/>
          </a:prstGeom>
        </p:spPr>
        <p:txBody>
          <a:bodyPr/>
          <a:lstStyle/>
          <a:p>
            <a:pPr marL="339470" indent="-339470" defTabSz="905255">
              <a:lnSpc>
                <a:spcPct val="90000"/>
              </a:lnSpc>
              <a:spcBef>
                <a:spcPts val="600"/>
              </a:spcBef>
              <a:defRPr sz="2871"/>
            </a:pPr>
            <a:r>
              <a:t>Objectif, rendre l’application portable en :</a:t>
            </a:r>
          </a:p>
          <a:p>
            <a:pPr lvl="1" marL="735520" indent="-282892" defTabSz="905255">
              <a:lnSpc>
                <a:spcPct val="90000"/>
              </a:lnSpc>
              <a:spcBef>
                <a:spcPts val="500"/>
              </a:spcBef>
              <a:defRPr sz="2475"/>
            </a:pPr>
            <a:r>
              <a:t>Centralisant la création de toutes les implémentations d’une même thématique (Famille)</a:t>
            </a:r>
          </a:p>
          <a:p>
            <a:pPr lvl="1" marL="735520" indent="-282892" defTabSz="905255">
              <a:lnSpc>
                <a:spcPct val="90000"/>
              </a:lnSpc>
              <a:spcBef>
                <a:spcPts val="500"/>
              </a:spcBef>
              <a:defRPr sz="2475"/>
            </a:pPr>
            <a:r>
              <a:t>Evitant au client de connaitre les types concrets utilisés (pas de new)</a:t>
            </a:r>
          </a:p>
          <a:p>
            <a:pPr lvl="1" marL="735520" indent="-282892" defTabSz="905255">
              <a:lnSpc>
                <a:spcPct val="90000"/>
              </a:lnSpc>
              <a:spcBef>
                <a:spcPts val="500"/>
              </a:spcBef>
              <a:defRPr sz="891"/>
            </a:pPr>
          </a:p>
          <a:p>
            <a:pPr marL="339470" indent="-339470" defTabSz="905255">
              <a:lnSpc>
                <a:spcPct val="90000"/>
              </a:lnSpc>
              <a:spcBef>
                <a:spcPts val="600"/>
              </a:spcBef>
              <a:defRPr sz="2871"/>
            </a:pPr>
            <a:r>
              <a:t>Conséquences :</a:t>
            </a:r>
          </a:p>
          <a:p>
            <a:pPr lvl="1" marL="735520" indent="-282892" defTabSz="905255">
              <a:lnSpc>
                <a:spcPct val="90000"/>
              </a:lnSpc>
              <a:spcBef>
                <a:spcPts val="500"/>
              </a:spcBef>
              <a:defRPr sz="2475"/>
            </a:pPr>
            <a:r>
              <a:t>Facile de changer d’implémentation (changer de famille)</a:t>
            </a:r>
          </a:p>
          <a:p>
            <a:pPr lvl="1" marL="735520" indent="-282892" defTabSz="905255">
              <a:lnSpc>
                <a:spcPct val="90000"/>
              </a:lnSpc>
              <a:spcBef>
                <a:spcPts val="500"/>
              </a:spcBef>
              <a:defRPr sz="2475"/>
            </a:pPr>
            <a:r>
              <a:t>Evite de mélanger les objets de familles différentes</a:t>
            </a:r>
          </a:p>
          <a:p>
            <a:pPr lvl="1" marL="735520" indent="-282892" defTabSz="905255">
              <a:lnSpc>
                <a:spcPct val="90000"/>
              </a:lnSpc>
              <a:spcBef>
                <a:spcPts val="500"/>
              </a:spcBef>
              <a:defRPr sz="891"/>
            </a:pPr>
          </a:p>
          <a:p>
            <a:pPr marL="339470" indent="-339470" defTabSz="905255">
              <a:lnSpc>
                <a:spcPct val="90000"/>
              </a:lnSpc>
              <a:spcBef>
                <a:spcPts val="600"/>
              </a:spcBef>
              <a:defRPr sz="2871"/>
            </a:pPr>
            <a:r>
              <a:t>Inconvénient :</a:t>
            </a:r>
          </a:p>
          <a:p>
            <a:pPr lvl="1" marL="735520" indent="-282892" defTabSz="905255">
              <a:lnSpc>
                <a:spcPct val="90000"/>
              </a:lnSpc>
              <a:spcBef>
                <a:spcPts val="500"/>
              </a:spcBef>
              <a:defRPr sz="2475"/>
            </a:pPr>
            <a:r>
              <a:t>Ajouter des nouveaux « produits » est coûteux</a:t>
            </a:r>
          </a:p>
        </p:txBody>
      </p:sp>
      <p:pic>
        <p:nvPicPr>
          <p:cNvPr id="24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6" name="Shape 1696"/>
          <p:cNvSpPr/>
          <p:nvPr>
            <p:ph type="title"/>
          </p:nvPr>
        </p:nvSpPr>
        <p:spPr>
          <a:xfrm>
            <a:off x="457200" y="274637"/>
            <a:ext cx="8229600" cy="1143004"/>
          </a:xfrm>
          <a:prstGeom prst="rect">
            <a:avLst/>
          </a:prstGeom>
        </p:spPr>
        <p:txBody>
          <a:bodyPr/>
          <a:lstStyle/>
          <a:p>
            <a:pPr/>
            <a:r>
              <a:t>Découplez !</a:t>
            </a:r>
          </a:p>
        </p:txBody>
      </p:sp>
      <p:sp>
        <p:nvSpPr>
          <p:cNvPr id="1697" name="Shape 1697"/>
          <p:cNvSpPr/>
          <p:nvPr>
            <p:ph type="body" idx="1"/>
          </p:nvPr>
        </p:nvSpPr>
        <p:spPr>
          <a:xfrm>
            <a:off x="457200" y="1600200"/>
            <a:ext cx="8229600" cy="4525963"/>
          </a:xfrm>
          <a:prstGeom prst="rect">
            <a:avLst/>
          </a:prstGeom>
        </p:spPr>
        <p:txBody>
          <a:bodyPr/>
          <a:lstStyle/>
          <a:p>
            <a:pPr>
              <a:spcBef>
                <a:spcPts val="500"/>
              </a:spcBef>
              <a:buSzTx/>
              <a:buNone/>
              <a:defRPr i="1" sz="2400"/>
            </a:pPr>
            <a:r>
              <a:t>Il faut diviser pour régner !</a:t>
            </a:r>
            <a:endParaRPr sz="1800"/>
          </a:p>
          <a:p>
            <a:pPr>
              <a:spcBef>
                <a:spcPts val="400"/>
              </a:spcBef>
              <a:buSzTx/>
              <a:buNone/>
              <a:defRPr i="1" sz="2400"/>
            </a:pPr>
          </a:p>
          <a:p>
            <a:pPr>
              <a:spcBef>
                <a:spcPts val="400"/>
              </a:spcBef>
              <a:buSzTx/>
              <a:buNone/>
              <a:defRPr i="1" sz="2400"/>
            </a:pPr>
          </a:p>
          <a:p>
            <a:pPr algn="ctr">
              <a:buSzTx/>
              <a:buNone/>
            </a:pPr>
            <a:r>
              <a:t>Quelles sont les couches pouvant composer une application ?</a:t>
            </a:r>
          </a:p>
        </p:txBody>
      </p:sp>
      <p:sp>
        <p:nvSpPr>
          <p:cNvPr id="1698" name="Shape 1698"/>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9"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1" name="Shape 1701"/>
          <p:cNvSpPr/>
          <p:nvPr>
            <p:ph type="title"/>
          </p:nvPr>
        </p:nvSpPr>
        <p:spPr>
          <a:xfrm>
            <a:off x="457200" y="274637"/>
            <a:ext cx="8229600" cy="1143004"/>
          </a:xfrm>
          <a:prstGeom prst="rect">
            <a:avLst/>
          </a:prstGeom>
        </p:spPr>
        <p:txBody>
          <a:bodyPr/>
          <a:lstStyle/>
          <a:p>
            <a:pPr/>
            <a:r>
              <a:t>Découplez !</a:t>
            </a:r>
          </a:p>
        </p:txBody>
      </p:sp>
      <p:sp>
        <p:nvSpPr>
          <p:cNvPr id="1702" name="Shape 1702"/>
          <p:cNvSpPr/>
          <p:nvPr>
            <p:ph type="body" idx="1"/>
          </p:nvPr>
        </p:nvSpPr>
        <p:spPr>
          <a:xfrm>
            <a:off x="457200" y="1600200"/>
            <a:ext cx="8229600" cy="4525963"/>
          </a:xfrm>
          <a:prstGeom prst="rect">
            <a:avLst/>
          </a:prstGeom>
        </p:spPr>
        <p:txBody>
          <a:bodyPr/>
          <a:lstStyle/>
          <a:p>
            <a:pPr>
              <a:spcBef>
                <a:spcPts val="500"/>
              </a:spcBef>
              <a:buSzTx/>
              <a:buNone/>
              <a:defRPr i="1" sz="2400"/>
            </a:pPr>
            <a:r>
              <a:t>Il faut diviser pour régner !</a:t>
            </a:r>
            <a:endParaRPr sz="1800"/>
          </a:p>
          <a:p>
            <a:pPr>
              <a:spcBef>
                <a:spcPts val="400"/>
              </a:spcBef>
              <a:buSzTx/>
              <a:buNone/>
              <a:defRPr i="1" sz="2400"/>
            </a:pPr>
          </a:p>
          <a:p>
            <a:pPr>
              <a:spcBef>
                <a:spcPts val="400"/>
              </a:spcBef>
              <a:buSzTx/>
              <a:buNone/>
              <a:defRPr i="1" sz="2400"/>
            </a:pPr>
          </a:p>
          <a:p>
            <a:pPr algn="ctr">
              <a:buSzTx/>
              <a:buNone/>
            </a:pPr>
            <a:r>
              <a:t>Quelles sont les couches pouvant composer un application ?</a:t>
            </a:r>
            <a:endParaRPr sz="1800"/>
          </a:p>
          <a:p>
            <a:pPr algn="ctr">
              <a:spcBef>
                <a:spcPts val="400"/>
              </a:spcBef>
              <a:buSzTx/>
              <a:buNone/>
              <a:defRPr sz="1800"/>
            </a:pPr>
          </a:p>
          <a:p>
            <a:pPr algn="ctr">
              <a:buSzTx/>
              <a:buNone/>
            </a:pPr>
            <a:r>
              <a:t>Pourquoi distinguer des couches ?</a:t>
            </a:r>
          </a:p>
        </p:txBody>
      </p:sp>
      <p:sp>
        <p:nvSpPr>
          <p:cNvPr id="1703" name="Shape 1703"/>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4"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6" name="Shape 1706"/>
          <p:cNvSpPr/>
          <p:nvPr>
            <p:ph type="title"/>
          </p:nvPr>
        </p:nvSpPr>
        <p:spPr>
          <a:prstGeom prst="rect">
            <a:avLst/>
          </a:prstGeom>
        </p:spPr>
        <p:txBody>
          <a:bodyPr/>
          <a:lstStyle/>
          <a:p>
            <a:pPr/>
            <a:r>
              <a:t>MVC</a:t>
            </a:r>
          </a:p>
        </p:txBody>
      </p:sp>
      <p:sp>
        <p:nvSpPr>
          <p:cNvPr id="1707" name="Shape 1707"/>
          <p:cNvSpPr/>
          <p:nvPr>
            <p:ph type="body" sz="half" idx="1"/>
          </p:nvPr>
        </p:nvSpPr>
        <p:spPr>
          <a:xfrm>
            <a:off x="457200" y="1600200"/>
            <a:ext cx="8229600" cy="1693505"/>
          </a:xfrm>
          <a:prstGeom prst="rect">
            <a:avLst/>
          </a:prstGeom>
        </p:spPr>
        <p:txBody>
          <a:bodyPr/>
          <a:lstStyle/>
          <a:p>
            <a:pPr marL="264031" indent="-264031" defTabSz="704087">
              <a:spcBef>
                <a:spcPts val="500"/>
              </a:spcBef>
              <a:defRPr sz="2400"/>
            </a:pPr>
            <a:r>
              <a:t>Model - View - Controller</a:t>
            </a:r>
          </a:p>
          <a:p>
            <a:pPr marL="0" indent="0" defTabSz="704087">
              <a:spcBef>
                <a:spcPts val="500"/>
              </a:spcBef>
              <a:buSzTx/>
              <a:buNone/>
              <a:defRPr sz="2400"/>
            </a:pPr>
          </a:p>
          <a:p>
            <a:pPr marL="0" indent="0" defTabSz="704087">
              <a:spcBef>
                <a:spcPts val="500"/>
              </a:spcBef>
              <a:buSzTx/>
              <a:buNone/>
              <a:defRPr sz="2400"/>
            </a:pPr>
            <a:r>
              <a:t>Objectifs : séparer ce qui est apparaît à l’écran des aspects techniques et des calculs métier.</a:t>
            </a:r>
          </a:p>
        </p:txBody>
      </p:sp>
      <p:sp>
        <p:nvSpPr>
          <p:cNvPr id="1708" name="Shape 1708"/>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9" name="image4.png"/>
          <p:cNvPicPr>
            <a:picLocks noChangeAspect="1"/>
          </p:cNvPicPr>
          <p:nvPr/>
        </p:nvPicPr>
        <p:blipFill>
          <a:blip r:embed="rId2">
            <a:extLst/>
          </a:blip>
          <a:stretch>
            <a:fillRect/>
          </a:stretch>
        </p:blipFill>
        <p:spPr>
          <a:xfrm>
            <a:off x="3121793" y="3562174"/>
            <a:ext cx="2491607" cy="2740768"/>
          </a:xfrm>
          <a:prstGeom prst="rect">
            <a:avLst/>
          </a:prstGeom>
          <a:ln w="12700">
            <a:miter lim="400000"/>
          </a:ln>
        </p:spPr>
      </p:pic>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1" name="Shape 1711"/>
          <p:cNvSpPr/>
          <p:nvPr>
            <p:ph type="title"/>
          </p:nvPr>
        </p:nvSpPr>
        <p:spPr>
          <a:prstGeom prst="rect">
            <a:avLst/>
          </a:prstGeom>
        </p:spPr>
        <p:txBody>
          <a:bodyPr/>
          <a:lstStyle/>
          <a:p>
            <a:pPr/>
            <a:r>
              <a:t>MVC</a:t>
            </a:r>
          </a:p>
        </p:txBody>
      </p:sp>
      <p:sp>
        <p:nvSpPr>
          <p:cNvPr id="1712" name="Shape 1712"/>
          <p:cNvSpPr/>
          <p:nvPr>
            <p:ph type="body" idx="1"/>
          </p:nvPr>
        </p:nvSpPr>
        <p:spPr>
          <a:xfrm>
            <a:off x="457200" y="1600200"/>
            <a:ext cx="8229600" cy="4458385"/>
          </a:xfrm>
          <a:prstGeom prst="rect">
            <a:avLst/>
          </a:prstGeom>
        </p:spPr>
        <p:txBody>
          <a:bodyPr/>
          <a:lstStyle/>
          <a:p>
            <a:pPr marL="236599" indent="-236599" defTabSz="630936">
              <a:spcBef>
                <a:spcPts val="500"/>
              </a:spcBef>
              <a:defRPr sz="2200"/>
            </a:pPr>
            <a:r>
              <a:t>Model - View - Controller</a:t>
            </a:r>
          </a:p>
          <a:p>
            <a:pPr marL="0" indent="0" defTabSz="630936">
              <a:spcBef>
                <a:spcPts val="500"/>
              </a:spcBef>
              <a:buSzTx/>
              <a:buNone/>
              <a:defRPr sz="2200"/>
            </a:pPr>
          </a:p>
          <a:p>
            <a:pPr marL="0" indent="0" defTabSz="630936">
              <a:spcBef>
                <a:spcPts val="500"/>
              </a:spcBef>
              <a:buSzTx/>
              <a:buNone/>
              <a:defRPr sz="2200"/>
            </a:pPr>
            <a:r>
              <a:t>Model : représente les données « métier » de l’application, celle qui seront enregistrée et mise à disposition de l’utilisateur</a:t>
            </a:r>
          </a:p>
          <a:p>
            <a:pPr marL="0" indent="0" defTabSz="630936">
              <a:spcBef>
                <a:spcPts val="500"/>
              </a:spcBef>
              <a:buSzTx/>
              <a:buNone/>
              <a:defRPr sz="2200"/>
            </a:pPr>
          </a:p>
          <a:p>
            <a:pPr marL="0" indent="0" defTabSz="630936">
              <a:spcBef>
                <a:spcPts val="500"/>
              </a:spcBef>
              <a:buSzTx/>
              <a:buNone/>
              <a:defRPr sz="2200"/>
            </a:pPr>
            <a:r>
              <a:t>View : l’interface utilisateur de l’application, elle permet de présenter les données et s’est à travers elle que l’utilisateur effectue des actions</a:t>
            </a:r>
          </a:p>
          <a:p>
            <a:pPr marL="0" indent="0" defTabSz="630936">
              <a:spcBef>
                <a:spcPts val="500"/>
              </a:spcBef>
              <a:buSzTx/>
              <a:buNone/>
              <a:defRPr sz="2200"/>
            </a:pPr>
          </a:p>
          <a:p>
            <a:pPr marL="0" indent="0" defTabSz="630936">
              <a:spcBef>
                <a:spcPts val="500"/>
              </a:spcBef>
              <a:buSzTx/>
              <a:buNone/>
              <a:defRPr sz="2200"/>
            </a:pPr>
            <a:r>
              <a:t>Controller : il fait le lien entre la vue et le modèle,  à chaque requête de l’utilisateur il détermine quelle vue afficher et les actions qu’il faut effectuer sur le modèle</a:t>
            </a:r>
          </a:p>
        </p:txBody>
      </p:sp>
      <p:sp>
        <p:nvSpPr>
          <p:cNvPr id="1713" name="Shape 1713"/>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5" name="Shape 1715"/>
          <p:cNvSpPr/>
          <p:nvPr>
            <p:ph type="title"/>
          </p:nvPr>
        </p:nvSpPr>
        <p:spPr>
          <a:prstGeom prst="rect">
            <a:avLst/>
          </a:prstGeom>
        </p:spPr>
        <p:txBody>
          <a:bodyPr/>
          <a:lstStyle/>
          <a:p>
            <a:pPr/>
            <a:r>
              <a:t>MVC</a:t>
            </a:r>
          </a:p>
        </p:txBody>
      </p:sp>
      <p:sp>
        <p:nvSpPr>
          <p:cNvPr id="1716" name="Shape 1716"/>
          <p:cNvSpPr/>
          <p:nvPr>
            <p:ph type="body" sz="quarter" idx="1"/>
          </p:nvPr>
        </p:nvSpPr>
        <p:spPr>
          <a:xfrm>
            <a:off x="457200" y="1600200"/>
            <a:ext cx="8229600" cy="1336120"/>
          </a:xfrm>
          <a:prstGeom prst="rect">
            <a:avLst/>
          </a:prstGeom>
        </p:spPr>
        <p:txBody>
          <a:bodyPr/>
          <a:lstStyle>
            <a:lvl1pPr marL="264031" indent="-264031" defTabSz="704087">
              <a:spcBef>
                <a:spcPts val="500"/>
              </a:spcBef>
              <a:defRPr sz="2400"/>
            </a:lvl1pPr>
          </a:lstStyle>
          <a:p>
            <a:pPr/>
            <a:r>
              <a:t>Model - View - Controller</a:t>
            </a:r>
          </a:p>
        </p:txBody>
      </p:sp>
      <p:sp>
        <p:nvSpPr>
          <p:cNvPr id="1717" name="Shape 171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18" name="image4.png"/>
          <p:cNvPicPr>
            <a:picLocks noChangeAspect="1"/>
          </p:cNvPicPr>
          <p:nvPr/>
        </p:nvPicPr>
        <p:blipFill>
          <a:blip r:embed="rId2">
            <a:extLst/>
          </a:blip>
          <a:stretch>
            <a:fillRect/>
          </a:stretch>
        </p:blipFill>
        <p:spPr>
          <a:xfrm>
            <a:off x="3058293" y="2736675"/>
            <a:ext cx="2491607" cy="2740768"/>
          </a:xfrm>
          <a:prstGeom prst="rect">
            <a:avLst/>
          </a:prstGeom>
          <a:ln w="12700">
            <a:miter lim="400000"/>
          </a:ln>
        </p:spPr>
      </p:pic>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0" name="Shape 1720"/>
          <p:cNvSpPr/>
          <p:nvPr>
            <p:ph type="title"/>
          </p:nvPr>
        </p:nvSpPr>
        <p:spPr>
          <a:prstGeom prst="rect">
            <a:avLst/>
          </a:prstGeom>
        </p:spPr>
        <p:txBody>
          <a:bodyPr/>
          <a:lstStyle/>
          <a:p>
            <a:pPr/>
            <a:r>
              <a:t>MVP</a:t>
            </a:r>
          </a:p>
        </p:txBody>
      </p:sp>
      <p:sp>
        <p:nvSpPr>
          <p:cNvPr id="1721" name="Shape 1721"/>
          <p:cNvSpPr/>
          <p:nvPr>
            <p:ph type="body" idx="1"/>
          </p:nvPr>
        </p:nvSpPr>
        <p:spPr>
          <a:xfrm>
            <a:off x="457200" y="1600200"/>
            <a:ext cx="8229600" cy="4715699"/>
          </a:xfrm>
          <a:prstGeom prst="rect">
            <a:avLst/>
          </a:prstGeom>
        </p:spPr>
        <p:txBody>
          <a:bodyPr/>
          <a:lstStyle/>
          <a:p>
            <a:pPr marL="247048" indent="-247048" defTabSz="704087">
              <a:spcBef>
                <a:spcPts val="500"/>
              </a:spcBef>
              <a:buFontTx/>
              <a:defRPr sz="2400"/>
            </a:pPr>
            <a:r>
              <a:t>Model - View - Presenter</a:t>
            </a:r>
          </a:p>
          <a:p>
            <a:pPr marL="247048" indent="-247048" defTabSz="704087">
              <a:spcBef>
                <a:spcPts val="500"/>
              </a:spcBef>
              <a:buFontTx/>
              <a:defRPr sz="2400"/>
            </a:pPr>
          </a:p>
          <a:p>
            <a:pPr marL="247048" indent="-247048" defTabSz="704087">
              <a:spcBef>
                <a:spcPts val="500"/>
              </a:spcBef>
              <a:buFontTx/>
              <a:defRPr sz="2400"/>
            </a:pPr>
            <a:r>
              <a:t>Similaire au MVC mais le presenter sert d’intermédiaire entre la vue et le modèle qui n’ont pas d’interaction directe.</a:t>
            </a:r>
          </a:p>
        </p:txBody>
      </p:sp>
      <p:sp>
        <p:nvSpPr>
          <p:cNvPr id="1722" name="Shape 1722"/>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3" name="image5.png"/>
          <p:cNvPicPr>
            <a:picLocks noChangeAspect="1"/>
          </p:cNvPicPr>
          <p:nvPr/>
        </p:nvPicPr>
        <p:blipFill>
          <a:blip r:embed="rId2">
            <a:extLst/>
          </a:blip>
          <a:stretch>
            <a:fillRect/>
          </a:stretch>
        </p:blipFill>
        <p:spPr>
          <a:xfrm>
            <a:off x="2933843" y="3820097"/>
            <a:ext cx="3009757" cy="2339403"/>
          </a:xfrm>
          <a:prstGeom prst="rect">
            <a:avLst/>
          </a:prstGeom>
          <a:ln w="12700">
            <a:miter lim="400000"/>
          </a:ln>
        </p:spPr>
      </p:pic>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5" name="Shape 1725"/>
          <p:cNvSpPr/>
          <p:nvPr>
            <p:ph type="title"/>
          </p:nvPr>
        </p:nvSpPr>
        <p:spPr>
          <a:prstGeom prst="rect">
            <a:avLst/>
          </a:prstGeom>
        </p:spPr>
        <p:txBody>
          <a:bodyPr/>
          <a:lstStyle/>
          <a:p>
            <a:pPr/>
            <a:r>
              <a:t>HMVC / PAC</a:t>
            </a:r>
          </a:p>
        </p:txBody>
      </p:sp>
      <p:sp>
        <p:nvSpPr>
          <p:cNvPr id="1726" name="Shape 1726"/>
          <p:cNvSpPr/>
          <p:nvPr>
            <p:ph type="body" sz="half" idx="1"/>
          </p:nvPr>
        </p:nvSpPr>
        <p:spPr>
          <a:xfrm>
            <a:off x="457200" y="1600199"/>
            <a:ext cx="8229600" cy="2068505"/>
          </a:xfrm>
          <a:prstGeom prst="rect">
            <a:avLst/>
          </a:prstGeom>
        </p:spPr>
        <p:txBody>
          <a:bodyPr/>
          <a:lstStyle/>
          <a:p>
            <a:pPr marL="174878" indent="-174878" defTabSz="466344">
              <a:spcBef>
                <a:spcPts val="300"/>
              </a:spcBef>
              <a:defRPr sz="1600"/>
            </a:pPr>
            <a:r>
              <a:t>Hierarchical Model - View - Controller ou Presentation - Abstraction - Control</a:t>
            </a:r>
          </a:p>
          <a:p>
            <a:pPr marL="174878" indent="-174878" defTabSz="466344">
              <a:spcBef>
                <a:spcPts val="300"/>
              </a:spcBef>
              <a:defRPr sz="1600"/>
            </a:pPr>
          </a:p>
          <a:p>
            <a:pPr marL="174878" indent="-174878" defTabSz="466344">
              <a:spcBef>
                <a:spcPts val="300"/>
              </a:spcBef>
              <a:defRPr sz="1600"/>
            </a:pPr>
            <a:r>
              <a:t>Architecture basée sur une hiérarchie d’agents composés de :</a:t>
            </a:r>
          </a:p>
          <a:p>
            <a:pPr marL="0" indent="0" defTabSz="466344">
              <a:spcBef>
                <a:spcPts val="300"/>
              </a:spcBef>
              <a:buSzTx/>
              <a:buNone/>
              <a:defRPr sz="1600"/>
            </a:pPr>
            <a:r>
              <a:t>Presentation : vue</a:t>
            </a:r>
          </a:p>
          <a:p>
            <a:pPr marL="0" indent="0" defTabSz="466344">
              <a:spcBef>
                <a:spcPts val="300"/>
              </a:spcBef>
              <a:buSzTx/>
              <a:buNone/>
              <a:defRPr sz="1600"/>
            </a:pPr>
            <a:r>
              <a:t>Abstraction : gestion des données</a:t>
            </a:r>
          </a:p>
          <a:p>
            <a:pPr marL="0" indent="0" defTabSz="466344">
              <a:spcBef>
                <a:spcPts val="300"/>
              </a:spcBef>
              <a:buSzTx/>
              <a:buNone/>
              <a:defRPr sz="1600"/>
            </a:pPr>
            <a:r>
              <a:t>Control : correspondance entre A&amp;C et communication au sein de la hiérarchie de PAC</a:t>
            </a:r>
          </a:p>
        </p:txBody>
      </p:sp>
      <p:sp>
        <p:nvSpPr>
          <p:cNvPr id="1727" name="Shape 172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8" name="image6.png"/>
          <p:cNvPicPr>
            <a:picLocks noChangeAspect="1"/>
          </p:cNvPicPr>
          <p:nvPr/>
        </p:nvPicPr>
        <p:blipFill>
          <a:blip r:embed="rId2">
            <a:extLst/>
          </a:blip>
          <a:stretch>
            <a:fillRect/>
          </a:stretch>
        </p:blipFill>
        <p:spPr>
          <a:xfrm>
            <a:off x="2518760" y="3647082"/>
            <a:ext cx="3615341" cy="2560868"/>
          </a:xfrm>
          <a:prstGeom prst="rect">
            <a:avLst/>
          </a:prstGeom>
          <a:ln w="12700">
            <a:miter lim="400000"/>
          </a:ln>
        </p:spPr>
      </p:pic>
    </p:spTree>
  </p:cSld>
  <p:clrMapOvr>
    <a:masterClrMapping/>
  </p:clrMapOvr>
  <p:transition xmlns:p14="http://schemas.microsoft.com/office/powerpoint/2010/main" spd="med" advClick="1" p14:dur="1000"/>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0" name="Shape 1730"/>
          <p:cNvSpPr/>
          <p:nvPr>
            <p:ph type="title"/>
          </p:nvPr>
        </p:nvSpPr>
        <p:spPr>
          <a:prstGeom prst="rect">
            <a:avLst/>
          </a:prstGeom>
        </p:spPr>
        <p:txBody>
          <a:bodyPr/>
          <a:lstStyle/>
          <a:p>
            <a:pPr/>
            <a:r>
              <a:t>MVVM</a:t>
            </a:r>
          </a:p>
        </p:txBody>
      </p:sp>
      <p:sp>
        <p:nvSpPr>
          <p:cNvPr id="1731" name="Shape 1731"/>
          <p:cNvSpPr/>
          <p:nvPr>
            <p:ph type="body" sz="half" idx="1"/>
          </p:nvPr>
        </p:nvSpPr>
        <p:spPr>
          <a:xfrm>
            <a:off x="457200" y="1600199"/>
            <a:ext cx="8229600" cy="2068505"/>
          </a:xfrm>
          <a:prstGeom prst="rect">
            <a:avLst/>
          </a:prstGeom>
        </p:spPr>
        <p:txBody>
          <a:bodyPr/>
          <a:lstStyle/>
          <a:p>
            <a:pPr marL="264031" indent="-264031" defTabSz="704087">
              <a:spcBef>
                <a:spcPts val="500"/>
              </a:spcBef>
              <a:defRPr sz="2400"/>
            </a:pPr>
            <a:r>
              <a:t>Model - View - ViewModel</a:t>
            </a:r>
          </a:p>
          <a:p>
            <a:pPr marL="264031" indent="-264031" defTabSz="704087">
              <a:spcBef>
                <a:spcPts val="500"/>
              </a:spcBef>
              <a:defRPr sz="2400"/>
            </a:pPr>
          </a:p>
          <a:p>
            <a:pPr marL="264031" indent="-264031" defTabSz="704087">
              <a:spcBef>
                <a:spcPts val="500"/>
              </a:spcBef>
              <a:defRPr sz="2400"/>
            </a:pPr>
            <a:r>
              <a:t>ViewModel : décrit l’état du model pour la vue. Peux implémenter le pattern mediator et n’exposer que les infos que les informations utiles à la vue.</a:t>
            </a:r>
          </a:p>
        </p:txBody>
      </p:sp>
      <p:sp>
        <p:nvSpPr>
          <p:cNvPr id="1732" name="Shape 1732"/>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3" name="image7.png"/>
          <p:cNvPicPr>
            <a:picLocks noChangeAspect="1"/>
          </p:cNvPicPr>
          <p:nvPr/>
        </p:nvPicPr>
        <p:blipFill>
          <a:blip r:embed="rId2">
            <a:extLst/>
          </a:blip>
          <a:stretch>
            <a:fillRect/>
          </a:stretch>
        </p:blipFill>
        <p:spPr>
          <a:xfrm>
            <a:off x="1028700" y="3940185"/>
            <a:ext cx="6860362" cy="2068505"/>
          </a:xfrm>
          <a:prstGeom prst="rect">
            <a:avLst/>
          </a:prstGeom>
          <a:ln w="12700">
            <a:miter lim="400000"/>
          </a:ln>
        </p:spPr>
      </p:pic>
    </p:spTree>
  </p:cSld>
  <p:clrMapOvr>
    <a:masterClrMapping/>
  </p:clrMapOvr>
  <p:transition xmlns:p14="http://schemas.microsoft.com/office/powerpoint/2010/main" spd="med" advClick="1" p14:dur="1000"/>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5" name="Shape 1735"/>
          <p:cNvSpPr/>
          <p:nvPr>
            <p:ph type="title"/>
          </p:nvPr>
        </p:nvSpPr>
        <p:spPr>
          <a:xfrm>
            <a:off x="457200" y="274637"/>
            <a:ext cx="8229600" cy="1143004"/>
          </a:xfrm>
          <a:prstGeom prst="rect">
            <a:avLst/>
          </a:prstGeom>
        </p:spPr>
        <p:txBody>
          <a:bodyPr/>
          <a:lstStyle/>
          <a:p>
            <a:pPr/>
            <a:r>
              <a:t>Modèle N-tiers</a:t>
            </a:r>
          </a:p>
        </p:txBody>
      </p:sp>
      <p:sp>
        <p:nvSpPr>
          <p:cNvPr id="1736" name="Shape 1736"/>
          <p:cNvSpPr/>
          <p:nvPr>
            <p:ph type="body" idx="1"/>
          </p:nvPr>
        </p:nvSpPr>
        <p:spPr>
          <a:xfrm>
            <a:off x="457200" y="1600200"/>
            <a:ext cx="8229600" cy="4525963"/>
          </a:xfrm>
          <a:prstGeom prst="rect">
            <a:avLst/>
          </a:prstGeom>
        </p:spPr>
        <p:txBody>
          <a:bodyPr/>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737" name="Shape 173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8"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739" name="Shape 1739"/>
          <p:cNvSpPr/>
          <p:nvPr/>
        </p:nvSpPr>
        <p:spPr>
          <a:xfrm>
            <a:off x="2483764" y="1700808"/>
            <a:ext cx="4248484" cy="792093"/>
          </a:xfrm>
          <a:prstGeom prst="roundRect">
            <a:avLst>
              <a:gd name="adj" fmla="val 16667"/>
            </a:avLst>
          </a:prstGeom>
          <a:solidFill>
            <a:srgbClr val="FFFF99"/>
          </a:solidFill>
          <a:ln w="12700">
            <a:miter lim="400000"/>
          </a:ln>
        </p:spPr>
        <p:txBody>
          <a:bodyPr lIns="45718" tIns="45718" rIns="45718" bIns="45718"/>
          <a:lstStyle/>
          <a:p>
            <a:pPr algn="ctr">
              <a:spcBef>
                <a:spcPts val="1000"/>
              </a:spcBef>
              <a:defRPr b="1" sz="1200">
                <a:latin typeface="Calibri"/>
                <a:ea typeface="Calibri"/>
                <a:cs typeface="Calibri"/>
                <a:sym typeface="Calibri"/>
              </a:defRPr>
            </a:pPr>
          </a:p>
        </p:txBody>
      </p:sp>
      <p:sp>
        <p:nvSpPr>
          <p:cNvPr id="1740" name="Shape 1740"/>
          <p:cNvSpPr/>
          <p:nvPr/>
        </p:nvSpPr>
        <p:spPr>
          <a:xfrm>
            <a:off x="2483764" y="2636909"/>
            <a:ext cx="4248484" cy="792094"/>
          </a:xfrm>
          <a:prstGeom prst="roundRect">
            <a:avLst>
              <a:gd name="adj" fmla="val 16667"/>
            </a:avLst>
          </a:prstGeom>
          <a:solidFill>
            <a:srgbClr val="CCFFCC"/>
          </a:solidFill>
          <a:ln w="12700">
            <a:miter lim="400000"/>
          </a:ln>
        </p:spPr>
        <p:txBody>
          <a:bodyPr lIns="45718" tIns="45718" rIns="45718" bIns="45718"/>
          <a:lstStyle/>
          <a:p>
            <a:pPr algn="ctr">
              <a:spcBef>
                <a:spcPts val="1000"/>
              </a:spcBef>
              <a:defRPr>
                <a:latin typeface="Calibri"/>
                <a:ea typeface="Calibri"/>
                <a:cs typeface="Calibri"/>
                <a:sym typeface="Calibri"/>
              </a:defRPr>
            </a:pPr>
          </a:p>
        </p:txBody>
      </p:sp>
      <p:sp>
        <p:nvSpPr>
          <p:cNvPr id="1741" name="Shape 1741"/>
          <p:cNvSpPr/>
          <p:nvPr/>
        </p:nvSpPr>
        <p:spPr>
          <a:xfrm>
            <a:off x="2522429" y="2899604"/>
            <a:ext cx="4171151" cy="266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a:latin typeface="Calibri"/>
                <a:ea typeface="Calibri"/>
                <a:cs typeface="Calibri"/>
                <a:sym typeface="Calibri"/>
              </a:defRPr>
            </a:lvl1pPr>
          </a:lstStyle>
          <a:p>
            <a:pPr/>
            <a:r>
              <a:t>Contrôle</a:t>
            </a:r>
          </a:p>
        </p:txBody>
      </p:sp>
      <p:grpSp>
        <p:nvGrpSpPr>
          <p:cNvPr id="1744" name="Group 1744"/>
          <p:cNvGrpSpPr/>
          <p:nvPr/>
        </p:nvGrpSpPr>
        <p:grpSpPr>
          <a:xfrm>
            <a:off x="2483764" y="3645024"/>
            <a:ext cx="4248484" cy="792096"/>
            <a:chOff x="0" y="0"/>
            <a:chExt cx="4248483" cy="792094"/>
          </a:xfrm>
        </p:grpSpPr>
        <p:sp>
          <p:nvSpPr>
            <p:cNvPr id="1742" name="Shape 1742"/>
            <p:cNvSpPr/>
            <p:nvPr/>
          </p:nvSpPr>
          <p:spPr>
            <a:xfrm>
              <a:off x="0" y="0"/>
              <a:ext cx="4248484" cy="792095"/>
            </a:xfrm>
            <a:prstGeom prst="roundRect">
              <a:avLst>
                <a:gd name="adj" fmla="val 16667"/>
              </a:avLst>
            </a:prstGeom>
            <a:solidFill>
              <a:srgbClr val="B3A2C7"/>
            </a:solidFill>
            <a:ln w="12700" cap="flat">
              <a:noFill/>
              <a:miter lim="400000"/>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743" name="Shape 1743"/>
            <p:cNvSpPr/>
            <p:nvPr/>
          </p:nvSpPr>
          <p:spPr>
            <a:xfrm>
              <a:off x="38667" y="262695"/>
              <a:ext cx="417114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Services</a:t>
              </a:r>
            </a:p>
          </p:txBody>
        </p:sp>
      </p:grpSp>
      <p:grpSp>
        <p:nvGrpSpPr>
          <p:cNvPr id="1747" name="Group 1747"/>
          <p:cNvGrpSpPr/>
          <p:nvPr/>
        </p:nvGrpSpPr>
        <p:grpSpPr>
          <a:xfrm>
            <a:off x="2483764" y="4581129"/>
            <a:ext cx="4248484" cy="792096"/>
            <a:chOff x="0" y="0"/>
            <a:chExt cx="4248483" cy="792094"/>
          </a:xfrm>
        </p:grpSpPr>
        <p:sp>
          <p:nvSpPr>
            <p:cNvPr id="1745" name="Shape 1745"/>
            <p:cNvSpPr/>
            <p:nvPr/>
          </p:nvSpPr>
          <p:spPr>
            <a:xfrm>
              <a:off x="0" y="-1"/>
              <a:ext cx="4248484" cy="792095"/>
            </a:xfrm>
            <a:prstGeom prst="roundRect">
              <a:avLst>
                <a:gd name="adj" fmla="val 16667"/>
              </a:avLst>
            </a:prstGeom>
            <a:solidFill>
              <a:srgbClr val="FCD5B5"/>
            </a:solidFill>
            <a:ln w="12700" cap="flat">
              <a:noFill/>
              <a:miter lim="400000"/>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746" name="Shape 1746"/>
            <p:cNvSpPr/>
            <p:nvPr/>
          </p:nvSpPr>
          <p:spPr>
            <a:xfrm>
              <a:off x="38667" y="262694"/>
              <a:ext cx="4171149" cy="266701"/>
            </a:xfrm>
            <a:prstGeom prst="rect">
              <a:avLst/>
            </a:prstGeom>
            <a:solidFill>
              <a:srgbClr val="FCD5B5"/>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Domaine</a:t>
              </a:r>
            </a:p>
          </p:txBody>
        </p:sp>
      </p:grpSp>
      <p:grpSp>
        <p:nvGrpSpPr>
          <p:cNvPr id="1750" name="Group 1750"/>
          <p:cNvGrpSpPr/>
          <p:nvPr/>
        </p:nvGrpSpPr>
        <p:grpSpPr>
          <a:xfrm>
            <a:off x="2483764" y="5517233"/>
            <a:ext cx="4248484" cy="792096"/>
            <a:chOff x="0" y="0"/>
            <a:chExt cx="4248483" cy="792094"/>
          </a:xfrm>
        </p:grpSpPr>
        <p:sp>
          <p:nvSpPr>
            <p:cNvPr id="1748" name="Shape 1748"/>
            <p:cNvSpPr/>
            <p:nvPr/>
          </p:nvSpPr>
          <p:spPr>
            <a:xfrm>
              <a:off x="0" y="-1"/>
              <a:ext cx="4248484" cy="792095"/>
            </a:xfrm>
            <a:prstGeom prst="roundRect">
              <a:avLst>
                <a:gd name="adj" fmla="val 16667"/>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749" name="Shape 1749"/>
            <p:cNvSpPr/>
            <p:nvPr/>
          </p:nvSpPr>
          <p:spPr>
            <a:xfrm>
              <a:off x="38667" y="262694"/>
              <a:ext cx="417114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Persistance</a:t>
              </a:r>
            </a:p>
          </p:txBody>
        </p:sp>
      </p:grpSp>
      <p:sp>
        <p:nvSpPr>
          <p:cNvPr id="1751" name="Shape 1751"/>
          <p:cNvSpPr/>
          <p:nvPr/>
        </p:nvSpPr>
        <p:spPr>
          <a:xfrm>
            <a:off x="2483766" y="1993988"/>
            <a:ext cx="4243160" cy="266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a:latin typeface="Calibri"/>
                <a:ea typeface="Calibri"/>
                <a:cs typeface="Calibri"/>
                <a:sym typeface="Calibri"/>
              </a:defRPr>
            </a:lvl1pPr>
          </a:lstStyle>
          <a:p>
            <a:pPr/>
            <a:r>
              <a:t>Présentation</a:t>
            </a:r>
          </a:p>
        </p:txBody>
      </p:sp>
    </p:spTree>
  </p:cSld>
  <p:clrMapOvr>
    <a:masterClrMapping/>
  </p:clrMapOvr>
  <p:transition xmlns:p14="http://schemas.microsoft.com/office/powerpoint/2010/main" spd="med" advClick="1" p14:dur="1000"/>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3" name="Shape 1753"/>
          <p:cNvSpPr/>
          <p:nvPr>
            <p:ph type="title"/>
          </p:nvPr>
        </p:nvSpPr>
        <p:spPr>
          <a:xfrm>
            <a:off x="457200" y="274637"/>
            <a:ext cx="8229600" cy="1143004"/>
          </a:xfrm>
          <a:prstGeom prst="rect">
            <a:avLst/>
          </a:prstGeom>
        </p:spPr>
        <p:txBody>
          <a:bodyPr/>
          <a:lstStyle/>
          <a:p>
            <a:pPr/>
            <a:r>
              <a:t>Découplez !</a:t>
            </a:r>
          </a:p>
        </p:txBody>
      </p:sp>
      <p:sp>
        <p:nvSpPr>
          <p:cNvPr id="1754" name="Shape 1754"/>
          <p:cNvSpPr/>
          <p:nvPr>
            <p:ph type="body" idx="1"/>
          </p:nvPr>
        </p:nvSpPr>
        <p:spPr>
          <a:xfrm>
            <a:off x="457200" y="1600200"/>
            <a:ext cx="8229600" cy="4525963"/>
          </a:xfrm>
          <a:prstGeom prst="rect">
            <a:avLst/>
          </a:prstGeom>
        </p:spPr>
        <p:txBody>
          <a:bodyPr/>
          <a:lstStyle/>
          <a:p>
            <a:pPr>
              <a:spcBef>
                <a:spcPts val="500"/>
              </a:spcBef>
              <a:buSzTx/>
              <a:buNone/>
              <a:defRPr i="1" sz="2400"/>
            </a:pPr>
            <a:r>
              <a:t>Il faut diviser pour régner !</a:t>
            </a:r>
            <a:endParaRPr sz="1800"/>
          </a:p>
          <a:p>
            <a:pPr>
              <a:spcBef>
                <a:spcPts val="400"/>
              </a:spcBef>
              <a:buSzTx/>
              <a:buNone/>
              <a:defRPr i="1" sz="2400"/>
            </a:pPr>
          </a:p>
          <a:p>
            <a:pPr>
              <a:spcBef>
                <a:spcPts val="400"/>
              </a:spcBef>
              <a:buSzTx/>
              <a:buNone/>
              <a:defRPr i="1" sz="2400"/>
            </a:pPr>
          </a:p>
          <a:p>
            <a:pPr algn="ctr">
              <a:buSzTx/>
              <a:buNone/>
            </a:pPr>
            <a:r>
              <a:t>Gérer l’accès aux données de l’application</a:t>
            </a:r>
          </a:p>
        </p:txBody>
      </p:sp>
      <p:sp>
        <p:nvSpPr>
          <p:cNvPr id="1755" name="Shape 1755"/>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56"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Shape 246"/>
          <p:cNvSpPr/>
          <p:nvPr>
            <p:ph type="title"/>
          </p:nvPr>
        </p:nvSpPr>
        <p:spPr>
          <a:prstGeom prst="rect">
            <a:avLst/>
          </a:prstGeom>
        </p:spPr>
        <p:txBody>
          <a:bodyPr/>
          <a:lstStyle/>
          <a:p>
            <a:pPr/>
            <a:r>
              <a:t>Abstract Factory</a:t>
            </a:r>
          </a:p>
        </p:txBody>
      </p:sp>
      <p:sp>
        <p:nvSpPr>
          <p:cNvPr id="247" name="Shape 247"/>
          <p:cNvSpPr/>
          <p:nvPr>
            <p:ph type="body" idx="1"/>
          </p:nvPr>
        </p:nvSpPr>
        <p:spPr>
          <a:xfrm>
            <a:off x="457200" y="1268760"/>
            <a:ext cx="8229600" cy="4525963"/>
          </a:xfrm>
          <a:prstGeom prst="rect">
            <a:avLst/>
          </a:prstGeom>
        </p:spPr>
        <p:txBody>
          <a:bodyPr/>
          <a:lstStyle/>
          <a:p>
            <a:pPr>
              <a:buSzTx/>
              <a:buNone/>
            </a:pPr>
          </a:p>
        </p:txBody>
      </p:sp>
      <p:pic>
        <p:nvPicPr>
          <p:cNvPr id="24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249" name="image15.png" descr="C:\Users\fdegrigny\Pictures\677px-Fabrique_abstraite_UML.svg.png"/>
          <p:cNvPicPr>
            <a:picLocks noChangeAspect="1"/>
          </p:cNvPicPr>
          <p:nvPr/>
        </p:nvPicPr>
        <p:blipFill>
          <a:blip r:embed="rId3">
            <a:extLst/>
          </a:blip>
          <a:stretch>
            <a:fillRect/>
          </a:stretch>
        </p:blipFill>
        <p:spPr>
          <a:xfrm>
            <a:off x="968386" y="1556791"/>
            <a:ext cx="7318951" cy="4843266"/>
          </a:xfrm>
          <a:prstGeom prst="rect">
            <a:avLst/>
          </a:prstGeom>
          <a:ln w="12700">
            <a:miter lim="400000"/>
          </a:ln>
        </p:spPr>
      </p:pic>
    </p:spTree>
  </p:cSld>
  <p:clrMapOvr>
    <a:masterClrMapping/>
  </p:clrMapOvr>
  <p:transition xmlns:p14="http://schemas.microsoft.com/office/powerpoint/2010/main" spd="med" advClick="1" p14:dur="1000"/>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8" name="Shape 1758"/>
          <p:cNvSpPr/>
          <p:nvPr>
            <p:ph type="title"/>
          </p:nvPr>
        </p:nvSpPr>
        <p:spPr>
          <a:xfrm>
            <a:off x="457200" y="274637"/>
            <a:ext cx="8229600" cy="1143004"/>
          </a:xfrm>
          <a:prstGeom prst="rect">
            <a:avLst/>
          </a:prstGeom>
        </p:spPr>
        <p:txBody>
          <a:bodyPr/>
          <a:lstStyle/>
          <a:p>
            <a:pPr/>
            <a:r>
              <a:t>Données applicatives</a:t>
            </a:r>
          </a:p>
        </p:txBody>
      </p:sp>
      <p:sp>
        <p:nvSpPr>
          <p:cNvPr id="1759" name="Shape 1759"/>
          <p:cNvSpPr/>
          <p:nvPr>
            <p:ph type="body" idx="1"/>
          </p:nvPr>
        </p:nvSpPr>
        <p:spPr>
          <a:xfrm>
            <a:off x="457200" y="1600200"/>
            <a:ext cx="8229600" cy="4525963"/>
          </a:xfrm>
          <a:prstGeom prst="rect">
            <a:avLst/>
          </a:prstGeom>
        </p:spPr>
        <p:txBody>
          <a:bodyPr/>
          <a:lstStyle/>
          <a:p>
            <a:pPr>
              <a:buSzTx/>
              <a:buNone/>
            </a:pPr>
            <a:r>
              <a:t>Diversités des données:</a:t>
            </a:r>
            <a:endParaRPr sz="1800"/>
          </a:p>
          <a:p>
            <a:pPr lvl="1" marL="1148644" indent="-691443">
              <a:spcBef>
                <a:spcPts val="600"/>
              </a:spcBef>
              <a:defRPr sz="2800"/>
            </a:pPr>
            <a:r>
              <a:t>Qu’appelle-t-on « données applicatives » ?</a:t>
            </a:r>
            <a:endParaRPr sz="1800"/>
          </a:p>
          <a:p>
            <a:pPr>
              <a:spcBef>
                <a:spcPts val="400"/>
              </a:spcBef>
              <a:buSzTx/>
              <a:buNone/>
              <a:defRPr sz="2800"/>
            </a:pPr>
          </a:p>
          <a:p>
            <a:pPr>
              <a:buSzTx/>
              <a:buNone/>
            </a:pPr>
            <a:r>
              <a:t>Relations :</a:t>
            </a:r>
            <a:endParaRPr sz="1800"/>
          </a:p>
          <a:p>
            <a:pPr lvl="1" marL="1148644" indent="-691443">
              <a:spcBef>
                <a:spcPts val="600"/>
              </a:spcBef>
              <a:defRPr sz="2800"/>
            </a:pPr>
            <a:r>
              <a:t>Comment peuvent interagir les différentes données de l’application ?</a:t>
            </a:r>
          </a:p>
        </p:txBody>
      </p:sp>
      <p:sp>
        <p:nvSpPr>
          <p:cNvPr id="1760" name="Shape 1760"/>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1"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3" name="Shape 1763"/>
          <p:cNvSpPr/>
          <p:nvPr>
            <p:ph type="title"/>
          </p:nvPr>
        </p:nvSpPr>
        <p:spPr>
          <a:xfrm>
            <a:off x="457200" y="274637"/>
            <a:ext cx="8229600" cy="1143004"/>
          </a:xfrm>
          <a:prstGeom prst="rect">
            <a:avLst/>
          </a:prstGeom>
        </p:spPr>
        <p:txBody>
          <a:bodyPr/>
          <a:lstStyle/>
          <a:p>
            <a:pPr/>
            <a:r>
              <a:t>Données applicatives</a:t>
            </a:r>
          </a:p>
        </p:txBody>
      </p:sp>
      <p:sp>
        <p:nvSpPr>
          <p:cNvPr id="1764" name="Shape 1764"/>
          <p:cNvSpPr/>
          <p:nvPr>
            <p:ph type="body" idx="1"/>
          </p:nvPr>
        </p:nvSpPr>
        <p:spPr>
          <a:xfrm>
            <a:off x="457200" y="1600200"/>
            <a:ext cx="8229600" cy="4525963"/>
          </a:xfrm>
          <a:prstGeom prst="rect">
            <a:avLst/>
          </a:prstGeom>
        </p:spPr>
        <p:txBody>
          <a:bodyPr/>
          <a:lstStyle/>
          <a:p>
            <a:pPr>
              <a:spcBef>
                <a:spcPts val="400"/>
              </a:spcBef>
              <a:buSzTx/>
              <a:buNone/>
              <a:defRPr sz="1800"/>
            </a:pPr>
          </a:p>
          <a:p>
            <a:pPr>
              <a:spcBef>
                <a:spcPts val="400"/>
              </a:spcBef>
              <a:buSzTx/>
              <a:buNone/>
              <a:defRPr sz="1800"/>
            </a:pPr>
          </a:p>
          <a:p>
            <a:pPr algn="ctr">
              <a:buSzTx/>
              <a:buNone/>
            </a:pPr>
            <a:r>
              <a:t>Qu’est ce que la persistance ?</a:t>
            </a:r>
          </a:p>
        </p:txBody>
      </p:sp>
      <p:sp>
        <p:nvSpPr>
          <p:cNvPr id="1765" name="Shape 1765"/>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6"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767" name="Shape 1767"/>
          <p:cNvSpPr/>
          <p:nvPr/>
        </p:nvSpPr>
        <p:spPr>
          <a:xfrm>
            <a:off x="7812360" y="4149080"/>
            <a:ext cx="1115022" cy="2946401"/>
          </a:xfrm>
          <a:prstGeom prst="rect">
            <a:avLst/>
          </a:prstGeom>
          <a:ln w="12700">
            <a:miter lim="400000"/>
          </a:ln>
          <a:effectLst>
            <a:outerShdw sx="100000" sy="100000" kx="0" ky="0" algn="b" rotWithShape="0" blurRad="50800" dist="38100" dir="2700000">
              <a:srgbClr val="000000">
                <a:alpha val="40000"/>
              </a:srgbClr>
            </a:outerShdw>
          </a:effectLst>
          <a:extLst>
            <a:ext uri="{C572A759-6A51-4108-AA02-DFA0A04FC94B}">
              <ma14:wrappingTextBoxFlag xmlns:ma14="http://schemas.microsoft.com/office/mac/drawingml/2011/main" val="1"/>
            </a:ext>
          </a:extLst>
        </p:spPr>
        <p:txBody>
          <a:bodyPr lIns="0" tIns="0" rIns="0" bIns="0">
            <a:spAutoFit/>
          </a:bodyPr>
          <a:lstStyle>
            <a:lvl1pPr>
              <a:defRPr b="1" sz="20000">
                <a:solidFill>
                  <a:srgbClr val="0070C0"/>
                </a:solidFill>
                <a:latin typeface="Calibri"/>
                <a:ea typeface="Calibri"/>
                <a:cs typeface="Calibri"/>
                <a:sym typeface="Calibri"/>
              </a:defRPr>
            </a:lvl1pPr>
          </a:lstStyle>
          <a:p>
            <a:pPr/>
            <a:r>
              <a:t>?</a:t>
            </a:r>
          </a:p>
        </p:txBody>
      </p:sp>
    </p:spTree>
  </p:cSld>
  <p:clrMapOvr>
    <a:masterClrMapping/>
  </p:clrMapOvr>
  <p:transition xmlns:p14="http://schemas.microsoft.com/office/powerpoint/2010/main" spd="med" advClick="1" p14:dur="1000"/>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9" name="Shape 1769"/>
          <p:cNvSpPr/>
          <p:nvPr>
            <p:ph type="title"/>
          </p:nvPr>
        </p:nvSpPr>
        <p:spPr>
          <a:xfrm>
            <a:off x="457200" y="274637"/>
            <a:ext cx="8229600" cy="1143004"/>
          </a:xfrm>
          <a:prstGeom prst="rect">
            <a:avLst/>
          </a:prstGeom>
        </p:spPr>
        <p:txBody>
          <a:bodyPr/>
          <a:lstStyle/>
          <a:p>
            <a:pPr/>
            <a:r>
              <a:t>Couche de persistance</a:t>
            </a:r>
          </a:p>
        </p:txBody>
      </p:sp>
      <p:sp>
        <p:nvSpPr>
          <p:cNvPr id="1770" name="Shape 1770"/>
          <p:cNvSpPr/>
          <p:nvPr>
            <p:ph type="body" idx="1"/>
          </p:nvPr>
        </p:nvSpPr>
        <p:spPr>
          <a:xfrm>
            <a:off x="457200" y="1600200"/>
            <a:ext cx="8229600" cy="4525963"/>
          </a:xfrm>
          <a:prstGeom prst="rect">
            <a:avLst/>
          </a:prstGeom>
        </p:spPr>
        <p:txBody>
          <a:bodyPr/>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771" name="Shape 177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2"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grpSp>
        <p:nvGrpSpPr>
          <p:cNvPr id="1796" name="Group 1796"/>
          <p:cNvGrpSpPr/>
          <p:nvPr/>
        </p:nvGrpSpPr>
        <p:grpSpPr>
          <a:xfrm>
            <a:off x="706058" y="1988839"/>
            <a:ext cx="7034297" cy="4391894"/>
            <a:chOff x="0" y="0"/>
            <a:chExt cx="7034296" cy="4391893"/>
          </a:xfrm>
        </p:grpSpPr>
        <p:grpSp>
          <p:nvGrpSpPr>
            <p:cNvPr id="1776" name="Group 1776"/>
            <p:cNvGrpSpPr/>
            <p:nvPr/>
          </p:nvGrpSpPr>
          <p:grpSpPr>
            <a:xfrm>
              <a:off x="5090075" y="1761092"/>
              <a:ext cx="1944221" cy="2160244"/>
              <a:chOff x="-1" y="-1"/>
              <a:chExt cx="1944220" cy="2160243"/>
            </a:xfrm>
          </p:grpSpPr>
          <p:sp>
            <p:nvSpPr>
              <p:cNvPr id="1773" name="Shape 1773"/>
              <p:cNvSpPr/>
              <p:nvPr/>
            </p:nvSpPr>
            <p:spPr>
              <a:xfrm>
                <a:off x="-1" y="-2"/>
                <a:ext cx="1944220" cy="2160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30"/>
                    </a:moveTo>
                    <a:cubicBezTo>
                      <a:pt x="0" y="1088"/>
                      <a:pt x="4835" y="0"/>
                      <a:pt x="10800" y="0"/>
                    </a:cubicBezTo>
                    <a:cubicBezTo>
                      <a:pt x="16765" y="0"/>
                      <a:pt x="21600" y="1088"/>
                      <a:pt x="21600" y="2430"/>
                    </a:cubicBezTo>
                    <a:lnTo>
                      <a:pt x="21600" y="19170"/>
                    </a:lnTo>
                    <a:cubicBezTo>
                      <a:pt x="21600" y="20512"/>
                      <a:pt x="16765" y="21600"/>
                      <a:pt x="10800" y="21600"/>
                    </a:cubicBezTo>
                    <a:cubicBezTo>
                      <a:pt x="4835" y="21600"/>
                      <a:pt x="0" y="20512"/>
                      <a:pt x="0" y="19170"/>
                    </a:cubicBezTo>
                    <a:close/>
                  </a:path>
                </a:pathLst>
              </a:custGeom>
              <a:solidFill>
                <a:srgbClr val="FFFFFF"/>
              </a:soli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74" name="Shape 1774"/>
              <p:cNvSpPr/>
              <p:nvPr/>
            </p:nvSpPr>
            <p:spPr>
              <a:xfrm>
                <a:off x="-2" y="-2"/>
                <a:ext cx="1944222" cy="486057"/>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75" name="Shape 1775"/>
              <p:cNvSpPr/>
              <p:nvPr/>
            </p:nvSpPr>
            <p:spPr>
              <a:xfrm>
                <a:off x="-1" y="-2"/>
                <a:ext cx="1944220" cy="2160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30"/>
                    </a:moveTo>
                    <a:cubicBezTo>
                      <a:pt x="21600" y="3772"/>
                      <a:pt x="16765" y="4860"/>
                      <a:pt x="10800" y="4860"/>
                    </a:cubicBezTo>
                    <a:cubicBezTo>
                      <a:pt x="4835" y="4860"/>
                      <a:pt x="0" y="3772"/>
                      <a:pt x="0" y="2430"/>
                    </a:cubicBezTo>
                    <a:cubicBezTo>
                      <a:pt x="0" y="1088"/>
                      <a:pt x="4835" y="0"/>
                      <a:pt x="10800" y="0"/>
                    </a:cubicBezTo>
                    <a:cubicBezTo>
                      <a:pt x="16765" y="0"/>
                      <a:pt x="21600" y="1088"/>
                      <a:pt x="21600" y="2430"/>
                    </a:cubicBezTo>
                    <a:lnTo>
                      <a:pt x="21600" y="19170"/>
                    </a:lnTo>
                    <a:cubicBezTo>
                      <a:pt x="21600" y="20512"/>
                      <a:pt x="16765" y="21600"/>
                      <a:pt x="10800" y="21600"/>
                    </a:cubicBezTo>
                    <a:cubicBezTo>
                      <a:pt x="4835" y="21600"/>
                      <a:pt x="0" y="20512"/>
                      <a:pt x="0" y="19170"/>
                    </a:cubicBezTo>
                    <a:lnTo>
                      <a:pt x="0" y="2430"/>
                    </a:lnTo>
                  </a:path>
                </a:pathLst>
              </a:custGeom>
              <a:noFill/>
              <a:ln w="25400" cap="flat">
                <a:solidFill>
                  <a:schemeClr val="accent1"/>
                </a:solidFill>
                <a:prstDash val="solid"/>
                <a:bevel/>
              </a:ln>
              <a:effectLst/>
            </p:spPr>
            <p:txBody>
              <a:bodyPr wrap="square" lIns="45718" tIns="45718" rIns="45718" bIns="45718" numCol="1" anchor="ctr">
                <a:noAutofit/>
              </a:bodyPr>
              <a:lstStyle/>
              <a:p>
                <a:pPr>
                  <a:defRPr>
                    <a:latin typeface="Calibri"/>
                    <a:ea typeface="Calibri"/>
                    <a:cs typeface="Calibri"/>
                    <a:sym typeface="Calibri"/>
                  </a:defRPr>
                </a:pPr>
              </a:p>
            </p:txBody>
          </p:sp>
        </p:grpSp>
        <p:grpSp>
          <p:nvGrpSpPr>
            <p:cNvPr id="1779" name="Group 1779"/>
            <p:cNvGrpSpPr/>
            <p:nvPr/>
          </p:nvGrpSpPr>
          <p:grpSpPr>
            <a:xfrm>
              <a:off x="-1" y="-1"/>
              <a:ext cx="3384380" cy="888389"/>
              <a:chOff x="0" y="0"/>
              <a:chExt cx="3384378" cy="888388"/>
            </a:xfrm>
          </p:grpSpPr>
          <p:sp>
            <p:nvSpPr>
              <p:cNvPr id="1777" name="Shape 1777"/>
              <p:cNvSpPr/>
              <p:nvPr/>
            </p:nvSpPr>
            <p:spPr>
              <a:xfrm>
                <a:off x="-1" y="0"/>
                <a:ext cx="3384380" cy="888389"/>
              </a:xfrm>
              <a:prstGeom prst="roundRect">
                <a:avLst>
                  <a:gd name="adj" fmla="val 16667"/>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78" name="Shape 1778"/>
              <p:cNvSpPr/>
              <p:nvPr/>
            </p:nvSpPr>
            <p:spPr>
              <a:xfrm>
                <a:off x="43366" y="265122"/>
                <a:ext cx="3297646"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Application</a:t>
                </a:r>
              </a:p>
            </p:txBody>
          </p:sp>
        </p:grpSp>
        <p:sp>
          <p:nvSpPr>
            <p:cNvPr id="1780" name="Shape 1780"/>
            <p:cNvSpPr/>
            <p:nvPr/>
          </p:nvSpPr>
          <p:spPr>
            <a:xfrm>
              <a:off x="2713813" y="744370"/>
              <a:ext cx="2736306" cy="2448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grpSp>
          <p:nvGrpSpPr>
            <p:cNvPr id="1783" name="Group 1783"/>
            <p:cNvGrpSpPr/>
            <p:nvPr/>
          </p:nvGrpSpPr>
          <p:grpSpPr>
            <a:xfrm>
              <a:off x="2101743" y="242668"/>
              <a:ext cx="1224141" cy="519351"/>
              <a:chOff x="0" y="-1"/>
              <a:chExt cx="1224140" cy="519349"/>
            </a:xfrm>
          </p:grpSpPr>
          <p:sp>
            <p:nvSpPr>
              <p:cNvPr id="1781" name="Shape 1781"/>
              <p:cNvSpPr/>
              <p:nvPr/>
            </p:nvSpPr>
            <p:spPr>
              <a:xfrm>
                <a:off x="-1" y="-2"/>
                <a:ext cx="1224141" cy="51935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82" name="Shape 1782"/>
              <p:cNvSpPr/>
              <p:nvPr/>
            </p:nvSpPr>
            <p:spPr>
              <a:xfrm>
                <a:off x="179271" y="80602"/>
                <a:ext cx="865595"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Objets</a:t>
                </a:r>
              </a:p>
            </p:txBody>
          </p:sp>
        </p:grpSp>
        <p:grpSp>
          <p:nvGrpSpPr>
            <p:cNvPr id="1786" name="Group 1786"/>
            <p:cNvGrpSpPr/>
            <p:nvPr/>
          </p:nvGrpSpPr>
          <p:grpSpPr>
            <a:xfrm>
              <a:off x="5450115" y="2738214"/>
              <a:ext cx="1440165" cy="908861"/>
              <a:chOff x="-1" y="0"/>
              <a:chExt cx="1440164" cy="908860"/>
            </a:xfrm>
          </p:grpSpPr>
          <p:sp>
            <p:nvSpPr>
              <p:cNvPr id="1784" name="Shape 1784"/>
              <p:cNvSpPr/>
              <p:nvPr/>
            </p:nvSpPr>
            <p:spPr>
              <a:xfrm>
                <a:off x="-2" y="-1"/>
                <a:ext cx="1440165" cy="90886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85" name="Shape 1785"/>
              <p:cNvSpPr/>
              <p:nvPr/>
            </p:nvSpPr>
            <p:spPr>
              <a:xfrm>
                <a:off x="210907" y="142008"/>
                <a:ext cx="1018347"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Table en BDD</a:t>
                </a:r>
              </a:p>
            </p:txBody>
          </p:sp>
        </p:grpSp>
        <p:sp>
          <p:nvSpPr>
            <p:cNvPr id="1787" name="Shape 1787"/>
            <p:cNvSpPr/>
            <p:nvPr/>
          </p:nvSpPr>
          <p:spPr>
            <a:xfrm>
              <a:off x="2425781" y="1176418"/>
              <a:ext cx="122413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JAVA</a:t>
              </a:r>
            </a:p>
          </p:txBody>
        </p:sp>
        <p:sp>
          <p:nvSpPr>
            <p:cNvPr id="1788" name="Shape 1788"/>
            <p:cNvSpPr/>
            <p:nvPr/>
          </p:nvSpPr>
          <p:spPr>
            <a:xfrm>
              <a:off x="4225981" y="2226125"/>
              <a:ext cx="122413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SQL</a:t>
              </a:r>
            </a:p>
          </p:txBody>
        </p:sp>
        <p:sp>
          <p:nvSpPr>
            <p:cNvPr id="1789" name="Shape 1789"/>
            <p:cNvSpPr/>
            <p:nvPr/>
          </p:nvSpPr>
          <p:spPr>
            <a:xfrm>
              <a:off x="3281686" y="1184511"/>
              <a:ext cx="1549344" cy="1272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sz="8000">
                  <a:ln w="31550">
                    <a:solidFill>
                      <a:srgbClr val="4574B5"/>
                    </a:solidFill>
                  </a:ln>
                  <a:solidFill>
                    <a:srgbClr val="FFFFFF"/>
                  </a:solidFill>
                  <a:effectLst>
                    <a:outerShdw sx="100000" sy="100000" kx="0" ky="0" algn="b" rotWithShape="0" blurRad="38100" dist="12700" dir="12000000">
                      <a:srgbClr val="000000">
                        <a:alpha val="40000"/>
                      </a:srgbClr>
                    </a:outerShdw>
                  </a:effectLst>
                  <a:latin typeface="Calibri"/>
                  <a:ea typeface="Calibri"/>
                  <a:cs typeface="Calibri"/>
                  <a:sym typeface="Calibri"/>
                </a:defRPr>
              </a:lvl1pPr>
            </a:lstStyle>
            <a:p>
              <a:pPr/>
              <a:r>
                <a:t>?</a:t>
              </a:r>
            </a:p>
          </p:txBody>
        </p:sp>
        <p:grpSp>
          <p:nvGrpSpPr>
            <p:cNvPr id="1792" name="Group 1792"/>
            <p:cNvGrpSpPr/>
            <p:nvPr/>
          </p:nvGrpSpPr>
          <p:grpSpPr>
            <a:xfrm>
              <a:off x="2355989" y="3289438"/>
              <a:ext cx="1656187" cy="1102455"/>
              <a:chOff x="0" y="0"/>
              <a:chExt cx="1656186" cy="1102454"/>
            </a:xfrm>
          </p:grpSpPr>
          <p:sp>
            <p:nvSpPr>
              <p:cNvPr id="1790" name="Shape 1790"/>
              <p:cNvSpPr/>
              <p:nvPr/>
            </p:nvSpPr>
            <p:spPr>
              <a:xfrm>
                <a:off x="0" y="-1"/>
                <a:ext cx="1656187" cy="1102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96" y="0"/>
                    </a:moveTo>
                    <a:lnTo>
                      <a:pt x="19204" y="0"/>
                    </a:lnTo>
                    <a:lnTo>
                      <a:pt x="21600" y="3600"/>
                    </a:lnTo>
                    <a:lnTo>
                      <a:pt x="21600" y="21600"/>
                    </a:lnTo>
                    <a:lnTo>
                      <a:pt x="0" y="21600"/>
                    </a:lnTo>
                    <a:lnTo>
                      <a:pt x="0" y="3600"/>
                    </a:lnTo>
                    <a:cubicBezTo>
                      <a:pt x="0" y="1612"/>
                      <a:pt x="1073" y="0"/>
                      <a:pt x="2396" y="0"/>
                    </a:cubicBezTo>
                    <a:close/>
                  </a:path>
                </a:pathLst>
              </a:cu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91" name="Shape 1791"/>
              <p:cNvSpPr/>
              <p:nvPr/>
            </p:nvSpPr>
            <p:spPr>
              <a:xfrm>
                <a:off x="53816" y="399064"/>
                <a:ext cx="1510499"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Calibri"/>
                    <a:ea typeface="Calibri"/>
                    <a:cs typeface="Calibri"/>
                    <a:sym typeface="Calibri"/>
                  </a:defRPr>
                </a:lvl1pPr>
              </a:lstStyle>
              <a:p>
                <a:pPr/>
                <a:r>
                  <a:t>Fichiers</a:t>
                </a:r>
              </a:p>
            </p:txBody>
          </p:sp>
        </p:grpSp>
        <p:sp>
          <p:nvSpPr>
            <p:cNvPr id="1793" name="Shape 1793"/>
            <p:cNvSpPr/>
            <p:nvPr/>
          </p:nvSpPr>
          <p:spPr>
            <a:xfrm flipH="1" rot="16200000">
              <a:off x="1899079" y="1883141"/>
              <a:ext cx="2817602" cy="5400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794" name="Shape 1794"/>
            <p:cNvSpPr/>
            <p:nvPr/>
          </p:nvSpPr>
          <p:spPr>
            <a:xfrm>
              <a:off x="2337785" y="1749070"/>
              <a:ext cx="1549344" cy="1272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sz="8000">
                  <a:ln w="31550">
                    <a:solidFill>
                      <a:srgbClr val="4574B5"/>
                    </a:solidFill>
                  </a:ln>
                  <a:solidFill>
                    <a:srgbClr val="FFFFFF"/>
                  </a:solidFill>
                  <a:effectLst>
                    <a:outerShdw sx="100000" sy="100000" kx="0" ky="0" algn="b" rotWithShape="0" blurRad="38100" dist="12700" dir="12000000">
                      <a:srgbClr val="000000">
                        <a:alpha val="40000"/>
                      </a:srgbClr>
                    </a:outerShdw>
                  </a:effectLst>
                  <a:latin typeface="Calibri"/>
                  <a:ea typeface="Calibri"/>
                  <a:cs typeface="Calibri"/>
                  <a:sym typeface="Calibri"/>
                </a:defRPr>
              </a:lvl1pPr>
            </a:lstStyle>
            <a:p>
              <a:pPr/>
              <a:r>
                <a:t>?</a:t>
              </a:r>
            </a:p>
          </p:txBody>
        </p:sp>
        <p:sp>
          <p:nvSpPr>
            <p:cNvPr id="1795" name="Shape 1795"/>
            <p:cNvSpPr/>
            <p:nvPr/>
          </p:nvSpPr>
          <p:spPr>
            <a:xfrm>
              <a:off x="1921725" y="2920111"/>
              <a:ext cx="193342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CSV,XML,XLS</a:t>
              </a:r>
            </a:p>
          </p:txBody>
        </p:sp>
      </p:grpSp>
    </p:spTree>
  </p:cSld>
  <p:clrMapOvr>
    <a:masterClrMapping/>
  </p:clrMapOvr>
  <p:transition xmlns:p14="http://schemas.microsoft.com/office/powerpoint/2010/main" spd="med" advClick="1" p14:dur="1000"/>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8" name="Shape 1798"/>
          <p:cNvSpPr/>
          <p:nvPr>
            <p:ph type="title"/>
          </p:nvPr>
        </p:nvSpPr>
        <p:spPr>
          <a:xfrm>
            <a:off x="457200" y="274637"/>
            <a:ext cx="8229600" cy="1143004"/>
          </a:xfrm>
          <a:prstGeom prst="rect">
            <a:avLst/>
          </a:prstGeom>
        </p:spPr>
        <p:txBody>
          <a:bodyPr/>
          <a:lstStyle/>
          <a:p>
            <a:pPr/>
            <a:r>
              <a:t>Couche de persistance</a:t>
            </a:r>
          </a:p>
        </p:txBody>
      </p:sp>
      <p:sp>
        <p:nvSpPr>
          <p:cNvPr id="1799" name="Shape 1799"/>
          <p:cNvSpPr/>
          <p:nvPr>
            <p:ph type="body" idx="1"/>
          </p:nvPr>
        </p:nvSpPr>
        <p:spPr>
          <a:xfrm>
            <a:off x="457200" y="1600200"/>
            <a:ext cx="8229600" cy="4525963"/>
          </a:xfrm>
          <a:prstGeom prst="rect">
            <a:avLst/>
          </a:prstGeom>
        </p:spPr>
        <p:txBody>
          <a:bodyPr/>
          <a:lstStyle/>
          <a:p>
            <a:pPr>
              <a:lnSpc>
                <a:spcPct val="90000"/>
              </a:lnSpc>
              <a:spcBef>
                <a:spcPts val="400"/>
              </a:spcBef>
              <a:buSzTx/>
              <a:buNone/>
              <a:defRPr sz="1800"/>
            </a:pPr>
          </a:p>
          <a:p>
            <a:pPr>
              <a:lnSpc>
                <a:spcPct val="90000"/>
              </a:lnSpc>
              <a:spcBef>
                <a:spcPts val="500"/>
              </a:spcBef>
              <a:buSzTx/>
              <a:buNone/>
              <a:defRPr sz="2400"/>
            </a:pPr>
            <a:r>
              <a:t>Pourquoi ?</a:t>
            </a:r>
            <a:endParaRPr sz="1800"/>
          </a:p>
          <a:p>
            <a:pPr>
              <a:lnSpc>
                <a:spcPct val="90000"/>
              </a:lnSpc>
              <a:spcBef>
                <a:spcPts val="400"/>
              </a:spcBef>
              <a:buSzTx/>
              <a:buNone/>
              <a:defRPr sz="1600"/>
            </a:pPr>
          </a:p>
          <a:p>
            <a:pPr marL="304800" indent="-304800">
              <a:lnSpc>
                <a:spcPct val="90000"/>
              </a:lnSpc>
              <a:spcBef>
                <a:spcPts val="300"/>
              </a:spcBef>
              <a:defRPr sz="1600"/>
            </a:pPr>
            <a:r>
              <a:t>Nos vues et nos contrôleurs ne doivent pas contenir de code répétitif, bas niveau</a:t>
            </a:r>
            <a:endParaRPr sz="1800"/>
          </a:p>
          <a:p>
            <a:pPr>
              <a:lnSpc>
                <a:spcPct val="90000"/>
              </a:lnSpc>
              <a:spcBef>
                <a:spcPts val="400"/>
              </a:spcBef>
              <a:defRPr sz="1600"/>
            </a:pPr>
          </a:p>
          <a:p>
            <a:pPr marL="304800" indent="-304800">
              <a:lnSpc>
                <a:spcPct val="90000"/>
              </a:lnSpc>
              <a:spcBef>
                <a:spcPts val="300"/>
              </a:spcBef>
              <a:defRPr sz="1600"/>
            </a:pPr>
            <a:r>
              <a:t>Un service d’accès aux données est nécessaire  pour être partagé entre les différents modules de l’application</a:t>
            </a:r>
            <a:endParaRPr sz="1800"/>
          </a:p>
          <a:p>
            <a:pPr>
              <a:lnSpc>
                <a:spcPct val="90000"/>
              </a:lnSpc>
              <a:spcBef>
                <a:spcPts val="400"/>
              </a:spcBef>
              <a:defRPr sz="1600"/>
            </a:pPr>
          </a:p>
          <a:p>
            <a:pPr marL="304800" indent="-304800">
              <a:lnSpc>
                <a:spcPct val="90000"/>
              </a:lnSpc>
              <a:spcBef>
                <a:spcPts val="300"/>
              </a:spcBef>
              <a:defRPr sz="1600"/>
            </a:pPr>
            <a:r>
              <a:t>Nos contrôleurs n’ont pas besoin de connaître les détails et l’implémentation de la persistance : </a:t>
            </a:r>
            <a:endParaRPr sz="1800"/>
          </a:p>
          <a:p>
            <a:pPr lvl="1" marL="0" indent="457200">
              <a:lnSpc>
                <a:spcPct val="90000"/>
              </a:lnSpc>
              <a:spcBef>
                <a:spcPts val="400"/>
              </a:spcBef>
              <a:buSzTx/>
              <a:buNone/>
              <a:defRPr sz="1200"/>
            </a:pPr>
          </a:p>
          <a:p>
            <a:pPr lvl="1" marL="0" indent="457200">
              <a:lnSpc>
                <a:spcPct val="90000"/>
              </a:lnSpc>
              <a:spcBef>
                <a:spcPts val="300"/>
              </a:spcBef>
              <a:buSzTx/>
              <a:buNone/>
              <a:defRPr sz="1600">
                <a:latin typeface="Wingdings"/>
                <a:ea typeface="Wingdings"/>
                <a:cs typeface="Wingdings"/>
                <a:sym typeface="Wingdings"/>
              </a:defRPr>
            </a:pPr>
            <a:r>
              <a:t>➔ </a:t>
            </a:r>
            <a:r>
              <a:rPr>
                <a:latin typeface="Calibri"/>
                <a:ea typeface="Calibri"/>
                <a:cs typeface="Calibri"/>
                <a:sym typeface="Calibri"/>
              </a:rPr>
              <a:t>Ils n’ont besoin que de pouvoir récupérer et stocker les données !</a:t>
            </a:r>
          </a:p>
          <a:p>
            <a:pPr>
              <a:lnSpc>
                <a:spcPct val="90000"/>
              </a:lnSpc>
              <a:spcBef>
                <a:spcPts val="400"/>
              </a:spcBef>
              <a:defRPr sz="1600"/>
            </a:pPr>
          </a:p>
          <a:p>
            <a:pPr>
              <a:lnSpc>
                <a:spcPct val="90000"/>
              </a:lnSpc>
              <a:spcBef>
                <a:spcPts val="400"/>
              </a:spcBef>
              <a:buSzTx/>
              <a:buNone/>
              <a:defRPr sz="1800"/>
            </a:pPr>
          </a:p>
          <a:p>
            <a:pPr>
              <a:lnSpc>
                <a:spcPct val="90000"/>
              </a:lnSpc>
              <a:buSzTx/>
              <a:buNone/>
            </a:pPr>
            <a:r>
              <a:t>			</a:t>
            </a:r>
          </a:p>
        </p:txBody>
      </p:sp>
      <p:sp>
        <p:nvSpPr>
          <p:cNvPr id="1800" name="Shape 1800"/>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1"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3" name="Shape 1803"/>
          <p:cNvSpPr/>
          <p:nvPr>
            <p:ph type="title"/>
          </p:nvPr>
        </p:nvSpPr>
        <p:spPr>
          <a:xfrm>
            <a:off x="457200" y="274637"/>
            <a:ext cx="8229600" cy="1143004"/>
          </a:xfrm>
          <a:prstGeom prst="rect">
            <a:avLst/>
          </a:prstGeom>
        </p:spPr>
        <p:txBody>
          <a:bodyPr/>
          <a:lstStyle/>
          <a:p>
            <a:pPr/>
            <a:r>
              <a:t>A vous de jouer</a:t>
            </a:r>
          </a:p>
        </p:txBody>
      </p:sp>
      <p:sp>
        <p:nvSpPr>
          <p:cNvPr id="1804" name="Shape 1804"/>
          <p:cNvSpPr/>
          <p:nvPr>
            <p:ph type="body" idx="1"/>
          </p:nvPr>
        </p:nvSpPr>
        <p:spPr>
          <a:xfrm>
            <a:off x="457200" y="1600200"/>
            <a:ext cx="8229600" cy="4525963"/>
          </a:xfrm>
          <a:prstGeom prst="rect">
            <a:avLst/>
          </a:prstGeom>
        </p:spPr>
        <p:txBody>
          <a:bodyPr/>
          <a:lstStyle/>
          <a:p>
            <a:pPr marL="1083732" indent="-1083732"/>
            <a:r>
              <a:t>Exercice </a:t>
            </a:r>
            <a:endParaRPr sz="1800"/>
          </a:p>
          <a:p>
            <a:pPr>
              <a:spcBef>
                <a:spcPts val="400"/>
              </a:spcBef>
              <a:buSzTx/>
              <a:buNone/>
              <a:defRPr i="1" sz="2000"/>
            </a:pPr>
            <a:r>
              <a:t>Persistance dans un fichier.</a:t>
            </a:r>
            <a:endParaRPr sz="1800"/>
          </a:p>
          <a:p>
            <a:pPr>
              <a:spcBef>
                <a:spcPts val="400"/>
              </a:spcBef>
              <a:buSzTx/>
              <a:buNone/>
              <a:defRPr i="1" sz="2000"/>
            </a:pPr>
            <a:r>
              <a:t>Reload des données.</a:t>
            </a:r>
            <a:endParaRPr sz="1800"/>
          </a:p>
          <a:p>
            <a:pPr>
              <a:spcBef>
                <a:spcPts val="400"/>
              </a:spcBef>
              <a:defRPr i="1" sz="2000"/>
            </a:pPr>
          </a:p>
          <a:p>
            <a:pPr marL="1083732" indent="-1083732"/>
            <a:r>
              <a:t>Exercice</a:t>
            </a:r>
            <a:endParaRPr sz="1800"/>
          </a:p>
          <a:p>
            <a:pPr>
              <a:spcBef>
                <a:spcPts val="400"/>
              </a:spcBef>
              <a:buSzTx/>
              <a:buNone/>
              <a:defRPr i="1" sz="2000"/>
            </a:pPr>
            <a:r>
              <a:t>On change le système de persistance : fichier </a:t>
            </a:r>
            <a:r>
              <a:rPr i="0">
                <a:latin typeface="Wingdings"/>
                <a:ea typeface="Wingdings"/>
                <a:cs typeface="Wingdings"/>
                <a:sym typeface="Wingdings"/>
              </a:rPr>
              <a:t></a:t>
            </a:r>
            <a:r>
              <a:t> postgresql</a:t>
            </a:r>
          </a:p>
          <a:p>
            <a:pPr>
              <a:spcBef>
                <a:spcPts val="400"/>
              </a:spcBef>
              <a:defRPr i="1" sz="2000"/>
            </a:pPr>
          </a:p>
          <a:p>
            <a:pPr marL="1083732" indent="-1083732"/>
            <a:r>
              <a:t>Exercice</a:t>
            </a:r>
            <a:endParaRPr sz="1800"/>
          </a:p>
          <a:p>
            <a:pPr>
              <a:spcBef>
                <a:spcPts val="400"/>
              </a:spcBef>
              <a:buSzTx/>
              <a:buNone/>
              <a:defRPr i="1" sz="2000"/>
            </a:pPr>
            <a:r>
              <a:t>On ajoute un propriété au modèle : quel coût ?</a:t>
            </a:r>
          </a:p>
        </p:txBody>
      </p:sp>
      <p:sp>
        <p:nvSpPr>
          <p:cNvPr id="1805" name="Shape 1805"/>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6"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807" name="image3.jpeg" descr="C:\Users\fdegrigny\Pictures\we-need-you.jpg"/>
          <p:cNvPicPr>
            <a:picLocks noChangeAspect="1"/>
          </p:cNvPicPr>
          <p:nvPr/>
        </p:nvPicPr>
        <p:blipFill>
          <a:blip r:embed="rId3">
            <a:extLst/>
          </a:blip>
          <a:stretch>
            <a:fillRect/>
          </a:stretch>
        </p:blipFill>
        <p:spPr>
          <a:xfrm>
            <a:off x="7058372" y="4494441"/>
            <a:ext cx="1728196" cy="2021529"/>
          </a:xfrm>
          <a:prstGeom prst="rect">
            <a:avLst/>
          </a:prstGeom>
          <a:ln w="12700">
            <a:miter lim="400000"/>
          </a:ln>
        </p:spPr>
      </p:pic>
    </p:spTree>
  </p:cSld>
  <p:clrMapOvr>
    <a:masterClrMapping/>
  </p:clrMapOvr>
  <p:transition xmlns:p14="http://schemas.microsoft.com/office/powerpoint/2010/main" spd="med" advClick="1" p14:dur="1000"/>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9" name="Shape 1809"/>
          <p:cNvSpPr/>
          <p:nvPr>
            <p:ph type="title"/>
          </p:nvPr>
        </p:nvSpPr>
        <p:spPr>
          <a:xfrm>
            <a:off x="457200" y="274637"/>
            <a:ext cx="8229600" cy="1143004"/>
          </a:xfrm>
          <a:prstGeom prst="rect">
            <a:avLst/>
          </a:prstGeom>
        </p:spPr>
        <p:txBody>
          <a:bodyPr/>
          <a:lstStyle/>
          <a:p>
            <a:pPr/>
            <a:r>
              <a:t>A vous de jouer</a:t>
            </a:r>
          </a:p>
        </p:txBody>
      </p:sp>
      <p:sp>
        <p:nvSpPr>
          <p:cNvPr id="1810" name="Shape 1810"/>
          <p:cNvSpPr/>
          <p:nvPr>
            <p:ph type="body" idx="1"/>
          </p:nvPr>
        </p:nvSpPr>
        <p:spPr>
          <a:xfrm>
            <a:off x="457200" y="1600200"/>
            <a:ext cx="8229600" cy="4525963"/>
          </a:xfrm>
          <a:prstGeom prst="rect">
            <a:avLst/>
          </a:prstGeom>
        </p:spPr>
        <p:txBody>
          <a:bodyPr/>
          <a:lstStyle/>
          <a:p>
            <a:pPr>
              <a:buSzTx/>
              <a:buNone/>
            </a:pPr>
            <a:r>
              <a:t>Retour d’expérience : </a:t>
            </a:r>
            <a:endParaRPr sz="1800"/>
          </a:p>
          <a:p>
            <a:pPr>
              <a:spcBef>
                <a:spcPts val="400"/>
              </a:spcBef>
              <a:buSzTx/>
              <a:buNone/>
              <a:defRPr sz="1800"/>
            </a:pPr>
          </a:p>
          <a:p>
            <a:pPr>
              <a:spcBef>
                <a:spcPts val="400"/>
              </a:spcBef>
              <a:buSzTx/>
              <a:buNone/>
              <a:defRPr sz="2000"/>
            </a:pPr>
            <a:r>
              <a:t>Quels avantages peut on trouver aux diverses techniques utilisées ?</a:t>
            </a:r>
            <a:endParaRPr sz="1800"/>
          </a:p>
          <a:p>
            <a:pPr>
              <a:spcBef>
                <a:spcPts val="400"/>
              </a:spcBef>
              <a:buSzTx/>
              <a:buNone/>
              <a:defRPr sz="2000"/>
            </a:pPr>
          </a:p>
          <a:p>
            <a:pPr>
              <a:spcBef>
                <a:spcPts val="400"/>
              </a:spcBef>
              <a:buSzTx/>
              <a:buNone/>
              <a:defRPr sz="2000"/>
            </a:pPr>
            <a:r>
              <a:t>Quels sont les problèmes rencontrés ?</a:t>
            </a:r>
            <a:endParaRPr sz="1800"/>
          </a:p>
          <a:p>
            <a:pPr>
              <a:spcBef>
                <a:spcPts val="400"/>
              </a:spcBef>
              <a:buSzTx/>
              <a:buNone/>
              <a:defRPr sz="2000"/>
            </a:pPr>
          </a:p>
          <a:p>
            <a:pPr>
              <a:spcBef>
                <a:spcPts val="400"/>
              </a:spcBef>
              <a:buSzTx/>
              <a:buNone/>
              <a:defRPr sz="2000"/>
            </a:pPr>
            <a:r>
              <a:t>Comment résoudre ces problèmes ?</a:t>
            </a:r>
          </a:p>
        </p:txBody>
      </p:sp>
      <p:sp>
        <p:nvSpPr>
          <p:cNvPr id="1811" name="Shape 181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2"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4" name="Shape 1814"/>
          <p:cNvSpPr/>
          <p:nvPr>
            <p:ph type="title"/>
          </p:nvPr>
        </p:nvSpPr>
        <p:spPr>
          <a:xfrm>
            <a:off x="457200" y="274637"/>
            <a:ext cx="8229600" cy="1143004"/>
          </a:xfrm>
          <a:prstGeom prst="rect">
            <a:avLst/>
          </a:prstGeom>
        </p:spPr>
        <p:txBody>
          <a:bodyPr/>
          <a:lstStyle/>
          <a:p>
            <a:pPr/>
            <a:r>
              <a:t>A vous de jouer</a:t>
            </a:r>
          </a:p>
        </p:txBody>
      </p:sp>
      <p:sp>
        <p:nvSpPr>
          <p:cNvPr id="1815" name="Shape 1815"/>
          <p:cNvSpPr/>
          <p:nvPr>
            <p:ph type="body" idx="1"/>
          </p:nvPr>
        </p:nvSpPr>
        <p:spPr>
          <a:xfrm>
            <a:off x="457200" y="1279177"/>
            <a:ext cx="8229600" cy="4846986"/>
          </a:xfrm>
          <a:prstGeom prst="rect">
            <a:avLst/>
          </a:prstGeom>
        </p:spPr>
        <p:txBody>
          <a:bodyPr/>
          <a:lstStyle/>
          <a:p>
            <a:pPr>
              <a:lnSpc>
                <a:spcPct val="90000"/>
              </a:lnSpc>
              <a:spcBef>
                <a:spcPts val="400"/>
              </a:spcBef>
              <a:buFont typeface="Wingdings"/>
              <a:buChar char="➔"/>
              <a:defRPr sz="1800"/>
            </a:pPr>
          </a:p>
          <a:p>
            <a:pPr marL="1083732" indent="-1083732">
              <a:lnSpc>
                <a:spcPct val="90000"/>
              </a:lnSpc>
            </a:pPr>
            <a:r>
              <a:t>Conception : Faire les bons choix très tôt </a:t>
            </a:r>
            <a:endParaRPr sz="1800"/>
          </a:p>
          <a:p>
            <a:pPr marL="1083732" indent="-1083732">
              <a:lnSpc>
                <a:spcPct val="90000"/>
              </a:lnSpc>
            </a:pPr>
            <a:r>
              <a:t>Refactor : Coût important du changement</a:t>
            </a:r>
            <a:endParaRPr sz="1800"/>
          </a:p>
          <a:p>
            <a:pPr marL="1083732" indent="-1083732">
              <a:lnSpc>
                <a:spcPct val="90000"/>
              </a:lnSpc>
            </a:pPr>
            <a:r>
              <a:t>Beaucoup de code de « bas niveau » à écrire pour faire évoluer</a:t>
            </a:r>
            <a:endParaRPr sz="1800"/>
          </a:p>
          <a:p>
            <a:pPr>
              <a:lnSpc>
                <a:spcPct val="90000"/>
              </a:lnSpc>
              <a:spcBef>
                <a:spcPts val="400"/>
              </a:spcBef>
              <a:buFont typeface="Wingdings"/>
              <a:buChar char="➔"/>
              <a:defRPr sz="1800"/>
            </a:pPr>
          </a:p>
          <a:p>
            <a:pPr marL="1083732" indent="-1083732">
              <a:lnSpc>
                <a:spcPct val="90000"/>
              </a:lnSpc>
            </a:pPr>
            <a:r>
              <a:t>Maitrise de la persistance</a:t>
            </a:r>
            <a:endParaRPr sz="1800"/>
          </a:p>
          <a:p>
            <a:pPr marL="1083732" indent="-1083732">
              <a:lnSpc>
                <a:spcPct val="90000"/>
              </a:lnSpc>
            </a:pPr>
            <a:r>
              <a:t>Optimisation possible</a:t>
            </a:r>
          </a:p>
        </p:txBody>
      </p:sp>
      <p:sp>
        <p:nvSpPr>
          <p:cNvPr id="1816" name="Shape 181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7"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9" name="Shape 1819"/>
          <p:cNvSpPr/>
          <p:nvPr>
            <p:ph type="title"/>
          </p:nvPr>
        </p:nvSpPr>
        <p:spPr>
          <a:xfrm>
            <a:off x="457200" y="274638"/>
            <a:ext cx="8229600" cy="1143001"/>
          </a:xfrm>
          <a:prstGeom prst="rect">
            <a:avLst/>
          </a:prstGeom>
        </p:spPr>
        <p:txBody>
          <a:bodyPr/>
          <a:lstStyle/>
          <a:p>
            <a:pPr/>
            <a:r>
              <a:t>SGBD relationnel</a:t>
            </a:r>
          </a:p>
        </p:txBody>
      </p:sp>
      <p:pic>
        <p:nvPicPr>
          <p:cNvPr id="1820"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
        <p:nvSpPr>
          <p:cNvPr id="1821" name="Shape 1821"/>
          <p:cNvSpPr/>
          <p:nvPr>
            <p:ph type="body" idx="1"/>
          </p:nvPr>
        </p:nvSpPr>
        <p:spPr>
          <a:xfrm>
            <a:off x="457200" y="1600200"/>
            <a:ext cx="8229600" cy="4525963"/>
          </a:xfrm>
          <a:prstGeom prst="rect">
            <a:avLst/>
          </a:prstGeom>
        </p:spPr>
        <p:txBody>
          <a:bodyPr/>
          <a:lstStyle/>
          <a:p>
            <a:pPr/>
          </a:p>
          <a:p>
            <a:pPr/>
            <a:r>
              <a:t>Tables structurées </a:t>
            </a:r>
          </a:p>
          <a:p>
            <a:pPr/>
            <a:r>
              <a:t>Relation liant les tables</a:t>
            </a:r>
          </a:p>
          <a:p>
            <a:pPr/>
            <a:r>
              <a:t>Langage de requête : SQL</a:t>
            </a:r>
          </a:p>
          <a:p>
            <a:pPr/>
            <a:r>
              <a:t>Gestions de transactions ACID (atomiques, cohérentes, isolées, et durables)</a:t>
            </a:r>
          </a:p>
        </p:txBody>
      </p:sp>
      <p:sp>
        <p:nvSpPr>
          <p:cNvPr id="1822" name="Shape 1822"/>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4" name="Shape 1824"/>
          <p:cNvSpPr/>
          <p:nvPr>
            <p:ph type="title"/>
          </p:nvPr>
        </p:nvSpPr>
        <p:spPr>
          <a:xfrm>
            <a:off x="457200" y="274638"/>
            <a:ext cx="8229600" cy="1143001"/>
          </a:xfrm>
          <a:prstGeom prst="rect">
            <a:avLst/>
          </a:prstGeom>
        </p:spPr>
        <p:txBody>
          <a:bodyPr/>
          <a:lstStyle/>
          <a:p>
            <a:pPr/>
            <a:r>
              <a:t>SGBD relationnel</a:t>
            </a:r>
          </a:p>
        </p:txBody>
      </p:sp>
      <p:pic>
        <p:nvPicPr>
          <p:cNvPr id="1825"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
        <p:nvSpPr>
          <p:cNvPr id="1826" name="Shape 1826"/>
          <p:cNvSpPr/>
          <p:nvPr>
            <p:ph type="body" idx="1"/>
          </p:nvPr>
        </p:nvSpPr>
        <p:spPr>
          <a:xfrm>
            <a:off x="457200" y="1600200"/>
            <a:ext cx="8229600" cy="4525963"/>
          </a:xfrm>
          <a:prstGeom prst="rect">
            <a:avLst/>
          </a:prstGeom>
        </p:spPr>
        <p:txBody>
          <a:bodyPr/>
          <a:lstStyle/>
          <a:p>
            <a:pPr marL="283778" indent="-283778">
              <a:lnSpc>
                <a:spcPct val="150000"/>
              </a:lnSpc>
              <a:spcBef>
                <a:spcPts val="500"/>
              </a:spcBef>
              <a:defRPr i="1" sz="2400" u="sng"/>
            </a:pPr>
            <a:r>
              <a:t>Atomicité</a:t>
            </a:r>
            <a:r>
              <a:rPr i="0" u="none"/>
              <a:t> : transaction effectuée totalement ou pas du tout</a:t>
            </a:r>
            <a:endParaRPr sz="2600"/>
          </a:p>
          <a:p>
            <a:pPr marL="283778" indent="-283778">
              <a:lnSpc>
                <a:spcPct val="150000"/>
              </a:lnSpc>
              <a:spcBef>
                <a:spcPts val="500"/>
              </a:spcBef>
              <a:defRPr i="1" sz="2400" u="sng"/>
            </a:pPr>
            <a:r>
              <a:t>Cohérence</a:t>
            </a:r>
            <a:r>
              <a:rPr i="0" u="none"/>
              <a:t> : si une transaction viole un règle du schéma, elle ne peut pas être effectuée</a:t>
            </a:r>
            <a:endParaRPr sz="2900"/>
          </a:p>
          <a:p>
            <a:pPr marL="283778" indent="-283778">
              <a:lnSpc>
                <a:spcPct val="150000"/>
              </a:lnSpc>
              <a:spcBef>
                <a:spcPts val="500"/>
              </a:spcBef>
              <a:defRPr i="1" sz="2400" u="sng"/>
            </a:pPr>
            <a:r>
              <a:t>Isolation</a:t>
            </a:r>
            <a:r>
              <a:rPr i="0" u="none"/>
              <a:t> : une transaction ne peut pas être affectée par le traitement des autres transactions</a:t>
            </a:r>
            <a:endParaRPr sz="2900"/>
          </a:p>
          <a:p>
            <a:pPr marL="283778" indent="-283778">
              <a:lnSpc>
                <a:spcPct val="150000"/>
              </a:lnSpc>
              <a:spcBef>
                <a:spcPts val="500"/>
              </a:spcBef>
              <a:defRPr i="1" sz="2400" u="sng"/>
            </a:pPr>
            <a:r>
              <a:t>Durabilité</a:t>
            </a:r>
            <a:r>
              <a:rPr i="0" u="none"/>
              <a:t> : après validation, les modifications doivent persistés, même en case de redémarrage du système.</a:t>
            </a:r>
          </a:p>
        </p:txBody>
      </p:sp>
      <p:sp>
        <p:nvSpPr>
          <p:cNvPr id="1827" name="Shape 182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9" name="Shape 1829"/>
          <p:cNvSpPr/>
          <p:nvPr>
            <p:ph type="title"/>
          </p:nvPr>
        </p:nvSpPr>
        <p:spPr>
          <a:xfrm>
            <a:off x="457200" y="274638"/>
            <a:ext cx="8229600" cy="1143001"/>
          </a:xfrm>
          <a:prstGeom prst="rect">
            <a:avLst/>
          </a:prstGeom>
        </p:spPr>
        <p:txBody>
          <a:bodyPr/>
          <a:lstStyle/>
          <a:p>
            <a:pPr/>
            <a:r>
              <a:t>SGBD relationnel</a:t>
            </a:r>
          </a:p>
        </p:txBody>
      </p:sp>
      <p:sp>
        <p:nvSpPr>
          <p:cNvPr id="1830" name="Shape 1830"/>
          <p:cNvSpPr/>
          <p:nvPr>
            <p:ph type="body" idx="1"/>
          </p:nvPr>
        </p:nvSpPr>
        <p:spPr>
          <a:xfrm>
            <a:off x="457200" y="1600200"/>
            <a:ext cx="8229600" cy="4525963"/>
          </a:xfrm>
          <a:prstGeom prst="rect">
            <a:avLst/>
          </a:prstGeom>
        </p:spPr>
        <p:txBody>
          <a:bodyPr/>
          <a:lstStyle/>
          <a:p>
            <a:pPr>
              <a:buSzTx/>
              <a:buNone/>
              <a:defRPr i="1"/>
            </a:pPr>
            <a:r>
              <a:t>Implémentations : </a:t>
            </a:r>
            <a:endParaRPr sz="1800"/>
          </a:p>
          <a:p>
            <a:pPr>
              <a:spcBef>
                <a:spcPts val="400"/>
              </a:spcBef>
              <a:buSzTx/>
              <a:buNone/>
              <a:defRPr i="1" sz="1800"/>
            </a:pPr>
          </a:p>
          <a:p>
            <a:pPr>
              <a:buSzTx/>
              <a:buNone/>
            </a:pPr>
            <a:r>
              <a:t>PostgreSQL, Oracle, Microsoft SQL Server…</a:t>
            </a:r>
          </a:p>
        </p:txBody>
      </p:sp>
      <p:sp>
        <p:nvSpPr>
          <p:cNvPr id="1831" name="Shape 183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32"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pic>
        <p:nvPicPr>
          <p:cNvPr id="1833" name="image1.gif" descr="http://expert-postgresql.renus.net/blog/wp-content/uploads/2011/09/postgresql.gif"/>
          <p:cNvPicPr>
            <a:picLocks noChangeAspect="1"/>
          </p:cNvPicPr>
          <p:nvPr/>
        </p:nvPicPr>
        <p:blipFill>
          <a:blip r:embed="rId3">
            <a:extLst/>
          </a:blip>
          <a:stretch>
            <a:fillRect/>
          </a:stretch>
        </p:blipFill>
        <p:spPr>
          <a:xfrm>
            <a:off x="467543" y="3356990"/>
            <a:ext cx="1671249" cy="1323631"/>
          </a:xfrm>
          <a:prstGeom prst="rect">
            <a:avLst/>
          </a:prstGeom>
          <a:ln w="12700">
            <a:miter lim="400000"/>
          </a:ln>
        </p:spPr>
      </p:pic>
      <p:pic>
        <p:nvPicPr>
          <p:cNvPr id="1834" name="image4.jpeg" descr="http://www.be-it-formations.com/documents/exemples/Oracle_Database_0.JPG"/>
          <p:cNvPicPr>
            <a:picLocks noChangeAspect="1"/>
          </p:cNvPicPr>
          <p:nvPr/>
        </p:nvPicPr>
        <p:blipFill>
          <a:blip r:embed="rId4">
            <a:extLst/>
          </a:blip>
          <a:stretch>
            <a:fillRect/>
          </a:stretch>
        </p:blipFill>
        <p:spPr>
          <a:xfrm>
            <a:off x="3491879" y="4149080"/>
            <a:ext cx="1241469" cy="1752999"/>
          </a:xfrm>
          <a:prstGeom prst="rect">
            <a:avLst/>
          </a:prstGeom>
          <a:ln w="12700">
            <a:miter lim="400000"/>
          </a:ln>
        </p:spPr>
      </p:pic>
      <p:pic>
        <p:nvPicPr>
          <p:cNvPr id="1835" name="image9.png" descr="https://objcsharp.files.wordpress.com/2013/10/sqlserver.png?w=510&amp;h=313"/>
          <p:cNvPicPr>
            <a:picLocks noChangeAspect="1"/>
          </p:cNvPicPr>
          <p:nvPr/>
        </p:nvPicPr>
        <p:blipFill>
          <a:blip r:embed="rId5">
            <a:extLst/>
          </a:blip>
          <a:stretch>
            <a:fillRect/>
          </a:stretch>
        </p:blipFill>
        <p:spPr>
          <a:xfrm>
            <a:off x="5940152" y="3501008"/>
            <a:ext cx="2376266" cy="1463033"/>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Shape 252"/>
          <p:cNvSpPr/>
          <p:nvPr>
            <p:ph type="title"/>
          </p:nvPr>
        </p:nvSpPr>
        <p:spPr>
          <a:prstGeom prst="rect">
            <a:avLst/>
          </a:prstGeom>
        </p:spPr>
        <p:txBody>
          <a:bodyPr/>
          <a:lstStyle/>
          <a:p>
            <a:pPr/>
            <a:r>
              <a:t>Abstract Factory</a:t>
            </a:r>
          </a:p>
        </p:txBody>
      </p:sp>
      <p:sp>
        <p:nvSpPr>
          <p:cNvPr id="253" name="Shape 253"/>
          <p:cNvSpPr/>
          <p:nvPr>
            <p:ph type="body" idx="1"/>
          </p:nvPr>
        </p:nvSpPr>
        <p:spPr>
          <a:xfrm>
            <a:off x="457200" y="1268760"/>
            <a:ext cx="8229600" cy="4525963"/>
          </a:xfrm>
          <a:prstGeom prst="rect">
            <a:avLst/>
          </a:prstGeom>
        </p:spPr>
        <p:txBody>
          <a:bodyPr/>
          <a:lstStyle/>
          <a:p>
            <a:pPr>
              <a:buSzTx/>
              <a:buNone/>
            </a:pPr>
          </a:p>
        </p:txBody>
      </p:sp>
      <p:pic>
        <p:nvPicPr>
          <p:cNvPr id="254"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255" name="image16.png" descr="C:\Users\fdegrigny\Pictures\abstract-factory-pattern-example.png"/>
          <p:cNvPicPr>
            <a:picLocks noChangeAspect="1"/>
          </p:cNvPicPr>
          <p:nvPr/>
        </p:nvPicPr>
        <p:blipFill>
          <a:blip r:embed="rId3">
            <a:extLst/>
          </a:blip>
          <a:stretch>
            <a:fillRect/>
          </a:stretch>
        </p:blipFill>
        <p:spPr>
          <a:xfrm>
            <a:off x="467543" y="1667130"/>
            <a:ext cx="8247796" cy="4390298"/>
          </a:xfrm>
          <a:prstGeom prst="rect">
            <a:avLst/>
          </a:prstGeom>
          <a:ln w="12700">
            <a:miter lim="400000"/>
          </a:ln>
        </p:spPr>
      </p:pic>
    </p:spTree>
  </p:cSld>
  <p:clrMapOvr>
    <a:masterClrMapping/>
  </p:clrMapOvr>
  <p:transition xmlns:p14="http://schemas.microsoft.com/office/powerpoint/2010/main" spd="med" advClick="1" p14:dur="1000"/>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7" name="Shape 1837"/>
          <p:cNvSpPr/>
          <p:nvPr>
            <p:ph type="title"/>
          </p:nvPr>
        </p:nvSpPr>
        <p:spPr>
          <a:xfrm>
            <a:off x="457199" y="274637"/>
            <a:ext cx="7355162" cy="1143004"/>
          </a:xfrm>
          <a:prstGeom prst="rect">
            <a:avLst/>
          </a:prstGeom>
        </p:spPr>
        <p:txBody>
          <a:bodyPr lIns="0" tIns="0" rIns="0" bIns="0"/>
          <a:lstStyle/>
          <a:p>
            <a:pPr/>
            <a:r>
              <a:t>Point sur la réflexivité</a:t>
            </a:r>
          </a:p>
        </p:txBody>
      </p:sp>
      <p:sp>
        <p:nvSpPr>
          <p:cNvPr id="1838" name="Shape 1838"/>
          <p:cNvSpPr/>
          <p:nvPr>
            <p:ph type="body" idx="1"/>
          </p:nvPr>
        </p:nvSpPr>
        <p:spPr>
          <a:xfrm>
            <a:off x="457200" y="1600200"/>
            <a:ext cx="8229600" cy="4525963"/>
          </a:xfrm>
          <a:prstGeom prst="rect">
            <a:avLst/>
          </a:prstGeom>
        </p:spPr>
        <p:txBody>
          <a:bodyPr lIns="0" tIns="0" rIns="0" bIns="0"/>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839" name="Shape 1839"/>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40"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841" name="Shape 1841"/>
          <p:cNvSpPr/>
          <p:nvPr/>
        </p:nvSpPr>
        <p:spPr>
          <a:xfrm>
            <a:off x="609600" y="1752600"/>
            <a:ext cx="8229600" cy="4406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82341" indent="-282341" defTabSz="804672">
              <a:spcBef>
                <a:spcPts val="600"/>
              </a:spcBef>
              <a:buSzPct val="100000"/>
              <a:buChar char="•"/>
              <a:defRPr sz="2800">
                <a:latin typeface="Calibri"/>
                <a:ea typeface="Calibri"/>
                <a:cs typeface="Calibri"/>
                <a:sym typeface="Calibri"/>
              </a:defRPr>
            </a:pPr>
            <a:r>
              <a:t>Méta-Données sur les objets</a:t>
            </a:r>
          </a:p>
          <a:p>
            <a:pPr marL="282341" indent="-282341" defTabSz="804672">
              <a:spcBef>
                <a:spcPts val="600"/>
              </a:spcBef>
              <a:buSzPct val="100000"/>
              <a:buChar char="•"/>
              <a:defRPr sz="2800">
                <a:latin typeface="Calibri"/>
                <a:ea typeface="Calibri"/>
                <a:cs typeface="Calibri"/>
                <a:sym typeface="Calibri"/>
              </a:defRPr>
            </a:pPr>
            <a:r>
              <a:t>Possibilité d’accéder dynamiquement aux attributs et méthodes d’un objet</a:t>
            </a:r>
          </a:p>
          <a:p>
            <a:pPr marL="282341" indent="-282341" defTabSz="804672">
              <a:spcBef>
                <a:spcPts val="600"/>
              </a:spcBef>
              <a:buSzPct val="100000"/>
              <a:buChar char="•"/>
              <a:defRPr sz="2800">
                <a:latin typeface="Calibri"/>
                <a:ea typeface="Calibri"/>
                <a:cs typeface="Calibri"/>
                <a:sym typeface="Calibri"/>
              </a:defRPr>
            </a:pPr>
            <a:r>
              <a:t>Utilisé pour rendre un framework plus simple d’utilisation (convention over configuration)</a:t>
            </a:r>
            <a:endParaRPr sz="1500"/>
          </a:p>
          <a:p>
            <a:pPr marL="301752" indent="-301752" defTabSz="804672">
              <a:spcBef>
                <a:spcPts val="300"/>
              </a:spcBef>
              <a:defRPr sz="2800">
                <a:latin typeface="Calibri"/>
                <a:ea typeface="Calibri"/>
                <a:cs typeface="Calibri"/>
                <a:sym typeface="Calibri"/>
              </a:defRPr>
            </a:pPr>
          </a:p>
          <a:p>
            <a:pPr marL="301752" indent="-301752" defTabSz="804672">
              <a:spcBef>
                <a:spcPts val="300"/>
              </a:spcBef>
              <a:defRPr i="1" sz="2800">
                <a:latin typeface="Calibri"/>
                <a:ea typeface="Calibri"/>
                <a:cs typeface="Calibri"/>
                <a:sym typeface="Calibri"/>
              </a:defRPr>
            </a:pPr>
            <a:r>
              <a:t>exemples : </a:t>
            </a:r>
          </a:p>
          <a:p>
            <a:pPr lvl="1" marL="100584" indent="100584" defTabSz="804672">
              <a:spcBef>
                <a:spcPts val="300"/>
              </a:spcBef>
              <a:defRPr sz="2800">
                <a:latin typeface="Calibri"/>
                <a:ea typeface="Calibri"/>
                <a:cs typeface="Calibri"/>
                <a:sym typeface="Calibri"/>
              </a:defRPr>
            </a:pPr>
            <a:r>
              <a:t>Class c = new String().getClass();</a:t>
            </a:r>
          </a:p>
          <a:p>
            <a:pPr marL="301752" indent="-301752" defTabSz="804672">
              <a:spcBef>
                <a:spcPts val="300"/>
              </a:spcBef>
              <a:defRPr sz="2800">
                <a:latin typeface="Calibri"/>
                <a:ea typeface="Calibri"/>
                <a:cs typeface="Calibri"/>
                <a:sym typeface="Calibri"/>
              </a:defRPr>
            </a:pPr>
            <a:r>
              <a:t>  Method[] m = c.getMethods();</a:t>
            </a:r>
          </a:p>
          <a:p>
            <a:pPr lvl="1" marL="100584" indent="100584" defTabSz="804672">
              <a:spcBef>
                <a:spcPts val="300"/>
              </a:spcBef>
              <a:defRPr sz="2800">
                <a:latin typeface="Calibri"/>
                <a:ea typeface="Calibri"/>
                <a:cs typeface="Calibri"/>
                <a:sym typeface="Calibri"/>
              </a:defRPr>
            </a:pPr>
            <a:r>
              <a:t>Field[] m = c.getDeclaredFields();</a:t>
            </a:r>
          </a:p>
        </p:txBody>
      </p:sp>
    </p:spTree>
  </p:cSld>
  <p:clrMapOvr>
    <a:masterClrMapping/>
  </p:clrMapOvr>
  <p:transition xmlns:p14="http://schemas.microsoft.com/office/powerpoint/2010/main" spd="med" advClick="1" p14:dur="1000"/>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3" name="Shape 1843"/>
          <p:cNvSpPr/>
          <p:nvPr>
            <p:ph type="title"/>
          </p:nvPr>
        </p:nvSpPr>
        <p:spPr>
          <a:xfrm>
            <a:off x="457199" y="274637"/>
            <a:ext cx="7355162" cy="1143004"/>
          </a:xfrm>
          <a:prstGeom prst="rect">
            <a:avLst/>
          </a:prstGeom>
        </p:spPr>
        <p:txBody>
          <a:bodyPr lIns="0" tIns="0" rIns="0" bIns="0"/>
          <a:lstStyle/>
          <a:p>
            <a:pPr/>
            <a:r>
              <a:t>Point sur la réflexivité</a:t>
            </a:r>
          </a:p>
        </p:txBody>
      </p:sp>
      <p:sp>
        <p:nvSpPr>
          <p:cNvPr id="1844" name="Shape 1844"/>
          <p:cNvSpPr/>
          <p:nvPr>
            <p:ph type="body" idx="1"/>
          </p:nvPr>
        </p:nvSpPr>
        <p:spPr>
          <a:xfrm>
            <a:off x="457200" y="1600200"/>
            <a:ext cx="8229600" cy="4525963"/>
          </a:xfrm>
          <a:prstGeom prst="rect">
            <a:avLst/>
          </a:prstGeom>
        </p:spPr>
        <p:txBody>
          <a:bodyPr lIns="0" tIns="0" rIns="0" bIns="0"/>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845" name="Shape 1845"/>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46"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847" name="Shape 1847"/>
          <p:cNvSpPr/>
          <p:nvPr/>
        </p:nvSpPr>
        <p:spPr>
          <a:xfrm>
            <a:off x="609600" y="1752600"/>
            <a:ext cx="8229600" cy="4343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85165" indent="-185165" defTabSz="493776">
              <a:spcBef>
                <a:spcPts val="300"/>
              </a:spcBef>
              <a:defRPr sz="1700">
                <a:latin typeface="Calibri"/>
                <a:ea typeface="Calibri"/>
                <a:cs typeface="Calibri"/>
                <a:sym typeface="Calibri"/>
              </a:defRPr>
            </a:pPr>
          </a:p>
          <a:p>
            <a:pPr marL="185165" indent="-185165" defTabSz="493776">
              <a:spcBef>
                <a:spcPts val="300"/>
              </a:spcBef>
              <a:defRPr sz="1700">
                <a:latin typeface="Calibri"/>
                <a:ea typeface="Calibri"/>
                <a:cs typeface="Calibri"/>
                <a:sym typeface="Calibri"/>
              </a:defRPr>
            </a:pPr>
            <a:r>
              <a:t>Exemples : </a:t>
            </a:r>
          </a:p>
          <a:p>
            <a:pPr marL="185165" indent="-185165" defTabSz="493776">
              <a:spcBef>
                <a:spcPts val="300"/>
              </a:spcBef>
              <a:defRPr sz="1700">
                <a:latin typeface="Calibri"/>
                <a:ea typeface="Calibri"/>
                <a:cs typeface="Calibri"/>
                <a:sym typeface="Calibri"/>
              </a:defRPr>
            </a:pPr>
          </a:p>
          <a:p>
            <a:pPr marL="185165" indent="-185165" defTabSz="493776">
              <a:spcBef>
                <a:spcPts val="300"/>
              </a:spcBef>
              <a:defRPr sz="1700">
                <a:latin typeface="Calibri"/>
                <a:ea typeface="Calibri"/>
                <a:cs typeface="Calibri"/>
                <a:sym typeface="Calibri"/>
              </a:defRPr>
            </a:pPr>
            <a:r>
              <a:t>// Sans la réflexion</a:t>
            </a:r>
          </a:p>
          <a:p>
            <a:pPr marL="185165" indent="-185165" defTabSz="493776">
              <a:spcBef>
                <a:spcPts val="300"/>
              </a:spcBef>
              <a:defRPr sz="1700">
                <a:latin typeface="Calibri"/>
                <a:ea typeface="Calibri"/>
                <a:cs typeface="Calibri"/>
                <a:sym typeface="Calibri"/>
              </a:defRPr>
            </a:pPr>
            <a:r>
              <a:t>Voiture monAuto = new Voiture();</a:t>
            </a:r>
          </a:p>
          <a:p>
            <a:pPr marL="185165" indent="-185165" defTabSz="493776">
              <a:spcBef>
                <a:spcPts val="300"/>
              </a:spcBef>
              <a:defRPr sz="1700">
                <a:latin typeface="Calibri"/>
                <a:ea typeface="Calibri"/>
                <a:cs typeface="Calibri"/>
                <a:sym typeface="Calibri"/>
              </a:defRPr>
            </a:pPr>
            <a:r>
              <a:t>monAuto.demarre();</a:t>
            </a:r>
          </a:p>
          <a:p>
            <a:pPr marL="185165" indent="-185165" defTabSz="493776">
              <a:spcBef>
                <a:spcPts val="300"/>
              </a:spcBef>
              <a:defRPr sz="1700">
                <a:latin typeface="Calibri"/>
                <a:ea typeface="Calibri"/>
                <a:cs typeface="Calibri"/>
                <a:sym typeface="Calibri"/>
              </a:defRPr>
            </a:pPr>
          </a:p>
          <a:p>
            <a:pPr marL="185165" indent="-185165" defTabSz="493776">
              <a:spcBef>
                <a:spcPts val="300"/>
              </a:spcBef>
              <a:defRPr sz="1700">
                <a:latin typeface="Calibri"/>
                <a:ea typeface="Calibri"/>
                <a:cs typeface="Calibri"/>
                <a:sym typeface="Calibri"/>
              </a:defRPr>
            </a:pPr>
          </a:p>
          <a:p>
            <a:pPr marL="185165" indent="-185165" defTabSz="493776">
              <a:spcBef>
                <a:spcPts val="300"/>
              </a:spcBef>
              <a:defRPr sz="1700">
                <a:latin typeface="Calibri"/>
                <a:ea typeface="Calibri"/>
                <a:cs typeface="Calibri"/>
                <a:sym typeface="Calibri"/>
              </a:defRPr>
            </a:pPr>
            <a:r>
              <a:t>// En utilisant la réflexion</a:t>
            </a:r>
          </a:p>
          <a:p>
            <a:pPr marL="185165" indent="-185165" defTabSz="493776">
              <a:spcBef>
                <a:spcPts val="300"/>
              </a:spcBef>
              <a:defRPr sz="1700">
                <a:latin typeface="Calibri"/>
                <a:ea typeface="Calibri"/>
                <a:cs typeface="Calibri"/>
                <a:sym typeface="Calibri"/>
              </a:defRPr>
            </a:pPr>
            <a:r>
              <a:t>Class&lt;?&gt; maClasse = Class.forName("fr.keyconsulting.Voiture");</a:t>
            </a:r>
          </a:p>
          <a:p>
            <a:pPr marL="185165" indent="-185165" defTabSz="493776">
              <a:spcBef>
                <a:spcPts val="300"/>
              </a:spcBef>
              <a:defRPr sz="1700">
                <a:latin typeface="Calibri"/>
                <a:ea typeface="Calibri"/>
                <a:cs typeface="Calibri"/>
                <a:sym typeface="Calibri"/>
              </a:defRPr>
            </a:pPr>
            <a:r>
              <a:t>Object maVoiture = maClasse.newInstance();</a:t>
            </a:r>
          </a:p>
          <a:p>
            <a:pPr marL="185165" indent="-185165" defTabSz="493776">
              <a:spcBef>
                <a:spcPts val="300"/>
              </a:spcBef>
              <a:defRPr sz="1700">
                <a:latin typeface="Calibri"/>
                <a:ea typeface="Calibri"/>
                <a:cs typeface="Calibri"/>
                <a:sym typeface="Calibri"/>
              </a:defRPr>
            </a:pPr>
          </a:p>
          <a:p>
            <a:pPr marL="185165" indent="-185165" defTabSz="493776">
              <a:spcBef>
                <a:spcPts val="300"/>
              </a:spcBef>
              <a:defRPr sz="1700">
                <a:latin typeface="Calibri"/>
                <a:ea typeface="Calibri"/>
                <a:cs typeface="Calibri"/>
                <a:sym typeface="Calibri"/>
              </a:defRPr>
            </a:pPr>
            <a:r>
              <a:t>// Invocation de la méthode</a:t>
            </a:r>
          </a:p>
          <a:p>
            <a:pPr marL="185165" indent="-185165" defTabSz="493776">
              <a:spcBef>
                <a:spcPts val="300"/>
              </a:spcBef>
              <a:defRPr sz="1700">
                <a:latin typeface="Calibri"/>
                <a:ea typeface="Calibri"/>
                <a:cs typeface="Calibri"/>
                <a:sym typeface="Calibri"/>
              </a:defRPr>
            </a:pPr>
            <a:r>
              <a:t>Method m = maClasse.getClass().getDeclaredMethod("demarre", new Class&lt;?&gt;[0]);</a:t>
            </a:r>
          </a:p>
          <a:p>
            <a:pPr marL="185165" indent="-185165" defTabSz="493776">
              <a:spcBef>
                <a:spcPts val="300"/>
              </a:spcBef>
              <a:defRPr sz="1700">
                <a:latin typeface="Calibri"/>
                <a:ea typeface="Calibri"/>
                <a:cs typeface="Calibri"/>
                <a:sym typeface="Calibri"/>
              </a:defRPr>
            </a:pPr>
            <a:r>
              <a:t>m.invoke(maVoiture);</a:t>
            </a:r>
          </a:p>
        </p:txBody>
      </p:sp>
    </p:spTree>
  </p:cSld>
  <p:clrMapOvr>
    <a:masterClrMapping/>
  </p:clrMapOvr>
  <p:transition xmlns:p14="http://schemas.microsoft.com/office/powerpoint/2010/main" spd="med" advClick="1" p14:dur="1000"/>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9" name="Shape 1849"/>
          <p:cNvSpPr/>
          <p:nvPr>
            <p:ph type="title"/>
          </p:nvPr>
        </p:nvSpPr>
        <p:spPr>
          <a:xfrm>
            <a:off x="457199" y="274637"/>
            <a:ext cx="7355162" cy="1143004"/>
          </a:xfrm>
          <a:prstGeom prst="rect">
            <a:avLst/>
          </a:prstGeom>
        </p:spPr>
        <p:txBody>
          <a:bodyPr lIns="0" tIns="0" rIns="0" bIns="0"/>
          <a:lstStyle/>
          <a:p>
            <a:pPr/>
            <a:r>
              <a:t>Gestion d’un model objet</a:t>
            </a:r>
          </a:p>
        </p:txBody>
      </p:sp>
      <p:sp>
        <p:nvSpPr>
          <p:cNvPr id="1850" name="Shape 1850"/>
          <p:cNvSpPr/>
          <p:nvPr>
            <p:ph type="body" idx="1"/>
          </p:nvPr>
        </p:nvSpPr>
        <p:spPr>
          <a:xfrm>
            <a:off x="457200" y="1600200"/>
            <a:ext cx="8229600" cy="4525963"/>
          </a:xfrm>
          <a:prstGeom prst="rect">
            <a:avLst/>
          </a:prstGeom>
        </p:spPr>
        <p:txBody>
          <a:bodyPr lIns="0" tIns="0" rIns="0" bIns="0"/>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851" name="Shape 185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2"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853" name="Shape 1853"/>
          <p:cNvSpPr/>
          <p:nvPr/>
        </p:nvSpPr>
        <p:spPr>
          <a:xfrm>
            <a:off x="609600" y="1752600"/>
            <a:ext cx="8229600" cy="939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342900" indent="-342900">
              <a:spcBef>
                <a:spcPts val="700"/>
              </a:spcBef>
              <a:defRPr sz="3200">
                <a:latin typeface="Calibri"/>
                <a:ea typeface="Calibri"/>
                <a:cs typeface="Calibri"/>
                <a:sym typeface="Calibri"/>
              </a:defRPr>
            </a:lvl1pPr>
          </a:lstStyle>
          <a:p>
            <a:pPr/>
            <a:r>
              <a:t>Que persiste-t-on dans une architecture orientée objet ?</a:t>
            </a:r>
          </a:p>
        </p:txBody>
      </p:sp>
    </p:spTree>
  </p:cSld>
  <p:clrMapOvr>
    <a:masterClrMapping/>
  </p:clrMapOvr>
  <p:transition xmlns:p14="http://schemas.microsoft.com/office/powerpoint/2010/main" spd="med" advClick="1" p14:dur="1000"/>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5" name="Shape 1855"/>
          <p:cNvSpPr/>
          <p:nvPr>
            <p:ph type="title"/>
          </p:nvPr>
        </p:nvSpPr>
        <p:spPr>
          <a:xfrm>
            <a:off x="457199" y="274637"/>
            <a:ext cx="7355162" cy="1143004"/>
          </a:xfrm>
          <a:prstGeom prst="rect">
            <a:avLst/>
          </a:prstGeom>
        </p:spPr>
        <p:txBody>
          <a:bodyPr/>
          <a:lstStyle/>
          <a:p>
            <a:pPr/>
            <a:r>
              <a:t>Gestion d’un model objet</a:t>
            </a:r>
          </a:p>
        </p:txBody>
      </p:sp>
      <p:sp>
        <p:nvSpPr>
          <p:cNvPr id="1856" name="Shape 1856"/>
          <p:cNvSpPr/>
          <p:nvPr>
            <p:ph type="body" idx="1"/>
          </p:nvPr>
        </p:nvSpPr>
        <p:spPr>
          <a:xfrm>
            <a:off x="457200" y="1600200"/>
            <a:ext cx="8229600" cy="4525963"/>
          </a:xfrm>
          <a:prstGeom prst="rect">
            <a:avLst/>
          </a:prstGeom>
        </p:spPr>
        <p:txBody>
          <a:bodyPr/>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857" name="Shape 185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8"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
        <p:nvSpPr>
          <p:cNvPr id="1859" name="Shape 1859"/>
          <p:cNvSpPr/>
          <p:nvPr/>
        </p:nvSpPr>
        <p:spPr>
          <a:xfrm>
            <a:off x="609600" y="1752600"/>
            <a:ext cx="8229600" cy="31750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42900" indent="-342900">
              <a:spcBef>
                <a:spcPts val="700"/>
              </a:spcBef>
              <a:defRPr sz="3200">
                <a:latin typeface="Calibri"/>
                <a:ea typeface="Calibri"/>
                <a:cs typeface="Calibri"/>
                <a:sym typeface="Calibri"/>
              </a:defRPr>
            </a:pPr>
            <a:r>
              <a:t>Que persiste-t-on dans une architecture orientée objet ?</a:t>
            </a:r>
          </a:p>
          <a:p>
            <a:pPr marL="342900" indent="-342900">
              <a:spcBef>
                <a:spcPts val="400"/>
              </a:spcBef>
              <a:defRPr sz="3200">
                <a:latin typeface="Calibri"/>
                <a:ea typeface="Calibri"/>
                <a:cs typeface="Calibri"/>
                <a:sym typeface="Calibri"/>
              </a:defRPr>
            </a:pPr>
          </a:p>
          <a:p>
            <a:pPr marL="423332" indent="-423332">
              <a:spcBef>
                <a:spcPts val="400"/>
              </a:spcBef>
              <a:defRPr sz="2000">
                <a:latin typeface="Wingdings"/>
                <a:ea typeface="Wingdings"/>
                <a:cs typeface="Wingdings"/>
                <a:sym typeface="Wingdings"/>
              </a:defRPr>
            </a:pPr>
            <a:r>
              <a:t>	➔ </a:t>
            </a:r>
            <a:r>
              <a:rPr>
                <a:latin typeface="Calibri"/>
                <a:ea typeface="Calibri"/>
                <a:cs typeface="Calibri"/>
                <a:sym typeface="Calibri"/>
              </a:rPr>
              <a:t>Des objets </a:t>
            </a:r>
            <a:endParaRPr>
              <a:latin typeface="Calibri"/>
              <a:ea typeface="Calibri"/>
              <a:cs typeface="Calibri"/>
              <a:sym typeface="Calibri"/>
            </a:endParaRPr>
          </a:p>
          <a:p>
            <a:pPr marL="342900" indent="-342900">
              <a:spcBef>
                <a:spcPts val="400"/>
              </a:spcBef>
              <a:defRPr sz="2000">
                <a:latin typeface="Calibri"/>
                <a:ea typeface="Calibri"/>
                <a:cs typeface="Calibri"/>
                <a:sym typeface="Calibri"/>
              </a:defRPr>
            </a:pPr>
          </a:p>
          <a:p>
            <a:pPr marL="423332" indent="-423332">
              <a:spcBef>
                <a:spcPts val="400"/>
              </a:spcBef>
              <a:defRPr sz="2000">
                <a:latin typeface="Wingdings"/>
                <a:ea typeface="Wingdings"/>
                <a:cs typeface="Wingdings"/>
                <a:sym typeface="Wingdings"/>
              </a:defRPr>
            </a:pPr>
            <a:r>
              <a:t>	➔ </a:t>
            </a:r>
            <a:r>
              <a:rPr>
                <a:latin typeface="Calibri"/>
                <a:ea typeface="Calibri"/>
                <a:cs typeface="Calibri"/>
                <a:sym typeface="Calibri"/>
              </a:rPr>
              <a:t>Avec des propriétés</a:t>
            </a:r>
            <a:endParaRPr>
              <a:latin typeface="Calibri"/>
              <a:ea typeface="Calibri"/>
              <a:cs typeface="Calibri"/>
              <a:sym typeface="Calibri"/>
            </a:endParaRPr>
          </a:p>
          <a:p>
            <a:pPr marL="342900" indent="-342900">
              <a:spcBef>
                <a:spcPts val="400"/>
              </a:spcBef>
              <a:defRPr sz="2000">
                <a:latin typeface="Calibri"/>
                <a:ea typeface="Calibri"/>
                <a:cs typeface="Calibri"/>
                <a:sym typeface="Calibri"/>
              </a:defRPr>
            </a:pPr>
          </a:p>
          <a:p>
            <a:pPr marL="423332" indent="-423332">
              <a:spcBef>
                <a:spcPts val="400"/>
              </a:spcBef>
              <a:defRPr sz="2000">
                <a:latin typeface="Wingdings"/>
                <a:ea typeface="Wingdings"/>
                <a:cs typeface="Wingdings"/>
                <a:sym typeface="Wingdings"/>
              </a:defRPr>
            </a:pPr>
            <a:r>
              <a:t>	➔ </a:t>
            </a:r>
            <a:r>
              <a:rPr>
                <a:latin typeface="Calibri"/>
                <a:ea typeface="Calibri"/>
                <a:cs typeface="Calibri"/>
                <a:sym typeface="Calibri"/>
              </a:rPr>
              <a:t>Et une structure liée à l’héritage</a:t>
            </a:r>
          </a:p>
        </p:txBody>
      </p:sp>
    </p:spTree>
  </p:cSld>
  <p:clrMapOvr>
    <a:masterClrMapping/>
  </p:clrMapOvr>
  <p:transition xmlns:p14="http://schemas.microsoft.com/office/powerpoint/2010/main" spd="med" advClick="1" p14:dur="1000"/>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1" name="Shape 1861"/>
          <p:cNvSpPr/>
          <p:nvPr>
            <p:ph type="title"/>
          </p:nvPr>
        </p:nvSpPr>
        <p:spPr>
          <a:xfrm>
            <a:off x="457199" y="274637"/>
            <a:ext cx="7355162" cy="1143004"/>
          </a:xfrm>
          <a:prstGeom prst="rect">
            <a:avLst/>
          </a:prstGeom>
        </p:spPr>
        <p:txBody>
          <a:bodyPr/>
          <a:lstStyle/>
          <a:p>
            <a:pPr/>
            <a:r>
              <a:t>Gestion d’un model objet</a:t>
            </a:r>
          </a:p>
        </p:txBody>
      </p:sp>
      <p:sp>
        <p:nvSpPr>
          <p:cNvPr id="1862" name="Shape 1862"/>
          <p:cNvSpPr/>
          <p:nvPr>
            <p:ph type="body" idx="1"/>
          </p:nvPr>
        </p:nvSpPr>
        <p:spPr>
          <a:xfrm>
            <a:off x="457200" y="1600200"/>
            <a:ext cx="8229600" cy="4525963"/>
          </a:xfrm>
          <a:prstGeom prst="rect">
            <a:avLst/>
          </a:prstGeom>
        </p:spPr>
        <p:txBody>
          <a:bodyPr/>
          <a:lstStyle/>
          <a:p>
            <a:pPr>
              <a:spcBef>
                <a:spcPts val="400"/>
              </a:spcBef>
              <a:buSzTx/>
              <a:buNone/>
              <a:defRPr sz="1800"/>
            </a:pPr>
          </a:p>
          <a:p>
            <a:pPr>
              <a:spcBef>
                <a:spcPts val="400"/>
              </a:spcBef>
              <a:buSzTx/>
              <a:buNone/>
              <a:defRPr sz="1800"/>
            </a:pPr>
          </a:p>
          <a:p>
            <a:pPr>
              <a:spcBef>
                <a:spcPts val="400"/>
              </a:spcBef>
              <a:buSzTx/>
              <a:buNone/>
              <a:defRPr sz="1800"/>
            </a:pPr>
          </a:p>
          <a:p>
            <a:pPr>
              <a:buSzTx/>
              <a:buNone/>
            </a:pPr>
            <a:r>
              <a:t>			</a:t>
            </a:r>
          </a:p>
        </p:txBody>
      </p:sp>
      <p:sp>
        <p:nvSpPr>
          <p:cNvPr id="1863" name="Shape 1863"/>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4" name="Shape 1864"/>
          <p:cNvSpPr/>
          <p:nvPr/>
        </p:nvSpPr>
        <p:spPr>
          <a:xfrm>
            <a:off x="609600" y="1752600"/>
            <a:ext cx="8229600" cy="3670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42900" indent="-342900">
              <a:spcBef>
                <a:spcPts val="700"/>
              </a:spcBef>
              <a:defRPr sz="3200">
                <a:latin typeface="Calibri"/>
                <a:ea typeface="Calibri"/>
                <a:cs typeface="Calibri"/>
                <a:sym typeface="Calibri"/>
              </a:defRPr>
            </a:pPr>
            <a:r>
              <a:t>Que persiste-t-on dans une architecture orientée objet ?</a:t>
            </a:r>
          </a:p>
          <a:p>
            <a:pPr marL="342900" indent="-342900">
              <a:spcBef>
                <a:spcPts val="400"/>
              </a:spcBef>
              <a:defRPr sz="1400">
                <a:latin typeface="Calibri"/>
                <a:ea typeface="Calibri"/>
                <a:cs typeface="Calibri"/>
                <a:sym typeface="Calibri"/>
              </a:defRPr>
            </a:pPr>
          </a:p>
          <a:p>
            <a:pPr marL="470369" indent="-470369">
              <a:spcBef>
                <a:spcPts val="400"/>
              </a:spcBef>
              <a:buSzPct val="100000"/>
              <a:buFont typeface="Arial"/>
              <a:buChar char="•"/>
              <a:defRPr sz="2000">
                <a:latin typeface="Calibri"/>
                <a:ea typeface="Calibri"/>
                <a:cs typeface="Calibri"/>
                <a:sym typeface="Calibri"/>
              </a:defRPr>
            </a:pPr>
            <a:r>
              <a:t>Des objets </a:t>
            </a:r>
          </a:p>
          <a:p>
            <a:pPr marL="470369" indent="-470369">
              <a:spcBef>
                <a:spcPts val="400"/>
              </a:spcBef>
              <a:buSzPct val="100000"/>
              <a:buFont typeface="Arial"/>
              <a:buChar char="•"/>
              <a:defRPr sz="2000">
                <a:latin typeface="Calibri"/>
                <a:ea typeface="Calibri"/>
                <a:cs typeface="Calibri"/>
                <a:sym typeface="Calibri"/>
              </a:defRPr>
            </a:pPr>
            <a:r>
              <a:t>Avec des propriétés</a:t>
            </a:r>
          </a:p>
          <a:p>
            <a:pPr marL="342900" indent="-342900">
              <a:spcBef>
                <a:spcPts val="400"/>
              </a:spcBef>
              <a:defRPr sz="2000">
                <a:latin typeface="Calibri"/>
                <a:ea typeface="Calibri"/>
                <a:cs typeface="Calibri"/>
                <a:sym typeface="Calibri"/>
              </a:defRPr>
            </a:pPr>
          </a:p>
          <a:p>
            <a:pPr>
              <a:defRPr sz="2000">
                <a:latin typeface="Calibri"/>
                <a:ea typeface="Calibri"/>
                <a:cs typeface="Calibri"/>
                <a:sym typeface="Calibri"/>
              </a:defRPr>
            </a:pPr>
          </a:p>
          <a:p>
            <a:pPr>
              <a:defRPr sz="2400">
                <a:latin typeface="Calibri"/>
                <a:ea typeface="Calibri"/>
                <a:cs typeface="Calibri"/>
                <a:sym typeface="Calibri"/>
              </a:defRPr>
            </a:pPr>
            <a:r>
              <a:t>Exemple </a:t>
            </a:r>
          </a:p>
          <a:p>
            <a:pPr>
              <a:defRPr i="1">
                <a:latin typeface="Calibri"/>
                <a:ea typeface="Calibri"/>
                <a:cs typeface="Calibri"/>
                <a:sym typeface="Calibri"/>
              </a:defRPr>
            </a:pPr>
          </a:p>
          <a:p>
            <a:pPr>
              <a:defRPr i="1">
                <a:latin typeface="Calibri"/>
                <a:ea typeface="Calibri"/>
                <a:cs typeface="Calibri"/>
                <a:sym typeface="Calibri"/>
              </a:defRPr>
            </a:pPr>
            <a:r>
              <a:t>Comment créer un service permettant de gérer automatiquement les requêtes d’insertion et de récupération ?</a:t>
            </a:r>
          </a:p>
        </p:txBody>
      </p:sp>
      <p:pic>
        <p:nvPicPr>
          <p:cNvPr id="1865"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7" name="Shape 1867"/>
          <p:cNvSpPr/>
          <p:nvPr>
            <p:ph type="title"/>
          </p:nvPr>
        </p:nvSpPr>
        <p:spPr>
          <a:xfrm>
            <a:off x="457199" y="274637"/>
            <a:ext cx="7355162" cy="1143004"/>
          </a:xfrm>
          <a:prstGeom prst="rect">
            <a:avLst/>
          </a:prstGeom>
        </p:spPr>
        <p:txBody>
          <a:bodyPr/>
          <a:lstStyle/>
          <a:p>
            <a:pPr/>
            <a:r>
              <a:t>Gestion d’un model objet</a:t>
            </a:r>
          </a:p>
        </p:txBody>
      </p:sp>
      <p:sp>
        <p:nvSpPr>
          <p:cNvPr id="1868" name="Shape 1868"/>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9" name="Shape 1869"/>
          <p:cNvSpPr/>
          <p:nvPr/>
        </p:nvSpPr>
        <p:spPr>
          <a:xfrm>
            <a:off x="609600" y="1752600"/>
            <a:ext cx="8229600" cy="2222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Quels bénéfices pour un tel service ?</a:t>
            </a:r>
          </a:p>
          <a:p>
            <a:pPr marL="267461" indent="-267461"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marL="267461" indent="-267461" defTabSz="713230">
              <a:spcBef>
                <a:spcPts val="500"/>
              </a:spcBef>
              <a:defRPr i="1" sz="2400">
                <a:latin typeface="Calibri"/>
                <a:ea typeface="Calibri"/>
                <a:cs typeface="Calibri"/>
                <a:sym typeface="Calibri"/>
              </a:defRPr>
            </a:pPr>
            <a:r>
              <a:t>Que peut on encore améliorer ?</a:t>
            </a:r>
          </a:p>
        </p:txBody>
      </p:sp>
      <p:pic>
        <p:nvPicPr>
          <p:cNvPr id="1870"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2" name="Shape 1872"/>
          <p:cNvSpPr/>
          <p:nvPr>
            <p:ph type="title"/>
          </p:nvPr>
        </p:nvSpPr>
        <p:spPr>
          <a:xfrm>
            <a:off x="457199" y="274637"/>
            <a:ext cx="7355162" cy="1143004"/>
          </a:xfrm>
          <a:prstGeom prst="rect">
            <a:avLst/>
          </a:prstGeom>
        </p:spPr>
        <p:txBody>
          <a:bodyPr/>
          <a:lstStyle/>
          <a:p>
            <a:pPr/>
            <a:r>
              <a:t>Gestion d’un model objet</a:t>
            </a:r>
          </a:p>
        </p:txBody>
      </p:sp>
      <p:sp>
        <p:nvSpPr>
          <p:cNvPr id="1873" name="Shape 1873"/>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4" name="Shape 1874"/>
          <p:cNvSpPr/>
          <p:nvPr/>
        </p:nvSpPr>
        <p:spPr>
          <a:xfrm>
            <a:off x="609600" y="1752600"/>
            <a:ext cx="8229600" cy="36322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Quels bénéfices pour un tel service ?</a:t>
            </a:r>
          </a:p>
          <a:p>
            <a:pPr marL="267461" indent="-267461" defTabSz="713230">
              <a:spcBef>
                <a:spcPts val="300"/>
              </a:spcBef>
              <a:defRPr sz="1000">
                <a:latin typeface="Calibri"/>
                <a:ea typeface="Calibri"/>
                <a:cs typeface="Calibri"/>
                <a:sym typeface="Calibri"/>
              </a:defRPr>
            </a:pPr>
          </a:p>
          <a:p>
            <a:pPr marL="206374" indent="-206374" defTabSz="713230">
              <a:spcBef>
                <a:spcPts val="300"/>
              </a:spcBef>
              <a:buSzPct val="100000"/>
              <a:buFont typeface="Arial"/>
              <a:buChar char="•"/>
              <a:defRPr sz="1500">
                <a:latin typeface="Calibri"/>
                <a:ea typeface="Calibri"/>
                <a:cs typeface="Calibri"/>
                <a:sym typeface="Calibri"/>
              </a:defRPr>
            </a:pPr>
            <a:r>
              <a:t>Génération automatiques des requêtes</a:t>
            </a:r>
          </a:p>
          <a:p>
            <a:pPr marL="206374" indent="-206374" defTabSz="713230">
              <a:spcBef>
                <a:spcPts val="300"/>
              </a:spcBef>
              <a:buSzPct val="100000"/>
              <a:buFont typeface="Arial"/>
              <a:buChar char="•"/>
              <a:defRPr sz="1500">
                <a:latin typeface="Calibri"/>
                <a:ea typeface="Calibri"/>
                <a:cs typeface="Calibri"/>
                <a:sym typeface="Calibri"/>
              </a:defRPr>
            </a:pPr>
            <a:r>
              <a:t>Les requêtes sont écrites une seule fois</a:t>
            </a:r>
          </a:p>
          <a:p>
            <a:pPr marL="206374" indent="-206374" defTabSz="713230">
              <a:spcBef>
                <a:spcPts val="300"/>
              </a:spcBef>
              <a:buSzPct val="100000"/>
              <a:buFont typeface="Arial"/>
              <a:buChar char="•"/>
              <a:defRPr sz="1500">
                <a:latin typeface="Calibri"/>
                <a:ea typeface="Calibri"/>
                <a:cs typeface="Calibri"/>
                <a:sym typeface="Calibri"/>
              </a:defRPr>
            </a:pPr>
            <a:r>
              <a:t>Ajouter des objets au modèle est moins couteux</a:t>
            </a:r>
          </a:p>
          <a:p>
            <a:pPr marL="206374" indent="-206374" defTabSz="713230">
              <a:spcBef>
                <a:spcPts val="300"/>
              </a:spcBef>
              <a:buSzPct val="100000"/>
              <a:buFont typeface="Arial"/>
              <a:buChar char="•"/>
              <a:defRPr sz="1500">
                <a:latin typeface="Calibri"/>
                <a:ea typeface="Calibri"/>
                <a:cs typeface="Calibri"/>
                <a:sym typeface="Calibri"/>
              </a:defRPr>
            </a:pPr>
            <a:r>
              <a:t>Ajouter un nouvel objet peut être effectué sans écriture de code « bas niveau »</a:t>
            </a:r>
          </a:p>
          <a:p>
            <a:pPr defTabSz="713230">
              <a:spcBef>
                <a:spcPts val="300"/>
              </a:spcBef>
              <a:defRPr sz="1500">
                <a:latin typeface="Calibri"/>
                <a:ea typeface="Calibri"/>
                <a:cs typeface="Calibri"/>
                <a:sym typeface="Calibri"/>
              </a:defRPr>
            </a:pPr>
          </a:p>
          <a:p>
            <a:pPr marL="267461" indent="-267461" defTabSz="713230">
              <a:spcBef>
                <a:spcPts val="500"/>
              </a:spcBef>
              <a:defRPr i="1" sz="2400">
                <a:latin typeface="Calibri"/>
                <a:ea typeface="Calibri"/>
                <a:cs typeface="Calibri"/>
                <a:sym typeface="Calibri"/>
              </a:defRPr>
            </a:pPr>
            <a:r>
              <a:t>Que peut on encore améliorer ?</a:t>
            </a:r>
          </a:p>
          <a:p>
            <a:pPr marL="267461" indent="-267461" defTabSz="713230">
              <a:spcBef>
                <a:spcPts val="300"/>
              </a:spcBef>
              <a:buSzPct val="100000"/>
              <a:buFont typeface="Arial"/>
              <a:buChar char="•"/>
              <a:defRPr i="1" sz="2400">
                <a:latin typeface="Calibri"/>
                <a:ea typeface="Calibri"/>
                <a:cs typeface="Calibri"/>
                <a:sym typeface="Calibri"/>
              </a:defRPr>
            </a:pPr>
          </a:p>
          <a:p>
            <a:pPr marL="206374" indent="-206374" defTabSz="713230">
              <a:spcBef>
                <a:spcPts val="300"/>
              </a:spcBef>
              <a:buSzPct val="100000"/>
              <a:buFont typeface="Arial"/>
              <a:buChar char="•"/>
              <a:defRPr sz="1500">
                <a:latin typeface="Calibri"/>
                <a:ea typeface="Calibri"/>
                <a:cs typeface="Calibri"/>
                <a:sym typeface="Calibri"/>
              </a:defRPr>
            </a:pPr>
            <a:r>
              <a:t>Gestion de l’héritage</a:t>
            </a:r>
          </a:p>
          <a:p>
            <a:pPr marL="206374" indent="-206374" defTabSz="713230">
              <a:spcBef>
                <a:spcPts val="300"/>
              </a:spcBef>
              <a:buSzPct val="100000"/>
              <a:buFont typeface="Arial"/>
              <a:buChar char="•"/>
              <a:defRPr sz="1500">
                <a:latin typeface="Calibri"/>
                <a:ea typeface="Calibri"/>
                <a:cs typeface="Calibri"/>
                <a:sym typeface="Calibri"/>
              </a:defRPr>
            </a:pPr>
            <a:r>
              <a:t>Un attribute peut être un objet</a:t>
            </a:r>
          </a:p>
          <a:p>
            <a:pPr marL="206374" indent="-206374" defTabSz="713230">
              <a:spcBef>
                <a:spcPts val="300"/>
              </a:spcBef>
              <a:buSzPct val="100000"/>
              <a:buFont typeface="Arial"/>
              <a:buChar char="•"/>
              <a:defRPr sz="1500">
                <a:latin typeface="Calibri"/>
                <a:ea typeface="Calibri"/>
                <a:cs typeface="Calibri"/>
                <a:sym typeface="Calibri"/>
              </a:defRPr>
            </a:pPr>
            <a:r>
              <a:t>Création de requête évoluée</a:t>
            </a:r>
          </a:p>
          <a:p>
            <a:pPr marL="206374" indent="-206374" defTabSz="713230">
              <a:spcBef>
                <a:spcPts val="300"/>
              </a:spcBef>
              <a:buSzPct val="100000"/>
              <a:buFont typeface="Arial"/>
              <a:buChar char="•"/>
              <a:defRPr sz="1500">
                <a:latin typeface="Calibri"/>
                <a:ea typeface="Calibri"/>
                <a:cs typeface="Calibri"/>
                <a:sym typeface="Calibri"/>
              </a:defRPr>
            </a:pPr>
            <a:r>
              <a:t>Gestion du schéma de la base de données</a:t>
            </a:r>
          </a:p>
        </p:txBody>
      </p:sp>
      <p:pic>
        <p:nvPicPr>
          <p:cNvPr id="1875"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7" name="Shape 1877"/>
          <p:cNvSpPr/>
          <p:nvPr>
            <p:ph type="title"/>
          </p:nvPr>
        </p:nvSpPr>
        <p:spPr>
          <a:xfrm>
            <a:off x="457200" y="274637"/>
            <a:ext cx="8229600" cy="1143004"/>
          </a:xfrm>
          <a:prstGeom prst="rect">
            <a:avLst/>
          </a:prstGeom>
        </p:spPr>
        <p:txBody>
          <a:bodyPr/>
          <a:lstStyle/>
          <a:p>
            <a:pPr/>
            <a:r>
              <a:t>Les ORM</a:t>
            </a:r>
          </a:p>
        </p:txBody>
      </p:sp>
      <p:sp>
        <p:nvSpPr>
          <p:cNvPr id="1878" name="Shape 1878"/>
          <p:cNvSpPr/>
          <p:nvPr>
            <p:ph type="body" idx="1"/>
          </p:nvPr>
        </p:nvSpPr>
        <p:spPr>
          <a:xfrm>
            <a:off x="457200" y="1600200"/>
            <a:ext cx="8229600" cy="4525963"/>
          </a:xfrm>
          <a:prstGeom prst="rect">
            <a:avLst/>
          </a:prstGeom>
        </p:spPr>
        <p:txBody>
          <a:bodyPr/>
          <a:lstStyle/>
          <a:p>
            <a:pPr>
              <a:spcBef>
                <a:spcPts val="400"/>
              </a:spcBef>
              <a:defRPr sz="1800"/>
            </a:pPr>
          </a:p>
          <a:p>
            <a:pPr marL="1083732" indent="-1083732"/>
            <a:r>
              <a:t>Object/Relational Mapping</a:t>
            </a:r>
            <a:endParaRPr sz="1800"/>
          </a:p>
          <a:p>
            <a:pPr marL="1083732" indent="-1083732"/>
            <a:r>
              <a:t>Assure le mapping table/classes</a:t>
            </a:r>
            <a:endParaRPr sz="1800"/>
          </a:p>
          <a:p>
            <a:pPr marL="1083732" indent="-1083732"/>
            <a:r>
              <a:t>Héritage</a:t>
            </a:r>
            <a:endParaRPr sz="1800"/>
          </a:p>
          <a:p>
            <a:pPr marL="1083732" indent="-1083732"/>
            <a:r>
              <a:t>Génération des schémas</a:t>
            </a:r>
            <a:endParaRPr sz="1800"/>
          </a:p>
          <a:p>
            <a:pPr marL="1083732" indent="-1083732"/>
            <a:r>
              <a:t>Transaction ? Caching ? Index ?</a:t>
            </a:r>
            <a:endParaRPr sz="1800"/>
          </a:p>
          <a:p>
            <a:pPr marL="1083732" indent="-1083732"/>
            <a:r>
              <a:t>Language de requête pour les objets </a:t>
            </a:r>
          </a:p>
        </p:txBody>
      </p:sp>
      <p:sp>
        <p:nvSpPr>
          <p:cNvPr id="1879" name="Shape 1879"/>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0"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2" name="Shape 1882"/>
          <p:cNvSpPr/>
          <p:nvPr>
            <p:ph type="title"/>
          </p:nvPr>
        </p:nvSpPr>
        <p:spPr>
          <a:xfrm>
            <a:off x="457200" y="274637"/>
            <a:ext cx="8229600" cy="1143004"/>
          </a:xfrm>
          <a:prstGeom prst="rect">
            <a:avLst/>
          </a:prstGeom>
        </p:spPr>
        <p:txBody>
          <a:bodyPr lIns="0" tIns="0" rIns="0" bIns="0"/>
          <a:lstStyle/>
          <a:p>
            <a:pPr/>
            <a:r>
              <a:t>Les ORM</a:t>
            </a:r>
          </a:p>
        </p:txBody>
      </p:sp>
      <p:sp>
        <p:nvSpPr>
          <p:cNvPr id="1883" name="Shape 1883"/>
          <p:cNvSpPr/>
          <p:nvPr>
            <p:ph type="body" idx="1"/>
          </p:nvPr>
        </p:nvSpPr>
        <p:spPr>
          <a:xfrm>
            <a:off x="457200" y="1600200"/>
            <a:ext cx="8229600" cy="4525963"/>
          </a:xfrm>
          <a:prstGeom prst="rect">
            <a:avLst/>
          </a:prstGeom>
        </p:spPr>
        <p:txBody>
          <a:bodyPr/>
          <a:lstStyle/>
          <a:p>
            <a:pPr marL="315468" indent="-315468" defTabSz="841247">
              <a:spcBef>
                <a:spcPts val="400"/>
              </a:spcBef>
              <a:defRPr sz="2900"/>
            </a:pPr>
          </a:p>
          <a:p>
            <a:pPr marL="818853" indent="-818853" defTabSz="841247">
              <a:spcBef>
                <a:spcPts val="600"/>
              </a:spcBef>
              <a:defRPr sz="2900"/>
            </a:pPr>
            <a:r>
              <a:t>Hibernate</a:t>
            </a:r>
            <a:endParaRPr sz="1800"/>
          </a:p>
          <a:p>
            <a:pPr marL="818853" indent="-818853" defTabSz="841247">
              <a:spcBef>
                <a:spcPts val="600"/>
              </a:spcBef>
              <a:defRPr sz="2900"/>
            </a:pPr>
            <a:r>
              <a:t>EclipseLink</a:t>
            </a:r>
            <a:endParaRPr sz="1800"/>
          </a:p>
          <a:p>
            <a:pPr marL="818853" indent="-818853" defTabSz="841247">
              <a:spcBef>
                <a:spcPts val="600"/>
              </a:spcBef>
              <a:defRPr sz="2900"/>
            </a:pPr>
            <a:r>
              <a:t>TopLink </a:t>
            </a:r>
            <a:endParaRPr sz="1800"/>
          </a:p>
          <a:p>
            <a:pPr marL="818853" indent="-818853" defTabSz="841247">
              <a:spcBef>
                <a:spcPts val="600"/>
              </a:spcBef>
              <a:defRPr sz="2900"/>
            </a:pPr>
            <a:r>
              <a:t>iBatis </a:t>
            </a:r>
            <a:endParaRPr sz="1800"/>
          </a:p>
          <a:p>
            <a:pPr marL="315468" indent="-315468" defTabSz="841247">
              <a:spcBef>
                <a:spcPts val="400"/>
              </a:spcBef>
              <a:defRPr sz="2900"/>
            </a:pPr>
          </a:p>
          <a:p>
            <a:pPr marL="818853" indent="-818853" defTabSz="841247">
              <a:spcBef>
                <a:spcPts val="600"/>
              </a:spcBef>
              <a:defRPr sz="2900"/>
            </a:pPr>
            <a:r>
              <a:t>Mais aussi dans d’autre langage : NHibernate, EntityFramework, Doctrine, Django, Mongoose</a:t>
            </a:r>
          </a:p>
        </p:txBody>
      </p:sp>
      <p:sp>
        <p:nvSpPr>
          <p:cNvPr id="1884" name="Shape 1884"/>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5"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7" name="Shape 1887"/>
          <p:cNvSpPr/>
          <p:nvPr>
            <p:ph type="title"/>
          </p:nvPr>
        </p:nvSpPr>
        <p:spPr>
          <a:xfrm>
            <a:off x="457200" y="274637"/>
            <a:ext cx="8229600" cy="1143004"/>
          </a:xfrm>
          <a:prstGeom prst="rect">
            <a:avLst/>
          </a:prstGeom>
        </p:spPr>
        <p:txBody>
          <a:bodyPr lIns="0" tIns="0" rIns="0" bIns="0"/>
          <a:lstStyle/>
          <a:p>
            <a:pPr/>
            <a:r>
              <a:t>JPA</a:t>
            </a:r>
          </a:p>
        </p:txBody>
      </p:sp>
      <p:sp>
        <p:nvSpPr>
          <p:cNvPr id="1888" name="Shape 1888"/>
          <p:cNvSpPr/>
          <p:nvPr>
            <p:ph type="body" idx="1"/>
          </p:nvPr>
        </p:nvSpPr>
        <p:spPr>
          <a:xfrm>
            <a:off x="457200" y="1600200"/>
            <a:ext cx="8229600" cy="4525963"/>
          </a:xfrm>
          <a:prstGeom prst="rect">
            <a:avLst/>
          </a:prstGeom>
        </p:spPr>
        <p:txBody>
          <a:bodyPr/>
          <a:lstStyle/>
          <a:p>
            <a:pPr>
              <a:spcBef>
                <a:spcPts val="400"/>
              </a:spcBef>
              <a:defRPr sz="1800"/>
            </a:pPr>
          </a:p>
          <a:p>
            <a:pPr marL="1083732" indent="-1083732"/>
            <a:r>
              <a:t>Java Persistence API</a:t>
            </a:r>
            <a:endParaRPr sz="1800"/>
          </a:p>
          <a:p>
            <a:pPr marL="1083732" indent="-1083732"/>
            <a:r>
              <a:t>Une norme implémentée par les principaux ORM</a:t>
            </a:r>
            <a:endParaRPr sz="1800"/>
          </a:p>
          <a:p>
            <a:pPr marL="1083732" indent="-1083732"/>
            <a:r>
              <a:t>Capacité à changer d’implémentation</a:t>
            </a:r>
            <a:endParaRPr sz="1800"/>
          </a:p>
          <a:p>
            <a:pPr marL="1083732" indent="-1083732"/>
            <a:r>
              <a:t>Partie intégrante de JEE</a:t>
            </a:r>
          </a:p>
        </p:txBody>
      </p:sp>
      <p:sp>
        <p:nvSpPr>
          <p:cNvPr id="1889" name="Shape 1889"/>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0"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Shape 258"/>
          <p:cNvSpPr/>
          <p:nvPr>
            <p:ph type="title"/>
          </p:nvPr>
        </p:nvSpPr>
        <p:spPr>
          <a:prstGeom prst="rect">
            <a:avLst/>
          </a:prstGeom>
        </p:spPr>
        <p:txBody>
          <a:bodyPr/>
          <a:lstStyle/>
          <a:p>
            <a:pPr/>
            <a:r>
              <a:t>Init Workspace</a:t>
            </a:r>
          </a:p>
        </p:txBody>
      </p:sp>
      <p:pic>
        <p:nvPicPr>
          <p:cNvPr id="259"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260" name="Shape 260"/>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5 min</a:t>
            </a:r>
          </a:p>
        </p:txBody>
      </p:sp>
      <p:sp>
        <p:nvSpPr>
          <p:cNvPr id="261" name="Shape 261"/>
          <p:cNvSpPr/>
          <p:nvPr/>
        </p:nvSpPr>
        <p:spPr>
          <a:xfrm>
            <a:off x="6902895" y="6448250"/>
            <a:ext cx="213360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13</a:t>
            </a:r>
          </a:p>
        </p:txBody>
      </p:sp>
      <p:sp>
        <p:nvSpPr>
          <p:cNvPr id="262" name="Shape 262"/>
          <p:cNvSpPr/>
          <p:nvPr>
            <p:ph type="body" idx="1"/>
          </p:nvPr>
        </p:nvSpPr>
        <p:spPr>
          <a:xfrm>
            <a:off x="457200" y="1600200"/>
            <a:ext cx="8229600" cy="4525963"/>
          </a:xfrm>
          <a:prstGeom prst="rect">
            <a:avLst/>
          </a:prstGeom>
        </p:spPr>
        <p:txBody>
          <a:bodyPr/>
          <a:lstStyle/>
          <a:p>
            <a:pPr/>
            <a:r>
              <a:t>Installer e(fx)clipse</a:t>
            </a:r>
          </a:p>
          <a:p>
            <a:pPr/>
          </a:p>
          <a:p>
            <a:pPr/>
            <a:r>
              <a:t>Dézippez jour-1/exos/workspace.zip</a:t>
            </a:r>
          </a:p>
          <a:p>
            <a:pPr/>
          </a:p>
          <a:p>
            <a:pPr/>
            <a:r>
              <a:t>Importez « Existing Projects into Workspace » </a:t>
            </a:r>
          </a:p>
          <a:p>
            <a:pPr/>
          </a:p>
          <a:p>
            <a:pPr/>
            <a:r>
              <a:t>Importez « Existing Maven Projects » </a:t>
            </a:r>
          </a:p>
        </p:txBody>
      </p:sp>
      <p:pic>
        <p:nvPicPr>
          <p:cNvPr id="263" name="image17.png" descr="C:\Users\fdegrigny\Pictures\book-icon.png"/>
          <p:cNvPicPr>
            <a:picLocks noChangeAspect="1"/>
          </p:cNvPicPr>
          <p:nvPr/>
        </p:nvPicPr>
        <p:blipFill>
          <a:blip r:embed="rId3">
            <a:extLst/>
          </a:blip>
          <a:stretch>
            <a:fillRect/>
          </a:stretch>
        </p:blipFill>
        <p:spPr>
          <a:xfrm>
            <a:off x="4355975" y="1556791"/>
            <a:ext cx="735013" cy="661989"/>
          </a:xfrm>
          <a:prstGeom prst="rect">
            <a:avLst/>
          </a:prstGeom>
          <a:ln w="12700">
            <a:miter lim="400000"/>
          </a:ln>
        </p:spPr>
      </p:pic>
      <p:sp>
        <p:nvSpPr>
          <p:cNvPr id="264" name="Shape 264"/>
          <p:cNvSpPr/>
          <p:nvPr/>
        </p:nvSpPr>
        <p:spPr>
          <a:xfrm>
            <a:off x="5148064" y="1628799"/>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1.1</a:t>
            </a:r>
          </a:p>
        </p:txBody>
      </p:sp>
    </p:spTree>
  </p:cSld>
  <p:clrMapOvr>
    <a:masterClrMapping/>
  </p:clrMapOvr>
  <p:transition xmlns:p14="http://schemas.microsoft.com/office/powerpoint/2010/main" spd="med" advClick="1" p14:dur="1000"/>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2" name="Shape 1892"/>
          <p:cNvSpPr/>
          <p:nvPr>
            <p:ph type="title"/>
          </p:nvPr>
        </p:nvSpPr>
        <p:spPr>
          <a:xfrm>
            <a:off x="457200" y="274638"/>
            <a:ext cx="8229600" cy="1143001"/>
          </a:xfrm>
          <a:prstGeom prst="rect">
            <a:avLst/>
          </a:prstGeom>
        </p:spPr>
        <p:txBody>
          <a:bodyPr/>
          <a:lstStyle/>
          <a:p>
            <a:pPr/>
            <a:r>
              <a:t>Hibernate</a:t>
            </a:r>
          </a:p>
        </p:txBody>
      </p:sp>
      <p:sp>
        <p:nvSpPr>
          <p:cNvPr id="1893" name="Shape 1893"/>
          <p:cNvSpPr/>
          <p:nvPr>
            <p:ph type="body" idx="1"/>
          </p:nvPr>
        </p:nvSpPr>
        <p:spPr>
          <a:xfrm>
            <a:off x="457200" y="1600200"/>
            <a:ext cx="8229600" cy="4525963"/>
          </a:xfrm>
          <a:prstGeom prst="rect">
            <a:avLst/>
          </a:prstGeom>
        </p:spPr>
        <p:txBody>
          <a:bodyPr/>
          <a:lstStyle/>
          <a:p>
            <a:pPr>
              <a:lnSpc>
                <a:spcPct val="180000"/>
              </a:lnSpc>
              <a:spcBef>
                <a:spcPts val="600"/>
              </a:spcBef>
              <a:defRPr sz="2700"/>
            </a:pPr>
            <a:r>
              <a:t>Fondateur : Gavin King</a:t>
            </a:r>
          </a:p>
          <a:p>
            <a:pPr>
              <a:lnSpc>
                <a:spcPct val="180000"/>
              </a:lnSpc>
              <a:spcBef>
                <a:spcPts val="600"/>
              </a:spcBef>
              <a:defRPr sz="2700"/>
            </a:pPr>
            <a:r>
              <a:t>Implémentation ORM / JPA</a:t>
            </a:r>
          </a:p>
          <a:p>
            <a:pPr>
              <a:lnSpc>
                <a:spcPct val="180000"/>
              </a:lnSpc>
              <a:spcBef>
                <a:spcPts val="600"/>
              </a:spcBef>
              <a:defRPr sz="2700"/>
            </a:pPr>
            <a:r>
              <a:t>Autres projets : search, validator, OGM (NoSQL)</a:t>
            </a:r>
          </a:p>
          <a:p>
            <a:pPr>
              <a:lnSpc>
                <a:spcPct val="180000"/>
              </a:lnSpc>
              <a:spcBef>
                <a:spcPts val="600"/>
              </a:spcBef>
              <a:defRPr sz="2700"/>
            </a:pPr>
            <a:r>
              <a:t>Utilisation des @Annotation et/ou XML</a:t>
            </a:r>
          </a:p>
          <a:p>
            <a:pPr>
              <a:lnSpc>
                <a:spcPct val="180000"/>
              </a:lnSpc>
              <a:spcBef>
                <a:spcPts val="600"/>
              </a:spcBef>
              <a:defRPr sz="2700"/>
            </a:pPr>
            <a:r>
              <a:t>Standard utilisé par de nombreux projets</a:t>
            </a:r>
          </a:p>
        </p:txBody>
      </p:sp>
      <p:sp>
        <p:nvSpPr>
          <p:cNvPr id="1894" name="Shape 1894"/>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5" name="image10.png" descr="http://www.javatpoint.com/images/hibernate/hibernate2.png"/>
          <p:cNvPicPr>
            <a:picLocks noChangeAspect="1"/>
          </p:cNvPicPr>
          <p:nvPr/>
        </p:nvPicPr>
        <p:blipFill>
          <a:blip r:embed="rId2">
            <a:extLst/>
          </a:blip>
          <a:stretch>
            <a:fillRect/>
          </a:stretch>
        </p:blipFill>
        <p:spPr>
          <a:xfrm>
            <a:off x="7020272" y="260647"/>
            <a:ext cx="1905002" cy="1571628"/>
          </a:xfrm>
          <a:prstGeom prst="rect">
            <a:avLst/>
          </a:prstGeom>
          <a:ln w="12700">
            <a:miter lim="400000"/>
          </a:ln>
        </p:spPr>
      </p:pic>
    </p:spTree>
  </p:cSld>
  <p:clrMapOvr>
    <a:masterClrMapping/>
  </p:clrMapOvr>
  <p:transition xmlns:p14="http://schemas.microsoft.com/office/powerpoint/2010/main" spd="med" advClick="1" p14:dur="1000"/>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7" name="Shape 1897"/>
          <p:cNvSpPr/>
          <p:nvPr>
            <p:ph type="title"/>
          </p:nvPr>
        </p:nvSpPr>
        <p:spPr>
          <a:xfrm>
            <a:off x="457200" y="274638"/>
            <a:ext cx="8229600" cy="1143001"/>
          </a:xfrm>
          <a:prstGeom prst="rect">
            <a:avLst/>
          </a:prstGeom>
        </p:spPr>
        <p:txBody>
          <a:bodyPr/>
          <a:lstStyle/>
          <a:p>
            <a:pPr/>
            <a:r>
              <a:t>Hibernate - configuration</a:t>
            </a:r>
          </a:p>
        </p:txBody>
      </p:sp>
      <p:sp>
        <p:nvSpPr>
          <p:cNvPr id="1898" name="Shape 1898"/>
          <p:cNvSpPr/>
          <p:nvPr>
            <p:ph type="body" sz="quarter" idx="1"/>
          </p:nvPr>
        </p:nvSpPr>
        <p:spPr>
          <a:xfrm>
            <a:off x="457200" y="1639341"/>
            <a:ext cx="8229600" cy="1141589"/>
          </a:xfrm>
          <a:prstGeom prst="rect">
            <a:avLst/>
          </a:prstGeom>
        </p:spPr>
        <p:txBody>
          <a:bodyPr/>
          <a:lstStyle>
            <a:lvl1pPr>
              <a:lnSpc>
                <a:spcPct val="200000"/>
              </a:lnSpc>
            </a:lvl1pPr>
          </a:lstStyle>
          <a:p>
            <a:pPr/>
            <a:r>
              <a:t>Configuration : persistence.xml</a:t>
            </a:r>
          </a:p>
        </p:txBody>
      </p:sp>
      <p:sp>
        <p:nvSpPr>
          <p:cNvPr id="1899" name="Shape 1899"/>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00" name="image10.png" descr="http://www.javatpoint.com/images/hibernate/hibernate2.png"/>
          <p:cNvPicPr>
            <a:picLocks noChangeAspect="1"/>
          </p:cNvPicPr>
          <p:nvPr/>
        </p:nvPicPr>
        <p:blipFill>
          <a:blip r:embed="rId2">
            <a:extLst/>
          </a:blip>
          <a:stretch>
            <a:fillRect/>
          </a:stretch>
        </p:blipFill>
        <p:spPr>
          <a:xfrm>
            <a:off x="7884368" y="260647"/>
            <a:ext cx="1119461" cy="923555"/>
          </a:xfrm>
          <a:prstGeom prst="rect">
            <a:avLst/>
          </a:prstGeom>
          <a:ln w="12700">
            <a:miter lim="400000"/>
          </a:ln>
        </p:spPr>
      </p:pic>
      <p:pic>
        <p:nvPicPr>
          <p:cNvPr id="1901" name="image11.png"/>
          <p:cNvPicPr>
            <a:picLocks noChangeAspect="1"/>
          </p:cNvPicPr>
          <p:nvPr/>
        </p:nvPicPr>
        <p:blipFill>
          <a:blip r:embed="rId3">
            <a:extLst/>
          </a:blip>
          <a:stretch>
            <a:fillRect/>
          </a:stretch>
        </p:blipFill>
        <p:spPr>
          <a:xfrm>
            <a:off x="1043608" y="2780926"/>
            <a:ext cx="7075369" cy="3211466"/>
          </a:xfrm>
          <a:prstGeom prst="rect">
            <a:avLst/>
          </a:prstGeom>
          <a:ln w="12700">
            <a:miter lim="400000"/>
          </a:ln>
        </p:spPr>
      </p:pic>
      <p:sp>
        <p:nvSpPr>
          <p:cNvPr id="1902" name="Shape 1902"/>
          <p:cNvSpPr/>
          <p:nvPr/>
        </p:nvSpPr>
        <p:spPr>
          <a:xfrm>
            <a:off x="5868144" y="3284982"/>
            <a:ext cx="3275856"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Classes managées par hibernate</a:t>
            </a:r>
          </a:p>
        </p:txBody>
      </p:sp>
      <p:sp>
        <p:nvSpPr>
          <p:cNvPr id="1903" name="Shape 1903"/>
          <p:cNvSpPr/>
          <p:nvPr/>
        </p:nvSpPr>
        <p:spPr>
          <a:xfrm>
            <a:off x="6300192" y="3717032"/>
            <a:ext cx="1800202"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Driver utilisé</a:t>
            </a:r>
          </a:p>
        </p:txBody>
      </p:sp>
      <p:sp>
        <p:nvSpPr>
          <p:cNvPr id="1904" name="Shape 1904"/>
          <p:cNvSpPr/>
          <p:nvPr/>
        </p:nvSpPr>
        <p:spPr>
          <a:xfrm>
            <a:off x="0" y="3861048"/>
            <a:ext cx="1979711"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Url de connexion</a:t>
            </a:r>
          </a:p>
        </p:txBody>
      </p:sp>
      <p:sp>
        <p:nvSpPr>
          <p:cNvPr id="1905" name="Shape 1905"/>
          <p:cNvSpPr/>
          <p:nvPr/>
        </p:nvSpPr>
        <p:spPr>
          <a:xfrm>
            <a:off x="5940152" y="4149080"/>
            <a:ext cx="1979712"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Compte de connexion</a:t>
            </a:r>
          </a:p>
        </p:txBody>
      </p:sp>
      <p:sp>
        <p:nvSpPr>
          <p:cNvPr id="1906" name="Shape 1906"/>
          <p:cNvSpPr/>
          <p:nvPr/>
        </p:nvSpPr>
        <p:spPr>
          <a:xfrm>
            <a:off x="6876256" y="4509120"/>
            <a:ext cx="1691682"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Dialect utilisé</a:t>
            </a:r>
          </a:p>
        </p:txBody>
      </p:sp>
      <p:sp>
        <p:nvSpPr>
          <p:cNvPr id="1907" name="Shape 1907"/>
          <p:cNvSpPr/>
          <p:nvPr/>
        </p:nvSpPr>
        <p:spPr>
          <a:xfrm>
            <a:off x="5724128" y="5589239"/>
            <a:ext cx="1691682" cy="81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600">
                <a:latin typeface="Calibri"/>
                <a:ea typeface="Calibri"/>
                <a:cs typeface="Calibri"/>
                <a:sym typeface="Calibri"/>
              </a:defRPr>
            </a:lvl1pPr>
          </a:lstStyle>
          <a:p>
            <a:pPr/>
            <a:r>
              <a:t>Action sur la base au démarrage</a:t>
            </a:r>
          </a:p>
        </p:txBody>
      </p:sp>
    </p:spTree>
  </p:cSld>
  <p:clrMapOvr>
    <a:masterClrMapping/>
  </p:clrMapOvr>
  <p:transition xmlns:p14="http://schemas.microsoft.com/office/powerpoint/2010/main" spd="med" advClick="1" p14:dur="1000"/>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9" name="Shape 1909"/>
          <p:cNvSpPr/>
          <p:nvPr>
            <p:ph type="title"/>
          </p:nvPr>
        </p:nvSpPr>
        <p:spPr>
          <a:xfrm>
            <a:off x="457200" y="274638"/>
            <a:ext cx="8229600" cy="1143001"/>
          </a:xfrm>
          <a:prstGeom prst="rect">
            <a:avLst/>
          </a:prstGeom>
        </p:spPr>
        <p:txBody>
          <a:bodyPr/>
          <a:lstStyle/>
          <a:p>
            <a:pPr/>
            <a:r>
              <a:t>Hibernate - Objet </a:t>
            </a:r>
          </a:p>
        </p:txBody>
      </p:sp>
      <p:sp>
        <p:nvSpPr>
          <p:cNvPr id="1910" name="Shape 1910"/>
          <p:cNvSpPr/>
          <p:nvPr>
            <p:ph type="body" idx="1"/>
          </p:nvPr>
        </p:nvSpPr>
        <p:spPr>
          <a:xfrm>
            <a:off x="457200" y="1600200"/>
            <a:ext cx="8229600" cy="4525963"/>
          </a:xfrm>
          <a:prstGeom prst="rect">
            <a:avLst/>
          </a:prstGeom>
        </p:spPr>
        <p:txBody>
          <a:bodyPr/>
          <a:lstStyle/>
          <a:p>
            <a:pPr/>
            <a:r>
              <a:t>Annotation des classes</a:t>
            </a:r>
          </a:p>
        </p:txBody>
      </p:sp>
      <p:sp>
        <p:nvSpPr>
          <p:cNvPr id="1911" name="Shape 191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12" name="image12.png"/>
          <p:cNvPicPr>
            <a:picLocks noChangeAspect="1"/>
          </p:cNvPicPr>
          <p:nvPr/>
        </p:nvPicPr>
        <p:blipFill>
          <a:blip r:embed="rId2">
            <a:extLst/>
          </a:blip>
          <a:stretch>
            <a:fillRect/>
          </a:stretch>
        </p:blipFill>
        <p:spPr>
          <a:xfrm>
            <a:off x="1187624" y="3068958"/>
            <a:ext cx="7072859" cy="2720334"/>
          </a:xfrm>
          <a:prstGeom prst="rect">
            <a:avLst/>
          </a:prstGeom>
          <a:ln w="12700">
            <a:miter lim="400000"/>
          </a:ln>
        </p:spPr>
      </p:pic>
      <p:sp>
        <p:nvSpPr>
          <p:cNvPr id="1913" name="Shape 1913"/>
          <p:cNvSpPr/>
          <p:nvPr/>
        </p:nvSpPr>
        <p:spPr>
          <a:xfrm>
            <a:off x="251518" y="3140966"/>
            <a:ext cx="1584179"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400">
                <a:latin typeface="Calibri"/>
                <a:ea typeface="Calibri"/>
                <a:cs typeface="Calibri"/>
                <a:sym typeface="Calibri"/>
              </a:defRPr>
            </a:lvl1pPr>
          </a:lstStyle>
          <a:p>
            <a:pPr/>
            <a:r>
              <a:t>@Entity : la classe en un objet persistable</a:t>
            </a:r>
          </a:p>
        </p:txBody>
      </p:sp>
      <p:sp>
        <p:nvSpPr>
          <p:cNvPr id="1914" name="Shape 1914"/>
          <p:cNvSpPr/>
          <p:nvPr/>
        </p:nvSpPr>
        <p:spPr>
          <a:xfrm>
            <a:off x="6012160" y="3140966"/>
            <a:ext cx="1584178"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400">
                <a:latin typeface="Calibri"/>
                <a:ea typeface="Calibri"/>
                <a:cs typeface="Calibri"/>
                <a:sym typeface="Calibri"/>
              </a:defRPr>
            </a:lvl1pPr>
          </a:lstStyle>
          <a:p>
            <a:pPr/>
            <a:r>
              <a:t>@Id : clé primaire</a:t>
            </a:r>
          </a:p>
        </p:txBody>
      </p:sp>
      <p:sp>
        <p:nvSpPr>
          <p:cNvPr id="1915" name="Shape 1915"/>
          <p:cNvSpPr/>
          <p:nvPr/>
        </p:nvSpPr>
        <p:spPr>
          <a:xfrm>
            <a:off x="6084168" y="3933056"/>
            <a:ext cx="1800202"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400">
                <a:latin typeface="Calibri"/>
                <a:ea typeface="Calibri"/>
                <a:cs typeface="Calibri"/>
                <a:sym typeface="Calibri"/>
              </a:defRPr>
            </a:lvl1pPr>
          </a:lstStyle>
          <a:p>
            <a:pPr/>
            <a:r>
              <a:t>@OneToOne : relation</a:t>
            </a:r>
          </a:p>
        </p:txBody>
      </p:sp>
      <p:sp>
        <p:nvSpPr>
          <p:cNvPr id="1916" name="Shape 1916"/>
          <p:cNvSpPr/>
          <p:nvPr/>
        </p:nvSpPr>
        <p:spPr>
          <a:xfrm>
            <a:off x="251519" y="4581128"/>
            <a:ext cx="129614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400">
                <a:latin typeface="Calibri"/>
                <a:ea typeface="Calibri"/>
                <a:cs typeface="Calibri"/>
                <a:sym typeface="Calibri"/>
              </a:defRPr>
            </a:lvl1pPr>
          </a:lstStyle>
          <a:p>
            <a:pPr/>
            <a:r>
              <a:t>Pas besoin d’annotation sur  les champs lorsque la gestion est celle par défaut</a:t>
            </a:r>
          </a:p>
        </p:txBody>
      </p:sp>
      <p:pic>
        <p:nvPicPr>
          <p:cNvPr id="1917" name="image10.png" descr="http://www.javatpoint.com/images/hibernate/hibernate2.png"/>
          <p:cNvPicPr>
            <a:picLocks noChangeAspect="1"/>
          </p:cNvPicPr>
          <p:nvPr/>
        </p:nvPicPr>
        <p:blipFill>
          <a:blip r:embed="rId3">
            <a:extLst/>
          </a:blip>
          <a:stretch>
            <a:fillRect/>
          </a:stretch>
        </p:blipFill>
        <p:spPr>
          <a:xfrm>
            <a:off x="7884368" y="260647"/>
            <a:ext cx="1119461" cy="923555"/>
          </a:xfrm>
          <a:prstGeom prst="rect">
            <a:avLst/>
          </a:prstGeom>
          <a:ln w="12700">
            <a:miter lim="400000"/>
          </a:ln>
        </p:spPr>
      </p:pic>
    </p:spTree>
  </p:cSld>
  <p:clrMapOvr>
    <a:masterClrMapping/>
  </p:clrMapOvr>
  <p:transition xmlns:p14="http://schemas.microsoft.com/office/powerpoint/2010/main" spd="med" advClick="1" p14:dur="1000"/>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9" name="Shape 1919"/>
          <p:cNvSpPr/>
          <p:nvPr>
            <p:ph type="title"/>
          </p:nvPr>
        </p:nvSpPr>
        <p:spPr>
          <a:xfrm>
            <a:off x="457200" y="274638"/>
            <a:ext cx="8229600" cy="1143001"/>
          </a:xfrm>
          <a:prstGeom prst="rect">
            <a:avLst/>
          </a:prstGeom>
        </p:spPr>
        <p:txBody>
          <a:bodyPr/>
          <a:lstStyle/>
          <a:p>
            <a:pPr/>
            <a:r>
              <a:t>Hibernate – entity manager</a:t>
            </a:r>
          </a:p>
        </p:txBody>
      </p:sp>
      <p:sp>
        <p:nvSpPr>
          <p:cNvPr id="1920" name="Shape 1920"/>
          <p:cNvSpPr/>
          <p:nvPr>
            <p:ph type="body" idx="1"/>
          </p:nvPr>
        </p:nvSpPr>
        <p:spPr>
          <a:xfrm>
            <a:off x="457200" y="1600200"/>
            <a:ext cx="8229600" cy="4525963"/>
          </a:xfrm>
          <a:prstGeom prst="rect">
            <a:avLst/>
          </a:prstGeom>
        </p:spPr>
        <p:txBody>
          <a:bodyPr/>
          <a:lstStyle/>
          <a:p>
            <a:pPr/>
            <a:r>
              <a:t>Entity Manager</a:t>
            </a:r>
          </a:p>
        </p:txBody>
      </p:sp>
      <p:sp>
        <p:nvSpPr>
          <p:cNvPr id="1921" name="Shape 192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22" name="image13.png"/>
          <p:cNvPicPr>
            <a:picLocks noChangeAspect="1"/>
          </p:cNvPicPr>
          <p:nvPr/>
        </p:nvPicPr>
        <p:blipFill>
          <a:blip r:embed="rId2">
            <a:extLst/>
          </a:blip>
          <a:stretch>
            <a:fillRect/>
          </a:stretch>
        </p:blipFill>
        <p:spPr>
          <a:xfrm>
            <a:off x="539550" y="2420888"/>
            <a:ext cx="6638927" cy="3390902"/>
          </a:xfrm>
          <a:prstGeom prst="rect">
            <a:avLst/>
          </a:prstGeom>
          <a:ln w="12700">
            <a:miter lim="400000"/>
          </a:ln>
        </p:spPr>
      </p:pic>
      <p:sp>
        <p:nvSpPr>
          <p:cNvPr id="1923" name="Shape 1923"/>
          <p:cNvSpPr/>
          <p:nvPr/>
        </p:nvSpPr>
        <p:spPr>
          <a:xfrm>
            <a:off x="5940152" y="3140967"/>
            <a:ext cx="2016226"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Calibri"/>
                <a:ea typeface="Calibri"/>
                <a:cs typeface="Calibri"/>
                <a:sym typeface="Calibri"/>
              </a:defRPr>
            </a:lvl1pPr>
          </a:lstStyle>
          <a:p>
            <a:pPr/>
            <a:r>
              <a:t>Récupération d’un entity manager</a:t>
            </a:r>
          </a:p>
        </p:txBody>
      </p:sp>
      <p:sp>
        <p:nvSpPr>
          <p:cNvPr id="1924" name="Shape 1924"/>
          <p:cNvSpPr/>
          <p:nvPr/>
        </p:nvSpPr>
        <p:spPr>
          <a:xfrm>
            <a:off x="3851919" y="3861048"/>
            <a:ext cx="2448274"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Calibri"/>
                <a:ea typeface="Calibri"/>
                <a:cs typeface="Calibri"/>
                <a:sym typeface="Calibri"/>
              </a:defRPr>
            </a:lvl1pPr>
          </a:lstStyle>
          <a:p>
            <a:pPr/>
            <a:r>
              <a:t>Il gère les transaction, la persistance</a:t>
            </a:r>
          </a:p>
        </p:txBody>
      </p:sp>
      <p:sp>
        <p:nvSpPr>
          <p:cNvPr id="1925" name="Shape 1925"/>
          <p:cNvSpPr/>
          <p:nvPr/>
        </p:nvSpPr>
        <p:spPr>
          <a:xfrm>
            <a:off x="6156176" y="4365104"/>
            <a:ext cx="2448274"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Calibri"/>
                <a:ea typeface="Calibri"/>
                <a:cs typeface="Calibri"/>
                <a:sym typeface="Calibri"/>
              </a:defRPr>
            </a:lvl1pPr>
          </a:lstStyle>
          <a:p>
            <a:pPr/>
            <a:r>
              <a:t>Et permet de créer des requètes</a:t>
            </a:r>
          </a:p>
        </p:txBody>
      </p:sp>
      <p:pic>
        <p:nvPicPr>
          <p:cNvPr id="1926" name="image10.png" descr="http://www.javatpoint.com/images/hibernate/hibernate2.png"/>
          <p:cNvPicPr>
            <a:picLocks noChangeAspect="1"/>
          </p:cNvPicPr>
          <p:nvPr/>
        </p:nvPicPr>
        <p:blipFill>
          <a:blip r:embed="rId3">
            <a:extLst/>
          </a:blip>
          <a:stretch>
            <a:fillRect/>
          </a:stretch>
        </p:blipFill>
        <p:spPr>
          <a:xfrm>
            <a:off x="7884368" y="260647"/>
            <a:ext cx="1119461" cy="923555"/>
          </a:xfrm>
          <a:prstGeom prst="rect">
            <a:avLst/>
          </a:prstGeom>
          <a:ln w="12700">
            <a:miter lim="400000"/>
          </a:ln>
        </p:spPr>
      </p:pic>
    </p:spTree>
  </p:cSld>
  <p:clrMapOvr>
    <a:masterClrMapping/>
  </p:clrMapOvr>
  <p:transition xmlns:p14="http://schemas.microsoft.com/office/powerpoint/2010/main" spd="med" advClick="1" p14:dur="1000"/>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8" name="Shape 1928"/>
          <p:cNvSpPr/>
          <p:nvPr>
            <p:ph type="title"/>
          </p:nvPr>
        </p:nvSpPr>
        <p:spPr>
          <a:xfrm>
            <a:off x="457200" y="274637"/>
            <a:ext cx="8229600" cy="1143004"/>
          </a:xfrm>
          <a:prstGeom prst="rect">
            <a:avLst/>
          </a:prstGeom>
        </p:spPr>
        <p:txBody>
          <a:bodyPr lIns="0" tIns="0" rIns="0" bIns="0"/>
          <a:lstStyle/>
          <a:p>
            <a:pPr/>
            <a:r>
              <a:t>EntityManager</a:t>
            </a:r>
          </a:p>
        </p:txBody>
      </p:sp>
      <p:sp>
        <p:nvSpPr>
          <p:cNvPr id="1929" name="Shape 1929"/>
          <p:cNvSpPr/>
          <p:nvPr>
            <p:ph type="body" idx="1"/>
          </p:nvPr>
        </p:nvSpPr>
        <p:spPr>
          <a:xfrm>
            <a:off x="457200" y="1600200"/>
            <a:ext cx="8229600" cy="4525963"/>
          </a:xfrm>
          <a:prstGeom prst="rect">
            <a:avLst/>
          </a:prstGeom>
        </p:spPr>
        <p:txBody>
          <a:bodyPr/>
          <a:lstStyle/>
          <a:p>
            <a:pPr>
              <a:spcBef>
                <a:spcPts val="400"/>
              </a:spcBef>
              <a:defRPr sz="1800"/>
            </a:pPr>
          </a:p>
          <a:p>
            <a:pPr marL="1083732" indent="-1083732"/>
            <a:r>
              <a:t>Service nous permettant d’accéder à nos entités</a:t>
            </a:r>
          </a:p>
          <a:p>
            <a:pPr marL="1083732" indent="-1083732"/>
            <a:r>
              <a:t>Quelques méthodes :</a:t>
            </a:r>
          </a:p>
        </p:txBody>
      </p:sp>
      <p:sp>
        <p:nvSpPr>
          <p:cNvPr id="1930" name="Shape 1930"/>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1"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pic>
        <p:nvPicPr>
          <p:cNvPr id="1932" name="image14.png"/>
          <p:cNvPicPr>
            <a:picLocks noChangeAspect="1"/>
          </p:cNvPicPr>
          <p:nvPr/>
        </p:nvPicPr>
        <p:blipFill>
          <a:blip r:embed="rId3">
            <a:extLst/>
          </a:blip>
          <a:stretch>
            <a:fillRect/>
          </a:stretch>
        </p:blipFill>
        <p:spPr>
          <a:xfrm>
            <a:off x="877117" y="3804839"/>
            <a:ext cx="8034067" cy="1923949"/>
          </a:xfrm>
          <a:prstGeom prst="rect">
            <a:avLst/>
          </a:prstGeom>
          <a:ln w="12700">
            <a:miter lim="400000"/>
          </a:ln>
        </p:spPr>
      </p:pic>
    </p:spTree>
  </p:cSld>
  <p:clrMapOvr>
    <a:masterClrMapping/>
  </p:clrMapOvr>
  <p:transition xmlns:p14="http://schemas.microsoft.com/office/powerpoint/2010/main" spd="med" advClick="1" p14:dur="1000"/>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4" name="Shape 1934"/>
          <p:cNvSpPr/>
          <p:nvPr>
            <p:ph type="title"/>
          </p:nvPr>
        </p:nvSpPr>
        <p:spPr>
          <a:xfrm>
            <a:off x="457200" y="274637"/>
            <a:ext cx="8229600" cy="1143004"/>
          </a:xfrm>
          <a:prstGeom prst="rect">
            <a:avLst/>
          </a:prstGeom>
        </p:spPr>
        <p:txBody>
          <a:bodyPr lIns="0" tIns="0" rIns="0" bIns="0"/>
          <a:lstStyle/>
          <a:p>
            <a:pPr/>
            <a:r>
              <a:t>EntityManager</a:t>
            </a:r>
          </a:p>
        </p:txBody>
      </p:sp>
      <p:sp>
        <p:nvSpPr>
          <p:cNvPr id="1935" name="Shape 1935"/>
          <p:cNvSpPr/>
          <p:nvPr>
            <p:ph type="body" idx="1"/>
          </p:nvPr>
        </p:nvSpPr>
        <p:spPr>
          <a:xfrm>
            <a:off x="457200" y="1600200"/>
            <a:ext cx="8229600" cy="4525963"/>
          </a:xfrm>
          <a:prstGeom prst="rect">
            <a:avLst/>
          </a:prstGeom>
        </p:spPr>
        <p:txBody>
          <a:bodyPr/>
          <a:lstStyle/>
          <a:p>
            <a:pPr marL="322324" indent="-322324" defTabSz="859536">
              <a:spcBef>
                <a:spcPts val="400"/>
              </a:spcBef>
              <a:defRPr sz="1600"/>
            </a:pPr>
          </a:p>
          <a:p>
            <a:pPr marL="1018709" indent="-1018709" defTabSz="859536">
              <a:defRPr sz="3000"/>
            </a:pPr>
            <a:r>
              <a:t>Il donne également accès aux transactions.</a:t>
            </a:r>
          </a:p>
          <a:p>
            <a:pPr marL="573023" indent="-573023" defTabSz="859536">
              <a:defRPr sz="3000"/>
            </a:pPr>
          </a:p>
          <a:p>
            <a:pPr marL="1018709" indent="-1018709" defTabSz="859536">
              <a:defRPr sz="3000"/>
            </a:pPr>
            <a:r>
              <a:t>Il permet de créés des « Query »</a:t>
            </a:r>
          </a:p>
          <a:p>
            <a:pPr marL="573023" indent="-573023" defTabSz="859536">
              <a:defRPr sz="3000"/>
            </a:pPr>
          </a:p>
          <a:p>
            <a:pPr marL="1018709" indent="-1018709" defTabSz="859536">
              <a:defRPr sz="3000"/>
            </a:pPr>
            <a:r>
              <a:t>C’est l’outil de base lorsque que l’on utilise notre ORM</a:t>
            </a:r>
          </a:p>
        </p:txBody>
      </p:sp>
      <p:sp>
        <p:nvSpPr>
          <p:cNvPr id="1936" name="Shape 193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7"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9" name="Shape 1939"/>
          <p:cNvSpPr/>
          <p:nvPr>
            <p:ph type="title"/>
          </p:nvPr>
        </p:nvSpPr>
        <p:spPr>
          <a:xfrm>
            <a:off x="457200" y="274637"/>
            <a:ext cx="8229600" cy="1143004"/>
          </a:xfrm>
          <a:prstGeom prst="rect">
            <a:avLst/>
          </a:prstGeom>
        </p:spPr>
        <p:txBody>
          <a:bodyPr lIns="0" tIns="0" rIns="0" bIns="0"/>
          <a:lstStyle/>
          <a:p>
            <a:pPr/>
            <a:r>
              <a:t>HQL</a:t>
            </a:r>
          </a:p>
        </p:txBody>
      </p:sp>
      <p:sp>
        <p:nvSpPr>
          <p:cNvPr id="1940" name="Shape 1940"/>
          <p:cNvSpPr/>
          <p:nvPr>
            <p:ph type="body" idx="1"/>
          </p:nvPr>
        </p:nvSpPr>
        <p:spPr>
          <a:xfrm>
            <a:off x="457200" y="1600200"/>
            <a:ext cx="8229600" cy="4525963"/>
          </a:xfrm>
          <a:prstGeom prst="rect">
            <a:avLst/>
          </a:prstGeom>
        </p:spPr>
        <p:txBody>
          <a:bodyPr/>
          <a:lstStyle/>
          <a:p>
            <a:pPr>
              <a:spcBef>
                <a:spcPts val="400"/>
              </a:spcBef>
              <a:defRPr sz="1800"/>
            </a:pPr>
          </a:p>
          <a:p>
            <a:pPr marL="1083732" indent="-1083732"/>
            <a:r>
              <a:t>Langage de query d’Hibernate</a:t>
            </a:r>
          </a:p>
          <a:p>
            <a:pPr marL="1083732" indent="-1083732"/>
            <a:r>
              <a:t>Similaire au SQL mais sur notre modèle objet</a:t>
            </a:r>
          </a:p>
          <a:p>
            <a:pPr marL="0" indent="0">
              <a:buSzTx/>
              <a:buNone/>
            </a:pPr>
          </a:p>
          <a:p>
            <a:pPr marL="0" indent="0">
              <a:buSzTx/>
              <a:buNone/>
            </a:pPr>
            <a:r>
              <a:t>Exemples :</a:t>
            </a:r>
          </a:p>
          <a:p>
            <a:pPr marL="0" indent="0">
              <a:buSzTx/>
              <a:buNone/>
            </a:pPr>
            <a:r>
              <a:t>Select * from Voiture where marque = ‘Ford’</a:t>
            </a:r>
          </a:p>
          <a:p>
            <a:pPr marL="0" indent="0">
              <a:buSzTx/>
              <a:buNone/>
            </a:pPr>
            <a:r>
              <a:t>Delete from Voiture where prix &lt; 10000</a:t>
            </a:r>
          </a:p>
        </p:txBody>
      </p:sp>
      <p:sp>
        <p:nvSpPr>
          <p:cNvPr id="1941" name="Shape 194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2"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4" name="Shape 1944"/>
          <p:cNvSpPr/>
          <p:nvPr>
            <p:ph type="title"/>
          </p:nvPr>
        </p:nvSpPr>
        <p:spPr>
          <a:xfrm>
            <a:off x="457200" y="274637"/>
            <a:ext cx="8229600" cy="1143004"/>
          </a:xfrm>
          <a:prstGeom prst="rect">
            <a:avLst/>
          </a:prstGeom>
        </p:spPr>
        <p:txBody>
          <a:bodyPr lIns="0" tIns="0" rIns="0" bIns="0"/>
          <a:lstStyle/>
          <a:p>
            <a:pPr/>
            <a:r>
              <a:t>A vous de jouer</a:t>
            </a:r>
          </a:p>
        </p:txBody>
      </p:sp>
      <p:sp>
        <p:nvSpPr>
          <p:cNvPr id="1945" name="Shape 1945"/>
          <p:cNvSpPr/>
          <p:nvPr>
            <p:ph type="body" idx="1"/>
          </p:nvPr>
        </p:nvSpPr>
        <p:spPr>
          <a:xfrm>
            <a:off x="457200" y="1600200"/>
            <a:ext cx="8229600" cy="4525963"/>
          </a:xfrm>
          <a:prstGeom prst="rect">
            <a:avLst/>
          </a:prstGeom>
        </p:spPr>
        <p:txBody>
          <a:bodyPr/>
          <a:lstStyle/>
          <a:p>
            <a:pPr marL="1083732" indent="-1083732"/>
            <a:r>
              <a:t>Exercice</a:t>
            </a:r>
            <a:endParaRPr sz="1800"/>
          </a:p>
          <a:p>
            <a:pPr>
              <a:spcBef>
                <a:spcPts val="400"/>
              </a:spcBef>
              <a:buSzTx/>
              <a:buNone/>
              <a:defRPr i="1" sz="2000"/>
            </a:pPr>
            <a:r>
              <a:t>Passons à hibernate.</a:t>
            </a:r>
            <a:endParaRPr sz="1800"/>
          </a:p>
          <a:p>
            <a:pPr>
              <a:spcBef>
                <a:spcPts val="400"/>
              </a:spcBef>
              <a:buSzTx/>
              <a:buNone/>
              <a:defRPr i="1" sz="2000"/>
            </a:pPr>
            <a:r>
              <a:t>Ajout d’un champs à notre calcul.</a:t>
            </a:r>
            <a:endParaRPr sz="1800"/>
          </a:p>
          <a:p>
            <a:pPr>
              <a:spcBef>
                <a:spcPts val="400"/>
              </a:spcBef>
              <a:buSzTx/>
              <a:buNone/>
              <a:defRPr i="1" sz="2000"/>
            </a:pPr>
          </a:p>
          <a:p>
            <a:pPr marL="1083732" indent="-1083732"/>
            <a:r>
              <a:t>Exercice </a:t>
            </a:r>
            <a:endParaRPr sz="1800"/>
          </a:p>
          <a:p>
            <a:pPr>
              <a:spcBef>
                <a:spcPts val="400"/>
              </a:spcBef>
              <a:buSzTx/>
              <a:buNone/>
              <a:defRPr i="1" sz="2000"/>
            </a:pPr>
            <a:r>
              <a:t>Et si on changeait la base ?</a:t>
            </a:r>
            <a:endParaRPr sz="1800"/>
          </a:p>
          <a:p>
            <a:pPr>
              <a:spcBef>
                <a:spcPts val="400"/>
              </a:spcBef>
              <a:defRPr i="1" sz="2000"/>
            </a:pPr>
          </a:p>
          <a:p>
            <a:pPr marL="1083732" indent="-1083732"/>
            <a:r>
              <a:t>Exercice </a:t>
            </a:r>
            <a:endParaRPr sz="1800"/>
          </a:p>
          <a:p>
            <a:pPr>
              <a:spcBef>
                <a:spcPts val="400"/>
              </a:spcBef>
              <a:buSzTx/>
              <a:buNone/>
              <a:defRPr i="1" sz="2000"/>
            </a:pPr>
            <a:r>
              <a:t>Performances - quelques questions à se poser.</a:t>
            </a:r>
          </a:p>
        </p:txBody>
      </p:sp>
      <p:sp>
        <p:nvSpPr>
          <p:cNvPr id="1946" name="Shape 194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7"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948" name="image3.jpeg" descr="C:\Users\fdegrigny\Pictures\we-need-you.jpg"/>
          <p:cNvPicPr>
            <a:picLocks noChangeAspect="1"/>
          </p:cNvPicPr>
          <p:nvPr/>
        </p:nvPicPr>
        <p:blipFill>
          <a:blip r:embed="rId3">
            <a:extLst/>
          </a:blip>
          <a:stretch>
            <a:fillRect/>
          </a:stretch>
        </p:blipFill>
        <p:spPr>
          <a:xfrm>
            <a:off x="7020272" y="2919640"/>
            <a:ext cx="1728196" cy="2021528"/>
          </a:xfrm>
          <a:prstGeom prst="rect">
            <a:avLst/>
          </a:prstGeom>
          <a:ln w="12700">
            <a:miter lim="400000"/>
          </a:ln>
        </p:spPr>
      </p:pic>
    </p:spTree>
  </p:cSld>
  <p:clrMapOvr>
    <a:masterClrMapping/>
  </p:clrMapOvr>
  <p:transition xmlns:p14="http://schemas.microsoft.com/office/powerpoint/2010/main" spd="med" advClick="1" p14:dur="1000"/>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0" name="Shape 1950"/>
          <p:cNvSpPr/>
          <p:nvPr>
            <p:ph type="title"/>
          </p:nvPr>
        </p:nvSpPr>
        <p:spPr>
          <a:xfrm>
            <a:off x="457199" y="274637"/>
            <a:ext cx="7355162" cy="1143004"/>
          </a:xfrm>
          <a:prstGeom prst="rect">
            <a:avLst/>
          </a:prstGeom>
        </p:spPr>
        <p:txBody>
          <a:bodyPr lIns="0" tIns="0" rIns="0" bIns="0"/>
          <a:lstStyle/>
          <a:p>
            <a:pPr/>
            <a:r>
              <a:t>Les ORMs</a:t>
            </a:r>
          </a:p>
        </p:txBody>
      </p:sp>
      <p:sp>
        <p:nvSpPr>
          <p:cNvPr id="1951" name="Shape 195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2" name="Shape 1952"/>
          <p:cNvSpPr/>
          <p:nvPr/>
        </p:nvSpPr>
        <p:spPr>
          <a:xfrm>
            <a:off x="609600" y="1752600"/>
            <a:ext cx="8229600" cy="2273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91465" indent="-291465" defTabSz="777240">
              <a:spcBef>
                <a:spcPts val="600"/>
              </a:spcBef>
              <a:defRPr i="1" sz="2700">
                <a:latin typeface="Calibri"/>
                <a:ea typeface="Calibri"/>
                <a:cs typeface="Calibri"/>
                <a:sym typeface="Calibri"/>
              </a:defRPr>
            </a:pPr>
            <a:r>
              <a:t>Quels bénéfices pour un tel service ?</a:t>
            </a:r>
          </a:p>
          <a:p>
            <a:pPr marL="291465" indent="-291465" defTabSz="777240">
              <a:spcBef>
                <a:spcPts val="300"/>
              </a:spcBef>
              <a:defRPr sz="1100">
                <a:latin typeface="Calibri"/>
                <a:ea typeface="Calibri"/>
                <a:cs typeface="Calibri"/>
                <a:sym typeface="Calibri"/>
              </a:defRPr>
            </a:pPr>
          </a:p>
          <a:p>
            <a:pPr defTabSz="777240">
              <a:spcBef>
                <a:spcPts val="400"/>
              </a:spcBef>
              <a:defRPr sz="1700">
                <a:latin typeface="Calibri"/>
                <a:ea typeface="Calibri"/>
                <a:cs typeface="Calibri"/>
                <a:sym typeface="Calibri"/>
              </a:defRPr>
            </a:pPr>
          </a:p>
          <a:p>
            <a:pPr defTabSz="777240">
              <a:spcBef>
                <a:spcPts val="400"/>
              </a:spcBef>
              <a:defRPr sz="1700">
                <a:latin typeface="Calibri"/>
                <a:ea typeface="Calibri"/>
                <a:cs typeface="Calibri"/>
                <a:sym typeface="Calibri"/>
              </a:defRPr>
            </a:pPr>
          </a:p>
          <a:p>
            <a:pPr defTabSz="777240">
              <a:spcBef>
                <a:spcPts val="400"/>
              </a:spcBef>
              <a:defRPr sz="1700">
                <a:latin typeface="Calibri"/>
                <a:ea typeface="Calibri"/>
                <a:cs typeface="Calibri"/>
                <a:sym typeface="Calibri"/>
              </a:defRPr>
            </a:pPr>
          </a:p>
          <a:p>
            <a:pPr defTabSz="777240">
              <a:spcBef>
                <a:spcPts val="400"/>
              </a:spcBef>
              <a:defRPr sz="1700">
                <a:latin typeface="Calibri"/>
                <a:ea typeface="Calibri"/>
                <a:cs typeface="Calibri"/>
                <a:sym typeface="Calibri"/>
              </a:defRPr>
            </a:pPr>
          </a:p>
          <a:p>
            <a:pPr marL="291465" indent="-291465" defTabSz="777240">
              <a:spcBef>
                <a:spcPts val="600"/>
              </a:spcBef>
              <a:defRPr i="1" sz="2700">
                <a:latin typeface="Calibri"/>
                <a:ea typeface="Calibri"/>
                <a:cs typeface="Calibri"/>
                <a:sym typeface="Calibri"/>
              </a:defRPr>
            </a:pPr>
            <a:r>
              <a:t>Mais ?</a:t>
            </a:r>
          </a:p>
        </p:txBody>
      </p:sp>
      <p:pic>
        <p:nvPicPr>
          <p:cNvPr id="1953"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5" name="Shape 1955"/>
          <p:cNvSpPr/>
          <p:nvPr>
            <p:ph type="title"/>
          </p:nvPr>
        </p:nvSpPr>
        <p:spPr>
          <a:xfrm>
            <a:off x="457199" y="274637"/>
            <a:ext cx="7355162" cy="1143004"/>
          </a:xfrm>
          <a:prstGeom prst="rect">
            <a:avLst/>
          </a:prstGeom>
        </p:spPr>
        <p:txBody>
          <a:bodyPr lIns="0" tIns="0" rIns="0" bIns="0"/>
          <a:lstStyle/>
          <a:p>
            <a:pPr/>
            <a:r>
              <a:t>Les ORMs</a:t>
            </a:r>
          </a:p>
        </p:txBody>
      </p:sp>
      <p:sp>
        <p:nvSpPr>
          <p:cNvPr id="1956" name="Shape 195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7" name="Shape 1957"/>
          <p:cNvSpPr/>
          <p:nvPr/>
        </p:nvSpPr>
        <p:spPr>
          <a:xfrm>
            <a:off x="609600" y="1752600"/>
            <a:ext cx="8229600" cy="2273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91465" indent="-291465" defTabSz="777240">
              <a:spcBef>
                <a:spcPts val="600"/>
              </a:spcBef>
              <a:defRPr i="1" sz="2700">
                <a:latin typeface="Calibri"/>
                <a:ea typeface="Calibri"/>
                <a:cs typeface="Calibri"/>
                <a:sym typeface="Calibri"/>
              </a:defRPr>
            </a:pPr>
            <a:r>
              <a:t>Quels bénéfices pour un tel service ?</a:t>
            </a:r>
          </a:p>
          <a:p>
            <a:pPr marL="291465" indent="-291465" defTabSz="777240">
              <a:spcBef>
                <a:spcPts val="300"/>
              </a:spcBef>
              <a:defRPr sz="1100">
                <a:latin typeface="Calibri"/>
                <a:ea typeface="Calibri"/>
                <a:cs typeface="Calibri"/>
                <a:sym typeface="Calibri"/>
              </a:defRPr>
            </a:pPr>
          </a:p>
          <a:p>
            <a:pPr marL="288864" indent="-288864" defTabSz="777240">
              <a:spcBef>
                <a:spcPts val="400"/>
              </a:spcBef>
              <a:buSzPct val="100000"/>
              <a:buFont typeface="Arial"/>
              <a:buChar char="•"/>
              <a:defRPr sz="1700">
                <a:latin typeface="Calibri"/>
                <a:ea typeface="Calibri"/>
                <a:cs typeface="Calibri"/>
                <a:sym typeface="Calibri"/>
              </a:defRPr>
            </a:pPr>
            <a:r>
              <a:t>Prise en main rapide</a:t>
            </a:r>
          </a:p>
          <a:p>
            <a:pPr marL="288864" indent="-288864" defTabSz="777240">
              <a:spcBef>
                <a:spcPts val="400"/>
              </a:spcBef>
              <a:buSzPct val="100000"/>
              <a:buFont typeface="Arial"/>
              <a:buChar char="•"/>
              <a:defRPr sz="1700">
                <a:latin typeface="Calibri"/>
                <a:ea typeface="Calibri"/>
                <a:cs typeface="Calibri"/>
                <a:sym typeface="Calibri"/>
              </a:defRPr>
            </a:pPr>
            <a:r>
              <a:t>Oublier le code « bas niveau » pour privilégier le code métier</a:t>
            </a:r>
          </a:p>
          <a:p>
            <a:pPr marL="288864" indent="-288864" defTabSz="777240">
              <a:spcBef>
                <a:spcPts val="400"/>
              </a:spcBef>
              <a:buSzPct val="100000"/>
              <a:buFont typeface="Arial"/>
              <a:buChar char="•"/>
              <a:defRPr sz="1700">
                <a:latin typeface="Calibri"/>
                <a:ea typeface="Calibri"/>
                <a:cs typeface="Calibri"/>
                <a:sym typeface="Calibri"/>
              </a:defRPr>
            </a:pPr>
            <a:r>
              <a:t>Evolution simple</a:t>
            </a:r>
          </a:p>
          <a:p>
            <a:pPr defTabSz="777240">
              <a:spcBef>
                <a:spcPts val="400"/>
              </a:spcBef>
              <a:defRPr sz="1700">
                <a:latin typeface="Calibri"/>
                <a:ea typeface="Calibri"/>
                <a:cs typeface="Calibri"/>
                <a:sym typeface="Calibri"/>
              </a:defRPr>
            </a:pPr>
          </a:p>
          <a:p>
            <a:pPr marL="291465" indent="-291465" defTabSz="777240">
              <a:spcBef>
                <a:spcPts val="600"/>
              </a:spcBef>
              <a:defRPr i="1" sz="2700">
                <a:latin typeface="Calibri"/>
                <a:ea typeface="Calibri"/>
                <a:cs typeface="Calibri"/>
                <a:sym typeface="Calibri"/>
              </a:defRPr>
            </a:pPr>
            <a:r>
              <a:t>Mais ?</a:t>
            </a:r>
          </a:p>
        </p:txBody>
      </p:sp>
      <p:pic>
        <p:nvPicPr>
          <p:cNvPr id="1958"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Shape 301"/>
          <p:cNvSpPr/>
          <p:nvPr/>
        </p:nvSpPr>
        <p:spPr>
          <a:xfrm>
            <a:off x="5448300" y="2959099"/>
            <a:ext cx="1918970" cy="1083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9992" y="21600"/>
                </a:lnTo>
                <a:lnTo>
                  <a:pt x="9992" y="0"/>
                </a:lnTo>
                <a:lnTo>
                  <a:pt x="0" y="0"/>
                </a:lnTo>
              </a:path>
            </a:pathLst>
          </a:custGeom>
          <a:ln w="25400">
            <a:solidFill>
              <a:srgbClr val="000000"/>
            </a:solidFill>
          </a:ln>
          <a:effectLst>
            <a:outerShdw sx="100000" sy="100000" kx="0" ky="0" algn="b" rotWithShape="0" blurRad="38100" dist="20000" dir="5400000">
              <a:srgbClr val="000000">
                <a:alpha val="38000"/>
              </a:srgbClr>
            </a:outerShdw>
          </a:effectLst>
        </p:spPr>
        <p:txBody>
          <a:bodyPr/>
          <a:lstStyle/>
          <a:p>
            <a:pPr/>
          </a:p>
        </p:txBody>
      </p:sp>
      <p:sp>
        <p:nvSpPr>
          <p:cNvPr id="268" name="Shape 268"/>
          <p:cNvSpPr/>
          <p:nvPr/>
        </p:nvSpPr>
        <p:spPr>
          <a:xfrm>
            <a:off x="7164288" y="5589239"/>
            <a:ext cx="864097"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269" name="Shape 269"/>
          <p:cNvSpPr/>
          <p:nvPr/>
        </p:nvSpPr>
        <p:spPr>
          <a:xfrm>
            <a:off x="7164288" y="5013176"/>
            <a:ext cx="864097"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270" name="Shape 270"/>
          <p:cNvSpPr/>
          <p:nvPr/>
        </p:nvSpPr>
        <p:spPr>
          <a:xfrm flipH="1">
            <a:off x="1691680" y="5589239"/>
            <a:ext cx="864097"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271" name="Shape 271"/>
          <p:cNvSpPr/>
          <p:nvPr>
            <p:ph type="title"/>
          </p:nvPr>
        </p:nvSpPr>
        <p:spPr>
          <a:prstGeom prst="rect">
            <a:avLst/>
          </a:prstGeom>
        </p:spPr>
        <p:txBody>
          <a:bodyPr/>
          <a:lstStyle/>
          <a:p>
            <a:pPr/>
            <a:r>
              <a:t>Abstract Factory</a:t>
            </a:r>
          </a:p>
        </p:txBody>
      </p:sp>
      <p:pic>
        <p:nvPicPr>
          <p:cNvPr id="272"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273" name="Shape 273"/>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sp>
        <p:nvSpPr>
          <p:cNvPr id="274" name="Shape 274"/>
          <p:cNvSpPr/>
          <p:nvPr>
            <p:ph type="body" sz="quarter" idx="1"/>
          </p:nvPr>
        </p:nvSpPr>
        <p:spPr>
          <a:xfrm>
            <a:off x="467543" y="1628799"/>
            <a:ext cx="8229601" cy="1080122"/>
          </a:xfrm>
          <a:prstGeom prst="rect">
            <a:avLst/>
          </a:prstGeom>
        </p:spPr>
        <p:txBody>
          <a:bodyPr/>
          <a:lstStyle/>
          <a:p>
            <a:pPr>
              <a:buSzTx/>
              <a:buNone/>
            </a:pPr>
            <a:r>
              <a:t>	Créez une fabrique abstraite pour le</a:t>
            </a:r>
            <a:br/>
            <a:r>
              <a:t>modèle suivant :</a:t>
            </a:r>
          </a:p>
        </p:txBody>
      </p:sp>
      <p:grpSp>
        <p:nvGrpSpPr>
          <p:cNvPr id="277" name="Group 277"/>
          <p:cNvGrpSpPr/>
          <p:nvPr/>
        </p:nvGrpSpPr>
        <p:grpSpPr>
          <a:xfrm>
            <a:off x="3923927" y="2276872"/>
            <a:ext cx="1512169" cy="1365879"/>
            <a:chOff x="0" y="0"/>
            <a:chExt cx="1512167" cy="1365878"/>
          </a:xfrm>
        </p:grpSpPr>
        <p:sp>
          <p:nvSpPr>
            <p:cNvPr id="275" name="Shape 275"/>
            <p:cNvSpPr/>
            <p:nvPr/>
          </p:nvSpPr>
          <p:spPr>
            <a:xfrm>
              <a:off x="0" y="0"/>
              <a:ext cx="1512168" cy="383538"/>
            </a:xfrm>
            <a:prstGeom prst="rect">
              <a:avLst/>
            </a:prstGeom>
            <a:solidFill>
              <a:srgbClr val="DCE6F2"/>
            </a:solidFill>
            <a:ln w="25400" cap="flat">
              <a:solidFill>
                <a:srgbClr val="80808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a:solidFill>
                    <a:srgbClr val="808080"/>
                  </a:solidFill>
                  <a:latin typeface="Calibri"/>
                  <a:ea typeface="Calibri"/>
                  <a:cs typeface="Calibri"/>
                  <a:sym typeface="Calibri"/>
                </a:defRPr>
              </a:lvl1pPr>
            </a:lstStyle>
            <a:p>
              <a:pPr/>
              <a:r>
                <a:t>IAnimal</a:t>
              </a:r>
            </a:p>
          </p:txBody>
        </p:sp>
        <p:sp>
          <p:nvSpPr>
            <p:cNvPr id="276" name="Shape 276"/>
            <p:cNvSpPr/>
            <p:nvPr/>
          </p:nvSpPr>
          <p:spPr>
            <a:xfrm>
              <a:off x="0" y="360040"/>
              <a:ext cx="1512168" cy="1005839"/>
            </a:xfrm>
            <a:prstGeom prst="rect">
              <a:avLst/>
            </a:prstGeom>
            <a:solidFill>
              <a:srgbClr val="DCE6F2"/>
            </a:solidFill>
            <a:ln w="25400" cap="flat">
              <a:solidFill>
                <a:srgbClr val="80808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i="1" sz="1200">
                  <a:solidFill>
                    <a:srgbClr val="808080"/>
                  </a:solidFill>
                  <a:latin typeface="Calibri"/>
                  <a:ea typeface="Calibri"/>
                  <a:cs typeface="Calibri"/>
                  <a:sym typeface="Calibri"/>
                </a:defRPr>
              </a:pPr>
              <a:r>
                <a:t>+ makeSound : String</a:t>
              </a:r>
            </a:p>
            <a:p>
              <a:pPr>
                <a:defRPr i="1" sz="1200">
                  <a:solidFill>
                    <a:srgbClr val="808080"/>
                  </a:solidFill>
                  <a:latin typeface="Calibri"/>
                  <a:ea typeface="Calibri"/>
                  <a:cs typeface="Calibri"/>
                  <a:sym typeface="Calibri"/>
                </a:defRPr>
              </a:pPr>
              <a:r>
                <a:t>+ makeMove : String</a:t>
              </a:r>
            </a:p>
            <a:p>
              <a:pPr>
                <a:defRPr i="1" sz="1200">
                  <a:solidFill>
                    <a:srgbClr val="808080"/>
                  </a:solidFill>
                  <a:latin typeface="Calibri"/>
                  <a:ea typeface="Calibri"/>
                  <a:cs typeface="Calibri"/>
                  <a:sym typeface="Calibri"/>
                </a:defRPr>
              </a:pPr>
              <a:r>
                <a:t>+ getName : String </a:t>
              </a:r>
            </a:p>
          </p:txBody>
        </p:sp>
      </p:grpSp>
      <p:sp>
        <p:nvSpPr>
          <p:cNvPr id="278" name="Shape 278"/>
          <p:cNvSpPr/>
          <p:nvPr/>
        </p:nvSpPr>
        <p:spPr>
          <a:xfrm>
            <a:off x="1331640" y="3861048"/>
            <a:ext cx="1224137" cy="383539"/>
          </a:xfrm>
          <a:prstGeom prst="rect">
            <a:avLst/>
          </a:prstGeom>
          <a:solidFill>
            <a:srgbClr val="EBF1DE"/>
          </a:solidFill>
          <a:ln w="25400">
            <a:solidFill>
              <a:srgbClr val="80808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808080"/>
                </a:solidFill>
                <a:latin typeface="Calibri"/>
                <a:ea typeface="Calibri"/>
                <a:cs typeface="Calibri"/>
                <a:sym typeface="Calibri"/>
              </a:defRPr>
            </a:lvl1pPr>
          </a:lstStyle>
          <a:p>
            <a:pPr/>
            <a:r>
              <a:t>IMammal</a:t>
            </a:r>
          </a:p>
        </p:txBody>
      </p:sp>
      <p:sp>
        <p:nvSpPr>
          <p:cNvPr id="279" name="Shape 279"/>
          <p:cNvSpPr/>
          <p:nvPr/>
        </p:nvSpPr>
        <p:spPr>
          <a:xfrm>
            <a:off x="7380312" y="3851755"/>
            <a:ext cx="1224137" cy="383539"/>
          </a:xfrm>
          <a:prstGeom prst="rect">
            <a:avLst/>
          </a:prstGeom>
          <a:solidFill>
            <a:srgbClr val="FDEADA"/>
          </a:solidFill>
          <a:ln w="25400">
            <a:solidFill>
              <a:srgbClr val="80808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808080"/>
                </a:solidFill>
                <a:latin typeface="Calibri"/>
                <a:ea typeface="Calibri"/>
                <a:cs typeface="Calibri"/>
                <a:sym typeface="Calibri"/>
              </a:defRPr>
            </a:lvl1pPr>
          </a:lstStyle>
          <a:p>
            <a:pPr/>
            <a:r>
              <a:t>IDinosaur</a:t>
            </a:r>
          </a:p>
        </p:txBody>
      </p:sp>
      <p:sp>
        <p:nvSpPr>
          <p:cNvPr id="280" name="Shape 280"/>
          <p:cNvSpPr/>
          <p:nvPr/>
        </p:nvSpPr>
        <p:spPr>
          <a:xfrm>
            <a:off x="2051719" y="5373215"/>
            <a:ext cx="1224137" cy="383539"/>
          </a:xfrm>
          <a:prstGeom prst="rect">
            <a:avLst/>
          </a:prstGeom>
          <a:solidFill>
            <a:srgbClr val="C3D69B"/>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Dolphin</a:t>
            </a:r>
          </a:p>
        </p:txBody>
      </p:sp>
      <p:sp>
        <p:nvSpPr>
          <p:cNvPr id="281" name="Shape 281"/>
          <p:cNvSpPr/>
          <p:nvPr/>
        </p:nvSpPr>
        <p:spPr>
          <a:xfrm>
            <a:off x="2051719" y="5939987"/>
            <a:ext cx="1224137" cy="383539"/>
          </a:xfrm>
          <a:prstGeom prst="rect">
            <a:avLst/>
          </a:prstGeom>
          <a:solidFill>
            <a:srgbClr val="C3D69B"/>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Dog</a:t>
            </a:r>
          </a:p>
        </p:txBody>
      </p:sp>
      <p:sp>
        <p:nvSpPr>
          <p:cNvPr id="282" name="Shape 282"/>
          <p:cNvSpPr/>
          <p:nvPr/>
        </p:nvSpPr>
        <p:spPr>
          <a:xfrm>
            <a:off x="4211959" y="4941168"/>
            <a:ext cx="1224137" cy="383539"/>
          </a:xfrm>
          <a:prstGeom prst="rect">
            <a:avLst/>
          </a:prstGeom>
          <a:solidFill>
            <a:srgbClr val="DCE6F2"/>
          </a:solidFill>
          <a:ln w="25400">
            <a:solidFill>
              <a:srgbClr val="80808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808080"/>
                </a:solidFill>
                <a:latin typeface="Calibri"/>
                <a:ea typeface="Calibri"/>
                <a:cs typeface="Calibri"/>
                <a:sym typeface="Calibri"/>
              </a:defRPr>
            </a:lvl1pPr>
          </a:lstStyle>
          <a:p>
            <a:pPr/>
            <a:r>
              <a:t>Swimming</a:t>
            </a:r>
          </a:p>
        </p:txBody>
      </p:sp>
      <p:sp>
        <p:nvSpPr>
          <p:cNvPr id="283" name="Shape 283"/>
          <p:cNvSpPr/>
          <p:nvPr/>
        </p:nvSpPr>
        <p:spPr>
          <a:xfrm>
            <a:off x="4211959" y="4293096"/>
            <a:ext cx="1224137" cy="383539"/>
          </a:xfrm>
          <a:prstGeom prst="rect">
            <a:avLst/>
          </a:prstGeom>
          <a:solidFill>
            <a:srgbClr val="DCE6F2"/>
          </a:solidFill>
          <a:ln w="25400">
            <a:solidFill>
              <a:srgbClr val="80808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808080"/>
                </a:solidFill>
                <a:latin typeface="Calibri"/>
                <a:ea typeface="Calibri"/>
                <a:cs typeface="Calibri"/>
                <a:sym typeface="Calibri"/>
              </a:defRPr>
            </a:lvl1pPr>
          </a:lstStyle>
          <a:p>
            <a:pPr/>
            <a:r>
              <a:t>Flying</a:t>
            </a:r>
          </a:p>
        </p:txBody>
      </p:sp>
      <p:sp>
        <p:nvSpPr>
          <p:cNvPr id="284" name="Shape 284"/>
          <p:cNvSpPr/>
          <p:nvPr/>
        </p:nvSpPr>
        <p:spPr>
          <a:xfrm>
            <a:off x="4211959" y="5589239"/>
            <a:ext cx="1224137" cy="383539"/>
          </a:xfrm>
          <a:prstGeom prst="rect">
            <a:avLst/>
          </a:prstGeom>
          <a:solidFill>
            <a:srgbClr val="DCE6F2"/>
          </a:solidFill>
          <a:ln w="25400">
            <a:solidFill>
              <a:srgbClr val="80808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808080"/>
                </a:solidFill>
                <a:latin typeface="Calibri"/>
                <a:ea typeface="Calibri"/>
                <a:cs typeface="Calibri"/>
                <a:sym typeface="Calibri"/>
              </a:defRPr>
            </a:lvl1pPr>
          </a:lstStyle>
          <a:p>
            <a:pPr/>
            <a:r>
              <a:t>Running</a:t>
            </a:r>
          </a:p>
        </p:txBody>
      </p:sp>
      <p:sp>
        <p:nvSpPr>
          <p:cNvPr id="285" name="Shape 285"/>
          <p:cNvSpPr/>
          <p:nvPr/>
        </p:nvSpPr>
        <p:spPr>
          <a:xfrm>
            <a:off x="6300192" y="5939987"/>
            <a:ext cx="1296145" cy="383539"/>
          </a:xfrm>
          <a:prstGeom prst="rect">
            <a:avLst/>
          </a:prstGeom>
          <a:solidFill>
            <a:srgbClr val="FAC090"/>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TRex</a:t>
            </a:r>
          </a:p>
        </p:txBody>
      </p:sp>
      <p:sp>
        <p:nvSpPr>
          <p:cNvPr id="286" name="Shape 286"/>
          <p:cNvSpPr/>
          <p:nvPr/>
        </p:nvSpPr>
        <p:spPr>
          <a:xfrm>
            <a:off x="6300192" y="4797152"/>
            <a:ext cx="1296145" cy="650239"/>
          </a:xfrm>
          <a:prstGeom prst="rect">
            <a:avLst/>
          </a:prstGeom>
          <a:solidFill>
            <a:srgbClr val="FAC090"/>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Pterodactyl</a:t>
            </a:r>
          </a:p>
        </p:txBody>
      </p:sp>
      <p:sp>
        <p:nvSpPr>
          <p:cNvPr id="287" name="Shape 287"/>
          <p:cNvSpPr/>
          <p:nvPr/>
        </p:nvSpPr>
        <p:spPr>
          <a:xfrm>
            <a:off x="6300192" y="5373215"/>
            <a:ext cx="1296145" cy="383539"/>
          </a:xfrm>
          <a:prstGeom prst="rect">
            <a:avLst/>
          </a:prstGeom>
          <a:solidFill>
            <a:srgbClr val="FAC090"/>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Pliosaurus</a:t>
            </a:r>
          </a:p>
        </p:txBody>
      </p:sp>
      <p:sp>
        <p:nvSpPr>
          <p:cNvPr id="288" name="Shape 288"/>
          <p:cNvSpPr/>
          <p:nvPr/>
        </p:nvSpPr>
        <p:spPr>
          <a:xfrm rot="10800000">
            <a:off x="1691680" y="4221088"/>
            <a:ext cx="360041" cy="1903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a:solidFill>
              <a:srgbClr val="000000"/>
            </a:solidFill>
            <a:prstDash val="dash"/>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sp>
        <p:nvSpPr>
          <p:cNvPr id="289" name="Shape 289"/>
          <p:cNvSpPr/>
          <p:nvPr/>
        </p:nvSpPr>
        <p:spPr>
          <a:xfrm flipH="1">
            <a:off x="1691680" y="5013176"/>
            <a:ext cx="864097"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290" name="Shape 290"/>
          <p:cNvSpPr/>
          <p:nvPr/>
        </p:nvSpPr>
        <p:spPr>
          <a:xfrm>
            <a:off x="2051719" y="4797152"/>
            <a:ext cx="1224137" cy="383539"/>
          </a:xfrm>
          <a:prstGeom prst="rect">
            <a:avLst/>
          </a:prstGeom>
          <a:solidFill>
            <a:srgbClr val="C3D69B"/>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Bat</a:t>
            </a:r>
          </a:p>
        </p:txBody>
      </p:sp>
      <p:sp>
        <p:nvSpPr>
          <p:cNvPr id="291" name="Shape 291"/>
          <p:cNvSpPr/>
          <p:nvPr/>
        </p:nvSpPr>
        <p:spPr>
          <a:xfrm flipH="1" rot="10800000">
            <a:off x="7668344" y="4221088"/>
            <a:ext cx="360041" cy="1903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a:solidFill>
              <a:srgbClr val="000000"/>
            </a:solidFill>
            <a:prstDash val="dash"/>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sp>
        <p:nvSpPr>
          <p:cNvPr id="302" name="Shape 302"/>
          <p:cNvSpPr/>
          <p:nvPr/>
        </p:nvSpPr>
        <p:spPr>
          <a:xfrm>
            <a:off x="2567940" y="2959100"/>
            <a:ext cx="1342390" cy="1093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955" y="21600"/>
                </a:lnTo>
                <a:lnTo>
                  <a:pt x="11955" y="0"/>
                </a:lnTo>
                <a:lnTo>
                  <a:pt x="21600" y="0"/>
                </a:lnTo>
              </a:path>
            </a:pathLst>
          </a:custGeom>
          <a:ln w="25400">
            <a:solidFill>
              <a:srgbClr val="000000"/>
            </a:solidFill>
            <a:tailEnd type="triangle"/>
          </a:ln>
          <a:effectLst>
            <a:outerShdw sx="100000" sy="100000" kx="0" ky="0" algn="b" rotWithShape="0" blurRad="38100" dist="20000" dir="5400000">
              <a:srgbClr val="000000">
                <a:alpha val="38000"/>
              </a:srgbClr>
            </a:outerShdw>
          </a:effectLst>
        </p:spPr>
        <p:txBody>
          <a:bodyPr/>
          <a:lstStyle/>
          <a:p>
            <a:pPr/>
          </a:p>
        </p:txBody>
      </p:sp>
      <p:cxnSp>
        <p:nvCxnSpPr>
          <p:cNvPr id="293" name="Connector 293"/>
          <p:cNvCxnSpPr>
            <a:stCxn id="290" idx="0"/>
            <a:endCxn id="283" idx="0"/>
          </p:cNvCxnSpPr>
          <p:nvPr/>
        </p:nvCxnSpPr>
        <p:spPr>
          <a:xfrm flipV="1">
            <a:off x="2663787" y="4484865"/>
            <a:ext cx="2160241" cy="504057"/>
          </a:xfrm>
          <a:prstGeom prst="straightConnector1">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cxnSp>
      <p:sp>
        <p:nvSpPr>
          <p:cNvPr id="294" name="Shape 294"/>
          <p:cNvSpPr/>
          <p:nvPr/>
        </p:nvSpPr>
        <p:spPr>
          <a:xfrm flipV="1">
            <a:off x="3275855" y="5085184"/>
            <a:ext cx="936105" cy="504057"/>
          </a:xfrm>
          <a:prstGeom prst="line">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295" name="Shape 295"/>
          <p:cNvSpPr/>
          <p:nvPr/>
        </p:nvSpPr>
        <p:spPr>
          <a:xfrm flipV="1">
            <a:off x="3275855" y="5733255"/>
            <a:ext cx="936105" cy="504057"/>
          </a:xfrm>
          <a:prstGeom prst="line">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cxnSp>
        <p:nvCxnSpPr>
          <p:cNvPr id="296" name="Connector 296"/>
          <p:cNvCxnSpPr>
            <a:stCxn id="286" idx="0"/>
            <a:endCxn id="283" idx="0"/>
          </p:cNvCxnSpPr>
          <p:nvPr/>
        </p:nvCxnSpPr>
        <p:spPr>
          <a:xfrm flipH="1" flipV="1">
            <a:off x="4824027" y="4484865"/>
            <a:ext cx="2124238" cy="637407"/>
          </a:xfrm>
          <a:prstGeom prst="straightConnector1">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cxnSp>
      <p:cxnSp>
        <p:nvCxnSpPr>
          <p:cNvPr id="297" name="Connector 297"/>
          <p:cNvCxnSpPr>
            <a:stCxn id="287" idx="0"/>
            <a:endCxn id="282" idx="0"/>
          </p:cNvCxnSpPr>
          <p:nvPr/>
        </p:nvCxnSpPr>
        <p:spPr>
          <a:xfrm flipH="1" flipV="1">
            <a:off x="4824027" y="5132937"/>
            <a:ext cx="2124238" cy="432048"/>
          </a:xfrm>
          <a:prstGeom prst="straightConnector1">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cxnSp>
      <p:cxnSp>
        <p:nvCxnSpPr>
          <p:cNvPr id="298" name="Connector 298"/>
          <p:cNvCxnSpPr>
            <a:stCxn id="285" idx="0"/>
            <a:endCxn id="284" idx="0"/>
          </p:cNvCxnSpPr>
          <p:nvPr/>
        </p:nvCxnSpPr>
        <p:spPr>
          <a:xfrm flipH="1" flipV="1">
            <a:off x="4824027" y="5781008"/>
            <a:ext cx="2124238" cy="350749"/>
          </a:xfrm>
          <a:prstGeom prst="straightConnector1">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cxnSp>
      <p:pic>
        <p:nvPicPr>
          <p:cNvPr id="299" name="image17.png" descr="C:\Users\fdegrigny\Pictures\book-icon.png"/>
          <p:cNvPicPr>
            <a:picLocks noChangeAspect="1"/>
          </p:cNvPicPr>
          <p:nvPr/>
        </p:nvPicPr>
        <p:blipFill>
          <a:blip r:embed="rId3">
            <a:extLst/>
          </a:blip>
          <a:stretch>
            <a:fillRect/>
          </a:stretch>
        </p:blipFill>
        <p:spPr>
          <a:xfrm>
            <a:off x="395536" y="836712"/>
            <a:ext cx="735013" cy="661988"/>
          </a:xfrm>
          <a:prstGeom prst="rect">
            <a:avLst/>
          </a:prstGeom>
          <a:ln w="12700">
            <a:miter lim="400000"/>
          </a:ln>
        </p:spPr>
      </p:pic>
      <p:sp>
        <p:nvSpPr>
          <p:cNvPr id="300" name="Shape 300"/>
          <p:cNvSpPr/>
          <p:nvPr/>
        </p:nvSpPr>
        <p:spPr>
          <a:xfrm>
            <a:off x="1187624" y="908720"/>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1.2</a:t>
            </a:r>
          </a:p>
        </p:txBody>
      </p:sp>
    </p:spTree>
  </p:cSld>
  <p:clrMapOvr>
    <a:masterClrMapping/>
  </p:clrMapOvr>
  <p:transition xmlns:p14="http://schemas.microsoft.com/office/powerpoint/2010/main" spd="med" advClick="1" p14:dur="1000"/>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0" name="Shape 1960"/>
          <p:cNvSpPr/>
          <p:nvPr>
            <p:ph type="title"/>
          </p:nvPr>
        </p:nvSpPr>
        <p:spPr>
          <a:xfrm>
            <a:off x="457199" y="274637"/>
            <a:ext cx="7355162" cy="1143004"/>
          </a:xfrm>
          <a:prstGeom prst="rect">
            <a:avLst/>
          </a:prstGeom>
        </p:spPr>
        <p:txBody>
          <a:bodyPr lIns="0" tIns="0" rIns="0" bIns="0"/>
          <a:lstStyle/>
          <a:p>
            <a:pPr/>
            <a:r>
              <a:t>Les ORMs</a:t>
            </a:r>
          </a:p>
        </p:txBody>
      </p:sp>
      <p:sp>
        <p:nvSpPr>
          <p:cNvPr id="1961" name="Shape 1961"/>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2" name="Shape 1962"/>
          <p:cNvSpPr/>
          <p:nvPr/>
        </p:nvSpPr>
        <p:spPr>
          <a:xfrm>
            <a:off x="609600" y="1752600"/>
            <a:ext cx="8229600" cy="3797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91465" indent="-291465" defTabSz="777240">
              <a:spcBef>
                <a:spcPts val="600"/>
              </a:spcBef>
              <a:defRPr i="1" sz="2700">
                <a:latin typeface="Calibri"/>
                <a:ea typeface="Calibri"/>
                <a:cs typeface="Calibri"/>
                <a:sym typeface="Calibri"/>
              </a:defRPr>
            </a:pPr>
            <a:r>
              <a:t>Quels bénéfices pour un tel service ?</a:t>
            </a:r>
          </a:p>
          <a:p>
            <a:pPr marL="291465" indent="-291465" defTabSz="777240">
              <a:spcBef>
                <a:spcPts val="300"/>
              </a:spcBef>
              <a:defRPr sz="1100">
                <a:latin typeface="Calibri"/>
                <a:ea typeface="Calibri"/>
                <a:cs typeface="Calibri"/>
                <a:sym typeface="Calibri"/>
              </a:defRPr>
            </a:pPr>
          </a:p>
          <a:p>
            <a:pPr marL="288864" indent="-288864" defTabSz="777240">
              <a:spcBef>
                <a:spcPts val="400"/>
              </a:spcBef>
              <a:buSzPct val="100000"/>
              <a:buFont typeface="Arial"/>
              <a:buChar char="•"/>
              <a:defRPr sz="1700">
                <a:latin typeface="Calibri"/>
                <a:ea typeface="Calibri"/>
                <a:cs typeface="Calibri"/>
                <a:sym typeface="Calibri"/>
              </a:defRPr>
            </a:pPr>
            <a:r>
              <a:t>Prise en main rapide</a:t>
            </a:r>
          </a:p>
          <a:p>
            <a:pPr marL="288864" indent="-288864" defTabSz="777240">
              <a:spcBef>
                <a:spcPts val="400"/>
              </a:spcBef>
              <a:buSzPct val="100000"/>
              <a:buFont typeface="Arial"/>
              <a:buChar char="•"/>
              <a:defRPr sz="1700">
                <a:latin typeface="Calibri"/>
                <a:ea typeface="Calibri"/>
                <a:cs typeface="Calibri"/>
                <a:sym typeface="Calibri"/>
              </a:defRPr>
            </a:pPr>
            <a:r>
              <a:t>Oublier le code « bas niveau » pour privilégier le code métier</a:t>
            </a:r>
          </a:p>
          <a:p>
            <a:pPr marL="288864" indent="-288864" defTabSz="777240">
              <a:spcBef>
                <a:spcPts val="400"/>
              </a:spcBef>
              <a:buSzPct val="100000"/>
              <a:buFont typeface="Arial"/>
              <a:buChar char="•"/>
              <a:defRPr sz="1700">
                <a:latin typeface="Calibri"/>
                <a:ea typeface="Calibri"/>
                <a:cs typeface="Calibri"/>
                <a:sym typeface="Calibri"/>
              </a:defRPr>
            </a:pPr>
            <a:r>
              <a:t>Evolution simple</a:t>
            </a:r>
          </a:p>
          <a:p>
            <a:pPr defTabSz="777240">
              <a:spcBef>
                <a:spcPts val="400"/>
              </a:spcBef>
              <a:defRPr sz="1700">
                <a:latin typeface="Calibri"/>
                <a:ea typeface="Calibri"/>
                <a:cs typeface="Calibri"/>
                <a:sym typeface="Calibri"/>
              </a:defRPr>
            </a:pPr>
          </a:p>
          <a:p>
            <a:pPr marL="291465" indent="-291465" defTabSz="777240">
              <a:spcBef>
                <a:spcPts val="600"/>
              </a:spcBef>
              <a:defRPr i="1" sz="2700">
                <a:latin typeface="Calibri"/>
                <a:ea typeface="Calibri"/>
                <a:cs typeface="Calibri"/>
                <a:sym typeface="Calibri"/>
              </a:defRPr>
            </a:pPr>
            <a:r>
              <a:t>Mais ?</a:t>
            </a:r>
          </a:p>
          <a:p>
            <a:pPr defTabSz="777240">
              <a:spcBef>
                <a:spcPts val="400"/>
              </a:spcBef>
              <a:defRPr i="1" sz="1700">
                <a:latin typeface="Calibri"/>
                <a:ea typeface="Calibri"/>
                <a:cs typeface="Calibri"/>
                <a:sym typeface="Calibri"/>
              </a:defRPr>
            </a:pPr>
          </a:p>
          <a:p>
            <a:pPr marL="259978" indent="-259978" defTabSz="777240">
              <a:spcBef>
                <a:spcPts val="400"/>
              </a:spcBef>
              <a:buSzPct val="100000"/>
              <a:buFont typeface="Arial"/>
              <a:buChar char="•"/>
              <a:defRPr sz="1700">
                <a:latin typeface="Calibri"/>
                <a:ea typeface="Calibri"/>
                <a:cs typeface="Calibri"/>
                <a:sym typeface="Calibri"/>
              </a:defRPr>
            </a:pPr>
            <a:r>
              <a:t>Complexité cachée</a:t>
            </a:r>
          </a:p>
          <a:p>
            <a:pPr marL="288864" indent="-288864" defTabSz="777240">
              <a:spcBef>
                <a:spcPts val="400"/>
              </a:spcBef>
              <a:buSzPct val="100000"/>
              <a:buFont typeface="Arial"/>
              <a:buChar char="•"/>
              <a:defRPr sz="1700">
                <a:latin typeface="Calibri"/>
                <a:ea typeface="Calibri"/>
                <a:cs typeface="Calibri"/>
                <a:sym typeface="Calibri"/>
              </a:defRPr>
            </a:pPr>
            <a:r>
              <a:t>Est nécessaire de sortir l’artillerie lourde ?</a:t>
            </a:r>
          </a:p>
          <a:p>
            <a:pPr marL="288864" indent="-288864" defTabSz="777240">
              <a:spcBef>
                <a:spcPts val="400"/>
              </a:spcBef>
              <a:buSzPct val="100000"/>
              <a:buFont typeface="Arial"/>
              <a:buChar char="•"/>
              <a:defRPr sz="1700">
                <a:latin typeface="Calibri"/>
                <a:ea typeface="Calibri"/>
                <a:cs typeface="Calibri"/>
                <a:sym typeface="Calibri"/>
              </a:defRPr>
            </a:pPr>
            <a:r>
              <a:t>Performances dégradée lors s’un utilisation non maîtrisée</a:t>
            </a:r>
          </a:p>
          <a:p>
            <a:pPr marL="288864" indent="-288864" defTabSz="777240">
              <a:spcBef>
                <a:spcPts val="400"/>
              </a:spcBef>
              <a:buSzPct val="100000"/>
              <a:buFont typeface="Arial"/>
              <a:buChar char="•"/>
              <a:defRPr sz="1700">
                <a:latin typeface="Calibri"/>
                <a:ea typeface="Calibri"/>
                <a:cs typeface="Calibri"/>
                <a:sym typeface="Calibri"/>
              </a:defRPr>
            </a:pPr>
            <a:r>
              <a:t>Il ne faut pas oublier/négliger SQL</a:t>
            </a:r>
          </a:p>
        </p:txBody>
      </p:sp>
      <p:pic>
        <p:nvPicPr>
          <p:cNvPr id="1963"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5" name="Shape 1965"/>
          <p:cNvSpPr/>
          <p:nvPr>
            <p:ph type="title"/>
          </p:nvPr>
        </p:nvSpPr>
        <p:spPr>
          <a:xfrm>
            <a:off x="457199" y="274637"/>
            <a:ext cx="7355162" cy="1143004"/>
          </a:xfrm>
          <a:prstGeom prst="rect">
            <a:avLst/>
          </a:prstGeom>
        </p:spPr>
        <p:txBody>
          <a:bodyPr lIns="0" tIns="0" rIns="0" bIns="0"/>
          <a:lstStyle/>
          <a:p>
            <a:pPr/>
            <a:r>
              <a:t>Mais aussi ?</a:t>
            </a:r>
          </a:p>
        </p:txBody>
      </p:sp>
      <p:sp>
        <p:nvSpPr>
          <p:cNvPr id="1966" name="Shape 196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7" name="Shape 1967"/>
          <p:cNvSpPr/>
          <p:nvPr/>
        </p:nvSpPr>
        <p:spPr>
          <a:xfrm>
            <a:off x="609600" y="1752600"/>
            <a:ext cx="8229600" cy="26162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42900" indent="-342900">
              <a:spcBef>
                <a:spcPts val="700"/>
              </a:spcBef>
              <a:defRPr i="1" sz="2600">
                <a:latin typeface="Calibri"/>
                <a:ea typeface="Calibri"/>
                <a:cs typeface="Calibri"/>
                <a:sym typeface="Calibri"/>
              </a:defRPr>
            </a:pPr>
            <a:r>
              <a:t>Le modèle objet/relationnel n’est pas seul !</a:t>
            </a:r>
          </a:p>
          <a:p>
            <a:pPr marL="342900" indent="-342900">
              <a:spcBef>
                <a:spcPts val="700"/>
              </a:spcBef>
              <a:defRPr i="1" sz="3200">
                <a:latin typeface="Calibri"/>
                <a:ea typeface="Calibri"/>
                <a:cs typeface="Calibri"/>
                <a:sym typeface="Calibri"/>
              </a:defRPr>
            </a:pPr>
          </a:p>
          <a:p>
            <a:pPr marL="342900" indent="-342900">
              <a:spcBef>
                <a:spcPts val="700"/>
              </a:spcBef>
              <a:defRPr i="1" sz="3200">
                <a:latin typeface="Calibri"/>
                <a:ea typeface="Calibri"/>
                <a:cs typeface="Calibri"/>
                <a:sym typeface="Calibri"/>
              </a:defRPr>
            </a:pPr>
          </a:p>
          <a:p>
            <a:pPr marL="342900" indent="-342900" algn="ctr">
              <a:spcBef>
                <a:spcPts val="700"/>
              </a:spcBef>
              <a:defRPr b="1" sz="3200">
                <a:latin typeface="Calibri"/>
                <a:ea typeface="Calibri"/>
                <a:cs typeface="Calibri"/>
                <a:sym typeface="Calibri"/>
              </a:defRPr>
            </a:pPr>
          </a:p>
          <a:p>
            <a:pPr marL="342900" indent="-342900" algn="r">
              <a:spcBef>
                <a:spcPts val="700"/>
              </a:spcBef>
              <a:defRPr b="1" sz="3200">
                <a:latin typeface="Calibri"/>
                <a:ea typeface="Calibri"/>
                <a:cs typeface="Calibri"/>
                <a:sym typeface="Calibri"/>
              </a:defRPr>
            </a:pPr>
            <a:r>
              <a:t>Quels sont les autres modèles ?</a:t>
            </a:r>
          </a:p>
        </p:txBody>
      </p:sp>
      <p:pic>
        <p:nvPicPr>
          <p:cNvPr id="1968" name="image3.png" descr="C:\Users\fdegrigny\Pictures\layers-icon.png"/>
          <p:cNvPicPr>
            <a:picLocks noChangeAspect="1"/>
          </p:cNvPicPr>
          <p:nvPr/>
        </p:nvPicPr>
        <p:blipFill>
          <a:blip r:embed="rId2">
            <a:extLst/>
          </a:blip>
          <a:stretch>
            <a:fillRect/>
          </a:stretch>
        </p:blipFill>
        <p:spPr>
          <a:xfrm>
            <a:off x="7380312" y="260647"/>
            <a:ext cx="1315247" cy="1315246"/>
          </a:xfrm>
          <a:prstGeom prst="rect">
            <a:avLst/>
          </a:prstGeom>
          <a:ln w="12700">
            <a:miter lim="400000"/>
          </a:ln>
        </p:spPr>
      </p:pic>
    </p:spTree>
  </p:cSld>
  <p:clrMapOvr>
    <a:masterClrMapping/>
  </p:clrMapOvr>
  <p:transition xmlns:p14="http://schemas.microsoft.com/office/powerpoint/2010/main" spd="med" advClick="1" p14:dur="1000"/>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0" name="Shape 1970"/>
          <p:cNvSpPr/>
          <p:nvPr>
            <p:ph type="title"/>
          </p:nvPr>
        </p:nvSpPr>
        <p:spPr>
          <a:xfrm>
            <a:off x="457200" y="274637"/>
            <a:ext cx="8229600" cy="1143004"/>
          </a:xfrm>
          <a:prstGeom prst="rect">
            <a:avLst/>
          </a:prstGeom>
        </p:spPr>
        <p:txBody>
          <a:bodyPr/>
          <a:lstStyle/>
          <a:p>
            <a:pPr/>
            <a:r>
              <a:t>JCR</a:t>
            </a:r>
          </a:p>
        </p:txBody>
      </p:sp>
      <p:sp>
        <p:nvSpPr>
          <p:cNvPr id="1971" name="Shape 1971"/>
          <p:cNvSpPr/>
          <p:nvPr>
            <p:ph type="body" idx="1"/>
          </p:nvPr>
        </p:nvSpPr>
        <p:spPr>
          <a:xfrm>
            <a:off x="457200" y="1600200"/>
            <a:ext cx="8229600" cy="4525963"/>
          </a:xfrm>
          <a:prstGeom prst="rect">
            <a:avLst/>
          </a:prstGeom>
        </p:spPr>
        <p:txBody>
          <a:bodyPr/>
          <a:lstStyle/>
          <a:p>
            <a:pPr>
              <a:buSzTx/>
              <a:buNone/>
              <a:defRPr i="1"/>
            </a:pPr>
            <a:r>
              <a:t>Java Content Repository</a:t>
            </a:r>
          </a:p>
          <a:p>
            <a:pPr>
              <a:buSzTx/>
              <a:buNone/>
              <a:defRPr i="1"/>
            </a:pPr>
          </a:p>
          <a:p>
            <a:pPr marL="300036" indent="-300036">
              <a:spcBef>
                <a:spcPts val="600"/>
              </a:spcBef>
              <a:defRPr sz="2800"/>
            </a:pPr>
            <a:r>
              <a:t>JSR-170, JSR 283</a:t>
            </a:r>
          </a:p>
          <a:p>
            <a:pPr marL="300036" indent="-300036">
              <a:spcBef>
                <a:spcPts val="600"/>
              </a:spcBef>
              <a:defRPr sz="2800"/>
            </a:pPr>
            <a:r>
              <a:t>Abstraction du stockage sous-jacent. </a:t>
            </a:r>
          </a:p>
          <a:p>
            <a:pPr marL="300036" indent="-300036">
              <a:spcBef>
                <a:spcPts val="600"/>
              </a:spcBef>
              <a:defRPr sz="2800"/>
            </a:pPr>
            <a:r>
              <a:t>API standard d’accès à un contenu en java</a:t>
            </a:r>
          </a:p>
          <a:p>
            <a:pPr marL="300036" indent="-300036">
              <a:spcBef>
                <a:spcPts val="600"/>
              </a:spcBef>
              <a:defRPr sz="2800"/>
            </a:pPr>
            <a:r>
              <a:t>Utilisée par de nombreux CMS</a:t>
            </a:r>
          </a:p>
          <a:p>
            <a:pPr marL="300036" indent="-300036">
              <a:spcBef>
                <a:spcPts val="600"/>
              </a:spcBef>
              <a:defRPr sz="2800"/>
            </a:pPr>
            <a:r>
              <a:t>Stockage sous forme de structure hiérarchique</a:t>
            </a:r>
          </a:p>
          <a:p>
            <a:pPr marL="300036" indent="-300036">
              <a:spcBef>
                <a:spcPts val="600"/>
              </a:spcBef>
              <a:defRPr sz="2800"/>
            </a:pPr>
            <a:r>
              <a:t>Implémentation de référence : JackRabbit</a:t>
            </a:r>
          </a:p>
        </p:txBody>
      </p:sp>
      <p:sp>
        <p:nvSpPr>
          <p:cNvPr id="1972" name="Shape 1972"/>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4" name="Shape 1974"/>
          <p:cNvSpPr/>
          <p:nvPr>
            <p:ph type="title"/>
          </p:nvPr>
        </p:nvSpPr>
        <p:spPr>
          <a:xfrm>
            <a:off x="457200" y="81557"/>
            <a:ext cx="8229600" cy="882058"/>
          </a:xfrm>
          <a:prstGeom prst="rect">
            <a:avLst/>
          </a:prstGeom>
        </p:spPr>
        <p:txBody>
          <a:bodyPr/>
          <a:lstStyle/>
          <a:p>
            <a:pPr/>
            <a:r>
              <a:t>JCR</a:t>
            </a:r>
          </a:p>
        </p:txBody>
      </p:sp>
      <p:sp>
        <p:nvSpPr>
          <p:cNvPr id="1975" name="Shape 1975"/>
          <p:cNvSpPr/>
          <p:nvPr>
            <p:ph type="body" idx="1"/>
          </p:nvPr>
        </p:nvSpPr>
        <p:spPr>
          <a:xfrm>
            <a:off x="457200" y="1257300"/>
            <a:ext cx="8229600" cy="4525963"/>
          </a:xfrm>
          <a:prstGeom prst="rect">
            <a:avLst/>
          </a:prstGeom>
        </p:spPr>
        <p:txBody>
          <a:bodyPr/>
          <a:lstStyle>
            <a:lvl1pPr marL="300036" indent="-300036">
              <a:spcBef>
                <a:spcPts val="600"/>
              </a:spcBef>
              <a:defRPr sz="2800"/>
            </a:lvl1pPr>
          </a:lstStyle>
          <a:p>
            <a:pPr/>
            <a:r>
              <a:t>Best of both worlds : DataBase and FileSystem</a:t>
            </a:r>
          </a:p>
        </p:txBody>
      </p:sp>
      <p:sp>
        <p:nvSpPr>
          <p:cNvPr id="1976" name="Shape 1976"/>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7" name="Shape 1977"/>
          <p:cNvSpPr/>
          <p:nvPr/>
        </p:nvSpPr>
        <p:spPr>
          <a:xfrm>
            <a:off x="2775118" y="6113743"/>
            <a:ext cx="6264656"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200">
                <a:latin typeface="Calibri"/>
                <a:ea typeface="Calibri"/>
                <a:cs typeface="Calibri"/>
                <a:sym typeface="Calibri"/>
              </a:defRPr>
            </a:pPr>
            <a:r>
              <a:t>Source : Bertrand Delacretaz ,  </a:t>
            </a:r>
            <a:r>
              <a:rPr u="sng">
                <a:solidFill>
                  <a:srgbClr val="0000FF"/>
                </a:solidFill>
                <a:uFill>
                  <a:solidFill>
                    <a:srgbClr val="0000FF"/>
                  </a:solidFill>
                </a:uFill>
                <a:hlinkClick r:id="rId2" invalidUrl="" action="" tgtFrame="" tooltip="" history="1" highlightClick="0" endSnd="0"/>
              </a:rPr>
              <a:t>https://dzone.com/articles/java-content-repository-best</a:t>
            </a:r>
          </a:p>
        </p:txBody>
      </p:sp>
      <p:pic>
        <p:nvPicPr>
          <p:cNvPr id="1978" name="image15.png"/>
          <p:cNvPicPr>
            <a:picLocks noChangeAspect="1"/>
          </p:cNvPicPr>
          <p:nvPr/>
        </p:nvPicPr>
        <p:blipFill>
          <a:blip r:embed="rId3">
            <a:extLst/>
          </a:blip>
          <a:stretch>
            <a:fillRect/>
          </a:stretch>
        </p:blipFill>
        <p:spPr>
          <a:xfrm>
            <a:off x="1784154" y="2034315"/>
            <a:ext cx="5016892" cy="3937067"/>
          </a:xfrm>
          <a:prstGeom prst="rect">
            <a:avLst/>
          </a:prstGeom>
          <a:ln w="12700">
            <a:miter lim="400000"/>
          </a:ln>
        </p:spPr>
      </p:pic>
    </p:spTree>
  </p:cSld>
  <p:clrMapOvr>
    <a:masterClrMapping/>
  </p:clrMapOvr>
  <p:transition xmlns:p14="http://schemas.microsoft.com/office/powerpoint/2010/main" spd="med" advClick="1" p14:dur="1000"/>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0" name="Shape 1980"/>
          <p:cNvSpPr/>
          <p:nvPr>
            <p:ph type="title"/>
          </p:nvPr>
        </p:nvSpPr>
        <p:spPr>
          <a:xfrm>
            <a:off x="457200" y="274637"/>
            <a:ext cx="8229600" cy="1143004"/>
          </a:xfrm>
          <a:prstGeom prst="rect">
            <a:avLst/>
          </a:prstGeom>
        </p:spPr>
        <p:txBody>
          <a:bodyPr lIns="0" tIns="0" rIns="0" bIns="0"/>
          <a:lstStyle/>
          <a:p>
            <a:pPr/>
            <a:r>
              <a:t>JCR, XPATH, SQL et query</a:t>
            </a:r>
          </a:p>
        </p:txBody>
      </p:sp>
      <p:sp>
        <p:nvSpPr>
          <p:cNvPr id="1981" name="Shape 1981"/>
          <p:cNvSpPr/>
          <p:nvPr>
            <p:ph type="body" idx="1"/>
          </p:nvPr>
        </p:nvSpPr>
        <p:spPr>
          <a:xfrm>
            <a:off x="457200" y="1536700"/>
            <a:ext cx="8229600" cy="4525963"/>
          </a:xfrm>
          <a:prstGeom prst="rect">
            <a:avLst/>
          </a:prstGeom>
        </p:spPr>
        <p:txBody>
          <a:bodyPr/>
          <a:lstStyle/>
          <a:p>
            <a:pPr marL="0" indent="0">
              <a:buSzTx/>
              <a:buNone/>
              <a:defRPr sz="2000"/>
            </a:pPr>
            <a:r>
              <a:t>JCR : un stockage sous forme d’arbre</a:t>
            </a:r>
          </a:p>
          <a:p>
            <a:pPr marL="0" indent="0">
              <a:buSzTx/>
              <a:buNone/>
              <a:defRPr sz="2000"/>
            </a:pPr>
          </a:p>
          <a:p>
            <a:pPr marL="0" indent="0">
              <a:buSzTx/>
              <a:buNone/>
              <a:defRPr sz="2000"/>
            </a:pPr>
            <a:r>
              <a:t>Deux langages de query : XPATH et SQL</a:t>
            </a:r>
          </a:p>
          <a:p>
            <a:pPr marL="0" indent="0">
              <a:buSzTx/>
              <a:buNone/>
              <a:defRPr sz="2000"/>
            </a:pPr>
          </a:p>
          <a:p>
            <a:pPr marL="0" indent="0">
              <a:buSzTx/>
              <a:buNone/>
              <a:defRPr sz="2000"/>
            </a:pPr>
            <a:r>
              <a:t>=&gt; XPATH permet de parcourir l’arbre sous forme de chemin</a:t>
            </a:r>
          </a:p>
          <a:p>
            <a:pPr lvl="2" marL="0" indent="457200">
              <a:buSzTx/>
              <a:buNone/>
              <a:defRPr sz="2000"/>
            </a:pPr>
            <a:r>
              <a:t>ex : //content/document/test </a:t>
            </a:r>
          </a:p>
          <a:p>
            <a:pPr lvl="2" marL="0" indent="457200">
              <a:buSzTx/>
              <a:buNone/>
              <a:defRPr sz="2000"/>
            </a:pPr>
            <a:r>
              <a:t>ou //content/document/[@lang='en']</a:t>
            </a:r>
          </a:p>
          <a:p>
            <a:pPr lvl="1" marL="0" indent="228600">
              <a:buSzTx/>
              <a:buNone/>
              <a:defRPr sz="2000"/>
            </a:pPr>
          </a:p>
          <a:p>
            <a:pPr marL="0" indent="0">
              <a:buSzTx/>
              <a:buNone/>
              <a:defRPr sz="2000"/>
            </a:pPr>
            <a:r>
              <a:t>=&gt; Les noeuds dans un JCR sont typés, ce qui permet d’utiliser un langage de query de la forme SQL.</a:t>
            </a:r>
          </a:p>
          <a:p>
            <a:pPr lvl="2" marL="0" indent="457200">
              <a:buSzTx/>
              <a:buNone/>
              <a:defRPr sz="2000"/>
            </a:pPr>
            <a:r>
              <a:t>ex: select * from Hippo:Document where Hippo:status = ‘preview’</a:t>
            </a:r>
          </a:p>
        </p:txBody>
      </p:sp>
      <p:sp>
        <p:nvSpPr>
          <p:cNvPr id="1982" name="Shape 1982"/>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83"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5" name="Shape 1985"/>
          <p:cNvSpPr/>
          <p:nvPr>
            <p:ph type="title"/>
          </p:nvPr>
        </p:nvSpPr>
        <p:spPr>
          <a:xfrm>
            <a:off x="457200" y="274637"/>
            <a:ext cx="8229600" cy="1143004"/>
          </a:xfrm>
          <a:prstGeom prst="rect">
            <a:avLst/>
          </a:prstGeom>
        </p:spPr>
        <p:txBody>
          <a:bodyPr lIns="0" tIns="0" rIns="0" bIns="0"/>
          <a:lstStyle/>
          <a:p>
            <a:pPr/>
            <a:r>
              <a:t>A vous de jouer</a:t>
            </a:r>
          </a:p>
        </p:txBody>
      </p:sp>
      <p:sp>
        <p:nvSpPr>
          <p:cNvPr id="1986" name="Shape 1986"/>
          <p:cNvSpPr/>
          <p:nvPr>
            <p:ph type="body" idx="1"/>
          </p:nvPr>
        </p:nvSpPr>
        <p:spPr>
          <a:xfrm>
            <a:off x="457200" y="1600200"/>
            <a:ext cx="8229600" cy="4525963"/>
          </a:xfrm>
          <a:prstGeom prst="rect">
            <a:avLst/>
          </a:prstGeom>
        </p:spPr>
        <p:txBody>
          <a:bodyPr/>
          <a:lstStyle/>
          <a:p>
            <a:pPr marL="1083732" indent="-1083732"/>
            <a:r>
              <a:t>Exercice</a:t>
            </a:r>
            <a:endParaRPr sz="1800"/>
          </a:p>
          <a:p>
            <a:pPr>
              <a:spcBef>
                <a:spcPts val="400"/>
              </a:spcBef>
              <a:buSzTx/>
              <a:buNone/>
              <a:defRPr i="1" sz="2000"/>
            </a:pPr>
            <a:r>
              <a:t>Découverte de JCR via un CMS : Hippo CMS</a:t>
            </a:r>
            <a:endParaRPr sz="1800"/>
          </a:p>
          <a:p>
            <a:pPr>
              <a:spcBef>
                <a:spcPts val="400"/>
              </a:spcBef>
              <a:buSzTx/>
              <a:buNone/>
              <a:defRPr i="1" sz="2000"/>
            </a:pPr>
            <a:r>
              <a:t>Requête XPATH.</a:t>
            </a:r>
            <a:endParaRPr sz="1800"/>
          </a:p>
          <a:p>
            <a:pPr>
              <a:spcBef>
                <a:spcPts val="400"/>
              </a:spcBef>
              <a:buSzTx/>
              <a:buNone/>
              <a:defRPr i="1" sz="2000"/>
            </a:pPr>
            <a:r>
              <a:t>Export et import de nœud.</a:t>
            </a:r>
          </a:p>
        </p:txBody>
      </p:sp>
      <p:sp>
        <p:nvSpPr>
          <p:cNvPr id="1987" name="Shape 1987"/>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88"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989" name="image3.jpeg" descr="C:\Users\fdegrigny\Pictures\we-need-you.jpg"/>
          <p:cNvPicPr>
            <a:picLocks noChangeAspect="1"/>
          </p:cNvPicPr>
          <p:nvPr/>
        </p:nvPicPr>
        <p:blipFill>
          <a:blip r:embed="rId3">
            <a:extLst/>
          </a:blip>
          <a:stretch>
            <a:fillRect/>
          </a:stretch>
        </p:blipFill>
        <p:spPr>
          <a:xfrm>
            <a:off x="7020272" y="2919640"/>
            <a:ext cx="1728196" cy="2021528"/>
          </a:xfrm>
          <a:prstGeom prst="rect">
            <a:avLst/>
          </a:prstGeom>
          <a:ln w="12700">
            <a:miter lim="400000"/>
          </a:ln>
        </p:spPr>
      </p:pic>
      <p:pic>
        <p:nvPicPr>
          <p:cNvPr id="1990" name="image16.png" descr="http://d2y7wtu9998ew5.cloudfront.net/assets/files/4990/hippo_logo_-_color.400x0.png"/>
          <p:cNvPicPr>
            <a:picLocks noChangeAspect="1"/>
          </p:cNvPicPr>
          <p:nvPr/>
        </p:nvPicPr>
        <p:blipFill>
          <a:blip r:embed="rId4">
            <a:extLst/>
          </a:blip>
          <a:stretch>
            <a:fillRect/>
          </a:stretch>
        </p:blipFill>
        <p:spPr>
          <a:xfrm>
            <a:off x="2195734" y="3717032"/>
            <a:ext cx="2743218" cy="2222007"/>
          </a:xfrm>
          <a:prstGeom prst="rect">
            <a:avLst/>
          </a:prstGeom>
          <a:ln w="12700">
            <a:miter lim="400000"/>
          </a:ln>
        </p:spPr>
      </p:pic>
    </p:spTree>
  </p:cSld>
  <p:clrMapOvr>
    <a:masterClrMapping/>
  </p:clrMapOvr>
  <p:transition xmlns:p14="http://schemas.microsoft.com/office/powerpoint/2010/main" spd="med" advClick="1" p14:dur="1000"/>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2" name="Shape 1992"/>
          <p:cNvSpPr/>
          <p:nvPr>
            <p:ph type="title"/>
          </p:nvPr>
        </p:nvSpPr>
        <p:spPr>
          <a:xfrm>
            <a:off x="457200" y="274637"/>
            <a:ext cx="8229600" cy="1143004"/>
          </a:xfrm>
          <a:prstGeom prst="rect">
            <a:avLst/>
          </a:prstGeom>
        </p:spPr>
        <p:txBody>
          <a:bodyPr/>
          <a:lstStyle/>
          <a:p>
            <a:pPr/>
            <a:r>
              <a:t>NoSQL</a:t>
            </a:r>
          </a:p>
        </p:txBody>
      </p:sp>
      <p:sp>
        <p:nvSpPr>
          <p:cNvPr id="1993" name="Shape 1993"/>
          <p:cNvSpPr/>
          <p:nvPr>
            <p:ph type="body" idx="1"/>
          </p:nvPr>
        </p:nvSpPr>
        <p:spPr>
          <a:xfrm>
            <a:off x="457200" y="1600200"/>
            <a:ext cx="8229600" cy="4525963"/>
          </a:xfrm>
          <a:prstGeom prst="rect">
            <a:avLst/>
          </a:prstGeom>
        </p:spPr>
        <p:txBody>
          <a:bodyPr/>
          <a:lstStyle/>
          <a:p>
            <a:pPr marL="609600" indent="-609600"/>
            <a:r>
              <a:t>Not Only SQL</a:t>
            </a:r>
            <a:endParaRPr sz="1800"/>
          </a:p>
          <a:p>
            <a:pPr>
              <a:spcBef>
                <a:spcPts val="400"/>
              </a:spcBef>
              <a:defRPr sz="1800"/>
            </a:pPr>
          </a:p>
          <a:p>
            <a:pPr marL="609600" indent="-609600"/>
            <a:r>
              <a:t>Volonté de répondre à de nouvelle problématique :</a:t>
            </a:r>
            <a:endParaRPr sz="1800"/>
          </a:p>
          <a:p>
            <a:pPr lvl="1" marL="857247" indent="-400047">
              <a:spcBef>
                <a:spcPts val="500"/>
              </a:spcBef>
              <a:buChar char="•"/>
              <a:defRPr sz="2100" u="sng"/>
            </a:pPr>
            <a:r>
              <a:t>Cohérence</a:t>
            </a:r>
            <a:r>
              <a:rPr u="none"/>
              <a:t> : tous les nœuds du système voient exactement les mêmes données au même moment</a:t>
            </a:r>
            <a:endParaRPr sz="1800"/>
          </a:p>
          <a:p>
            <a:pPr lvl="1" marL="857247" indent="-400047">
              <a:spcBef>
                <a:spcPts val="500"/>
              </a:spcBef>
              <a:buChar char="•"/>
              <a:defRPr sz="2100" u="sng"/>
            </a:pPr>
            <a:r>
              <a:t>Haute disponibilité (Availability)</a:t>
            </a:r>
            <a:r>
              <a:rPr u="none"/>
              <a:t> : en cas de panne, les données restent accessibles</a:t>
            </a:r>
            <a:endParaRPr sz="1800"/>
          </a:p>
          <a:p>
            <a:pPr lvl="1" marL="857247" indent="-400047">
              <a:spcBef>
                <a:spcPts val="500"/>
              </a:spcBef>
              <a:buChar char="•"/>
              <a:defRPr sz="2100" u="sng"/>
            </a:pPr>
            <a:r>
              <a:t>Tolérance au Partitionnement </a:t>
            </a:r>
            <a:r>
              <a:rPr u="none"/>
              <a:t>: le système peut être partitionné</a:t>
            </a:r>
          </a:p>
        </p:txBody>
      </p:sp>
      <p:sp>
        <p:nvSpPr>
          <p:cNvPr id="1994" name="Shape 1994"/>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6" name="Shape 1996"/>
          <p:cNvSpPr/>
          <p:nvPr>
            <p:ph type="title"/>
          </p:nvPr>
        </p:nvSpPr>
        <p:spPr>
          <a:xfrm>
            <a:off x="457200" y="274637"/>
            <a:ext cx="8229600" cy="1143004"/>
          </a:xfrm>
          <a:prstGeom prst="rect">
            <a:avLst/>
          </a:prstGeom>
        </p:spPr>
        <p:txBody>
          <a:bodyPr lIns="0" tIns="0" rIns="0" bIns="0"/>
          <a:lstStyle/>
          <a:p>
            <a:pPr/>
            <a:r>
              <a:t>NoSQL</a:t>
            </a:r>
          </a:p>
        </p:txBody>
      </p:sp>
      <p:sp>
        <p:nvSpPr>
          <p:cNvPr id="1997" name="Shape 1997"/>
          <p:cNvSpPr/>
          <p:nvPr>
            <p:ph type="body" idx="1"/>
          </p:nvPr>
        </p:nvSpPr>
        <p:spPr>
          <a:xfrm>
            <a:off x="457200" y="1600200"/>
            <a:ext cx="8229600" cy="4525963"/>
          </a:xfrm>
          <a:prstGeom prst="rect">
            <a:avLst/>
          </a:prstGeom>
        </p:spPr>
        <p:txBody>
          <a:bodyPr lIns="0" tIns="0" rIns="0" bIns="0"/>
          <a:lstStyle/>
          <a:p>
            <a:pPr marL="609600" indent="-609600"/>
            <a:r>
              <a:t>Plusieurs types différents:</a:t>
            </a:r>
            <a:endParaRPr sz="1800"/>
          </a:p>
          <a:p>
            <a:pPr lvl="1" marL="1066800" indent="-609600">
              <a:buChar char="•"/>
            </a:pPr>
            <a:r>
              <a:t>Clé valeurs</a:t>
            </a:r>
            <a:endParaRPr sz="1800"/>
          </a:p>
          <a:p>
            <a:pPr lvl="1" marL="1066800" indent="-609600">
              <a:buChar char="•"/>
            </a:pPr>
            <a:r>
              <a:t>Orienté colonne</a:t>
            </a:r>
            <a:endParaRPr sz="1800"/>
          </a:p>
          <a:p>
            <a:pPr lvl="1" marL="1066800" indent="-609600">
              <a:buChar char="•"/>
            </a:pPr>
            <a:r>
              <a:t>Orienté document</a:t>
            </a:r>
            <a:endParaRPr sz="1800"/>
          </a:p>
          <a:p>
            <a:pPr lvl="1" marL="1066800" indent="-609600">
              <a:buChar char="•"/>
            </a:pPr>
            <a:r>
              <a:t>Orienté graphe</a:t>
            </a:r>
            <a:endParaRPr sz="1800"/>
          </a:p>
          <a:p>
            <a:pPr>
              <a:spcBef>
                <a:spcPts val="400"/>
              </a:spcBef>
              <a:defRPr sz="1800"/>
            </a:pPr>
          </a:p>
          <a:p>
            <a:pPr marL="609600" indent="-609600"/>
            <a:r>
              <a:t>Implémentations : MongoDB, Cassandra, Redis, HBase, Neo4J</a:t>
            </a:r>
          </a:p>
        </p:txBody>
      </p:sp>
      <p:sp>
        <p:nvSpPr>
          <p:cNvPr id="1998" name="Shape 1998"/>
          <p:cNvSpPr/>
          <p:nvPr>
            <p:ph type="sldNum" sz="quarter" idx="4294967295"/>
          </p:nvPr>
        </p:nvSpPr>
        <p:spPr>
          <a:xfrm>
            <a:off x="8749299" y="6576145"/>
            <a:ext cx="343901"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0" name="Shape 2000"/>
          <p:cNvSpPr/>
          <p:nvPr>
            <p:ph type="title"/>
          </p:nvPr>
        </p:nvSpPr>
        <p:spPr>
          <a:xfrm>
            <a:off x="457200" y="274637"/>
            <a:ext cx="8229600" cy="1143004"/>
          </a:xfrm>
          <a:prstGeom prst="rect">
            <a:avLst/>
          </a:prstGeom>
        </p:spPr>
        <p:txBody>
          <a:bodyPr/>
          <a:lstStyle/>
          <a:p>
            <a:pPr/>
            <a:r>
              <a:t>Interagir avec le SI</a:t>
            </a:r>
          </a:p>
        </p:txBody>
      </p:sp>
      <p:sp>
        <p:nvSpPr>
          <p:cNvPr id="2001" name="Shape 2001"/>
          <p:cNvSpPr/>
          <p:nvPr>
            <p:ph type="body" idx="1"/>
          </p:nvPr>
        </p:nvSpPr>
        <p:spPr>
          <a:xfrm>
            <a:off x="457200" y="1600200"/>
            <a:ext cx="8229600" cy="4525963"/>
          </a:xfrm>
          <a:prstGeom prst="rect">
            <a:avLst/>
          </a:prstGeom>
        </p:spPr>
        <p:txBody>
          <a:bodyPr/>
          <a:lstStyle/>
          <a:p>
            <a:pPr algn="ctr">
              <a:spcBef>
                <a:spcPts val="400"/>
              </a:spcBef>
              <a:buSzTx/>
              <a:buNone/>
              <a:defRPr sz="1800"/>
            </a:pPr>
          </a:p>
          <a:p>
            <a:pPr algn="ctr">
              <a:buSzTx/>
              <a:buNone/>
            </a:pPr>
            <a:r>
              <a:t>Comment peut-on échanger l’information au cœur d’une application ?</a:t>
            </a:r>
            <a:endParaRPr sz="1800"/>
          </a:p>
          <a:p>
            <a:pPr>
              <a:spcBef>
                <a:spcPts val="400"/>
              </a:spcBef>
              <a:buSzTx/>
              <a:buNone/>
              <a:defRPr sz="1800"/>
            </a:pPr>
          </a:p>
          <a:p>
            <a:pPr algn="ctr">
              <a:spcBef>
                <a:spcPts val="400"/>
              </a:spcBef>
              <a:buSzTx/>
              <a:buNone/>
              <a:defRPr sz="1800"/>
            </a:pPr>
          </a:p>
          <a:p>
            <a:pPr algn="ctr">
              <a:buSzTx/>
              <a:buNone/>
            </a:pPr>
            <a:r>
              <a:t>…et dans un SI ?</a:t>
            </a:r>
          </a:p>
        </p:txBody>
      </p:sp>
      <p:grpSp>
        <p:nvGrpSpPr>
          <p:cNvPr id="2012" name="Group 2012"/>
          <p:cNvGrpSpPr/>
          <p:nvPr/>
        </p:nvGrpSpPr>
        <p:grpSpPr>
          <a:xfrm>
            <a:off x="7380301" y="404653"/>
            <a:ext cx="1386152" cy="1008109"/>
            <a:chOff x="-1" y="-1"/>
            <a:chExt cx="1386150" cy="1008107"/>
          </a:xfrm>
        </p:grpSpPr>
        <p:sp>
          <p:nvSpPr>
            <p:cNvPr id="2002" name="Shape 2002"/>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03" name="Shape 2003"/>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04" name="Shape 2004"/>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05" name="Shape 2005"/>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06" name="Shape 2006"/>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07" name="Shape 2007"/>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08" name="Shape 2008"/>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09" name="Shape 2009"/>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10" name="Shape 2010"/>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11" name="Shape 2011"/>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4" name="Shape 2014"/>
          <p:cNvSpPr/>
          <p:nvPr>
            <p:ph type="title"/>
          </p:nvPr>
        </p:nvSpPr>
        <p:spPr>
          <a:xfrm>
            <a:off x="457200" y="274637"/>
            <a:ext cx="8229600" cy="1143004"/>
          </a:xfrm>
          <a:prstGeom prst="rect">
            <a:avLst/>
          </a:prstGeom>
        </p:spPr>
        <p:txBody>
          <a:bodyPr/>
          <a:lstStyle/>
          <a:p>
            <a:pPr/>
            <a:r>
              <a:t>Partage de l’information</a:t>
            </a:r>
          </a:p>
        </p:txBody>
      </p:sp>
      <p:sp>
        <p:nvSpPr>
          <p:cNvPr id="2015" name="Shape 2015"/>
          <p:cNvSpPr/>
          <p:nvPr>
            <p:ph type="body" idx="1"/>
          </p:nvPr>
        </p:nvSpPr>
        <p:spPr>
          <a:xfrm>
            <a:off x="457200" y="1600200"/>
            <a:ext cx="8229600" cy="4525963"/>
          </a:xfrm>
          <a:prstGeom prst="rect">
            <a:avLst/>
          </a:prstGeom>
        </p:spPr>
        <p:txBody>
          <a:bodyPr/>
          <a:lstStyle/>
          <a:p>
            <a:pPr algn="ctr">
              <a:buSzTx/>
              <a:buNone/>
            </a:pPr>
            <a:r>
              <a:t>Exemple :</a:t>
            </a:r>
          </a:p>
          <a:p>
            <a:pPr algn="ctr">
              <a:buSzTx/>
              <a:buNone/>
              <a:defRPr sz="1800"/>
            </a:pPr>
          </a:p>
          <a:p>
            <a:pPr algn="ctr">
              <a:spcBef>
                <a:spcPts val="400"/>
              </a:spcBef>
              <a:buSzTx/>
              <a:buNone/>
              <a:defRPr sz="1800"/>
            </a:pPr>
          </a:p>
          <a:p>
            <a:pPr algn="ctr">
              <a:buSzTx/>
              <a:buNone/>
            </a:pPr>
            <a:r>
              <a:t>SI Opérateur Téléphonique</a:t>
            </a:r>
          </a:p>
        </p:txBody>
      </p:sp>
      <p:grpSp>
        <p:nvGrpSpPr>
          <p:cNvPr id="2026" name="Group 2026"/>
          <p:cNvGrpSpPr/>
          <p:nvPr/>
        </p:nvGrpSpPr>
        <p:grpSpPr>
          <a:xfrm>
            <a:off x="7710501" y="342071"/>
            <a:ext cx="1386152" cy="1008109"/>
            <a:chOff x="-1" y="-1"/>
            <a:chExt cx="1386150" cy="1008107"/>
          </a:xfrm>
        </p:grpSpPr>
        <p:sp>
          <p:nvSpPr>
            <p:cNvPr id="2016" name="Shape 2016"/>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17" name="Shape 2017"/>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18" name="Shape 2018"/>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19" name="Shape 2019"/>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20" name="Shape 2020"/>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21" name="Shape 2021"/>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22" name="Shape 2022"/>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23" name="Shape 2023"/>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24" name="Shape 2024"/>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25" name="Shape 2025"/>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Shape 305"/>
          <p:cNvSpPr/>
          <p:nvPr>
            <p:ph type="title"/>
          </p:nvPr>
        </p:nvSpPr>
        <p:spPr>
          <a:prstGeom prst="rect">
            <a:avLst/>
          </a:prstGeom>
        </p:spPr>
        <p:txBody>
          <a:bodyPr/>
          <a:lstStyle/>
          <a:p>
            <a:pPr/>
            <a:r>
              <a:t>Singleton</a:t>
            </a:r>
          </a:p>
        </p:txBody>
      </p:sp>
      <p:sp>
        <p:nvSpPr>
          <p:cNvPr id="306" name="Shape 306"/>
          <p:cNvSpPr/>
          <p:nvPr>
            <p:ph type="body" idx="1"/>
          </p:nvPr>
        </p:nvSpPr>
        <p:spPr>
          <a:xfrm>
            <a:off x="457200" y="1600200"/>
            <a:ext cx="8229600" cy="4525963"/>
          </a:xfrm>
          <a:prstGeom prst="rect">
            <a:avLst/>
          </a:prstGeom>
        </p:spPr>
        <p:txBody>
          <a:bodyPr/>
          <a:lstStyle/>
          <a:p>
            <a:pPr/>
            <a:r>
              <a:t>Certaines fois, on a besoin d’une et une seule instance, ex :</a:t>
            </a:r>
          </a:p>
          <a:p>
            <a:pPr lvl="1" marL="742950" indent="-285750">
              <a:spcBef>
                <a:spcPts val="600"/>
              </a:spcBef>
              <a:defRPr sz="2800"/>
            </a:pPr>
            <a:r>
              <a:t>Pilote</a:t>
            </a:r>
          </a:p>
          <a:p>
            <a:pPr lvl="1" marL="742950" indent="-285750">
              <a:spcBef>
                <a:spcPts val="600"/>
              </a:spcBef>
              <a:defRPr sz="2800"/>
            </a:pPr>
            <a:r>
              <a:t>Système de journalisation</a:t>
            </a:r>
          </a:p>
        </p:txBody>
      </p:sp>
      <p:pic>
        <p:nvPicPr>
          <p:cNvPr id="307"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308" name="image18.png" descr="C:\Users\fdegrigny\Pictures\singleton-uml.png"/>
          <p:cNvPicPr>
            <a:picLocks noChangeAspect="1"/>
          </p:cNvPicPr>
          <p:nvPr/>
        </p:nvPicPr>
        <p:blipFill>
          <a:blip r:embed="rId3">
            <a:extLst/>
          </a:blip>
          <a:stretch>
            <a:fillRect/>
          </a:stretch>
        </p:blipFill>
        <p:spPr>
          <a:xfrm>
            <a:off x="1907703" y="3933056"/>
            <a:ext cx="5304120" cy="1656185"/>
          </a:xfrm>
          <a:prstGeom prst="rect">
            <a:avLst/>
          </a:prstGeom>
          <a:ln w="12700">
            <a:miter lim="400000"/>
          </a:ln>
        </p:spPr>
      </p:pic>
    </p:spTree>
  </p:cSld>
  <p:clrMapOvr>
    <a:masterClrMapping/>
  </p:clrMapOvr>
  <p:transition xmlns:p14="http://schemas.microsoft.com/office/powerpoint/2010/main" spd="med" advClick="1" p14:dur="1000"/>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8" name="Shape 2028"/>
          <p:cNvSpPr/>
          <p:nvPr>
            <p:ph type="title"/>
          </p:nvPr>
        </p:nvSpPr>
        <p:spPr>
          <a:xfrm>
            <a:off x="457200" y="274637"/>
            <a:ext cx="8229600" cy="1143004"/>
          </a:xfrm>
          <a:prstGeom prst="rect">
            <a:avLst/>
          </a:prstGeom>
        </p:spPr>
        <p:txBody>
          <a:bodyPr/>
          <a:lstStyle/>
          <a:p>
            <a:pPr/>
            <a:r>
              <a:t>Partage de l’information</a:t>
            </a:r>
          </a:p>
        </p:txBody>
      </p:sp>
      <p:sp>
        <p:nvSpPr>
          <p:cNvPr id="2029" name="Shape 2029"/>
          <p:cNvSpPr/>
          <p:nvPr>
            <p:ph type="body" idx="1"/>
          </p:nvPr>
        </p:nvSpPr>
        <p:spPr>
          <a:xfrm>
            <a:off x="457200" y="1600200"/>
            <a:ext cx="8229600" cy="4525963"/>
          </a:xfrm>
          <a:prstGeom prst="rect">
            <a:avLst/>
          </a:prstGeom>
        </p:spPr>
        <p:txBody>
          <a:bodyPr/>
          <a:lstStyle/>
          <a:p>
            <a:pPr>
              <a:spcBef>
                <a:spcPts val="400"/>
              </a:spcBef>
              <a:buSzTx/>
              <a:buNone/>
              <a:defRPr sz="1800"/>
            </a:pPr>
            <a:r>
              <a:t>Diverses formes existe :</a:t>
            </a:r>
          </a:p>
          <a:p>
            <a:pPr>
              <a:spcBef>
                <a:spcPts val="400"/>
              </a:spcBef>
              <a:buSzTx/>
              <a:buNone/>
              <a:defRPr sz="1800"/>
            </a:pPr>
          </a:p>
          <a:p>
            <a:pPr>
              <a:spcBef>
                <a:spcPts val="400"/>
              </a:spcBef>
              <a:defRPr sz="1800"/>
            </a:pPr>
            <a:r>
              <a:t>Connexion pair à pair sur un protocole spécifique</a:t>
            </a:r>
          </a:p>
          <a:p>
            <a:pPr>
              <a:spcBef>
                <a:spcPts val="400"/>
              </a:spcBef>
              <a:defRPr sz="1800"/>
            </a:pPr>
            <a:r>
              <a:t>Appels synchrone</a:t>
            </a:r>
          </a:p>
          <a:p>
            <a:pPr>
              <a:spcBef>
                <a:spcPts val="400"/>
              </a:spcBef>
              <a:defRPr sz="1800"/>
            </a:pPr>
            <a:r>
              <a:t>Appels asynchrone</a:t>
            </a:r>
          </a:p>
          <a:p>
            <a:pPr>
              <a:spcBef>
                <a:spcPts val="400"/>
              </a:spcBef>
              <a:defRPr sz="1800"/>
            </a:pPr>
            <a:r>
              <a:t>Messages</a:t>
            </a:r>
          </a:p>
          <a:p>
            <a:pPr>
              <a:spcBef>
                <a:spcPts val="400"/>
              </a:spcBef>
              <a:defRPr sz="1800"/>
            </a:pPr>
          </a:p>
          <a:p>
            <a:pPr>
              <a:spcBef>
                <a:spcPts val="400"/>
              </a:spcBef>
              <a:buSzTx/>
              <a:buNone/>
              <a:defRPr sz="1800"/>
            </a:pPr>
            <a:r>
              <a:t>Diverse technologies sont utilisées pour échanger de l’informations. Nous allons étudier plus particulièrement :</a:t>
            </a:r>
          </a:p>
          <a:p>
            <a:pPr>
              <a:spcBef>
                <a:spcPts val="400"/>
              </a:spcBef>
              <a:buFontTx/>
              <a:buChar char="-"/>
              <a:defRPr sz="1800"/>
            </a:pPr>
            <a:r>
              <a:t>Les services web</a:t>
            </a:r>
          </a:p>
          <a:p>
            <a:pPr>
              <a:spcBef>
                <a:spcPts val="400"/>
              </a:spcBef>
              <a:buFontTx/>
              <a:buChar char="-"/>
              <a:defRPr sz="1800"/>
            </a:pPr>
            <a:r>
              <a:t>JMS</a:t>
            </a:r>
          </a:p>
          <a:p>
            <a:pPr algn="ctr">
              <a:buSzTx/>
              <a:buNone/>
            </a:pPr>
            <a:r>
              <a:t> </a:t>
            </a:r>
          </a:p>
        </p:txBody>
      </p:sp>
      <p:grpSp>
        <p:nvGrpSpPr>
          <p:cNvPr id="2040" name="Group 2040"/>
          <p:cNvGrpSpPr/>
          <p:nvPr/>
        </p:nvGrpSpPr>
        <p:grpSpPr>
          <a:xfrm>
            <a:off x="7710501" y="342071"/>
            <a:ext cx="1386152" cy="1008109"/>
            <a:chOff x="-1" y="-1"/>
            <a:chExt cx="1386150" cy="1008107"/>
          </a:xfrm>
        </p:grpSpPr>
        <p:sp>
          <p:nvSpPr>
            <p:cNvPr id="2030" name="Shape 2030"/>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31" name="Shape 2031"/>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32" name="Shape 2032"/>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33" name="Shape 2033"/>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34" name="Shape 2034"/>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35" name="Shape 2035"/>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36" name="Shape 2036"/>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37" name="Shape 2037"/>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38" name="Shape 2038"/>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39" name="Shape 2039"/>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2" name="Shape 2042"/>
          <p:cNvSpPr/>
          <p:nvPr>
            <p:ph type="title"/>
          </p:nvPr>
        </p:nvSpPr>
        <p:spPr>
          <a:xfrm>
            <a:off x="457199" y="274637"/>
            <a:ext cx="7355162" cy="1143004"/>
          </a:xfrm>
          <a:prstGeom prst="rect">
            <a:avLst/>
          </a:prstGeom>
        </p:spPr>
        <p:txBody>
          <a:bodyPr/>
          <a:lstStyle/>
          <a:p>
            <a:pPr/>
            <a:r>
              <a:t>JMS</a:t>
            </a:r>
          </a:p>
        </p:txBody>
      </p:sp>
      <p:grpSp>
        <p:nvGrpSpPr>
          <p:cNvPr id="2053" name="Group 2053"/>
          <p:cNvGrpSpPr/>
          <p:nvPr/>
        </p:nvGrpSpPr>
        <p:grpSpPr>
          <a:xfrm>
            <a:off x="7380301" y="404653"/>
            <a:ext cx="1386152" cy="1008109"/>
            <a:chOff x="-1" y="-1"/>
            <a:chExt cx="1386150" cy="1008107"/>
          </a:xfrm>
        </p:grpSpPr>
        <p:sp>
          <p:nvSpPr>
            <p:cNvPr id="2043" name="Shape 2043"/>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44" name="Shape 2044"/>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45" name="Shape 2045"/>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46" name="Shape 2046"/>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47" name="Shape 2047"/>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48" name="Shape 2048"/>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49" name="Shape 2049"/>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50" name="Shape 2050"/>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51" name="Shape 2051"/>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52" name="Shape 2052"/>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054" name="Shape 2054"/>
          <p:cNvSpPr/>
          <p:nvPr/>
        </p:nvSpPr>
        <p:spPr>
          <a:xfrm>
            <a:off x="609600" y="1752600"/>
            <a:ext cx="8229600"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Java Message Service</a:t>
            </a:r>
          </a:p>
          <a:p>
            <a:pPr marL="267461" indent="-267461" defTabSz="713230">
              <a:spcBef>
                <a:spcPts val="300"/>
              </a:spcBef>
              <a:defRPr sz="1000">
                <a:latin typeface="Calibri"/>
                <a:ea typeface="Calibri"/>
                <a:cs typeface="Calibri"/>
                <a:sym typeface="Calibri"/>
              </a:defRPr>
            </a:pPr>
          </a:p>
          <a:p>
            <a:pPr marL="297179" indent="-297179" defTabSz="713230">
              <a:spcBef>
                <a:spcPts val="300"/>
              </a:spcBef>
              <a:buSzPct val="100000"/>
              <a:buFont typeface="Arial"/>
              <a:buChar char="•"/>
              <a:defRPr sz="1700">
                <a:latin typeface="Calibri"/>
                <a:ea typeface="Calibri"/>
                <a:cs typeface="Calibri"/>
                <a:sym typeface="Calibri"/>
              </a:defRPr>
            </a:pPr>
            <a:r>
              <a:t>Gestion asynchrone</a:t>
            </a:r>
          </a:p>
          <a:p>
            <a:pPr marL="297179" indent="-297179" defTabSz="713230">
              <a:spcBef>
                <a:spcPts val="300"/>
              </a:spcBef>
              <a:buSzPct val="100000"/>
              <a:buFont typeface="Arial"/>
              <a:buChar char="•"/>
              <a:defRPr sz="1700">
                <a:latin typeface="Calibri"/>
                <a:ea typeface="Calibri"/>
                <a:cs typeface="Calibri"/>
                <a:sym typeface="Calibri"/>
              </a:defRPr>
            </a:pPr>
            <a:r>
              <a:t>Notion de file d’attente</a:t>
            </a:r>
          </a:p>
          <a:p>
            <a:pPr marL="297179" indent="-297179" defTabSz="713230">
              <a:spcBef>
                <a:spcPts val="300"/>
              </a:spcBef>
              <a:buSzPct val="100000"/>
              <a:buFont typeface="Arial"/>
              <a:buChar char="•"/>
              <a:defRPr sz="1700">
                <a:latin typeface="Calibri"/>
                <a:ea typeface="Calibri"/>
                <a:cs typeface="Calibri"/>
                <a:sym typeface="Calibri"/>
              </a:defRPr>
            </a:pPr>
            <a:r>
              <a:t>Envoi de message</a:t>
            </a:r>
          </a:p>
          <a:p>
            <a:pPr marL="297179" indent="-297179" defTabSz="713230">
              <a:spcBef>
                <a:spcPts val="300"/>
              </a:spcBef>
              <a:buSzPct val="100000"/>
              <a:buFont typeface="Arial"/>
              <a:buChar char="•"/>
              <a:defRPr sz="1700">
                <a:latin typeface="Calibri"/>
                <a:ea typeface="Calibri"/>
                <a:cs typeface="Calibri"/>
                <a:sym typeface="Calibri"/>
              </a:defRPr>
            </a:pPr>
            <a:r>
              <a:t>Réception </a:t>
            </a:r>
          </a:p>
          <a:p>
            <a:pPr marL="297179" indent="-297179" defTabSz="713230">
              <a:spcBef>
                <a:spcPts val="300"/>
              </a:spcBef>
              <a:buSzPct val="100000"/>
              <a:buFont typeface="Arial"/>
              <a:buChar char="•"/>
              <a:defRPr sz="1700">
                <a:latin typeface="Calibri"/>
                <a:ea typeface="Calibri"/>
                <a:cs typeface="Calibri"/>
                <a:sym typeface="Calibri"/>
              </a:defRPr>
            </a:pPr>
            <a:r>
              <a:t>Listener</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6" name="Shape 2056"/>
          <p:cNvSpPr/>
          <p:nvPr>
            <p:ph type="title"/>
          </p:nvPr>
        </p:nvSpPr>
        <p:spPr>
          <a:xfrm>
            <a:off x="457199" y="274637"/>
            <a:ext cx="7355162" cy="1143004"/>
          </a:xfrm>
          <a:prstGeom prst="rect">
            <a:avLst/>
          </a:prstGeom>
        </p:spPr>
        <p:txBody>
          <a:bodyPr/>
          <a:lstStyle/>
          <a:p>
            <a:pPr/>
            <a:r>
              <a:t>JMS</a:t>
            </a:r>
          </a:p>
        </p:txBody>
      </p:sp>
      <p:grpSp>
        <p:nvGrpSpPr>
          <p:cNvPr id="2067" name="Group 2067"/>
          <p:cNvGrpSpPr/>
          <p:nvPr/>
        </p:nvGrpSpPr>
        <p:grpSpPr>
          <a:xfrm>
            <a:off x="7380301" y="404653"/>
            <a:ext cx="1386152" cy="1008109"/>
            <a:chOff x="-1" y="-1"/>
            <a:chExt cx="1386150" cy="1008107"/>
          </a:xfrm>
        </p:grpSpPr>
        <p:sp>
          <p:nvSpPr>
            <p:cNvPr id="2057" name="Shape 2057"/>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58" name="Shape 2058"/>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59" name="Shape 2059"/>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60" name="Shape 2060"/>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61" name="Shape 2061"/>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62" name="Shape 2062"/>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63" name="Shape 2063"/>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64" name="Shape 2064"/>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65" name="Shape 2065"/>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66" name="Shape 2066"/>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068" name="Shape 2068"/>
          <p:cNvSpPr/>
          <p:nvPr/>
        </p:nvSpPr>
        <p:spPr>
          <a:xfrm>
            <a:off x="609600" y="1752600"/>
            <a:ext cx="8229600" cy="40068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44726" indent="-344726" defTabSz="620509">
              <a:lnSpc>
                <a:spcPct val="90000"/>
              </a:lnSpc>
              <a:spcBef>
                <a:spcPts val="200"/>
              </a:spcBef>
              <a:buSzPct val="100000"/>
              <a:buFont typeface="Arial"/>
              <a:buChar char="•"/>
              <a:defRPr i="1" sz="2000">
                <a:latin typeface="Calibri"/>
                <a:ea typeface="Calibri"/>
                <a:cs typeface="Calibri"/>
                <a:sym typeface="Calibri"/>
              </a:defRPr>
            </a:pPr>
            <a:r>
              <a:t>Modèle point à point : </a:t>
            </a:r>
            <a:r>
              <a:rPr i="0"/>
              <a:t>le producteur publie les messages dans une file et le consommateur lit les messages dans cette même file.</a:t>
            </a:r>
          </a:p>
          <a:p>
            <a:pPr marL="258544" indent="-258544" defTabSz="620509">
              <a:lnSpc>
                <a:spcPct val="90000"/>
              </a:lnSpc>
              <a:spcBef>
                <a:spcPts val="200"/>
              </a:spcBef>
              <a:buSzPct val="100000"/>
              <a:buFont typeface="Arial"/>
              <a:buChar char="•"/>
              <a:defRPr sz="2000">
                <a:latin typeface="Calibri"/>
                <a:ea typeface="Calibri"/>
                <a:cs typeface="Calibri"/>
                <a:sym typeface="Calibri"/>
              </a:defRPr>
            </a:pPr>
          </a:p>
          <a:p>
            <a:pPr marL="344726" indent="-344726" defTabSz="620509">
              <a:lnSpc>
                <a:spcPct val="90000"/>
              </a:lnSpc>
              <a:spcBef>
                <a:spcPts val="200"/>
              </a:spcBef>
              <a:buSzPct val="100000"/>
              <a:buFont typeface="Arial"/>
              <a:buChar char="•"/>
              <a:defRPr i="1" sz="2000">
                <a:latin typeface="Calibri"/>
                <a:ea typeface="Calibri"/>
                <a:cs typeface="Calibri"/>
                <a:sym typeface="Calibri"/>
              </a:defRPr>
            </a:pPr>
            <a:r>
              <a:t>Producteur/Consommateur : </a:t>
            </a:r>
            <a:r>
              <a:rPr i="0"/>
              <a:t>plusieurs clients peuvent s’abonner à un topic, le producteur envoie un message sur le topic.</a:t>
            </a:r>
          </a:p>
          <a:p>
            <a:pPr marL="258544" indent="-258544" defTabSz="620509">
              <a:lnSpc>
                <a:spcPct val="90000"/>
              </a:lnSpc>
              <a:spcBef>
                <a:spcPts val="200"/>
              </a:spcBef>
              <a:buSzPct val="100000"/>
              <a:buFont typeface="Arial"/>
              <a:buChar char="•"/>
              <a:defRPr sz="2000">
                <a:latin typeface="Calibri"/>
                <a:ea typeface="Calibri"/>
                <a:cs typeface="Calibri"/>
                <a:sym typeface="Calibri"/>
              </a:defRPr>
            </a:pPr>
          </a:p>
          <a:p>
            <a:pPr marL="258544" indent="-258544" defTabSz="620509">
              <a:lnSpc>
                <a:spcPct val="90000"/>
              </a:lnSpc>
              <a:spcBef>
                <a:spcPts val="200"/>
              </a:spcBef>
              <a:defRPr i="1" sz="2000">
                <a:latin typeface="Calibri"/>
                <a:ea typeface="Calibri"/>
                <a:cs typeface="Calibri"/>
                <a:sym typeface="Calibri"/>
              </a:defRPr>
            </a:pPr>
            <a:r>
              <a:t>Implémentation des fournisseurs de service JMS : </a:t>
            </a:r>
          </a:p>
          <a:p>
            <a:pPr marL="258544" indent="-258544" defTabSz="620509">
              <a:lnSpc>
                <a:spcPct val="90000"/>
              </a:lnSpc>
              <a:spcBef>
                <a:spcPts val="200"/>
              </a:spcBef>
              <a:defRPr sz="2000">
                <a:latin typeface="Calibri"/>
                <a:ea typeface="Calibri"/>
                <a:cs typeface="Calibri"/>
                <a:sym typeface="Calibri"/>
              </a:defRPr>
            </a:pPr>
            <a:r>
              <a:t>		</a:t>
            </a:r>
            <a:r>
              <a:rPr sz="1900"/>
              <a:t>Open JMS</a:t>
            </a:r>
            <a:endParaRPr sz="1900"/>
          </a:p>
          <a:p>
            <a:pPr marL="258544" indent="-258544" defTabSz="620509">
              <a:lnSpc>
                <a:spcPct val="90000"/>
              </a:lnSpc>
              <a:spcBef>
                <a:spcPts val="200"/>
              </a:spcBef>
              <a:defRPr sz="1900">
                <a:latin typeface="Calibri"/>
                <a:ea typeface="Calibri"/>
                <a:cs typeface="Calibri"/>
                <a:sym typeface="Calibri"/>
              </a:defRPr>
            </a:pPr>
            <a:r>
              <a:t>		Apache ActiveMQ</a:t>
            </a:r>
          </a:p>
          <a:p>
            <a:pPr marL="258544" indent="-258544" defTabSz="620509">
              <a:lnSpc>
                <a:spcPct val="90000"/>
              </a:lnSpc>
              <a:spcBef>
                <a:spcPts val="200"/>
              </a:spcBef>
              <a:defRPr sz="1900">
                <a:latin typeface="Calibri"/>
                <a:ea typeface="Calibri"/>
                <a:cs typeface="Calibri"/>
                <a:sym typeface="Calibri"/>
              </a:defRPr>
            </a:pPr>
            <a:r>
              <a:t>		Tibco EMS</a:t>
            </a:r>
          </a:p>
          <a:p>
            <a:pPr marL="258544" indent="-258544" defTabSz="620509">
              <a:lnSpc>
                <a:spcPct val="90000"/>
              </a:lnSpc>
              <a:spcBef>
                <a:spcPts val="200"/>
              </a:spcBef>
              <a:defRPr sz="1900">
                <a:latin typeface="Calibri"/>
                <a:ea typeface="Calibri"/>
                <a:cs typeface="Calibri"/>
                <a:sym typeface="Calibri"/>
              </a:defRPr>
            </a:pPr>
            <a:r>
              <a:t>		Oracle AQ</a:t>
            </a:r>
          </a:p>
          <a:p>
            <a:pPr defTabSz="620509">
              <a:lnSpc>
                <a:spcPct val="90000"/>
              </a:lnSpc>
              <a:spcBef>
                <a:spcPts val="200"/>
              </a:spcBef>
              <a:defRPr sz="1300">
                <a:latin typeface="Calibri"/>
                <a:ea typeface="Calibri"/>
                <a:cs typeface="Calibri"/>
                <a:sym typeface="Calibri"/>
              </a:defRPr>
            </a:pPr>
          </a:p>
          <a:p>
            <a:pPr defTabSz="620509">
              <a:lnSpc>
                <a:spcPct val="90000"/>
              </a:lnSpc>
              <a:spcBef>
                <a:spcPts val="200"/>
              </a:spcBef>
              <a:defRPr sz="800">
                <a:latin typeface="Calibri"/>
                <a:ea typeface="Calibri"/>
                <a:cs typeface="Calibri"/>
                <a:sym typeface="Calibri"/>
              </a:defRPr>
            </a:pPr>
          </a:p>
          <a:p>
            <a:pPr defTabSz="620509">
              <a:lnSpc>
                <a:spcPct val="90000"/>
              </a:lnSpc>
              <a:spcBef>
                <a:spcPts val="200"/>
              </a:spcBef>
              <a:defRPr sz="1300">
                <a:latin typeface="Calibri"/>
                <a:ea typeface="Calibri"/>
                <a:cs typeface="Calibri"/>
                <a:sym typeface="Calibri"/>
              </a:defRPr>
            </a:pPr>
          </a:p>
          <a:p>
            <a:pPr defTabSz="620509">
              <a:lnSpc>
                <a:spcPct val="90000"/>
              </a:lnSpc>
              <a:spcBef>
                <a:spcPts val="200"/>
              </a:spcBef>
              <a:defRPr sz="13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0" name="Shape 2070"/>
          <p:cNvSpPr/>
          <p:nvPr>
            <p:ph type="title"/>
          </p:nvPr>
        </p:nvSpPr>
        <p:spPr>
          <a:xfrm>
            <a:off x="457200" y="274637"/>
            <a:ext cx="8229600" cy="1143004"/>
          </a:xfrm>
          <a:prstGeom prst="rect">
            <a:avLst/>
          </a:prstGeom>
        </p:spPr>
        <p:txBody>
          <a:bodyPr/>
          <a:lstStyle/>
          <a:p>
            <a:pPr/>
            <a:r>
              <a:t>A vous de jouer</a:t>
            </a:r>
          </a:p>
        </p:txBody>
      </p:sp>
      <p:sp>
        <p:nvSpPr>
          <p:cNvPr id="2071" name="Shape 2071"/>
          <p:cNvSpPr/>
          <p:nvPr>
            <p:ph type="body" idx="1"/>
          </p:nvPr>
        </p:nvSpPr>
        <p:spPr>
          <a:xfrm>
            <a:off x="457200" y="1600200"/>
            <a:ext cx="8229600" cy="4525963"/>
          </a:xfrm>
          <a:prstGeom prst="rect">
            <a:avLst/>
          </a:prstGeom>
        </p:spPr>
        <p:txBody>
          <a:bodyPr/>
          <a:lstStyle/>
          <a:p>
            <a:pPr marL="1083732" indent="-1083732"/>
            <a:r>
              <a:t>Exercice</a:t>
            </a:r>
            <a:endParaRPr sz="1800"/>
          </a:p>
          <a:p>
            <a:pPr>
              <a:spcBef>
                <a:spcPts val="500"/>
              </a:spcBef>
              <a:buSzTx/>
              <a:buNone/>
              <a:defRPr i="1" sz="2400"/>
            </a:pPr>
            <a:r>
              <a:t>Créer une file JMS et y envoyer un message sous forme de texte.</a:t>
            </a:r>
            <a:endParaRPr sz="1800"/>
          </a:p>
          <a:p>
            <a:pPr>
              <a:spcBef>
                <a:spcPts val="500"/>
              </a:spcBef>
              <a:buSzTx/>
              <a:buNone/>
              <a:defRPr i="1" sz="2400"/>
            </a:pPr>
            <a:r>
              <a:t>Lire les messages d’une file JMS.</a:t>
            </a:r>
            <a:endParaRPr sz="1800"/>
          </a:p>
          <a:p>
            <a:pPr>
              <a:spcBef>
                <a:spcPts val="500"/>
              </a:spcBef>
              <a:buSzTx/>
              <a:buNone/>
              <a:defRPr i="1" sz="2400"/>
            </a:pPr>
            <a:r>
              <a:t>Utiliser une file JMS pour un traitement asynchrone d’un objet métier.</a:t>
            </a:r>
          </a:p>
        </p:txBody>
      </p:sp>
      <p:pic>
        <p:nvPicPr>
          <p:cNvPr id="2072"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4" name="Shape 2074"/>
          <p:cNvSpPr/>
          <p:nvPr>
            <p:ph type="title"/>
          </p:nvPr>
        </p:nvSpPr>
        <p:spPr>
          <a:xfrm>
            <a:off x="457199" y="274637"/>
            <a:ext cx="7355162" cy="1143004"/>
          </a:xfrm>
          <a:prstGeom prst="rect">
            <a:avLst/>
          </a:prstGeom>
        </p:spPr>
        <p:txBody>
          <a:bodyPr/>
          <a:lstStyle/>
          <a:p>
            <a:pPr/>
            <a:r>
              <a:t>SOA</a:t>
            </a:r>
          </a:p>
        </p:txBody>
      </p:sp>
      <p:grpSp>
        <p:nvGrpSpPr>
          <p:cNvPr id="2085" name="Group 2085"/>
          <p:cNvGrpSpPr/>
          <p:nvPr/>
        </p:nvGrpSpPr>
        <p:grpSpPr>
          <a:xfrm>
            <a:off x="7380301" y="404653"/>
            <a:ext cx="1386152" cy="1008109"/>
            <a:chOff x="-1" y="-1"/>
            <a:chExt cx="1386150" cy="1008107"/>
          </a:xfrm>
        </p:grpSpPr>
        <p:sp>
          <p:nvSpPr>
            <p:cNvPr id="2075" name="Shape 2075"/>
            <p:cNvSpPr/>
            <p:nvPr/>
          </p:nvSpPr>
          <p:spPr>
            <a:xfrm>
              <a:off x="504063" y="126021"/>
              <a:ext cx="189026" cy="63007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76" name="Shape 2076"/>
            <p:cNvSpPr/>
            <p:nvPr/>
          </p:nvSpPr>
          <p:spPr>
            <a:xfrm flipV="1">
              <a:off x="126021" y="315043"/>
              <a:ext cx="945111" cy="252033"/>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77" name="Shape 2077"/>
            <p:cNvSpPr/>
            <p:nvPr/>
          </p:nvSpPr>
          <p:spPr>
            <a:xfrm>
              <a:off x="630077" y="126021"/>
              <a:ext cx="441053" cy="18902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78" name="Shape 2078"/>
            <p:cNvSpPr/>
            <p:nvPr/>
          </p:nvSpPr>
          <p:spPr>
            <a:xfrm>
              <a:off x="693086" y="756092"/>
              <a:ext cx="567066" cy="126019"/>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79" name="Shape 2079"/>
            <p:cNvSpPr/>
            <p:nvPr/>
          </p:nvSpPr>
          <p:spPr>
            <a:xfrm flipH="1">
              <a:off x="693086" y="315041"/>
              <a:ext cx="378046" cy="44105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80" name="Shape 2080"/>
            <p:cNvSpPr/>
            <p:nvPr/>
          </p:nvSpPr>
          <p:spPr>
            <a:xfrm>
              <a:off x="378043" y="-2"/>
              <a:ext cx="252019" cy="25202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81" name="Shape 2081"/>
            <p:cNvSpPr/>
            <p:nvPr/>
          </p:nvSpPr>
          <p:spPr>
            <a:xfrm>
              <a:off x="945109" y="189021"/>
              <a:ext cx="252021" cy="25202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82" name="Shape 2082"/>
            <p:cNvSpPr/>
            <p:nvPr/>
          </p:nvSpPr>
          <p:spPr>
            <a:xfrm>
              <a:off x="567064" y="630073"/>
              <a:ext cx="252019" cy="25202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83" name="Shape 2083"/>
            <p:cNvSpPr/>
            <p:nvPr/>
          </p:nvSpPr>
          <p:spPr>
            <a:xfrm>
              <a:off x="-2" y="441049"/>
              <a:ext cx="252021" cy="25202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084" name="Shape 2084"/>
            <p:cNvSpPr/>
            <p:nvPr/>
          </p:nvSpPr>
          <p:spPr>
            <a:xfrm>
              <a:off x="1134129" y="756086"/>
              <a:ext cx="252021" cy="25202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086" name="Shape 2086"/>
          <p:cNvSpPr/>
          <p:nvPr/>
        </p:nvSpPr>
        <p:spPr>
          <a:xfrm>
            <a:off x="609600" y="1752600"/>
            <a:ext cx="8229600" cy="4127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73849" indent="-173849" defTabSz="463598">
              <a:spcBef>
                <a:spcPts val="300"/>
              </a:spcBef>
              <a:defRPr i="1" sz="2000">
                <a:latin typeface="Calibri"/>
                <a:ea typeface="Calibri"/>
                <a:cs typeface="Calibri"/>
                <a:sym typeface="Calibri"/>
              </a:defRPr>
            </a:pPr>
            <a:r>
              <a:t>Service oriented architecture</a:t>
            </a:r>
          </a:p>
          <a:p>
            <a:pPr marL="193165" indent="-193165" defTabSz="463598">
              <a:spcBef>
                <a:spcPts val="100"/>
              </a:spcBef>
              <a:buSzPct val="100000"/>
              <a:buFont typeface="Arial"/>
              <a:buChar char="•"/>
              <a:defRPr sz="1700">
                <a:latin typeface="Calibri"/>
                <a:ea typeface="Calibri"/>
                <a:cs typeface="Calibri"/>
                <a:sym typeface="Calibri"/>
              </a:defRPr>
            </a:pPr>
          </a:p>
          <a:p>
            <a:pPr marL="193165" indent="-193165" defTabSz="463598">
              <a:spcBef>
                <a:spcPts val="100"/>
              </a:spcBef>
              <a:buSzPct val="100000"/>
              <a:buFont typeface="Arial"/>
              <a:buChar char="•"/>
              <a:defRPr sz="1700">
                <a:latin typeface="Calibri"/>
                <a:ea typeface="Calibri"/>
                <a:cs typeface="Calibri"/>
                <a:sym typeface="Calibri"/>
              </a:defRPr>
            </a:pPr>
            <a:r>
              <a:t>Chaque système de l’architecture fournit des services aux autres systèmes</a:t>
            </a:r>
          </a:p>
          <a:p>
            <a:pPr marL="193165" indent="-193165" defTabSz="463598">
              <a:spcBef>
                <a:spcPts val="100"/>
              </a:spcBef>
              <a:buSzPct val="100000"/>
              <a:buFont typeface="Arial"/>
              <a:buChar char="•"/>
              <a:defRPr sz="1700">
                <a:latin typeface="Calibri"/>
                <a:ea typeface="Calibri"/>
                <a:cs typeface="Calibri"/>
                <a:sym typeface="Calibri"/>
              </a:defRPr>
            </a:pPr>
            <a:r>
              <a:t>Utilisation de JMS, WS</a:t>
            </a:r>
          </a:p>
          <a:p>
            <a:pPr marL="193165" indent="-193165" defTabSz="463598">
              <a:spcBef>
                <a:spcPts val="100"/>
              </a:spcBef>
              <a:buSzPct val="100000"/>
              <a:buFont typeface="Arial"/>
              <a:buChar char="•"/>
              <a:defRPr sz="1700">
                <a:latin typeface="Calibri"/>
                <a:ea typeface="Calibri"/>
                <a:cs typeface="Calibri"/>
                <a:sym typeface="Calibri"/>
              </a:defRPr>
            </a:pPr>
            <a:r>
              <a:t>Chaque système de l’architecture fournit des services aux autres systèmes</a:t>
            </a:r>
          </a:p>
          <a:p>
            <a:pPr marL="193165" indent="-193165" defTabSz="463598">
              <a:spcBef>
                <a:spcPts val="100"/>
              </a:spcBef>
              <a:buSzPct val="100000"/>
              <a:buFont typeface="Arial"/>
              <a:buChar char="•"/>
              <a:defRPr sz="1700">
                <a:latin typeface="Calibri"/>
                <a:ea typeface="Calibri"/>
                <a:cs typeface="Calibri"/>
                <a:sym typeface="Calibri"/>
              </a:defRPr>
            </a:pPr>
            <a:r>
              <a:t>Mise en place d’un format d’échange (souvent XML)</a:t>
            </a:r>
          </a:p>
          <a:p>
            <a:pPr marL="193165" indent="-193165" defTabSz="463598">
              <a:spcBef>
                <a:spcPts val="100"/>
              </a:spcBef>
              <a:buSzPct val="100000"/>
              <a:buFont typeface="Arial"/>
              <a:buChar char="•"/>
              <a:defRPr sz="1700">
                <a:latin typeface="Calibri"/>
                <a:ea typeface="Calibri"/>
                <a:cs typeface="Calibri"/>
                <a:sym typeface="Calibri"/>
              </a:defRPr>
            </a:pPr>
            <a:r>
              <a:t>WOA : utilisation du web comme support de l’information</a:t>
            </a:r>
          </a:p>
          <a:p>
            <a:pPr marL="193165" indent="-193165" defTabSz="463598">
              <a:spcBef>
                <a:spcPts val="100"/>
              </a:spcBef>
              <a:buSzPct val="100000"/>
              <a:buFont typeface="Arial"/>
              <a:buChar char="•"/>
              <a:defRPr sz="1700">
                <a:latin typeface="Calibri"/>
                <a:ea typeface="Calibri"/>
                <a:cs typeface="Calibri"/>
                <a:sym typeface="Calibri"/>
              </a:defRPr>
            </a:pPr>
          </a:p>
          <a:p>
            <a:pPr marL="173849" indent="-173849" defTabSz="463598">
              <a:spcBef>
                <a:spcPts val="300"/>
              </a:spcBef>
              <a:defRPr i="1" sz="2000">
                <a:latin typeface="Calibri"/>
                <a:ea typeface="Calibri"/>
                <a:cs typeface="Calibri"/>
                <a:sym typeface="Calibri"/>
              </a:defRPr>
            </a:pPr>
            <a:r>
              <a:t>Objectifs </a:t>
            </a:r>
          </a:p>
          <a:p>
            <a:pPr marL="173849" indent="-173849" defTabSz="463598">
              <a:spcBef>
                <a:spcPts val="300"/>
              </a:spcBef>
              <a:defRPr i="1" sz="1700">
                <a:latin typeface="Calibri"/>
                <a:ea typeface="Calibri"/>
                <a:cs typeface="Calibri"/>
                <a:sym typeface="Calibri"/>
              </a:defRPr>
            </a:pPr>
          </a:p>
          <a:p>
            <a:pPr marL="193165" indent="-193165" defTabSz="463598">
              <a:spcBef>
                <a:spcPts val="100"/>
              </a:spcBef>
              <a:buSzPct val="100000"/>
              <a:buFont typeface="Arial"/>
              <a:buChar char="•"/>
              <a:defRPr sz="1700">
                <a:latin typeface="Calibri"/>
                <a:ea typeface="Calibri"/>
                <a:cs typeface="Calibri"/>
                <a:sym typeface="Calibri"/>
              </a:defRPr>
            </a:pPr>
            <a:r>
              <a:t>Encapsulation des services</a:t>
            </a:r>
          </a:p>
          <a:p>
            <a:pPr marL="193165" indent="-193165" defTabSz="463598">
              <a:spcBef>
                <a:spcPts val="100"/>
              </a:spcBef>
              <a:buSzPct val="100000"/>
              <a:buFont typeface="Arial"/>
              <a:buChar char="•"/>
              <a:defRPr sz="1700">
                <a:latin typeface="Calibri"/>
                <a:ea typeface="Calibri"/>
                <a:cs typeface="Calibri"/>
                <a:sym typeface="Calibri"/>
              </a:defRPr>
            </a:pPr>
            <a:r>
              <a:t>Réduire la dépendance entre les système</a:t>
            </a:r>
          </a:p>
          <a:p>
            <a:pPr marL="193165" indent="-193165" defTabSz="463598">
              <a:spcBef>
                <a:spcPts val="100"/>
              </a:spcBef>
              <a:buSzPct val="100000"/>
              <a:buFont typeface="Arial"/>
              <a:buChar char="•"/>
              <a:defRPr sz="1700">
                <a:latin typeface="Calibri"/>
                <a:ea typeface="Calibri"/>
                <a:cs typeface="Calibri"/>
                <a:sym typeface="Calibri"/>
              </a:defRPr>
            </a:pPr>
            <a:r>
              <a:t>Abstraction des logiques internes</a:t>
            </a:r>
          </a:p>
          <a:p>
            <a:pPr marL="193165" indent="-193165" defTabSz="463598">
              <a:spcBef>
                <a:spcPts val="100"/>
              </a:spcBef>
              <a:buSzPct val="100000"/>
              <a:buFont typeface="Arial"/>
              <a:buChar char="•"/>
              <a:defRPr sz="1700">
                <a:latin typeface="Calibri"/>
                <a:ea typeface="Calibri"/>
                <a:cs typeface="Calibri"/>
                <a:sym typeface="Calibri"/>
              </a:defRPr>
            </a:pPr>
            <a:r>
              <a:t>Optimisation du SI</a:t>
            </a:r>
            <a:endParaRPr sz="900"/>
          </a:p>
          <a:p>
            <a:pPr marL="193165" indent="-193165" defTabSz="463598">
              <a:spcBef>
                <a:spcPts val="100"/>
              </a:spcBef>
              <a:buSzPct val="100000"/>
              <a:buFont typeface="Arial"/>
              <a:buChar char="•"/>
              <a:defRPr sz="9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8" name="Shape 2088"/>
          <p:cNvSpPr/>
          <p:nvPr>
            <p:ph type="title"/>
          </p:nvPr>
        </p:nvSpPr>
        <p:spPr>
          <a:xfrm>
            <a:off x="457200" y="274637"/>
            <a:ext cx="8229600" cy="1143004"/>
          </a:xfrm>
          <a:prstGeom prst="rect">
            <a:avLst/>
          </a:prstGeom>
        </p:spPr>
        <p:txBody>
          <a:bodyPr/>
          <a:lstStyle/>
          <a:p>
            <a:pPr/>
            <a:r>
              <a:t>A vous de jouer</a:t>
            </a:r>
          </a:p>
        </p:txBody>
      </p:sp>
      <p:sp>
        <p:nvSpPr>
          <p:cNvPr id="2089" name="Shape 2089"/>
          <p:cNvSpPr/>
          <p:nvPr>
            <p:ph type="body" idx="1"/>
          </p:nvPr>
        </p:nvSpPr>
        <p:spPr>
          <a:xfrm>
            <a:off x="457200" y="1600200"/>
            <a:ext cx="8229600" cy="4525963"/>
          </a:xfrm>
          <a:prstGeom prst="rect">
            <a:avLst/>
          </a:prstGeom>
        </p:spPr>
        <p:txBody>
          <a:bodyPr/>
          <a:lstStyle/>
          <a:p>
            <a:pPr marL="1083732" indent="-1083732"/>
            <a:r>
              <a:t>Exercice</a:t>
            </a:r>
          </a:p>
          <a:p>
            <a:pPr>
              <a:spcBef>
                <a:spcPts val="500"/>
              </a:spcBef>
              <a:buSzTx/>
              <a:buNone/>
              <a:defRPr i="1" sz="2400"/>
            </a:pPr>
            <a:r>
              <a:t>Utiliser les technologies découvertes pour mettre en place l’architecture suivante :</a:t>
            </a:r>
            <a:endParaRPr sz="1800"/>
          </a:p>
          <a:p>
            <a:pPr>
              <a:spcBef>
                <a:spcPts val="500"/>
              </a:spcBef>
              <a:buSzTx/>
              <a:buNone/>
              <a:defRPr i="1" sz="2400"/>
            </a:pPr>
            <a:r>
              <a:t>La calculatrice génère des messages (via JMS) qui sont persistés lorsque le système de gestion de la persistance est démarré.</a:t>
            </a:r>
            <a:endParaRPr sz="1800"/>
          </a:p>
          <a:p>
            <a:pPr>
              <a:spcBef>
                <a:spcPts val="500"/>
              </a:spcBef>
              <a:buSzTx/>
              <a:buNone/>
              <a:defRPr i="1" sz="2400"/>
            </a:pPr>
            <a:r>
              <a:t>Un webservice est disponible afin de récupérer tous les calculs effectués dans les trente dernières minutes et les afficher dans l’application. Gérer le cas où l’application de persistance n’est pas disponible.</a:t>
            </a:r>
          </a:p>
        </p:txBody>
      </p:sp>
      <p:pic>
        <p:nvPicPr>
          <p:cNvPr id="2090"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2" name="Shape 2092"/>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093" name="Shape 2093"/>
          <p:cNvSpPr/>
          <p:nvPr>
            <p:ph type="title"/>
          </p:nvPr>
        </p:nvSpPr>
        <p:spPr>
          <a:xfrm>
            <a:off x="457200" y="274637"/>
            <a:ext cx="8229600" cy="1143004"/>
          </a:xfrm>
          <a:prstGeom prst="rect">
            <a:avLst/>
          </a:prstGeom>
        </p:spPr>
        <p:txBody>
          <a:bodyPr/>
          <a:lstStyle>
            <a:lvl1pPr defTabSz="813816">
              <a:defRPr sz="3500"/>
            </a:lvl1pPr>
          </a:lstStyle>
          <a:p>
            <a:pPr/>
            <a:r>
              <a:t>Historiques des échanges d’informations</a:t>
            </a:r>
          </a:p>
        </p:txBody>
      </p:sp>
      <p:sp>
        <p:nvSpPr>
          <p:cNvPr id="2094" name="Shape 2094"/>
          <p:cNvSpPr/>
          <p:nvPr>
            <p:ph type="body" idx="1"/>
          </p:nvPr>
        </p:nvSpPr>
        <p:spPr>
          <a:xfrm>
            <a:off x="457200" y="1600200"/>
            <a:ext cx="8229600" cy="4525963"/>
          </a:xfrm>
          <a:prstGeom prst="rect">
            <a:avLst/>
          </a:prstGeom>
        </p:spPr>
        <p:txBody>
          <a:bodyPr/>
          <a:lstStyle/>
          <a:p>
            <a:pPr algn="ctr">
              <a:spcBef>
                <a:spcPts val="400"/>
              </a:spcBef>
              <a:buSzTx/>
              <a:buNone/>
              <a:defRPr i="1" sz="2000"/>
            </a:pPr>
          </a:p>
          <a:p>
            <a:pPr algn="ctr">
              <a:spcBef>
                <a:spcPts val="400"/>
              </a:spcBef>
              <a:buSzTx/>
              <a:buNone/>
              <a:defRPr i="1" sz="2000"/>
            </a:pPr>
            <a:r>
              <a:t>Qu’est ce qu’un SI ?</a:t>
            </a:r>
          </a:p>
          <a:p>
            <a:pPr>
              <a:spcBef>
                <a:spcPts val="400"/>
              </a:spcBef>
              <a:buSzTx/>
              <a:buNone/>
              <a:defRPr sz="2000"/>
            </a:pPr>
          </a:p>
          <a:p>
            <a:pPr>
              <a:spcBef>
                <a:spcPts val="400"/>
              </a:spcBef>
              <a:defRPr sz="2000"/>
            </a:pPr>
            <a:r>
              <a:t>Système d’information d’une entreprise</a:t>
            </a:r>
          </a:p>
          <a:p>
            <a:pPr>
              <a:spcBef>
                <a:spcPts val="400"/>
              </a:spcBef>
              <a:defRPr sz="2000"/>
            </a:pPr>
            <a:r>
              <a:t>Ensemble de système hétérogène</a:t>
            </a:r>
          </a:p>
          <a:p>
            <a:pPr>
              <a:spcBef>
                <a:spcPts val="400"/>
              </a:spcBef>
              <a:defRPr sz="2000"/>
            </a:pPr>
            <a:r>
              <a:t>Peu résulter de merge de systèmes</a:t>
            </a:r>
          </a:p>
          <a:p>
            <a:pPr>
              <a:spcBef>
                <a:spcPts val="400"/>
              </a:spcBef>
              <a:defRPr sz="2000"/>
            </a:pPr>
            <a:r>
              <a:t>Duplication d’information fréquente</a:t>
            </a:r>
          </a:p>
          <a:p>
            <a:pPr>
              <a:spcBef>
                <a:spcPts val="400"/>
              </a:spcBef>
              <a:defRPr sz="2000"/>
            </a:pPr>
          </a:p>
          <a:p>
            <a:pPr>
              <a:spcBef>
                <a:spcPts val="400"/>
              </a:spcBef>
              <a:buSzTx/>
              <a:buNone/>
              <a:defRPr sz="2000"/>
            </a:pPr>
            <a:r>
              <a:t> Historiquement : utilisation de connexion point à point liant deux systèmes par paires. Peu de centralisation des données et de référentiels.</a:t>
            </a:r>
            <a:endParaRPr sz="1800"/>
          </a:p>
          <a:p>
            <a:pPr>
              <a:spcBef>
                <a:spcPts val="400"/>
              </a:spcBef>
              <a:buSzTx/>
              <a:buNone/>
              <a:defRPr sz="2000"/>
            </a:pPr>
          </a:p>
          <a:p>
            <a:pPr>
              <a:spcBef>
                <a:spcPts val="400"/>
              </a:spcBef>
              <a:buSzTx/>
              <a:buNone/>
              <a:defRPr sz="2000">
                <a:latin typeface="Wingdings"/>
                <a:ea typeface="Wingdings"/>
                <a:cs typeface="Wingdings"/>
                <a:sym typeface="Wingdings"/>
              </a:defRPr>
            </a:pPr>
            <a:r>
              <a:t>➔ </a:t>
            </a:r>
            <a:r>
              <a:rPr>
                <a:latin typeface="Calibri"/>
                <a:ea typeface="Calibri"/>
                <a:cs typeface="Calibri"/>
                <a:sym typeface="Calibri"/>
              </a:rPr>
              <a:t> Besoin de mise en place d’une architecture d’intégration</a:t>
            </a:r>
          </a:p>
        </p:txBody>
      </p:sp>
      <p:grpSp>
        <p:nvGrpSpPr>
          <p:cNvPr id="2105" name="Group 2105"/>
          <p:cNvGrpSpPr/>
          <p:nvPr/>
        </p:nvGrpSpPr>
        <p:grpSpPr>
          <a:xfrm>
            <a:off x="7710497" y="342067"/>
            <a:ext cx="1386162" cy="1008118"/>
            <a:chOff x="-1" y="0"/>
            <a:chExt cx="1386160" cy="1008117"/>
          </a:xfrm>
        </p:grpSpPr>
        <p:sp>
          <p:nvSpPr>
            <p:cNvPr id="2095" name="Shape 2095"/>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96" name="Shape 2096"/>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097" name="Shape 2097"/>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98" name="Shape 2098"/>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099" name="Shape 2099"/>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00" name="Shape 2100"/>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01" name="Shape 2101"/>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02" name="Shape 2102"/>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03" name="Shape 2103"/>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04" name="Shape 2104"/>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7" name="Shape 2107"/>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108" name="Shape 2108"/>
          <p:cNvSpPr/>
          <p:nvPr>
            <p:ph type="title"/>
          </p:nvPr>
        </p:nvSpPr>
        <p:spPr>
          <a:xfrm>
            <a:off x="457200" y="274637"/>
            <a:ext cx="8229600" cy="1143004"/>
          </a:xfrm>
          <a:prstGeom prst="rect">
            <a:avLst/>
          </a:prstGeom>
        </p:spPr>
        <p:txBody>
          <a:bodyPr/>
          <a:lstStyle/>
          <a:p>
            <a:pPr/>
            <a:r>
              <a:t>EAI</a:t>
            </a:r>
          </a:p>
        </p:txBody>
      </p:sp>
      <p:sp>
        <p:nvSpPr>
          <p:cNvPr id="2109" name="Shape 2109"/>
          <p:cNvSpPr/>
          <p:nvPr>
            <p:ph type="body" idx="1"/>
          </p:nvPr>
        </p:nvSpPr>
        <p:spPr>
          <a:xfrm>
            <a:off x="457200" y="1600200"/>
            <a:ext cx="8229600" cy="4525963"/>
          </a:xfrm>
          <a:prstGeom prst="rect">
            <a:avLst/>
          </a:prstGeom>
        </p:spPr>
        <p:txBody>
          <a:bodyPr/>
          <a:lstStyle/>
          <a:p>
            <a:pPr>
              <a:lnSpc>
                <a:spcPct val="90000"/>
              </a:lnSpc>
              <a:spcBef>
                <a:spcPts val="400"/>
              </a:spcBef>
              <a:buSzTx/>
              <a:buNone/>
              <a:defRPr sz="1600"/>
            </a:pPr>
            <a:r>
              <a:t>Une nouvelle architecture : l’EAI</a:t>
            </a:r>
          </a:p>
          <a:p>
            <a:pPr>
              <a:lnSpc>
                <a:spcPct val="90000"/>
              </a:lnSpc>
              <a:spcBef>
                <a:spcPts val="400"/>
              </a:spcBef>
              <a:defRPr sz="1600"/>
            </a:pPr>
          </a:p>
          <a:p>
            <a:pPr>
              <a:lnSpc>
                <a:spcPct val="90000"/>
              </a:lnSpc>
              <a:spcBef>
                <a:spcPts val="400"/>
              </a:spcBef>
              <a:defRPr sz="1600"/>
            </a:pPr>
            <a:r>
              <a:t>Enterprise Application Integration</a:t>
            </a:r>
          </a:p>
          <a:p>
            <a:pPr>
              <a:lnSpc>
                <a:spcPct val="90000"/>
              </a:lnSpc>
              <a:spcBef>
                <a:spcPts val="400"/>
              </a:spcBef>
              <a:defRPr sz="1600"/>
            </a:pPr>
            <a:r>
              <a:t>Brique de centralisation des communications</a:t>
            </a:r>
          </a:p>
          <a:p>
            <a:pPr>
              <a:lnSpc>
                <a:spcPct val="90000"/>
              </a:lnSpc>
              <a:spcBef>
                <a:spcPts val="400"/>
              </a:spcBef>
              <a:defRPr sz="1600"/>
            </a:pPr>
            <a:r>
              <a:t>Gestion des services transverses : monitoring de données, référentiel d’application connectées</a:t>
            </a:r>
          </a:p>
          <a:p>
            <a:pPr marL="0" indent="0">
              <a:lnSpc>
                <a:spcPct val="90000"/>
              </a:lnSpc>
              <a:spcBef>
                <a:spcPts val="400"/>
              </a:spcBef>
              <a:buSzTx/>
              <a:buNone/>
              <a:defRPr sz="1600"/>
            </a:pPr>
          </a:p>
          <a:p>
            <a:pPr marL="0" indent="0">
              <a:lnSpc>
                <a:spcPct val="90000"/>
              </a:lnSpc>
              <a:spcBef>
                <a:spcPts val="400"/>
              </a:spcBef>
              <a:buSzTx/>
              <a:buNone/>
              <a:defRPr sz="1600"/>
            </a:pPr>
            <a:r>
              <a:t>Composition</a:t>
            </a:r>
          </a:p>
          <a:p>
            <a:pPr>
              <a:lnSpc>
                <a:spcPct val="90000"/>
              </a:lnSpc>
              <a:spcBef>
                <a:spcPts val="400"/>
              </a:spcBef>
              <a:defRPr sz="1600"/>
            </a:pPr>
            <a:r>
              <a:t>Couche de mapping des données vers un standard qui sera utilisé comme pivot</a:t>
            </a:r>
          </a:p>
          <a:p>
            <a:pPr>
              <a:lnSpc>
                <a:spcPct val="90000"/>
              </a:lnSpc>
              <a:spcBef>
                <a:spcPts val="400"/>
              </a:spcBef>
              <a:defRPr sz="1600"/>
            </a:pPr>
            <a:r>
              <a:t>Ensemble de connecteurs</a:t>
            </a:r>
          </a:p>
          <a:p>
            <a:pPr>
              <a:lnSpc>
                <a:spcPct val="90000"/>
              </a:lnSpc>
              <a:spcBef>
                <a:spcPts val="400"/>
              </a:spcBef>
              <a:defRPr sz="1600"/>
            </a:pPr>
            <a:r>
              <a:t>Un système de transport de l’information</a:t>
            </a:r>
          </a:p>
          <a:p>
            <a:pPr>
              <a:lnSpc>
                <a:spcPct val="90000"/>
              </a:lnSpc>
              <a:spcBef>
                <a:spcPts val="400"/>
              </a:spcBef>
              <a:defRPr sz="1600"/>
            </a:pPr>
            <a:r>
              <a:t>Un moteur de règle</a:t>
            </a:r>
          </a:p>
          <a:p>
            <a:pPr>
              <a:lnSpc>
                <a:spcPct val="90000"/>
              </a:lnSpc>
              <a:spcBef>
                <a:spcPts val="400"/>
              </a:spcBef>
              <a:defRPr sz="1600"/>
            </a:pPr>
          </a:p>
          <a:p>
            <a:pPr>
              <a:lnSpc>
                <a:spcPct val="90000"/>
              </a:lnSpc>
              <a:spcBef>
                <a:spcPts val="600"/>
              </a:spcBef>
              <a:buSzTx/>
              <a:buNone/>
              <a:defRPr sz="2900"/>
            </a:pPr>
            <a:r>
              <a:t> </a:t>
            </a:r>
          </a:p>
        </p:txBody>
      </p:sp>
      <p:grpSp>
        <p:nvGrpSpPr>
          <p:cNvPr id="2120" name="Group 2120"/>
          <p:cNvGrpSpPr/>
          <p:nvPr/>
        </p:nvGrpSpPr>
        <p:grpSpPr>
          <a:xfrm>
            <a:off x="7710497" y="342067"/>
            <a:ext cx="1386162" cy="1008118"/>
            <a:chOff x="-1" y="0"/>
            <a:chExt cx="1386160" cy="1008117"/>
          </a:xfrm>
        </p:grpSpPr>
        <p:sp>
          <p:nvSpPr>
            <p:cNvPr id="2110" name="Shape 2110"/>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11" name="Shape 2111"/>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12" name="Shape 2112"/>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13" name="Shape 2113"/>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14" name="Shape 2114"/>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15" name="Shape 2115"/>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16" name="Shape 2116"/>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17" name="Shape 2117"/>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18" name="Shape 2118"/>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19" name="Shape 2119"/>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2" name="Shape 2122"/>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123" name="Shape 2123"/>
          <p:cNvSpPr/>
          <p:nvPr>
            <p:ph type="title"/>
          </p:nvPr>
        </p:nvSpPr>
        <p:spPr>
          <a:xfrm>
            <a:off x="457200" y="274638"/>
            <a:ext cx="8229600" cy="1143001"/>
          </a:xfrm>
          <a:prstGeom prst="rect">
            <a:avLst/>
          </a:prstGeom>
        </p:spPr>
        <p:txBody>
          <a:bodyPr/>
          <a:lstStyle/>
          <a:p>
            <a:pPr/>
            <a:r>
              <a:t>Couplage Lâche</a:t>
            </a:r>
          </a:p>
        </p:txBody>
      </p:sp>
      <p:sp>
        <p:nvSpPr>
          <p:cNvPr id="2124" name="Shape 2124"/>
          <p:cNvSpPr/>
          <p:nvPr>
            <p:ph type="body" idx="1"/>
          </p:nvPr>
        </p:nvSpPr>
        <p:spPr>
          <a:xfrm>
            <a:off x="457200" y="1600200"/>
            <a:ext cx="8229600" cy="4525963"/>
          </a:xfrm>
          <a:prstGeom prst="rect">
            <a:avLst/>
          </a:prstGeom>
        </p:spPr>
        <p:txBody>
          <a:bodyPr/>
          <a:lstStyle/>
          <a:p>
            <a:pPr marL="274320" indent="-274320" defTabSz="731519">
              <a:spcBef>
                <a:spcPts val="600"/>
              </a:spcBef>
              <a:defRPr sz="2500"/>
            </a:pPr>
          </a:p>
          <a:p>
            <a:pPr marL="274320" indent="-274320" defTabSz="731519">
              <a:spcBef>
                <a:spcPts val="600"/>
              </a:spcBef>
              <a:defRPr sz="2500"/>
            </a:pPr>
            <a:r>
              <a:t>Indépendance des services techniques</a:t>
            </a:r>
          </a:p>
          <a:p>
            <a:pPr marL="274320" indent="-274320" defTabSz="731519">
              <a:spcBef>
                <a:spcPts val="600"/>
              </a:spcBef>
              <a:defRPr sz="2500"/>
            </a:pPr>
            <a:r>
              <a:t>Minimiser les contraintes pour l’utilisateur</a:t>
            </a:r>
          </a:p>
          <a:p>
            <a:pPr marL="274320" indent="-274320" defTabSz="731519">
              <a:spcBef>
                <a:spcPts val="600"/>
              </a:spcBef>
              <a:defRPr sz="2500"/>
            </a:pPr>
            <a:r>
              <a:t>Possibilité d’évolution, d’agrégation des services</a:t>
            </a:r>
          </a:p>
          <a:p>
            <a:pPr marL="274320" indent="-274320" defTabSz="731519">
              <a:spcBef>
                <a:spcPts val="600"/>
              </a:spcBef>
              <a:defRPr sz="2500"/>
            </a:pPr>
          </a:p>
          <a:p>
            <a:pPr marL="274320" indent="-274320" defTabSz="731519">
              <a:spcBef>
                <a:spcPts val="600"/>
              </a:spcBef>
              <a:defRPr sz="2500"/>
            </a:pPr>
            <a:r>
              <a:t>Nécessite un effort sur la normalisation des interfaces des services</a:t>
            </a:r>
          </a:p>
          <a:p>
            <a:pPr marL="274320" indent="-274320" defTabSz="731519">
              <a:spcBef>
                <a:spcPts val="600"/>
              </a:spcBef>
              <a:defRPr sz="2500"/>
            </a:pPr>
            <a:r>
              <a:t>Pourquoi ne pas utiliser les webservices ?</a:t>
            </a:r>
          </a:p>
          <a:p>
            <a:pPr marL="274320" indent="-274320" defTabSz="731519">
              <a:spcBef>
                <a:spcPts val="600"/>
              </a:spcBef>
              <a:defRPr sz="2500"/>
            </a:pPr>
          </a:p>
          <a:p>
            <a:pPr lvl="8" marL="0" indent="1463039" defTabSz="731519">
              <a:spcBef>
                <a:spcPts val="600"/>
              </a:spcBef>
              <a:buSzTx/>
              <a:buNone/>
              <a:defRPr i="1" sz="2500"/>
            </a:pPr>
            <a:r>
              <a:t>                                  … le SOA !</a:t>
            </a:r>
          </a:p>
        </p:txBody>
      </p:sp>
      <p:grpSp>
        <p:nvGrpSpPr>
          <p:cNvPr id="2135" name="Group 2135"/>
          <p:cNvGrpSpPr/>
          <p:nvPr/>
        </p:nvGrpSpPr>
        <p:grpSpPr>
          <a:xfrm>
            <a:off x="7710497" y="342067"/>
            <a:ext cx="1386162" cy="1008118"/>
            <a:chOff x="-1" y="0"/>
            <a:chExt cx="1386160" cy="1008117"/>
          </a:xfrm>
        </p:grpSpPr>
        <p:sp>
          <p:nvSpPr>
            <p:cNvPr id="2125" name="Shape 2125"/>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26" name="Shape 2126"/>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27" name="Shape 2127"/>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28" name="Shape 2128"/>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29" name="Shape 2129"/>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30" name="Shape 2130"/>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31" name="Shape 2131"/>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32" name="Shape 2132"/>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33" name="Shape 2133"/>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34" name="Shape 2134"/>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7" name="Shape 2137"/>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138" name="Shape 2138"/>
          <p:cNvSpPr/>
          <p:nvPr>
            <p:ph type="title"/>
          </p:nvPr>
        </p:nvSpPr>
        <p:spPr>
          <a:xfrm>
            <a:off x="457199" y="274637"/>
            <a:ext cx="7355162" cy="1143004"/>
          </a:xfrm>
          <a:prstGeom prst="rect">
            <a:avLst/>
          </a:prstGeom>
        </p:spPr>
        <p:txBody>
          <a:bodyPr/>
          <a:lstStyle/>
          <a:p>
            <a:pPr/>
            <a:r>
              <a:t>SOA</a:t>
            </a:r>
          </a:p>
        </p:txBody>
      </p:sp>
      <p:grpSp>
        <p:nvGrpSpPr>
          <p:cNvPr id="2149" name="Group 2149"/>
          <p:cNvGrpSpPr/>
          <p:nvPr/>
        </p:nvGrpSpPr>
        <p:grpSpPr>
          <a:xfrm>
            <a:off x="7380297" y="404649"/>
            <a:ext cx="1386162" cy="1008118"/>
            <a:chOff x="-1" y="0"/>
            <a:chExt cx="1386160" cy="1008117"/>
          </a:xfrm>
        </p:grpSpPr>
        <p:sp>
          <p:nvSpPr>
            <p:cNvPr id="2139" name="Shape 2139"/>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40" name="Shape 2140"/>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41" name="Shape 2141"/>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42" name="Shape 2142"/>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43" name="Shape 2143"/>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44" name="Shape 2144"/>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45" name="Shape 2145"/>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46" name="Shape 2146"/>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47" name="Shape 2147"/>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48" name="Shape 2148"/>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150" name="Shape 2150"/>
          <p:cNvSpPr/>
          <p:nvPr/>
        </p:nvSpPr>
        <p:spPr>
          <a:xfrm>
            <a:off x="609600" y="1752600"/>
            <a:ext cx="8229600" cy="4025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Quels risques peut-il y avoir dans une architecture basée sur les WebServices ?</a:t>
            </a:r>
          </a:p>
          <a:p>
            <a:pPr marL="267461" indent="-267461" defTabSz="713230">
              <a:spcBef>
                <a:spcPts val="500"/>
              </a:spcBef>
              <a:defRPr i="1" sz="2400">
                <a:latin typeface="Calibri"/>
                <a:ea typeface="Calibri"/>
                <a:cs typeface="Calibri"/>
                <a:sym typeface="Calibri"/>
              </a:defRPr>
            </a:pPr>
          </a:p>
          <a:p>
            <a:pPr marL="222883" indent="-222883" defTabSz="713230">
              <a:spcBef>
                <a:spcPts val="500"/>
              </a:spcBef>
              <a:buSzPct val="100000"/>
              <a:buFont typeface="Arial"/>
              <a:buChar char="•"/>
              <a:defRPr sz="2000">
                <a:latin typeface="Calibri"/>
                <a:ea typeface="Calibri"/>
                <a:cs typeface="Calibri"/>
                <a:sym typeface="Calibri"/>
              </a:defRPr>
            </a:pPr>
            <a:r>
              <a:t>Services redondants</a:t>
            </a:r>
          </a:p>
          <a:p>
            <a:pPr marL="222883" indent="-222883" defTabSz="713230">
              <a:spcBef>
                <a:spcPts val="500"/>
              </a:spcBef>
              <a:buSzPct val="100000"/>
              <a:buFont typeface="Arial"/>
              <a:buChar char="•"/>
              <a:defRPr sz="2000">
                <a:latin typeface="Calibri"/>
                <a:ea typeface="Calibri"/>
                <a:cs typeface="Calibri"/>
                <a:sym typeface="Calibri"/>
              </a:defRPr>
            </a:pPr>
            <a:r>
              <a:t>Services « oubliés »</a:t>
            </a:r>
          </a:p>
          <a:p>
            <a:pPr marL="222883" indent="-222883" defTabSz="713230">
              <a:spcBef>
                <a:spcPts val="500"/>
              </a:spcBef>
              <a:buSzPct val="100000"/>
              <a:buFont typeface="Arial"/>
              <a:buChar char="•"/>
              <a:defRPr sz="2000">
                <a:latin typeface="Calibri"/>
                <a:ea typeface="Calibri"/>
                <a:cs typeface="Calibri"/>
                <a:sym typeface="Calibri"/>
              </a:defRPr>
            </a:pPr>
            <a:r>
              <a:t>Evolutions sur un système impactent tous les autres systèmes</a:t>
            </a:r>
          </a:p>
          <a:p>
            <a:pPr marL="222883" indent="-222883" defTabSz="713230">
              <a:spcBef>
                <a:spcPts val="500"/>
              </a:spcBef>
              <a:buSzPct val="100000"/>
              <a:buFont typeface="Arial"/>
              <a:buChar char="•"/>
              <a:defRPr sz="2000">
                <a:latin typeface="Calibri"/>
                <a:ea typeface="Calibri"/>
                <a:cs typeface="Calibri"/>
                <a:sym typeface="Calibri"/>
              </a:defRPr>
            </a:pPr>
            <a:r>
              <a:t>Le retour de l’architecture point à point </a:t>
            </a:r>
            <a:r>
              <a:rPr i="1"/>
              <a:t>aka</a:t>
            </a:r>
            <a:r>
              <a:t> SI « spaghettis »</a:t>
            </a:r>
          </a:p>
          <a:p>
            <a:pPr marL="267461" indent="-267461" defTabSz="713230">
              <a:spcBef>
                <a:spcPts val="500"/>
              </a:spcBef>
              <a:defRPr sz="1500">
                <a:latin typeface="Calibri"/>
                <a:ea typeface="Calibri"/>
                <a:cs typeface="Calibri"/>
                <a:sym typeface="Calibri"/>
              </a:defRPr>
            </a:pPr>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grpSp>
        <p:nvGrpSpPr>
          <p:cNvPr id="2171" name="Group 2171"/>
          <p:cNvGrpSpPr/>
          <p:nvPr/>
        </p:nvGrpSpPr>
        <p:grpSpPr>
          <a:xfrm>
            <a:off x="1979708" y="4509117"/>
            <a:ext cx="4680529" cy="1512174"/>
            <a:chOff x="-1" y="-1"/>
            <a:chExt cx="4680527" cy="1512172"/>
          </a:xfrm>
        </p:grpSpPr>
        <p:sp>
          <p:nvSpPr>
            <p:cNvPr id="2151" name="Shape 2151"/>
            <p:cNvSpPr/>
            <p:nvPr/>
          </p:nvSpPr>
          <p:spPr>
            <a:xfrm>
              <a:off x="-2" y="216023"/>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2" name="Shape 2152"/>
            <p:cNvSpPr/>
            <p:nvPr/>
          </p:nvSpPr>
          <p:spPr>
            <a:xfrm>
              <a:off x="792088" y="1008112"/>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3" name="Shape 2153"/>
            <p:cNvSpPr/>
            <p:nvPr/>
          </p:nvSpPr>
          <p:spPr>
            <a:xfrm>
              <a:off x="72006" y="1080120"/>
              <a:ext cx="144021"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4" name="Shape 2154"/>
            <p:cNvSpPr/>
            <p:nvPr/>
          </p:nvSpPr>
          <p:spPr>
            <a:xfrm>
              <a:off x="4536508" y="-2"/>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5" name="Shape 2155"/>
            <p:cNvSpPr/>
            <p:nvPr/>
          </p:nvSpPr>
          <p:spPr>
            <a:xfrm>
              <a:off x="2160241" y="216023"/>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6" name="Shape 2156"/>
            <p:cNvSpPr/>
            <p:nvPr/>
          </p:nvSpPr>
          <p:spPr>
            <a:xfrm>
              <a:off x="3168354" y="288031"/>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7" name="Shape 2157"/>
            <p:cNvSpPr/>
            <p:nvPr/>
          </p:nvSpPr>
          <p:spPr>
            <a:xfrm>
              <a:off x="4392492" y="936104"/>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8" name="Shape 2158"/>
            <p:cNvSpPr/>
            <p:nvPr/>
          </p:nvSpPr>
          <p:spPr>
            <a:xfrm>
              <a:off x="576064" y="1368151"/>
              <a:ext cx="144019" cy="14402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59" name="Shape 2159"/>
            <p:cNvSpPr/>
            <p:nvPr/>
          </p:nvSpPr>
          <p:spPr>
            <a:xfrm>
              <a:off x="2448274" y="1368151"/>
              <a:ext cx="144019" cy="14402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160" name="Shape 2160"/>
            <p:cNvSpPr/>
            <p:nvPr/>
          </p:nvSpPr>
          <p:spPr>
            <a:xfrm>
              <a:off x="144016" y="288031"/>
              <a:ext cx="432049" cy="1152132"/>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1" name="Shape 2161"/>
            <p:cNvSpPr/>
            <p:nvPr/>
          </p:nvSpPr>
          <p:spPr>
            <a:xfrm>
              <a:off x="122924" y="338949"/>
              <a:ext cx="4341579" cy="597157"/>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2" name="Shape 2162"/>
            <p:cNvSpPr/>
            <p:nvPr/>
          </p:nvSpPr>
          <p:spPr>
            <a:xfrm>
              <a:off x="72005" y="360039"/>
              <a:ext cx="72013" cy="72008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3" name="Shape 2163"/>
            <p:cNvSpPr/>
            <p:nvPr/>
          </p:nvSpPr>
          <p:spPr>
            <a:xfrm flipV="1">
              <a:off x="2571198" y="1059029"/>
              <a:ext cx="1842386" cy="330217"/>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4" name="Shape 2164"/>
            <p:cNvSpPr/>
            <p:nvPr/>
          </p:nvSpPr>
          <p:spPr>
            <a:xfrm flipV="1">
              <a:off x="864096" y="288032"/>
              <a:ext cx="1296147" cy="72008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5" name="Shape 2165"/>
            <p:cNvSpPr/>
            <p:nvPr/>
          </p:nvSpPr>
          <p:spPr>
            <a:xfrm flipH="1">
              <a:off x="4515416" y="122924"/>
              <a:ext cx="144019" cy="83427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6" name="Shape 2166"/>
            <p:cNvSpPr/>
            <p:nvPr/>
          </p:nvSpPr>
          <p:spPr>
            <a:xfrm flipV="1">
              <a:off x="122924" y="72007"/>
              <a:ext cx="4413586" cy="266944"/>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7" name="Shape 2167"/>
            <p:cNvSpPr/>
            <p:nvPr/>
          </p:nvSpPr>
          <p:spPr>
            <a:xfrm>
              <a:off x="2304258" y="288031"/>
              <a:ext cx="936106" cy="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8" name="Shape 2168"/>
            <p:cNvSpPr/>
            <p:nvPr/>
          </p:nvSpPr>
          <p:spPr>
            <a:xfrm flipV="1">
              <a:off x="936104" y="1008112"/>
              <a:ext cx="3456389" cy="7201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69" name="Shape 2169"/>
            <p:cNvSpPr/>
            <p:nvPr/>
          </p:nvSpPr>
          <p:spPr>
            <a:xfrm flipH="1">
              <a:off x="2520281" y="360040"/>
              <a:ext cx="648076" cy="115213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70" name="Shape 2170"/>
            <p:cNvSpPr/>
            <p:nvPr/>
          </p:nvSpPr>
          <p:spPr>
            <a:xfrm flipH="1">
              <a:off x="216024" y="1131036"/>
              <a:ext cx="597158" cy="21094"/>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Shape 311"/>
          <p:cNvSpPr/>
          <p:nvPr>
            <p:ph type="title"/>
          </p:nvPr>
        </p:nvSpPr>
        <p:spPr>
          <a:xfrm>
            <a:off x="457200" y="274638"/>
            <a:ext cx="8003231" cy="1143001"/>
          </a:xfrm>
          <a:prstGeom prst="rect">
            <a:avLst/>
          </a:prstGeom>
        </p:spPr>
        <p:txBody>
          <a:bodyPr/>
          <a:lstStyle/>
          <a:p>
            <a:pPr defTabSz="905255">
              <a:defRPr sz="3564"/>
            </a:pPr>
            <a:r>
              <a:t>Singleton </a:t>
            </a:r>
            <a:br/>
            <a:r>
              <a:t>PropertiesManager</a:t>
            </a:r>
          </a:p>
        </p:txBody>
      </p:sp>
      <p:pic>
        <p:nvPicPr>
          <p:cNvPr id="312"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313" name="Shape 313"/>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10 min</a:t>
            </a:r>
          </a:p>
        </p:txBody>
      </p:sp>
      <p:sp>
        <p:nvSpPr>
          <p:cNvPr id="314" name="Shape 314"/>
          <p:cNvSpPr/>
          <p:nvPr>
            <p:ph type="body" sz="quarter" idx="1"/>
          </p:nvPr>
        </p:nvSpPr>
        <p:spPr>
          <a:xfrm>
            <a:off x="467543" y="2060849"/>
            <a:ext cx="8229601" cy="1512169"/>
          </a:xfrm>
          <a:prstGeom prst="rect">
            <a:avLst/>
          </a:prstGeom>
        </p:spPr>
        <p:txBody>
          <a:bodyPr/>
          <a:lstStyle/>
          <a:p>
            <a:pPr/>
            <a:r>
              <a:t>Créez un singleton pour gérer les params de l’application</a:t>
            </a:r>
          </a:p>
        </p:txBody>
      </p:sp>
      <p:grpSp>
        <p:nvGrpSpPr>
          <p:cNvPr id="317" name="Group 317"/>
          <p:cNvGrpSpPr/>
          <p:nvPr/>
        </p:nvGrpSpPr>
        <p:grpSpPr>
          <a:xfrm>
            <a:off x="1547663" y="3626439"/>
            <a:ext cx="2808314" cy="360041"/>
            <a:chOff x="0" y="0"/>
            <a:chExt cx="2808312" cy="360040"/>
          </a:xfrm>
        </p:grpSpPr>
        <p:sp>
          <p:nvSpPr>
            <p:cNvPr id="315" name="Shape 315"/>
            <p:cNvSpPr/>
            <p:nvPr/>
          </p:nvSpPr>
          <p:spPr>
            <a:xfrm>
              <a:off x="-1" y="-1"/>
              <a:ext cx="2808314" cy="360042"/>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16" name="Shape 316"/>
            <p:cNvSpPr/>
            <p:nvPr/>
          </p:nvSpPr>
          <p:spPr>
            <a:xfrm>
              <a:off x="-1" y="951"/>
              <a:ext cx="280831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latin typeface="Calibri"/>
                  <a:ea typeface="Calibri"/>
                  <a:cs typeface="Calibri"/>
                  <a:sym typeface="Calibri"/>
                </a:defRPr>
              </a:lvl1pPr>
            </a:lstStyle>
            <a:p>
              <a:pPr/>
              <a:r>
                <a:t>PropertiesManager</a:t>
              </a:r>
            </a:p>
          </p:txBody>
        </p:sp>
      </p:grpSp>
      <p:sp>
        <p:nvSpPr>
          <p:cNvPr id="318" name="Shape 318"/>
          <p:cNvSpPr/>
          <p:nvPr/>
        </p:nvSpPr>
        <p:spPr>
          <a:xfrm>
            <a:off x="1547663" y="4490535"/>
            <a:ext cx="2808313" cy="11328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sz="1400" u="sng">
                <a:latin typeface="Calibri"/>
                <a:ea typeface="Calibri"/>
                <a:cs typeface="Calibri"/>
                <a:sym typeface="Calibri"/>
              </a:defRPr>
            </a:pPr>
            <a:r>
              <a:t>+ getInstance() : PropertiesManager</a:t>
            </a:r>
          </a:p>
          <a:p>
            <a:pPr>
              <a:defRPr sz="1400">
                <a:latin typeface="Calibri"/>
                <a:ea typeface="Calibri"/>
                <a:cs typeface="Calibri"/>
                <a:sym typeface="Calibri"/>
              </a:defRPr>
            </a:pPr>
            <a:r>
              <a:t>- PropertiesManager()</a:t>
            </a:r>
          </a:p>
          <a:p>
            <a:pPr>
              <a:defRPr sz="1400">
                <a:latin typeface="Calibri"/>
                <a:ea typeface="Calibri"/>
                <a:cs typeface="Calibri"/>
                <a:sym typeface="Calibri"/>
              </a:defRPr>
            </a:pPr>
            <a:r>
              <a:t>+ getProperty(key : String) : String </a:t>
            </a:r>
          </a:p>
        </p:txBody>
      </p:sp>
      <p:sp>
        <p:nvSpPr>
          <p:cNvPr id="319" name="Shape 319"/>
          <p:cNvSpPr/>
          <p:nvPr/>
        </p:nvSpPr>
        <p:spPr>
          <a:xfrm>
            <a:off x="1547663" y="3986479"/>
            <a:ext cx="2808313" cy="5232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sz="1400" u="sng">
                <a:latin typeface="Calibri"/>
                <a:ea typeface="Calibri"/>
                <a:cs typeface="Calibri"/>
                <a:sym typeface="Calibri"/>
              </a:defRPr>
            </a:pPr>
            <a:r>
              <a:t>- instance : PropertiesManager</a:t>
            </a:r>
          </a:p>
          <a:p>
            <a:pPr>
              <a:defRPr sz="1400">
                <a:latin typeface="Calibri"/>
                <a:ea typeface="Calibri"/>
                <a:cs typeface="Calibri"/>
                <a:sym typeface="Calibri"/>
              </a:defRPr>
            </a:pPr>
            <a:r>
              <a:t>- properties : Properties </a:t>
            </a:r>
          </a:p>
        </p:txBody>
      </p:sp>
      <p:sp>
        <p:nvSpPr>
          <p:cNvPr id="320" name="Shape 320"/>
          <p:cNvSpPr/>
          <p:nvPr/>
        </p:nvSpPr>
        <p:spPr>
          <a:xfrm rot="10800000">
            <a:off x="759944" y="4077072"/>
            <a:ext cx="715712" cy="611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383" y="21600"/>
                </a:lnTo>
              </a:path>
            </a:pathLst>
          </a:custGeom>
          <a:ln w="25400">
            <a:solidFill>
              <a:srgbClr val="000000"/>
            </a:solidFill>
            <a:headEnd type="diamond"/>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grpSp>
        <p:nvGrpSpPr>
          <p:cNvPr id="324" name="Group 324"/>
          <p:cNvGrpSpPr/>
          <p:nvPr/>
        </p:nvGrpSpPr>
        <p:grpSpPr>
          <a:xfrm>
            <a:off x="5652120" y="3212975"/>
            <a:ext cx="1584177" cy="648074"/>
            <a:chOff x="0" y="0"/>
            <a:chExt cx="1584176" cy="648072"/>
          </a:xfrm>
        </p:grpSpPr>
        <p:sp>
          <p:nvSpPr>
            <p:cNvPr id="321" name="Shape 321"/>
            <p:cNvSpPr/>
            <p:nvPr/>
          </p:nvSpPr>
          <p:spPr>
            <a:xfrm flipH="1" rot="10800000">
              <a:off x="0" y="-1"/>
              <a:ext cx="1584176" cy="648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127" y="21600"/>
                  </a:lnTo>
                  <a:lnTo>
                    <a:pt x="0" y="21600"/>
                  </a:lnTo>
                  <a:close/>
                </a:path>
              </a:pathLst>
            </a:custGeom>
            <a:solidFill>
              <a:srgbClr val="FDEADA"/>
            </a:solidFill>
            <a:ln w="12700" cap="flat">
              <a:noFill/>
              <a:miter lim="400000"/>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22" name="Shape 322"/>
            <p:cNvSpPr/>
            <p:nvPr/>
          </p:nvSpPr>
          <p:spPr>
            <a:xfrm flipH="1" rot="10800000">
              <a:off x="1476162" y="0"/>
              <a:ext cx="108015" cy="108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23" name="Shape 323"/>
            <p:cNvSpPr/>
            <p:nvPr/>
          </p:nvSpPr>
          <p:spPr>
            <a:xfrm flipH="1" rot="10800000">
              <a:off x="0" y="-1"/>
              <a:ext cx="1584176" cy="648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27" y="21600"/>
                  </a:moveTo>
                  <a:lnTo>
                    <a:pt x="20422" y="18720"/>
                  </a:lnTo>
                  <a:lnTo>
                    <a:pt x="21600" y="18000"/>
                  </a:lnTo>
                  <a:lnTo>
                    <a:pt x="20127" y="21600"/>
                  </a:lnTo>
                  <a:lnTo>
                    <a:pt x="0" y="21600"/>
                  </a:lnTo>
                  <a:lnTo>
                    <a:pt x="0" y="0"/>
                  </a:lnTo>
                  <a:lnTo>
                    <a:pt x="21600" y="0"/>
                  </a:lnTo>
                  <a:lnTo>
                    <a:pt x="21600" y="18000"/>
                  </a:lnTo>
                </a:path>
              </a:pathLst>
            </a:custGeom>
            <a:no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325" name="Shape 325"/>
          <p:cNvSpPr/>
          <p:nvPr/>
        </p:nvSpPr>
        <p:spPr>
          <a:xfrm>
            <a:off x="5652120" y="3409255"/>
            <a:ext cx="1944217"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Calibri"/>
                <a:ea typeface="Calibri"/>
                <a:cs typeface="Calibri"/>
                <a:sym typeface="Calibri"/>
              </a:defRPr>
            </a:lvl1pPr>
          </a:lstStyle>
          <a:p>
            <a:pPr/>
            <a:r>
              <a:t>return instance;</a:t>
            </a:r>
          </a:p>
        </p:txBody>
      </p:sp>
      <p:grpSp>
        <p:nvGrpSpPr>
          <p:cNvPr id="329" name="Group 329"/>
          <p:cNvGrpSpPr/>
          <p:nvPr/>
        </p:nvGrpSpPr>
        <p:grpSpPr>
          <a:xfrm>
            <a:off x="5436096" y="4509119"/>
            <a:ext cx="3240361" cy="792090"/>
            <a:chOff x="0" y="0"/>
            <a:chExt cx="3240360" cy="792088"/>
          </a:xfrm>
        </p:grpSpPr>
        <p:sp>
          <p:nvSpPr>
            <p:cNvPr id="326" name="Shape 326"/>
            <p:cNvSpPr/>
            <p:nvPr/>
          </p:nvSpPr>
          <p:spPr>
            <a:xfrm flipH="1" rot="10800000">
              <a:off x="0" y="0"/>
              <a:ext cx="3240360" cy="79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720" y="21600"/>
                  </a:lnTo>
                  <a:lnTo>
                    <a:pt x="0" y="21600"/>
                  </a:lnTo>
                  <a:close/>
                </a:path>
              </a:pathLst>
            </a:custGeom>
            <a:solidFill>
              <a:srgbClr val="FDEADA"/>
            </a:solidFill>
            <a:ln w="12700" cap="flat">
              <a:noFill/>
              <a:miter lim="400000"/>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27" name="Shape 327"/>
            <p:cNvSpPr/>
            <p:nvPr/>
          </p:nvSpPr>
          <p:spPr>
            <a:xfrm flipH="1" rot="10800000">
              <a:off x="3108343" y="0"/>
              <a:ext cx="132018" cy="132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28" name="Shape 328"/>
            <p:cNvSpPr/>
            <p:nvPr/>
          </p:nvSpPr>
          <p:spPr>
            <a:xfrm flipH="1" rot="10800000">
              <a:off x="0" y="0"/>
              <a:ext cx="3240360" cy="79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20" y="21600"/>
                  </a:moveTo>
                  <a:lnTo>
                    <a:pt x="20896" y="18720"/>
                  </a:lnTo>
                  <a:lnTo>
                    <a:pt x="21600" y="18000"/>
                  </a:lnTo>
                  <a:lnTo>
                    <a:pt x="20720" y="21600"/>
                  </a:lnTo>
                  <a:lnTo>
                    <a:pt x="0" y="21600"/>
                  </a:lnTo>
                  <a:lnTo>
                    <a:pt x="0" y="0"/>
                  </a:lnTo>
                  <a:lnTo>
                    <a:pt x="21600" y="0"/>
                  </a:lnTo>
                  <a:lnTo>
                    <a:pt x="21600" y="18000"/>
                  </a:lnTo>
                </a:path>
              </a:pathLst>
            </a:custGeom>
            <a:no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330" name="Shape 330"/>
          <p:cNvSpPr/>
          <p:nvPr/>
        </p:nvSpPr>
        <p:spPr>
          <a:xfrm>
            <a:off x="5436096" y="4633972"/>
            <a:ext cx="3312369"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latin typeface="Calibri"/>
                <a:ea typeface="Calibri"/>
                <a:cs typeface="Calibri"/>
                <a:sym typeface="Calibri"/>
              </a:defRPr>
            </a:pPr>
            <a:r>
              <a:t>properties = new Properties();</a:t>
            </a:r>
          </a:p>
          <a:p>
            <a:pPr>
              <a:defRPr sz="1400">
                <a:latin typeface="Calibri"/>
                <a:ea typeface="Calibri"/>
                <a:cs typeface="Calibri"/>
                <a:sym typeface="Calibri"/>
              </a:defRPr>
            </a:pPr>
            <a:r>
              <a:t>properties.load("/application.properties");</a:t>
            </a:r>
          </a:p>
        </p:txBody>
      </p:sp>
      <p:grpSp>
        <p:nvGrpSpPr>
          <p:cNvPr id="334" name="Group 334"/>
          <p:cNvGrpSpPr/>
          <p:nvPr/>
        </p:nvGrpSpPr>
        <p:grpSpPr>
          <a:xfrm>
            <a:off x="5148064" y="5661247"/>
            <a:ext cx="2088233" cy="576065"/>
            <a:chOff x="0" y="0"/>
            <a:chExt cx="2088232" cy="576064"/>
          </a:xfrm>
        </p:grpSpPr>
        <p:sp>
          <p:nvSpPr>
            <p:cNvPr id="331" name="Shape 331"/>
            <p:cNvSpPr/>
            <p:nvPr/>
          </p:nvSpPr>
          <p:spPr>
            <a:xfrm flipH="1" rot="10800000">
              <a:off x="0" y="-1"/>
              <a:ext cx="2088233" cy="576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607" y="21600"/>
                  </a:lnTo>
                  <a:lnTo>
                    <a:pt x="0" y="21600"/>
                  </a:lnTo>
                  <a:close/>
                </a:path>
              </a:pathLst>
            </a:custGeom>
            <a:solidFill>
              <a:srgbClr val="FDEADA"/>
            </a:solidFill>
            <a:ln w="12700" cap="flat">
              <a:noFill/>
              <a:miter lim="400000"/>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32" name="Shape 332"/>
            <p:cNvSpPr/>
            <p:nvPr/>
          </p:nvSpPr>
          <p:spPr>
            <a:xfrm flipH="1" rot="10800000">
              <a:off x="1992219" y="0"/>
              <a:ext cx="96014" cy="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33" name="Shape 333"/>
            <p:cNvSpPr/>
            <p:nvPr/>
          </p:nvSpPr>
          <p:spPr>
            <a:xfrm flipH="1" rot="10800000">
              <a:off x="0" y="-1"/>
              <a:ext cx="2088233" cy="576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07" y="21600"/>
                  </a:moveTo>
                  <a:lnTo>
                    <a:pt x="20806" y="18720"/>
                  </a:lnTo>
                  <a:lnTo>
                    <a:pt x="21600" y="18000"/>
                  </a:lnTo>
                  <a:lnTo>
                    <a:pt x="20607" y="21600"/>
                  </a:lnTo>
                  <a:lnTo>
                    <a:pt x="0" y="21600"/>
                  </a:lnTo>
                  <a:lnTo>
                    <a:pt x="0" y="0"/>
                  </a:lnTo>
                  <a:lnTo>
                    <a:pt x="21600" y="0"/>
                  </a:lnTo>
                  <a:lnTo>
                    <a:pt x="21600" y="18000"/>
                  </a:lnTo>
                </a:path>
              </a:pathLst>
            </a:custGeom>
            <a:no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335" name="Shape 335"/>
          <p:cNvSpPr/>
          <p:nvPr/>
        </p:nvSpPr>
        <p:spPr>
          <a:xfrm>
            <a:off x="5148064" y="5785518"/>
            <a:ext cx="3275856"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Calibri"/>
                <a:ea typeface="Calibri"/>
                <a:cs typeface="Calibri"/>
                <a:sym typeface="Calibri"/>
              </a:defRPr>
            </a:lvl1pPr>
          </a:lstStyle>
          <a:p>
            <a:pPr/>
            <a:r>
              <a:t>return properties.get(key);</a:t>
            </a:r>
          </a:p>
        </p:txBody>
      </p:sp>
      <p:sp>
        <p:nvSpPr>
          <p:cNvPr id="336" name="Shape 336"/>
          <p:cNvSpPr/>
          <p:nvPr/>
        </p:nvSpPr>
        <p:spPr>
          <a:xfrm flipV="1">
            <a:off x="4283967" y="3563143"/>
            <a:ext cx="1368153" cy="1089993"/>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337" name="Shape 337"/>
          <p:cNvSpPr/>
          <p:nvPr/>
        </p:nvSpPr>
        <p:spPr>
          <a:xfrm>
            <a:off x="3347863" y="4869160"/>
            <a:ext cx="2016225"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338" name="Shape 338"/>
          <p:cNvSpPr/>
          <p:nvPr/>
        </p:nvSpPr>
        <p:spPr>
          <a:xfrm>
            <a:off x="4139952" y="5157192"/>
            <a:ext cx="1008113" cy="782217"/>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pic>
        <p:nvPicPr>
          <p:cNvPr id="339" name="image17.png" descr="C:\Users\fdegrigny\Pictures\book-icon.png"/>
          <p:cNvPicPr>
            <a:picLocks noChangeAspect="1"/>
          </p:cNvPicPr>
          <p:nvPr/>
        </p:nvPicPr>
        <p:blipFill>
          <a:blip r:embed="rId3">
            <a:extLst/>
          </a:blip>
          <a:stretch>
            <a:fillRect/>
          </a:stretch>
        </p:blipFill>
        <p:spPr>
          <a:xfrm>
            <a:off x="395536" y="836712"/>
            <a:ext cx="735013" cy="661988"/>
          </a:xfrm>
          <a:prstGeom prst="rect">
            <a:avLst/>
          </a:prstGeom>
          <a:ln w="12700">
            <a:miter lim="400000"/>
          </a:ln>
        </p:spPr>
      </p:pic>
      <p:sp>
        <p:nvSpPr>
          <p:cNvPr id="340" name="Shape 340"/>
          <p:cNvSpPr/>
          <p:nvPr/>
        </p:nvSpPr>
        <p:spPr>
          <a:xfrm>
            <a:off x="1187624" y="908720"/>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1.3</a:t>
            </a:r>
          </a:p>
        </p:txBody>
      </p:sp>
    </p:spTree>
  </p:cSld>
  <p:clrMapOvr>
    <a:masterClrMapping/>
  </p:clrMapOvr>
  <p:transition xmlns:p14="http://schemas.microsoft.com/office/powerpoint/2010/main" spd="med" advClick="1" p14:dur="1000"/>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3" name="Shape 2173"/>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174" name="Shape 2174"/>
          <p:cNvSpPr/>
          <p:nvPr>
            <p:ph type="title"/>
          </p:nvPr>
        </p:nvSpPr>
        <p:spPr>
          <a:xfrm>
            <a:off x="457199" y="274637"/>
            <a:ext cx="7355162" cy="1143004"/>
          </a:xfrm>
          <a:prstGeom prst="rect">
            <a:avLst/>
          </a:prstGeom>
        </p:spPr>
        <p:txBody>
          <a:bodyPr/>
          <a:lstStyle/>
          <a:p>
            <a:pPr/>
            <a:r>
              <a:t>SOA</a:t>
            </a:r>
          </a:p>
        </p:txBody>
      </p:sp>
      <p:grpSp>
        <p:nvGrpSpPr>
          <p:cNvPr id="2185" name="Group 2185"/>
          <p:cNvGrpSpPr/>
          <p:nvPr/>
        </p:nvGrpSpPr>
        <p:grpSpPr>
          <a:xfrm>
            <a:off x="7380297" y="404649"/>
            <a:ext cx="1386162" cy="1008118"/>
            <a:chOff x="-1" y="0"/>
            <a:chExt cx="1386160" cy="1008117"/>
          </a:xfrm>
        </p:grpSpPr>
        <p:sp>
          <p:nvSpPr>
            <p:cNvPr id="2175" name="Shape 2175"/>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76" name="Shape 2176"/>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77" name="Shape 2177"/>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78" name="Shape 2178"/>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79" name="Shape 2179"/>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80" name="Shape 2180"/>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81" name="Shape 2181"/>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82" name="Shape 2182"/>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83" name="Shape 2183"/>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84" name="Shape 2184"/>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186" name="Shape 2186"/>
          <p:cNvSpPr/>
          <p:nvPr/>
        </p:nvSpPr>
        <p:spPr>
          <a:xfrm>
            <a:off x="609600" y="1752600"/>
            <a:ext cx="8229600" cy="2603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Quels risques peut-il y avoir dans une architecture basée sur les WebServices ?</a:t>
            </a:r>
          </a:p>
          <a:p>
            <a:pPr marL="267461" indent="-267461" defTabSz="713230">
              <a:spcBef>
                <a:spcPts val="500"/>
              </a:spcBef>
              <a:defRPr i="1" sz="2400">
                <a:latin typeface="Calibri"/>
                <a:ea typeface="Calibri"/>
                <a:cs typeface="Calibri"/>
                <a:sym typeface="Calibri"/>
              </a:defRPr>
            </a:pPr>
          </a:p>
          <a:p>
            <a:pPr marL="267461" indent="-267461" defTabSz="713230">
              <a:spcBef>
                <a:spcPts val="500"/>
              </a:spcBef>
              <a:defRPr sz="1500">
                <a:latin typeface="Calibri"/>
                <a:ea typeface="Calibri"/>
                <a:cs typeface="Calibri"/>
                <a:sym typeface="Calibri"/>
              </a:defRPr>
            </a:pPr>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8" name="Shape 2188"/>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189" name="Shape 2189"/>
          <p:cNvSpPr/>
          <p:nvPr>
            <p:ph type="title"/>
          </p:nvPr>
        </p:nvSpPr>
        <p:spPr>
          <a:xfrm>
            <a:off x="457199" y="274637"/>
            <a:ext cx="7355162" cy="1143004"/>
          </a:xfrm>
          <a:prstGeom prst="rect">
            <a:avLst/>
          </a:prstGeom>
        </p:spPr>
        <p:txBody>
          <a:bodyPr/>
          <a:lstStyle/>
          <a:p>
            <a:pPr/>
            <a:r>
              <a:t>SOA</a:t>
            </a:r>
          </a:p>
        </p:txBody>
      </p:sp>
      <p:grpSp>
        <p:nvGrpSpPr>
          <p:cNvPr id="2200" name="Group 2200"/>
          <p:cNvGrpSpPr/>
          <p:nvPr/>
        </p:nvGrpSpPr>
        <p:grpSpPr>
          <a:xfrm>
            <a:off x="7380297" y="404649"/>
            <a:ext cx="1386162" cy="1008118"/>
            <a:chOff x="-1" y="0"/>
            <a:chExt cx="1386160" cy="1008117"/>
          </a:xfrm>
        </p:grpSpPr>
        <p:sp>
          <p:nvSpPr>
            <p:cNvPr id="2190" name="Shape 2190"/>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91" name="Shape 2191"/>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192" name="Shape 2192"/>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93" name="Shape 2193"/>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94" name="Shape 2194"/>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195" name="Shape 2195"/>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96" name="Shape 2196"/>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97" name="Shape 2197"/>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98" name="Shape 2198"/>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199" name="Shape 2199"/>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201" name="Shape 2201"/>
          <p:cNvSpPr/>
          <p:nvPr/>
        </p:nvSpPr>
        <p:spPr>
          <a:xfrm>
            <a:off x="609600" y="1752600"/>
            <a:ext cx="8229600" cy="154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 peut on mettre en place pour éviter ses problèmes ?</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3" name="Shape 2203"/>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204" name="Shape 2204"/>
          <p:cNvSpPr/>
          <p:nvPr>
            <p:ph type="title"/>
          </p:nvPr>
        </p:nvSpPr>
        <p:spPr>
          <a:xfrm>
            <a:off x="457199" y="274637"/>
            <a:ext cx="7355162" cy="1143004"/>
          </a:xfrm>
          <a:prstGeom prst="rect">
            <a:avLst/>
          </a:prstGeom>
        </p:spPr>
        <p:txBody>
          <a:bodyPr/>
          <a:lstStyle/>
          <a:p>
            <a:pPr/>
            <a:r>
              <a:t>Annuaires</a:t>
            </a:r>
          </a:p>
        </p:txBody>
      </p:sp>
      <p:grpSp>
        <p:nvGrpSpPr>
          <p:cNvPr id="2215" name="Group 2215"/>
          <p:cNvGrpSpPr/>
          <p:nvPr/>
        </p:nvGrpSpPr>
        <p:grpSpPr>
          <a:xfrm>
            <a:off x="7380297" y="404649"/>
            <a:ext cx="1386162" cy="1008118"/>
            <a:chOff x="-1" y="0"/>
            <a:chExt cx="1386160" cy="1008117"/>
          </a:xfrm>
        </p:grpSpPr>
        <p:sp>
          <p:nvSpPr>
            <p:cNvPr id="2205" name="Shape 2205"/>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06" name="Shape 2206"/>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07" name="Shape 2207"/>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08" name="Shape 2208"/>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09" name="Shape 2209"/>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10" name="Shape 2210"/>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11" name="Shape 2211"/>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12" name="Shape 2212"/>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13" name="Shape 2213"/>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14" name="Shape 2214"/>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216" name="Shape 2216"/>
          <p:cNvSpPr/>
          <p:nvPr/>
        </p:nvSpPr>
        <p:spPr>
          <a:xfrm>
            <a:off x="609600" y="1752600"/>
            <a:ext cx="8229600" cy="32893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UDDI : Universal Description Discovery and Integration</a:t>
            </a:r>
          </a:p>
          <a:p>
            <a:pPr marL="267461" indent="-267461" defTabSz="713230">
              <a:spcBef>
                <a:spcPts val="500"/>
              </a:spcBef>
              <a:defRPr i="1" sz="2400">
                <a:latin typeface="Calibri"/>
                <a:ea typeface="Calibri"/>
                <a:cs typeface="Calibri"/>
                <a:sym typeface="Calibri"/>
              </a:defRPr>
            </a:pPr>
          </a:p>
          <a:p>
            <a:pPr marL="247649" indent="-247649" defTabSz="713230">
              <a:spcBef>
                <a:spcPts val="300"/>
              </a:spcBef>
              <a:buSzPct val="100000"/>
              <a:buFont typeface="Arial"/>
              <a:buChar char="•"/>
              <a:defRPr sz="2000">
                <a:latin typeface="Calibri"/>
                <a:ea typeface="Calibri"/>
                <a:cs typeface="Calibri"/>
                <a:sym typeface="Calibri"/>
              </a:defRPr>
            </a:pPr>
            <a:r>
              <a:t>Propose un annuaire des services</a:t>
            </a:r>
          </a:p>
          <a:p>
            <a:pPr marL="247649" indent="-247649" defTabSz="713230">
              <a:spcBef>
                <a:spcPts val="300"/>
              </a:spcBef>
              <a:buSzPct val="100000"/>
              <a:buFont typeface="Arial"/>
              <a:buChar char="•"/>
              <a:defRPr sz="2000">
                <a:latin typeface="Calibri"/>
                <a:ea typeface="Calibri"/>
                <a:cs typeface="Calibri"/>
                <a:sym typeface="Calibri"/>
              </a:defRPr>
            </a:pPr>
            <a:r>
              <a:t>Les services s’enregistrent </a:t>
            </a:r>
          </a:p>
          <a:p>
            <a:pPr marL="247649" indent="-247649" defTabSz="713230">
              <a:spcBef>
                <a:spcPts val="300"/>
              </a:spcBef>
              <a:buSzPct val="100000"/>
              <a:buFont typeface="Arial"/>
              <a:buChar char="•"/>
              <a:defRPr sz="2000">
                <a:latin typeface="Calibri"/>
                <a:ea typeface="Calibri"/>
                <a:cs typeface="Calibri"/>
                <a:sym typeface="Calibri"/>
              </a:defRPr>
            </a:pPr>
            <a:r>
              <a:t>Un accès à l’annuaire permet d’obtenir les services disponibles</a:t>
            </a:r>
          </a:p>
          <a:p>
            <a:pPr marL="247649" indent="-247649" defTabSz="713230">
              <a:spcBef>
                <a:spcPts val="300"/>
              </a:spcBef>
              <a:buSzPct val="100000"/>
              <a:buFont typeface="Arial"/>
              <a:buChar char="•"/>
              <a:defRPr sz="2000">
                <a:latin typeface="Calibri"/>
                <a:ea typeface="Calibri"/>
                <a:cs typeface="Calibri"/>
                <a:sym typeface="Calibri"/>
              </a:defRPr>
            </a:pPr>
            <a:r>
              <a:t>L’accès est possible via une API (chargement dynamique ?)</a:t>
            </a:r>
          </a:p>
          <a:p>
            <a:pPr marL="297179" indent="-297179"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8" name="Shape 2218"/>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219" name="Shape 2219"/>
          <p:cNvSpPr/>
          <p:nvPr>
            <p:ph type="title"/>
          </p:nvPr>
        </p:nvSpPr>
        <p:spPr>
          <a:xfrm>
            <a:off x="457199" y="274637"/>
            <a:ext cx="7355162" cy="1143004"/>
          </a:xfrm>
          <a:prstGeom prst="rect">
            <a:avLst/>
          </a:prstGeom>
        </p:spPr>
        <p:txBody>
          <a:bodyPr lIns="0" tIns="0" rIns="0" bIns="0"/>
          <a:lstStyle/>
          <a:p>
            <a:pPr/>
            <a:r>
              <a:t>Annuaires</a:t>
            </a:r>
          </a:p>
        </p:txBody>
      </p:sp>
      <p:sp>
        <p:nvSpPr>
          <p:cNvPr id="2220" name="Shape 2220"/>
          <p:cNvSpPr/>
          <p:nvPr/>
        </p:nvSpPr>
        <p:spPr>
          <a:xfrm>
            <a:off x="609600" y="1752600"/>
            <a:ext cx="8229600" cy="2222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Découvrons un annuaire UDDI: jUDDI</a:t>
            </a:r>
          </a:p>
          <a:p>
            <a:pPr marL="267461" indent="-267461" defTabSz="713230">
              <a:spcBef>
                <a:spcPts val="500"/>
              </a:spcBef>
              <a:defRPr i="1" sz="24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marL="297179" indent="-297179"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pic>
        <p:nvPicPr>
          <p:cNvPr id="2221"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3" name="Shape 2223"/>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224" name="Shape 2224"/>
          <p:cNvSpPr/>
          <p:nvPr>
            <p:ph type="title"/>
          </p:nvPr>
        </p:nvSpPr>
        <p:spPr>
          <a:xfrm>
            <a:off x="457199" y="274637"/>
            <a:ext cx="7355162" cy="1143004"/>
          </a:xfrm>
          <a:prstGeom prst="rect">
            <a:avLst/>
          </a:prstGeom>
        </p:spPr>
        <p:txBody>
          <a:bodyPr lIns="0" tIns="0" rIns="0" bIns="0"/>
          <a:lstStyle/>
          <a:p>
            <a:pPr/>
            <a:r>
              <a:t>Annuaires</a:t>
            </a:r>
          </a:p>
        </p:txBody>
      </p:sp>
      <p:sp>
        <p:nvSpPr>
          <p:cNvPr id="2225" name="Shape 2225"/>
          <p:cNvSpPr/>
          <p:nvPr/>
        </p:nvSpPr>
        <p:spPr>
          <a:xfrm>
            <a:off x="609600" y="1752600"/>
            <a:ext cx="8229600" cy="3898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Est-ce utile ?</a:t>
            </a:r>
          </a:p>
          <a:p>
            <a:pPr marL="267461" indent="-267461" defTabSz="713230">
              <a:spcBef>
                <a:spcPts val="500"/>
              </a:spcBef>
              <a:defRPr i="1" sz="2400">
                <a:latin typeface="Calibri"/>
                <a:ea typeface="Calibri"/>
                <a:cs typeface="Calibri"/>
                <a:sym typeface="Calibri"/>
              </a:defRPr>
            </a:pPr>
          </a:p>
          <a:p>
            <a:pPr marL="267461" indent="-267461" defTabSz="713230">
              <a:spcBef>
                <a:spcPts val="500"/>
              </a:spcBef>
              <a:defRPr i="1" sz="2400">
                <a:latin typeface="Calibri"/>
                <a:ea typeface="Calibri"/>
                <a:cs typeface="Calibri"/>
                <a:sym typeface="Calibri"/>
              </a:defRPr>
            </a:pPr>
          </a:p>
          <a:p>
            <a:pPr marL="267461" indent="-267461" defTabSz="713230">
              <a:spcBef>
                <a:spcPts val="500"/>
              </a:spcBef>
              <a:defRPr i="1" sz="2400">
                <a:latin typeface="Calibri"/>
                <a:ea typeface="Calibri"/>
                <a:cs typeface="Calibri"/>
                <a:sym typeface="Calibri"/>
              </a:defRPr>
            </a:pPr>
          </a:p>
          <a:p>
            <a:pPr marL="267461" indent="-267461" defTabSz="713230">
              <a:spcBef>
                <a:spcPts val="500"/>
              </a:spcBef>
              <a:defRPr i="1" sz="2400">
                <a:latin typeface="Calibri"/>
                <a:ea typeface="Calibri"/>
                <a:cs typeface="Calibri"/>
                <a:sym typeface="Calibri"/>
              </a:defRPr>
            </a:pPr>
            <a:r>
              <a:t>Quand est-ce utile ?</a:t>
            </a:r>
          </a:p>
          <a:p>
            <a:pPr marL="267461" indent="-267461" defTabSz="713230">
              <a:spcBef>
                <a:spcPts val="500"/>
              </a:spcBef>
              <a:defRPr i="1" sz="24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marL="297179" indent="-297179"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pic>
        <p:nvPicPr>
          <p:cNvPr id="2226"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spTree>
  </p:cSld>
  <p:clrMapOvr>
    <a:masterClrMapping/>
  </p:clrMapOvr>
  <p:transition xmlns:p14="http://schemas.microsoft.com/office/powerpoint/2010/main" spd="med" advClick="1" p14:dur="1000"/>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8" name="Shape 2228"/>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229" name="Shape 2229"/>
          <p:cNvSpPr/>
          <p:nvPr>
            <p:ph type="title"/>
          </p:nvPr>
        </p:nvSpPr>
        <p:spPr>
          <a:xfrm>
            <a:off x="457199" y="274637"/>
            <a:ext cx="7355162" cy="1143004"/>
          </a:xfrm>
          <a:prstGeom prst="rect">
            <a:avLst/>
          </a:prstGeom>
        </p:spPr>
        <p:txBody>
          <a:bodyPr/>
          <a:lstStyle/>
          <a:p>
            <a:pPr/>
            <a:r>
              <a:t>ESB</a:t>
            </a:r>
          </a:p>
        </p:txBody>
      </p:sp>
      <p:grpSp>
        <p:nvGrpSpPr>
          <p:cNvPr id="2240" name="Group 2240"/>
          <p:cNvGrpSpPr/>
          <p:nvPr/>
        </p:nvGrpSpPr>
        <p:grpSpPr>
          <a:xfrm>
            <a:off x="7380297" y="404649"/>
            <a:ext cx="1386162" cy="1008118"/>
            <a:chOff x="-1" y="0"/>
            <a:chExt cx="1386160" cy="1008117"/>
          </a:xfrm>
        </p:grpSpPr>
        <p:sp>
          <p:nvSpPr>
            <p:cNvPr id="2230" name="Shape 2230"/>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31" name="Shape 2231"/>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32" name="Shape 2232"/>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33" name="Shape 2233"/>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34" name="Shape 2234"/>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35" name="Shape 2235"/>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36" name="Shape 2236"/>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37" name="Shape 2237"/>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38" name="Shape 2238"/>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39" name="Shape 2239"/>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241" name="Shape 2241"/>
          <p:cNvSpPr/>
          <p:nvPr/>
        </p:nvSpPr>
        <p:spPr>
          <a:xfrm>
            <a:off x="609600" y="1752600"/>
            <a:ext cx="8229600" cy="154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Enterprise Service Bus : retour sur le SI « spaghetti »</a:t>
            </a:r>
            <a:endParaRPr sz="1500"/>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grpSp>
        <p:nvGrpSpPr>
          <p:cNvPr id="2262" name="Group 2262"/>
          <p:cNvGrpSpPr/>
          <p:nvPr/>
        </p:nvGrpSpPr>
        <p:grpSpPr>
          <a:xfrm>
            <a:off x="2017808" y="3569317"/>
            <a:ext cx="4680529" cy="1512174"/>
            <a:chOff x="-1" y="-1"/>
            <a:chExt cx="4680527" cy="1512172"/>
          </a:xfrm>
        </p:grpSpPr>
        <p:sp>
          <p:nvSpPr>
            <p:cNvPr id="2242" name="Shape 2242"/>
            <p:cNvSpPr/>
            <p:nvPr/>
          </p:nvSpPr>
          <p:spPr>
            <a:xfrm>
              <a:off x="-2" y="216023"/>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3" name="Shape 2243"/>
            <p:cNvSpPr/>
            <p:nvPr/>
          </p:nvSpPr>
          <p:spPr>
            <a:xfrm>
              <a:off x="792088" y="1008112"/>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4" name="Shape 2244"/>
            <p:cNvSpPr/>
            <p:nvPr/>
          </p:nvSpPr>
          <p:spPr>
            <a:xfrm>
              <a:off x="72006" y="1080120"/>
              <a:ext cx="144021"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5" name="Shape 2245"/>
            <p:cNvSpPr/>
            <p:nvPr/>
          </p:nvSpPr>
          <p:spPr>
            <a:xfrm>
              <a:off x="4536508" y="-2"/>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6" name="Shape 2246"/>
            <p:cNvSpPr/>
            <p:nvPr/>
          </p:nvSpPr>
          <p:spPr>
            <a:xfrm>
              <a:off x="2160241" y="216023"/>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7" name="Shape 2247"/>
            <p:cNvSpPr/>
            <p:nvPr/>
          </p:nvSpPr>
          <p:spPr>
            <a:xfrm>
              <a:off x="3168354" y="288031"/>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8" name="Shape 2248"/>
            <p:cNvSpPr/>
            <p:nvPr/>
          </p:nvSpPr>
          <p:spPr>
            <a:xfrm>
              <a:off x="4392492" y="936104"/>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49" name="Shape 2249"/>
            <p:cNvSpPr/>
            <p:nvPr/>
          </p:nvSpPr>
          <p:spPr>
            <a:xfrm>
              <a:off x="576064" y="1368151"/>
              <a:ext cx="144019" cy="14402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50" name="Shape 2250"/>
            <p:cNvSpPr/>
            <p:nvPr/>
          </p:nvSpPr>
          <p:spPr>
            <a:xfrm>
              <a:off x="2448274" y="1368151"/>
              <a:ext cx="144019" cy="144021"/>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51" name="Shape 2251"/>
            <p:cNvSpPr/>
            <p:nvPr/>
          </p:nvSpPr>
          <p:spPr>
            <a:xfrm>
              <a:off x="144016" y="288031"/>
              <a:ext cx="432049" cy="1152132"/>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2" name="Shape 2252"/>
            <p:cNvSpPr/>
            <p:nvPr/>
          </p:nvSpPr>
          <p:spPr>
            <a:xfrm>
              <a:off x="122924" y="338949"/>
              <a:ext cx="4341579" cy="597157"/>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3" name="Shape 2253"/>
            <p:cNvSpPr/>
            <p:nvPr/>
          </p:nvSpPr>
          <p:spPr>
            <a:xfrm>
              <a:off x="72005" y="360039"/>
              <a:ext cx="72013" cy="72008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4" name="Shape 2254"/>
            <p:cNvSpPr/>
            <p:nvPr/>
          </p:nvSpPr>
          <p:spPr>
            <a:xfrm flipV="1">
              <a:off x="2571198" y="1059029"/>
              <a:ext cx="1842386" cy="330217"/>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5" name="Shape 2255"/>
            <p:cNvSpPr/>
            <p:nvPr/>
          </p:nvSpPr>
          <p:spPr>
            <a:xfrm flipV="1">
              <a:off x="864096" y="288032"/>
              <a:ext cx="1296147" cy="72008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6" name="Shape 2256"/>
            <p:cNvSpPr/>
            <p:nvPr/>
          </p:nvSpPr>
          <p:spPr>
            <a:xfrm flipH="1">
              <a:off x="4515416" y="122924"/>
              <a:ext cx="144019" cy="83427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7" name="Shape 2257"/>
            <p:cNvSpPr/>
            <p:nvPr/>
          </p:nvSpPr>
          <p:spPr>
            <a:xfrm flipV="1">
              <a:off x="122924" y="72007"/>
              <a:ext cx="4413586" cy="266944"/>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8" name="Shape 2258"/>
            <p:cNvSpPr/>
            <p:nvPr/>
          </p:nvSpPr>
          <p:spPr>
            <a:xfrm>
              <a:off x="2304258" y="288031"/>
              <a:ext cx="936106" cy="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59" name="Shape 2259"/>
            <p:cNvSpPr/>
            <p:nvPr/>
          </p:nvSpPr>
          <p:spPr>
            <a:xfrm flipV="1">
              <a:off x="936104" y="1008112"/>
              <a:ext cx="3456389" cy="7201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60" name="Shape 2260"/>
            <p:cNvSpPr/>
            <p:nvPr/>
          </p:nvSpPr>
          <p:spPr>
            <a:xfrm flipH="1">
              <a:off x="2520281" y="360040"/>
              <a:ext cx="648076" cy="115213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61" name="Shape 2261"/>
            <p:cNvSpPr/>
            <p:nvPr/>
          </p:nvSpPr>
          <p:spPr>
            <a:xfrm flipH="1">
              <a:off x="216024" y="1131036"/>
              <a:ext cx="597158" cy="21094"/>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14:dur="1000"/>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4" name="Shape 2264"/>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265" name="Shape 2265"/>
          <p:cNvSpPr/>
          <p:nvPr>
            <p:ph type="title"/>
          </p:nvPr>
        </p:nvSpPr>
        <p:spPr>
          <a:xfrm>
            <a:off x="457199" y="274637"/>
            <a:ext cx="7355162" cy="1143004"/>
          </a:xfrm>
          <a:prstGeom prst="rect">
            <a:avLst/>
          </a:prstGeom>
        </p:spPr>
        <p:txBody>
          <a:bodyPr lIns="0" tIns="0" rIns="0" bIns="0"/>
          <a:lstStyle/>
          <a:p>
            <a:pPr/>
            <a:r>
              <a:t>ESB</a:t>
            </a:r>
          </a:p>
        </p:txBody>
      </p:sp>
      <p:grpSp>
        <p:nvGrpSpPr>
          <p:cNvPr id="2276" name="Group 2276"/>
          <p:cNvGrpSpPr/>
          <p:nvPr/>
        </p:nvGrpSpPr>
        <p:grpSpPr>
          <a:xfrm>
            <a:off x="7380297" y="404649"/>
            <a:ext cx="1386162" cy="1008118"/>
            <a:chOff x="-1" y="0"/>
            <a:chExt cx="1386160" cy="1008117"/>
          </a:xfrm>
        </p:grpSpPr>
        <p:sp>
          <p:nvSpPr>
            <p:cNvPr id="2266" name="Shape 2266"/>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67" name="Shape 2267"/>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68" name="Shape 2268"/>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69" name="Shape 2269"/>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70" name="Shape 2270"/>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271" name="Shape 2271"/>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72" name="Shape 2272"/>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73" name="Shape 2273"/>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74" name="Shape 2274"/>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275" name="Shape 2275"/>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277" name="Shape 2277"/>
          <p:cNvSpPr/>
          <p:nvPr/>
        </p:nvSpPr>
        <p:spPr>
          <a:xfrm>
            <a:off x="609600" y="1752600"/>
            <a:ext cx="8229600" cy="154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Enterprise Service Bus</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grpSp>
        <p:nvGrpSpPr>
          <p:cNvPr id="2308" name="Group 2308"/>
          <p:cNvGrpSpPr/>
          <p:nvPr/>
        </p:nvGrpSpPr>
        <p:grpSpPr>
          <a:xfrm>
            <a:off x="1403647" y="3068954"/>
            <a:ext cx="6624746" cy="1872217"/>
            <a:chOff x="0" y="-2"/>
            <a:chExt cx="6624744" cy="1872216"/>
          </a:xfrm>
        </p:grpSpPr>
        <p:sp>
          <p:nvSpPr>
            <p:cNvPr id="2278" name="Shape 2278"/>
            <p:cNvSpPr/>
            <p:nvPr/>
          </p:nvSpPr>
          <p:spPr>
            <a:xfrm>
              <a:off x="1152127" y="288032"/>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79" name="Shape 2279"/>
            <p:cNvSpPr/>
            <p:nvPr/>
          </p:nvSpPr>
          <p:spPr>
            <a:xfrm>
              <a:off x="2520279" y="1440160"/>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0" name="Shape 2280"/>
            <p:cNvSpPr/>
            <p:nvPr/>
          </p:nvSpPr>
          <p:spPr>
            <a:xfrm>
              <a:off x="1080119" y="1440160"/>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1" name="Shape 2281"/>
            <p:cNvSpPr/>
            <p:nvPr/>
          </p:nvSpPr>
          <p:spPr>
            <a:xfrm>
              <a:off x="5688632" y="72008"/>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2" name="Shape 2282"/>
            <p:cNvSpPr/>
            <p:nvPr/>
          </p:nvSpPr>
          <p:spPr>
            <a:xfrm>
              <a:off x="3312367" y="288032"/>
              <a:ext cx="144021"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3" name="Shape 2283"/>
            <p:cNvSpPr/>
            <p:nvPr/>
          </p:nvSpPr>
          <p:spPr>
            <a:xfrm>
              <a:off x="4320481" y="360040"/>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4" name="Shape 2284"/>
            <p:cNvSpPr/>
            <p:nvPr/>
          </p:nvSpPr>
          <p:spPr>
            <a:xfrm>
              <a:off x="5616624" y="1296145"/>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5" name="Shape 2285"/>
            <p:cNvSpPr/>
            <p:nvPr/>
          </p:nvSpPr>
          <p:spPr>
            <a:xfrm>
              <a:off x="504055" y="1440160"/>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6" name="Shape 2286"/>
            <p:cNvSpPr/>
            <p:nvPr/>
          </p:nvSpPr>
          <p:spPr>
            <a:xfrm>
              <a:off x="3600400" y="1656184"/>
              <a:ext cx="144019" cy="144019"/>
            </a:xfrm>
            <a:prstGeom prst="ellipse">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287" name="Shape 2287"/>
            <p:cNvSpPr/>
            <p:nvPr/>
          </p:nvSpPr>
          <p:spPr>
            <a:xfrm flipH="1">
              <a:off x="504055" y="360041"/>
              <a:ext cx="792091" cy="1152130"/>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88" name="Shape 2288"/>
            <p:cNvSpPr/>
            <p:nvPr/>
          </p:nvSpPr>
          <p:spPr>
            <a:xfrm>
              <a:off x="1275053" y="410957"/>
              <a:ext cx="4413583" cy="88519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89" name="Shape 2289"/>
            <p:cNvSpPr/>
            <p:nvPr/>
          </p:nvSpPr>
          <p:spPr>
            <a:xfrm flipH="1">
              <a:off x="1152127" y="410957"/>
              <a:ext cx="21095" cy="1029207"/>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0" name="Shape 2290"/>
            <p:cNvSpPr/>
            <p:nvPr/>
          </p:nvSpPr>
          <p:spPr>
            <a:xfrm flipV="1">
              <a:off x="3723325" y="1419069"/>
              <a:ext cx="1914394" cy="258209"/>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1" name="Shape 2291"/>
            <p:cNvSpPr/>
            <p:nvPr/>
          </p:nvSpPr>
          <p:spPr>
            <a:xfrm flipV="1">
              <a:off x="2592287" y="360041"/>
              <a:ext cx="720083" cy="1080122"/>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2" name="Shape 2292"/>
            <p:cNvSpPr/>
            <p:nvPr/>
          </p:nvSpPr>
          <p:spPr>
            <a:xfrm flipH="1">
              <a:off x="5739549" y="194933"/>
              <a:ext cx="72011" cy="1122305"/>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3" name="Shape 2293"/>
            <p:cNvSpPr/>
            <p:nvPr/>
          </p:nvSpPr>
          <p:spPr>
            <a:xfrm flipV="1">
              <a:off x="1275052" y="144017"/>
              <a:ext cx="4413583" cy="26694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4" name="Shape 2294"/>
            <p:cNvSpPr/>
            <p:nvPr/>
          </p:nvSpPr>
          <p:spPr>
            <a:xfrm>
              <a:off x="3456383" y="360040"/>
              <a:ext cx="936107" cy="3"/>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5" name="Shape 2295"/>
            <p:cNvSpPr/>
            <p:nvPr/>
          </p:nvSpPr>
          <p:spPr>
            <a:xfrm flipV="1">
              <a:off x="2664296" y="1368153"/>
              <a:ext cx="2952331" cy="144019"/>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6" name="Shape 2296"/>
            <p:cNvSpPr/>
            <p:nvPr/>
          </p:nvSpPr>
          <p:spPr>
            <a:xfrm flipH="1">
              <a:off x="3672408" y="432049"/>
              <a:ext cx="648075" cy="1224139"/>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297" name="Shape 2297"/>
            <p:cNvSpPr/>
            <p:nvPr/>
          </p:nvSpPr>
          <p:spPr>
            <a:xfrm flipH="1" flipV="1">
              <a:off x="1224135" y="1512168"/>
              <a:ext cx="1317239" cy="50921"/>
            </a:xfrm>
            <a:prstGeom prst="line">
              <a:avLst/>
            </a:prstGeom>
            <a:noFill/>
            <a:ln w="25400" cap="flat">
              <a:solidFill>
                <a:schemeClr val="accent1"/>
              </a:solidFill>
              <a:prstDash val="solid"/>
              <a:bevel/>
              <a:headEnd type="triangle" w="med" len="med"/>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grpSp>
          <p:nvGrpSpPr>
            <p:cNvPr id="2307" name="Group 2307"/>
            <p:cNvGrpSpPr/>
            <p:nvPr/>
          </p:nvGrpSpPr>
          <p:grpSpPr>
            <a:xfrm>
              <a:off x="-1" y="-3"/>
              <a:ext cx="6624746" cy="1872217"/>
              <a:chOff x="0" y="0"/>
              <a:chExt cx="6624744" cy="1872216"/>
            </a:xfrm>
          </p:grpSpPr>
          <p:grpSp>
            <p:nvGrpSpPr>
              <p:cNvPr id="2300" name="Group 2300"/>
              <p:cNvGrpSpPr/>
              <p:nvPr/>
            </p:nvGrpSpPr>
            <p:grpSpPr>
              <a:xfrm>
                <a:off x="-1" y="576063"/>
                <a:ext cx="6624746" cy="504062"/>
                <a:chOff x="0" y="-1"/>
                <a:chExt cx="6624744" cy="504060"/>
              </a:xfrm>
            </p:grpSpPr>
            <p:sp>
              <p:nvSpPr>
                <p:cNvPr id="2298" name="Shape 2298"/>
                <p:cNvSpPr/>
                <p:nvPr/>
              </p:nvSpPr>
              <p:spPr>
                <a:xfrm>
                  <a:off x="-1" y="-2"/>
                  <a:ext cx="6624746" cy="504062"/>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lgn="ctr">
                    <a:defRPr>
                      <a:solidFill>
                        <a:srgbClr val="4F6228"/>
                      </a:solidFill>
                      <a:latin typeface="Calibri"/>
                      <a:ea typeface="Calibri"/>
                      <a:cs typeface="Calibri"/>
                      <a:sym typeface="Calibri"/>
                    </a:defRPr>
                  </a:pPr>
                </a:p>
              </p:txBody>
            </p:sp>
            <p:sp>
              <p:nvSpPr>
                <p:cNvPr id="2299" name="Shape 2299"/>
                <p:cNvSpPr/>
                <p:nvPr/>
              </p:nvSpPr>
              <p:spPr>
                <a:xfrm>
                  <a:off x="-1" y="118679"/>
                  <a:ext cx="6624746"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4F6228"/>
                      </a:solidFill>
                      <a:latin typeface="Calibri"/>
                      <a:ea typeface="Calibri"/>
                      <a:cs typeface="Calibri"/>
                      <a:sym typeface="Calibri"/>
                    </a:defRPr>
                  </a:lvl1pPr>
                </a:lstStyle>
                <a:p>
                  <a:pPr/>
                  <a:r>
                    <a:t>ESB</a:t>
                  </a:r>
                </a:p>
              </p:txBody>
            </p:sp>
          </p:grpSp>
          <p:sp>
            <p:nvSpPr>
              <p:cNvPr id="2301" name="Shape 2301"/>
              <p:cNvSpPr/>
              <p:nvPr/>
            </p:nvSpPr>
            <p:spPr>
              <a:xfrm>
                <a:off x="1512167" y="1080123"/>
                <a:ext cx="576067" cy="576067"/>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302" name="Shape 2302"/>
              <p:cNvSpPr/>
              <p:nvPr/>
            </p:nvSpPr>
            <p:spPr>
              <a:xfrm>
                <a:off x="4176466" y="1080123"/>
                <a:ext cx="1080122" cy="792093"/>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303" name="Shape 2303"/>
              <p:cNvSpPr/>
              <p:nvPr/>
            </p:nvSpPr>
            <p:spPr>
              <a:xfrm>
                <a:off x="2952328" y="1080123"/>
                <a:ext cx="1224139" cy="432051"/>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304" name="Shape 2304"/>
              <p:cNvSpPr/>
              <p:nvPr/>
            </p:nvSpPr>
            <p:spPr>
              <a:xfrm>
                <a:off x="3600401" y="-1"/>
                <a:ext cx="576067" cy="576067"/>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305" name="Shape 2305"/>
              <p:cNvSpPr/>
              <p:nvPr/>
            </p:nvSpPr>
            <p:spPr>
              <a:xfrm>
                <a:off x="1512167" y="-1"/>
                <a:ext cx="1512171" cy="576067"/>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2306" name="Shape 2306"/>
              <p:cNvSpPr/>
              <p:nvPr/>
            </p:nvSpPr>
            <p:spPr>
              <a:xfrm>
                <a:off x="4608515" y="-1"/>
                <a:ext cx="792091" cy="576067"/>
              </a:xfrm>
              <a:prstGeom prst="rect">
                <a:avLst/>
              </a:prstGeom>
              <a:solidFill>
                <a:srgbClr val="D7E4BD">
                  <a:alpha val="88000"/>
                </a:srgbClr>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grpSp>
    </p:spTree>
  </p:cSld>
  <p:clrMapOvr>
    <a:masterClrMapping/>
  </p:clrMapOvr>
  <p:transition xmlns:p14="http://schemas.microsoft.com/office/powerpoint/2010/main" spd="med" advClick="1" p14:dur="1000"/>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0" name="Shape 2310"/>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11" name="Shape 2311"/>
          <p:cNvSpPr/>
          <p:nvPr>
            <p:ph type="title"/>
          </p:nvPr>
        </p:nvSpPr>
        <p:spPr>
          <a:xfrm>
            <a:off x="457199" y="274637"/>
            <a:ext cx="7355162" cy="1143004"/>
          </a:xfrm>
          <a:prstGeom prst="rect">
            <a:avLst/>
          </a:prstGeom>
        </p:spPr>
        <p:txBody>
          <a:bodyPr/>
          <a:lstStyle/>
          <a:p>
            <a:pPr/>
            <a:r>
              <a:t>ESB</a:t>
            </a:r>
          </a:p>
        </p:txBody>
      </p:sp>
      <p:grpSp>
        <p:nvGrpSpPr>
          <p:cNvPr id="2322" name="Group 2322"/>
          <p:cNvGrpSpPr/>
          <p:nvPr/>
        </p:nvGrpSpPr>
        <p:grpSpPr>
          <a:xfrm>
            <a:off x="7380297" y="404649"/>
            <a:ext cx="1386162" cy="1008118"/>
            <a:chOff x="-1" y="0"/>
            <a:chExt cx="1386160" cy="1008117"/>
          </a:xfrm>
        </p:grpSpPr>
        <p:sp>
          <p:nvSpPr>
            <p:cNvPr id="2312" name="Shape 2312"/>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13" name="Shape 2313"/>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14" name="Shape 2314"/>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15" name="Shape 2315"/>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16" name="Shape 2316"/>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17" name="Shape 2317"/>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18" name="Shape 2318"/>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19" name="Shape 2319"/>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20" name="Shape 2320"/>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21" name="Shape 2321"/>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323" name="Shape 2323"/>
          <p:cNvSpPr/>
          <p:nvPr/>
        </p:nvSpPr>
        <p:spPr>
          <a:xfrm>
            <a:off x="609600" y="1752600"/>
            <a:ext cx="8229600" cy="3136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Enterprise Service Bus</a:t>
            </a:r>
            <a:endParaRPr sz="1500"/>
          </a:p>
          <a:p>
            <a:pPr marL="297179" indent="-297179" defTabSz="713230">
              <a:spcBef>
                <a:spcPts val="300"/>
              </a:spcBef>
              <a:buSzPct val="100000"/>
              <a:buFont typeface="Arial"/>
              <a:buChar char="•"/>
              <a:defRPr sz="2000">
                <a:latin typeface="Calibri"/>
                <a:ea typeface="Calibri"/>
                <a:cs typeface="Calibri"/>
                <a:sym typeface="Calibri"/>
              </a:defRPr>
            </a:pPr>
          </a:p>
          <a:p>
            <a:pPr marL="297179" indent="-297179" defTabSz="713230">
              <a:spcBef>
                <a:spcPts val="300"/>
              </a:spcBef>
              <a:defRPr sz="2000">
                <a:latin typeface="Calibri"/>
                <a:ea typeface="Calibri"/>
                <a:cs typeface="Calibri"/>
                <a:sym typeface="Calibri"/>
              </a:defRPr>
            </a:pPr>
            <a:r>
              <a:t>Médiateur de l’information au sein du SI</a:t>
            </a:r>
          </a:p>
          <a:p>
            <a:pPr marL="297179" indent="-297179" defTabSz="713230">
              <a:spcBef>
                <a:spcPts val="300"/>
              </a:spcBef>
              <a:defRPr sz="2000">
                <a:latin typeface="Calibri"/>
                <a:ea typeface="Calibri"/>
                <a:cs typeface="Calibri"/>
                <a:sym typeface="Calibri"/>
              </a:defRPr>
            </a:pPr>
          </a:p>
          <a:p>
            <a:pPr marL="297179" indent="-297179" defTabSz="713230">
              <a:spcBef>
                <a:spcPts val="300"/>
              </a:spcBef>
              <a:defRPr sz="2000">
                <a:latin typeface="Calibri"/>
                <a:ea typeface="Calibri"/>
                <a:cs typeface="Calibri"/>
                <a:sym typeface="Calibri"/>
              </a:defRPr>
            </a:pPr>
            <a:r>
              <a:t>Constitué des standards du SOA : JMS, WS, Ordonnancer</a:t>
            </a:r>
          </a:p>
          <a:p>
            <a:pPr marL="297179" indent="-297179" defTabSz="713230">
              <a:spcBef>
                <a:spcPts val="300"/>
              </a:spcBef>
              <a:defRPr sz="2000">
                <a:latin typeface="Calibri"/>
                <a:ea typeface="Calibri"/>
                <a:cs typeface="Calibri"/>
                <a:sym typeface="Calibri"/>
              </a:defRPr>
            </a:pPr>
          </a:p>
          <a:p>
            <a:pPr marL="297179" indent="-297179" defTabSz="713230">
              <a:spcBef>
                <a:spcPts val="300"/>
              </a:spcBef>
              <a:defRPr sz="2000">
                <a:latin typeface="Calibri"/>
                <a:ea typeface="Calibri"/>
                <a:cs typeface="Calibri"/>
                <a:sym typeface="Calibri"/>
              </a:defRPr>
            </a:pPr>
            <a:r>
              <a:t>Propose des outils pour surveiller le trafic, gérer la sécurité, les transaction, la qualité de service.</a:t>
            </a: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5" name="Shape 2325"/>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26" name="Shape 2326"/>
          <p:cNvSpPr/>
          <p:nvPr>
            <p:ph type="title"/>
          </p:nvPr>
        </p:nvSpPr>
        <p:spPr>
          <a:xfrm>
            <a:off x="1260126" y="274638"/>
            <a:ext cx="6457656" cy="1143001"/>
          </a:xfrm>
          <a:prstGeom prst="rect">
            <a:avLst/>
          </a:prstGeom>
        </p:spPr>
        <p:txBody>
          <a:bodyPr/>
          <a:lstStyle>
            <a:lvl1pPr defTabSz="896111">
              <a:defRPr sz="4300"/>
            </a:lvl1pPr>
          </a:lstStyle>
          <a:p>
            <a:pPr/>
            <a:r>
              <a:t>Enjeux et problématiques</a:t>
            </a:r>
          </a:p>
        </p:txBody>
      </p:sp>
      <p:sp>
        <p:nvSpPr>
          <p:cNvPr id="2327" name="Shape 2327"/>
          <p:cNvSpPr/>
          <p:nvPr>
            <p:ph type="body" idx="1"/>
          </p:nvPr>
        </p:nvSpPr>
        <p:spPr>
          <a:xfrm>
            <a:off x="457200" y="1600200"/>
            <a:ext cx="8229600" cy="4525963"/>
          </a:xfrm>
          <a:prstGeom prst="rect">
            <a:avLst/>
          </a:prstGeom>
        </p:spPr>
        <p:txBody>
          <a:bodyPr/>
          <a:lstStyle/>
          <a:p>
            <a:pPr marL="0" indent="0" defTabSz="786383">
              <a:lnSpc>
                <a:spcPct val="80000"/>
              </a:lnSpc>
              <a:spcBef>
                <a:spcPts val="500"/>
              </a:spcBef>
              <a:buSzTx/>
              <a:buNone/>
              <a:defRPr sz="2400"/>
            </a:pPr>
          </a:p>
          <a:p>
            <a:pPr marL="0" indent="0" defTabSz="786383">
              <a:lnSpc>
                <a:spcPct val="80000"/>
              </a:lnSpc>
              <a:spcBef>
                <a:spcPts val="500"/>
              </a:spcBef>
              <a:buSzTx/>
              <a:buNone/>
              <a:defRPr i="1" sz="2400"/>
            </a:pPr>
            <a:r>
              <a:t>ESB : la pierre centrale de l’édifice </a:t>
            </a:r>
          </a:p>
          <a:p>
            <a:pPr marL="0" indent="0" defTabSz="786383">
              <a:lnSpc>
                <a:spcPct val="80000"/>
              </a:lnSpc>
              <a:spcBef>
                <a:spcPts val="500"/>
              </a:spcBef>
              <a:buSzTx/>
              <a:buNone/>
              <a:defRPr sz="2400"/>
            </a:pPr>
          </a:p>
          <a:p>
            <a:pPr marL="294893" indent="-294893" defTabSz="786383">
              <a:lnSpc>
                <a:spcPct val="80000"/>
              </a:lnSpc>
              <a:spcBef>
                <a:spcPts val="500"/>
              </a:spcBef>
              <a:defRPr sz="2400"/>
            </a:pPr>
            <a:r>
              <a:t>Prévoir le cadencement des mises à jours de l’ESB</a:t>
            </a:r>
          </a:p>
          <a:p>
            <a:pPr marL="294893" indent="-294893" defTabSz="786383">
              <a:lnSpc>
                <a:spcPct val="80000"/>
              </a:lnSpc>
              <a:spcBef>
                <a:spcPts val="500"/>
              </a:spcBef>
              <a:defRPr sz="2400"/>
            </a:pPr>
            <a:r>
              <a:t>Architecture distribué : éviter le SPOF (Single Point Of Failure)</a:t>
            </a:r>
          </a:p>
          <a:p>
            <a:pPr marL="294893" indent="-294893" defTabSz="786383">
              <a:lnSpc>
                <a:spcPct val="80000"/>
              </a:lnSpc>
              <a:spcBef>
                <a:spcPts val="500"/>
              </a:spcBef>
              <a:defRPr sz="2400"/>
            </a:pPr>
            <a:r>
              <a:t>Définir la granularité des services et process</a:t>
            </a:r>
          </a:p>
          <a:p>
            <a:pPr marL="294893" indent="-294893" defTabSz="786383">
              <a:lnSpc>
                <a:spcPct val="80000"/>
              </a:lnSpc>
              <a:spcBef>
                <a:spcPts val="500"/>
              </a:spcBef>
              <a:defRPr sz="2400"/>
            </a:pPr>
            <a:r>
              <a:t>Utilisation des standards </a:t>
            </a:r>
          </a:p>
          <a:p>
            <a:pPr marL="294893" indent="-294893" defTabSz="786383">
              <a:lnSpc>
                <a:spcPct val="80000"/>
              </a:lnSpc>
              <a:spcBef>
                <a:spcPts val="500"/>
              </a:spcBef>
              <a:defRPr sz="2400"/>
            </a:pPr>
            <a:r>
              <a:t>Prise en compte de l’évolution globale du SI</a:t>
            </a:r>
          </a:p>
          <a:p>
            <a:pPr marL="294893" indent="-294893" defTabSz="786383">
              <a:lnSpc>
                <a:spcPct val="80000"/>
              </a:lnSpc>
              <a:spcBef>
                <a:spcPts val="500"/>
              </a:spcBef>
              <a:defRPr sz="2400"/>
            </a:pPr>
            <a:r>
              <a:t>Merge de SI =&gt; Communication possible entre des ESB</a:t>
            </a:r>
          </a:p>
        </p:txBody>
      </p:sp>
      <p:grpSp>
        <p:nvGrpSpPr>
          <p:cNvPr id="2338" name="Group 2338"/>
          <p:cNvGrpSpPr/>
          <p:nvPr/>
        </p:nvGrpSpPr>
        <p:grpSpPr>
          <a:xfrm>
            <a:off x="7710497" y="342067"/>
            <a:ext cx="1386162" cy="1008118"/>
            <a:chOff x="-1" y="0"/>
            <a:chExt cx="1386160" cy="1008117"/>
          </a:xfrm>
        </p:grpSpPr>
        <p:sp>
          <p:nvSpPr>
            <p:cNvPr id="2328" name="Shape 2328"/>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29" name="Shape 2329"/>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30" name="Shape 2330"/>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31" name="Shape 2331"/>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32" name="Shape 2332"/>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33" name="Shape 2333"/>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34" name="Shape 2334"/>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35" name="Shape 2335"/>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36" name="Shape 2336"/>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37" name="Shape 2337"/>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0" name="Shape 2340"/>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41" name="Shape 2341"/>
          <p:cNvSpPr/>
          <p:nvPr>
            <p:ph type="title"/>
          </p:nvPr>
        </p:nvSpPr>
        <p:spPr>
          <a:xfrm>
            <a:off x="457200" y="274638"/>
            <a:ext cx="8229600" cy="1143001"/>
          </a:xfrm>
          <a:prstGeom prst="rect">
            <a:avLst/>
          </a:prstGeom>
        </p:spPr>
        <p:txBody>
          <a:bodyPr/>
          <a:lstStyle/>
          <a:p>
            <a:pPr/>
            <a:r>
              <a:t>Normes et standard</a:t>
            </a:r>
          </a:p>
        </p:txBody>
      </p:sp>
      <p:sp>
        <p:nvSpPr>
          <p:cNvPr id="2342" name="Shape 2342"/>
          <p:cNvSpPr/>
          <p:nvPr>
            <p:ph type="body" idx="1"/>
          </p:nvPr>
        </p:nvSpPr>
        <p:spPr>
          <a:xfrm>
            <a:off x="457200" y="1600200"/>
            <a:ext cx="8229600" cy="4525963"/>
          </a:xfrm>
          <a:prstGeom prst="rect">
            <a:avLst/>
          </a:prstGeom>
        </p:spPr>
        <p:txBody>
          <a:bodyPr/>
          <a:lstStyle/>
          <a:p>
            <a:pPr marL="264031" indent="-264031" defTabSz="704087">
              <a:spcBef>
                <a:spcPts val="500"/>
              </a:spcBef>
              <a:defRPr sz="2400"/>
            </a:pPr>
          </a:p>
          <a:p>
            <a:pPr marL="264031" indent="-264031" defTabSz="704087">
              <a:spcBef>
                <a:spcPts val="500"/>
              </a:spcBef>
              <a:defRPr sz="2400"/>
            </a:pPr>
            <a:r>
              <a:t>Standards W3C : standards relatifs aux Web Services (XML, SOPA, WSDL, XSD …)</a:t>
            </a:r>
          </a:p>
          <a:p>
            <a:pPr marL="264031" indent="-264031" defTabSz="704087">
              <a:spcBef>
                <a:spcPts val="500"/>
              </a:spcBef>
              <a:defRPr sz="2400"/>
            </a:pPr>
          </a:p>
          <a:p>
            <a:pPr marL="264031" indent="-264031" defTabSz="704087">
              <a:spcBef>
                <a:spcPts val="500"/>
              </a:spcBef>
              <a:defRPr sz="2400"/>
            </a:pPr>
            <a:r>
              <a:t>Standards OASIS : Normes WS-* comme WS-Security, WS Adressing, BPEL, UDDI</a:t>
            </a:r>
          </a:p>
          <a:p>
            <a:pPr marL="264031" indent="-264031" defTabSz="704087">
              <a:spcBef>
                <a:spcPts val="500"/>
              </a:spcBef>
              <a:defRPr sz="2400"/>
            </a:pPr>
          </a:p>
          <a:p>
            <a:pPr marL="264031" indent="-264031" defTabSz="704087">
              <a:spcBef>
                <a:spcPts val="500"/>
              </a:spcBef>
              <a:defRPr sz="2400"/>
            </a:pPr>
            <a:r>
              <a:t>JSR Java : J2CA (J2EE Connector Architecture) et JBI (Java Business Integration, les ESB en sont un implémentation)</a:t>
            </a:r>
          </a:p>
        </p:txBody>
      </p:sp>
      <p:grpSp>
        <p:nvGrpSpPr>
          <p:cNvPr id="2353" name="Group 2353"/>
          <p:cNvGrpSpPr/>
          <p:nvPr/>
        </p:nvGrpSpPr>
        <p:grpSpPr>
          <a:xfrm>
            <a:off x="7710497" y="354767"/>
            <a:ext cx="1386162" cy="1008118"/>
            <a:chOff x="-1" y="0"/>
            <a:chExt cx="1386160" cy="1008117"/>
          </a:xfrm>
        </p:grpSpPr>
        <p:sp>
          <p:nvSpPr>
            <p:cNvPr id="2343" name="Shape 2343"/>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44" name="Shape 2344"/>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45" name="Shape 2345"/>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46" name="Shape 2346"/>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47" name="Shape 2347"/>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48" name="Shape 2348"/>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49" name="Shape 2349"/>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50" name="Shape 2350"/>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51" name="Shape 2351"/>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52" name="Shape 2352"/>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Shape 343"/>
          <p:cNvSpPr/>
          <p:nvPr>
            <p:ph type="title"/>
          </p:nvPr>
        </p:nvSpPr>
        <p:spPr>
          <a:prstGeom prst="rect">
            <a:avLst/>
          </a:prstGeom>
        </p:spPr>
        <p:txBody>
          <a:bodyPr/>
          <a:lstStyle/>
          <a:p>
            <a:pPr/>
            <a:r>
              <a:t>Singleton</a:t>
            </a:r>
          </a:p>
        </p:txBody>
      </p:sp>
      <p:sp>
        <p:nvSpPr>
          <p:cNvPr id="344" name="Shape 344"/>
          <p:cNvSpPr/>
          <p:nvPr>
            <p:ph type="body" idx="1"/>
          </p:nvPr>
        </p:nvSpPr>
        <p:spPr>
          <a:xfrm>
            <a:off x="457200" y="1600200"/>
            <a:ext cx="8229600" cy="4525963"/>
          </a:xfrm>
          <a:prstGeom prst="rect">
            <a:avLst/>
          </a:prstGeom>
        </p:spPr>
        <p:txBody>
          <a:bodyPr/>
          <a:lstStyle/>
          <a:p>
            <a:pPr/>
            <a:r>
              <a:t>Conséquences :</a:t>
            </a:r>
          </a:p>
          <a:p>
            <a:pPr lvl="1" marL="742950" indent="-285750">
              <a:spcBef>
                <a:spcPts val="600"/>
              </a:spcBef>
              <a:defRPr sz="2800"/>
            </a:pPr>
            <a:r>
              <a:t>Instance unique</a:t>
            </a:r>
          </a:p>
          <a:p>
            <a:pPr lvl="1" marL="742950" indent="-285750">
              <a:spcBef>
                <a:spcPts val="600"/>
              </a:spcBef>
              <a:defRPr sz="2800"/>
            </a:pPr>
            <a:r>
              <a:t>Facilement accessible</a:t>
            </a:r>
          </a:p>
          <a:p>
            <a:pPr>
              <a:defRPr sz="800"/>
            </a:pPr>
          </a:p>
          <a:p>
            <a:pPr/>
            <a:r>
              <a:t>Inconvénients :</a:t>
            </a:r>
          </a:p>
          <a:p>
            <a:pPr lvl="1" marL="742950" indent="-285750">
              <a:spcBef>
                <a:spcPts val="600"/>
              </a:spcBef>
              <a:defRPr sz="2800"/>
            </a:pPr>
            <a:r>
              <a:t>Initialisation</a:t>
            </a:r>
          </a:p>
          <a:p>
            <a:pPr lvl="1" marL="742950" indent="-285750">
              <a:spcBef>
                <a:spcPts val="600"/>
              </a:spcBef>
              <a:defRPr sz="2800"/>
            </a:pPr>
            <a:r>
              <a:t>Accès concurrents, goulets d’étranglement</a:t>
            </a:r>
          </a:p>
          <a:p>
            <a:pPr lvl="1" marL="742950" indent="-285750">
              <a:spcBef>
                <a:spcPts val="600"/>
              </a:spcBef>
              <a:defRPr sz="2800"/>
            </a:pPr>
            <a:r>
              <a:t>Lien statique (le new est fait dans l’instance)</a:t>
            </a:r>
          </a:p>
          <a:p>
            <a:pPr lvl="1" marL="742950" indent="-285750">
              <a:spcBef>
                <a:spcPts val="600"/>
              </a:spcBef>
              <a:defRPr sz="2800"/>
            </a:pPr>
            <a:r>
              <a:t>Peut masquer des dépendances</a:t>
            </a:r>
          </a:p>
        </p:txBody>
      </p:sp>
      <p:pic>
        <p:nvPicPr>
          <p:cNvPr id="345"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grpSp>
        <p:nvGrpSpPr>
          <p:cNvPr id="350" name="Group 350"/>
          <p:cNvGrpSpPr/>
          <p:nvPr/>
        </p:nvGrpSpPr>
        <p:grpSpPr>
          <a:xfrm>
            <a:off x="4932040" y="2060848"/>
            <a:ext cx="3456384" cy="1169348"/>
            <a:chOff x="0" y="0"/>
            <a:chExt cx="3456383" cy="1169346"/>
          </a:xfrm>
        </p:grpSpPr>
        <p:grpSp>
          <p:nvGrpSpPr>
            <p:cNvPr id="348" name="Group 348"/>
            <p:cNvGrpSpPr/>
            <p:nvPr/>
          </p:nvGrpSpPr>
          <p:grpSpPr>
            <a:xfrm>
              <a:off x="432048" y="0"/>
              <a:ext cx="3024336" cy="936105"/>
              <a:chOff x="0" y="0"/>
              <a:chExt cx="3024335" cy="936104"/>
            </a:xfrm>
          </p:grpSpPr>
          <p:sp>
            <p:nvSpPr>
              <p:cNvPr id="346" name="Shape 346"/>
              <p:cNvSpPr/>
              <p:nvPr/>
            </p:nvSpPr>
            <p:spPr>
              <a:xfrm>
                <a:off x="0" y="-1"/>
                <a:ext cx="3024336" cy="936106"/>
              </a:xfrm>
              <a:prstGeom prst="rect">
                <a:avLst/>
              </a:prstGeom>
              <a:solidFill>
                <a:schemeClr val="accent2"/>
              </a:solidFill>
              <a:ln w="25400" cap="flat">
                <a:solidFill>
                  <a:srgbClr val="8C3A38"/>
                </a:solidFill>
                <a:prstDash val="solid"/>
                <a:round/>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sz="2800">
                    <a:solidFill>
                      <a:srgbClr val="FFFFFF"/>
                    </a:solidFill>
                    <a:latin typeface="Calibri"/>
                    <a:ea typeface="Calibri"/>
                    <a:cs typeface="Calibri"/>
                    <a:sym typeface="Calibri"/>
                  </a:defRPr>
                </a:pPr>
              </a:p>
            </p:txBody>
          </p:sp>
          <p:sp>
            <p:nvSpPr>
              <p:cNvPr id="347" name="Shape 347"/>
              <p:cNvSpPr/>
              <p:nvPr/>
            </p:nvSpPr>
            <p:spPr>
              <a:xfrm>
                <a:off x="0" y="15933"/>
                <a:ext cx="3024336" cy="904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800">
                    <a:solidFill>
                      <a:srgbClr val="FFFFFF"/>
                    </a:solidFill>
                    <a:latin typeface="Calibri"/>
                    <a:ea typeface="Calibri"/>
                    <a:cs typeface="Calibri"/>
                    <a:sym typeface="Calibri"/>
                  </a:defRPr>
                </a:lvl1pPr>
              </a:lstStyle>
              <a:p>
                <a:pPr/>
                <a:r>
                  <a:t>À utiliser avec modération !</a:t>
                </a:r>
              </a:p>
            </p:txBody>
          </p:sp>
        </p:grpSp>
        <p:pic>
          <p:nvPicPr>
            <p:cNvPr id="349" name="image19.gif" descr="C:\Users\fdegrigny\Desktop\Facilitation de réunion\images\warning.gif"/>
            <p:cNvPicPr>
              <a:picLocks noChangeAspect="1"/>
            </p:cNvPicPr>
            <p:nvPr/>
          </p:nvPicPr>
          <p:blipFill>
            <a:blip r:embed="rId3">
              <a:extLst/>
            </a:blip>
            <a:stretch>
              <a:fillRect/>
            </a:stretch>
          </p:blipFill>
          <p:spPr>
            <a:xfrm>
              <a:off x="-1" y="360040"/>
              <a:ext cx="936105" cy="809308"/>
            </a:xfrm>
            <a:prstGeom prst="rect">
              <a:avLst/>
            </a:prstGeom>
            <a:ln w="12700" cap="flat">
              <a:noFill/>
              <a:miter lim="400000"/>
            </a:ln>
            <a:effectLst>
              <a:outerShdw sx="100000" sy="100000" kx="0" ky="0" algn="b" rotWithShape="0" blurRad="50800" dist="38100" dir="2700000">
                <a:srgbClr val="000000">
                  <a:alpha val="40000"/>
                </a:srgbClr>
              </a:outerShdw>
            </a:effectLst>
          </p:spPr>
        </p:pic>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1"/>
    </p:bldLst>
  </p:timing>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5" name="Shape 2355"/>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56" name="Shape 2356"/>
          <p:cNvSpPr/>
          <p:nvPr>
            <p:ph type="title"/>
          </p:nvPr>
        </p:nvSpPr>
        <p:spPr>
          <a:xfrm>
            <a:off x="457199" y="274637"/>
            <a:ext cx="7355162" cy="1143004"/>
          </a:xfrm>
          <a:prstGeom prst="rect">
            <a:avLst/>
          </a:prstGeom>
        </p:spPr>
        <p:txBody>
          <a:bodyPr lIns="0" tIns="0" rIns="0" bIns="0"/>
          <a:lstStyle>
            <a:lvl1pPr>
              <a:defRPr sz="4000"/>
            </a:lvl1pPr>
          </a:lstStyle>
          <a:p>
            <a:pPr/>
            <a:r>
              <a:t>Les procédures d’entreprises</a:t>
            </a:r>
          </a:p>
        </p:txBody>
      </p:sp>
      <p:grpSp>
        <p:nvGrpSpPr>
          <p:cNvPr id="2367" name="Group 2367"/>
          <p:cNvGrpSpPr/>
          <p:nvPr/>
        </p:nvGrpSpPr>
        <p:grpSpPr>
          <a:xfrm>
            <a:off x="8035000" y="290350"/>
            <a:ext cx="947346" cy="688986"/>
            <a:chOff x="0" y="0"/>
            <a:chExt cx="947344" cy="688985"/>
          </a:xfrm>
        </p:grpSpPr>
        <p:sp>
          <p:nvSpPr>
            <p:cNvPr id="2357" name="Shape 2357"/>
            <p:cNvSpPr/>
            <p:nvPr/>
          </p:nvSpPr>
          <p:spPr>
            <a:xfrm>
              <a:off x="344497" y="86129"/>
              <a:ext cx="129189" cy="4306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58" name="Shape 2358"/>
            <p:cNvSpPr/>
            <p:nvPr/>
          </p:nvSpPr>
          <p:spPr>
            <a:xfrm flipV="1">
              <a:off x="86129" y="215315"/>
              <a:ext cx="645927" cy="172250"/>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59" name="Shape 2359"/>
            <p:cNvSpPr/>
            <p:nvPr/>
          </p:nvSpPr>
          <p:spPr>
            <a:xfrm>
              <a:off x="430620" y="86129"/>
              <a:ext cx="301433" cy="129188"/>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60" name="Shape 2360"/>
            <p:cNvSpPr/>
            <p:nvPr/>
          </p:nvSpPr>
          <p:spPr>
            <a:xfrm>
              <a:off x="473683" y="516744"/>
              <a:ext cx="387555" cy="86128"/>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61" name="Shape 2361"/>
            <p:cNvSpPr/>
            <p:nvPr/>
          </p:nvSpPr>
          <p:spPr>
            <a:xfrm flipH="1">
              <a:off x="473684" y="215313"/>
              <a:ext cx="258372" cy="30143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62" name="Shape 2362"/>
            <p:cNvSpPr/>
            <p:nvPr/>
          </p:nvSpPr>
          <p:spPr>
            <a:xfrm>
              <a:off x="258368" y="-1"/>
              <a:ext cx="172237" cy="172247"/>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63" name="Shape 2363"/>
            <p:cNvSpPr/>
            <p:nvPr/>
          </p:nvSpPr>
          <p:spPr>
            <a:xfrm>
              <a:off x="645924" y="129184"/>
              <a:ext cx="172237" cy="172247"/>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64" name="Shape 2364"/>
            <p:cNvSpPr/>
            <p:nvPr/>
          </p:nvSpPr>
          <p:spPr>
            <a:xfrm>
              <a:off x="387552" y="430616"/>
              <a:ext cx="172237" cy="172247"/>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65" name="Shape 2365"/>
            <p:cNvSpPr/>
            <p:nvPr/>
          </p:nvSpPr>
          <p:spPr>
            <a:xfrm>
              <a:off x="-1" y="301429"/>
              <a:ext cx="172237" cy="17223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66" name="Shape 2366"/>
            <p:cNvSpPr/>
            <p:nvPr/>
          </p:nvSpPr>
          <p:spPr>
            <a:xfrm>
              <a:off x="775107" y="516738"/>
              <a:ext cx="172237" cy="17224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368" name="Shape 2368"/>
          <p:cNvSpPr/>
          <p:nvPr/>
        </p:nvSpPr>
        <p:spPr>
          <a:xfrm>
            <a:off x="609600" y="1752600"/>
            <a:ext cx="8229600" cy="3632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A quoi ça sert, les procédures d’entreprises ?</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marL="297179" indent="-297179" defTabSz="713230">
              <a:spcBef>
                <a:spcPts val="300"/>
              </a:spcBef>
              <a:buSzPct val="100000"/>
              <a:buFont typeface="Arial"/>
              <a:buChar char="•"/>
              <a:defRPr sz="1600">
                <a:latin typeface="Calibri"/>
                <a:ea typeface="Calibri"/>
                <a:cs typeface="Calibri"/>
                <a:sym typeface="Calibri"/>
              </a:defRPr>
            </a:pPr>
            <a:r>
              <a:t>Ordonnancer les traitements d’un point de vue métier</a:t>
            </a:r>
          </a:p>
          <a:p>
            <a:pPr marL="297179" indent="-297179" defTabSz="713230">
              <a:spcBef>
                <a:spcPts val="300"/>
              </a:spcBef>
              <a:buSzPct val="100000"/>
              <a:buFont typeface="Arial"/>
              <a:buChar char="•"/>
              <a:defRPr sz="1600">
                <a:latin typeface="Calibri"/>
                <a:ea typeface="Calibri"/>
                <a:cs typeface="Calibri"/>
                <a:sym typeface="Calibri"/>
              </a:defRPr>
            </a:pPr>
          </a:p>
          <a:p>
            <a:pPr marL="297179" indent="-297179" defTabSz="713230">
              <a:spcBef>
                <a:spcPts val="300"/>
              </a:spcBef>
              <a:buSzPct val="100000"/>
              <a:buFont typeface="Arial"/>
              <a:buChar char="•"/>
              <a:defRPr sz="1600">
                <a:latin typeface="Calibri"/>
                <a:ea typeface="Calibri"/>
                <a:cs typeface="Calibri"/>
                <a:sym typeface="Calibri"/>
              </a:defRPr>
            </a:pPr>
            <a:r>
              <a:t>Composer avec les différents (web)services pour obtenir un flux fonctionnel.</a:t>
            </a:r>
          </a:p>
          <a:p>
            <a:pPr marL="297179" indent="-297179" defTabSz="713230">
              <a:spcBef>
                <a:spcPts val="300"/>
              </a:spcBef>
              <a:buSzPct val="100000"/>
              <a:buFont typeface="Arial"/>
              <a:buChar char="•"/>
              <a:defRPr sz="1600">
                <a:latin typeface="Calibri"/>
                <a:ea typeface="Calibri"/>
                <a:cs typeface="Calibri"/>
                <a:sym typeface="Calibri"/>
              </a:defRPr>
            </a:pPr>
          </a:p>
          <a:p>
            <a:pPr marL="297179" indent="-297179" defTabSz="713230">
              <a:spcBef>
                <a:spcPts val="300"/>
              </a:spcBef>
              <a:buSzPct val="100000"/>
              <a:buFont typeface="Arial"/>
              <a:buChar char="•"/>
              <a:defRPr sz="1600">
                <a:latin typeface="Calibri"/>
                <a:ea typeface="Calibri"/>
                <a:cs typeface="Calibri"/>
                <a:sym typeface="Calibri"/>
              </a:defRPr>
            </a:pPr>
            <a:r>
              <a:t>Un langage : BPEL</a:t>
            </a:r>
          </a:p>
          <a:p>
            <a:pPr marL="297179" indent="-297179" defTabSz="713230">
              <a:spcBef>
                <a:spcPts val="300"/>
              </a:spcBef>
              <a:buSzPct val="100000"/>
              <a:buFont typeface="Arial"/>
              <a:buChar char="•"/>
              <a:defRPr sz="1600">
                <a:latin typeface="Calibri"/>
                <a:ea typeface="Calibri"/>
                <a:cs typeface="Calibri"/>
                <a:sym typeface="Calibri"/>
              </a:defRPr>
            </a:pPr>
          </a:p>
          <a:p>
            <a:pPr marL="297179" indent="-297179" defTabSz="713230">
              <a:spcBef>
                <a:spcPts val="300"/>
              </a:spcBef>
              <a:buSzPct val="100000"/>
              <a:buFont typeface="Arial"/>
              <a:buChar char="•"/>
              <a:defRPr sz="1600">
                <a:latin typeface="Calibri"/>
                <a:ea typeface="Calibri"/>
                <a:cs typeface="Calibri"/>
                <a:sym typeface="Calibri"/>
              </a:defRPr>
            </a:pPr>
            <a:r>
              <a:t>Des interfaces de création.</a:t>
            </a:r>
          </a:p>
          <a:p>
            <a:pPr marL="297179" indent="-297179" defTabSz="713230">
              <a:spcBef>
                <a:spcPts val="300"/>
              </a:spcBef>
              <a:buSzPct val="100000"/>
              <a:buFont typeface="Arial"/>
              <a:buChar char="•"/>
              <a:defRPr sz="1600">
                <a:latin typeface="Calibri"/>
                <a:ea typeface="Calibri"/>
                <a:cs typeface="Calibri"/>
                <a:sym typeface="Calibri"/>
              </a:defRPr>
            </a:pPr>
          </a:p>
          <a:p>
            <a:pPr marL="297179" indent="-297179" defTabSz="713230">
              <a:spcBef>
                <a:spcPts val="300"/>
              </a:spcBef>
              <a:buSzPct val="100000"/>
              <a:buFont typeface="Arial"/>
              <a:buChar char="•"/>
              <a:defRPr sz="1600">
                <a:latin typeface="Calibri"/>
                <a:ea typeface="Calibri"/>
                <a:cs typeface="Calibri"/>
                <a:sym typeface="Calibri"/>
              </a:defRPr>
            </a:pPr>
            <a:r>
              <a:t>Une utilisation des technologies SOA.</a:t>
            </a: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0" name="Shape 2370"/>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71" name="Shape 2371"/>
          <p:cNvSpPr/>
          <p:nvPr>
            <p:ph type="title"/>
          </p:nvPr>
        </p:nvSpPr>
        <p:spPr>
          <a:xfrm>
            <a:off x="457199" y="274637"/>
            <a:ext cx="7355162" cy="1143004"/>
          </a:xfrm>
          <a:prstGeom prst="rect">
            <a:avLst/>
          </a:prstGeom>
        </p:spPr>
        <p:txBody>
          <a:bodyPr lIns="0" tIns="0" rIns="0" bIns="0"/>
          <a:lstStyle>
            <a:lvl1pPr>
              <a:defRPr sz="4000"/>
            </a:lvl1pPr>
          </a:lstStyle>
          <a:p>
            <a:pPr/>
            <a:r>
              <a:t>Les procédures d’entreprises</a:t>
            </a:r>
          </a:p>
        </p:txBody>
      </p:sp>
      <p:grpSp>
        <p:nvGrpSpPr>
          <p:cNvPr id="2382" name="Group 2382"/>
          <p:cNvGrpSpPr/>
          <p:nvPr/>
        </p:nvGrpSpPr>
        <p:grpSpPr>
          <a:xfrm>
            <a:off x="8035000" y="290350"/>
            <a:ext cx="947346" cy="688986"/>
            <a:chOff x="0" y="0"/>
            <a:chExt cx="947344" cy="688985"/>
          </a:xfrm>
        </p:grpSpPr>
        <p:sp>
          <p:nvSpPr>
            <p:cNvPr id="2372" name="Shape 2372"/>
            <p:cNvSpPr/>
            <p:nvPr/>
          </p:nvSpPr>
          <p:spPr>
            <a:xfrm>
              <a:off x="344497" y="86129"/>
              <a:ext cx="129189" cy="4306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73" name="Shape 2373"/>
            <p:cNvSpPr/>
            <p:nvPr/>
          </p:nvSpPr>
          <p:spPr>
            <a:xfrm flipV="1">
              <a:off x="86129" y="215315"/>
              <a:ext cx="645927" cy="172250"/>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74" name="Shape 2374"/>
            <p:cNvSpPr/>
            <p:nvPr/>
          </p:nvSpPr>
          <p:spPr>
            <a:xfrm>
              <a:off x="430620" y="86129"/>
              <a:ext cx="301433" cy="129188"/>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75" name="Shape 2375"/>
            <p:cNvSpPr/>
            <p:nvPr/>
          </p:nvSpPr>
          <p:spPr>
            <a:xfrm>
              <a:off x="473683" y="516744"/>
              <a:ext cx="387555" cy="86128"/>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76" name="Shape 2376"/>
            <p:cNvSpPr/>
            <p:nvPr/>
          </p:nvSpPr>
          <p:spPr>
            <a:xfrm flipH="1">
              <a:off x="473684" y="215313"/>
              <a:ext cx="258372" cy="301434"/>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77" name="Shape 2377"/>
            <p:cNvSpPr/>
            <p:nvPr/>
          </p:nvSpPr>
          <p:spPr>
            <a:xfrm>
              <a:off x="258368" y="-1"/>
              <a:ext cx="172237" cy="172247"/>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78" name="Shape 2378"/>
            <p:cNvSpPr/>
            <p:nvPr/>
          </p:nvSpPr>
          <p:spPr>
            <a:xfrm>
              <a:off x="645924" y="129184"/>
              <a:ext cx="172237" cy="172247"/>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79" name="Shape 2379"/>
            <p:cNvSpPr/>
            <p:nvPr/>
          </p:nvSpPr>
          <p:spPr>
            <a:xfrm>
              <a:off x="387552" y="430616"/>
              <a:ext cx="172237" cy="172247"/>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80" name="Shape 2380"/>
            <p:cNvSpPr/>
            <p:nvPr/>
          </p:nvSpPr>
          <p:spPr>
            <a:xfrm>
              <a:off x="-1" y="301429"/>
              <a:ext cx="172237" cy="17223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381" name="Shape 2381"/>
            <p:cNvSpPr/>
            <p:nvPr/>
          </p:nvSpPr>
          <p:spPr>
            <a:xfrm>
              <a:off x="775107" y="516738"/>
              <a:ext cx="172237" cy="172247"/>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pic>
        <p:nvPicPr>
          <p:cNvPr id="2383" name="image17.png"/>
          <p:cNvPicPr>
            <a:picLocks noChangeAspect="1"/>
          </p:cNvPicPr>
          <p:nvPr/>
        </p:nvPicPr>
        <p:blipFill>
          <a:blip r:embed="rId2">
            <a:extLst/>
          </a:blip>
          <a:stretch>
            <a:fillRect/>
          </a:stretch>
        </p:blipFill>
        <p:spPr>
          <a:xfrm>
            <a:off x="755576" y="1556791"/>
            <a:ext cx="7992641" cy="4448686"/>
          </a:xfrm>
          <a:prstGeom prst="rect">
            <a:avLst/>
          </a:prstGeom>
          <a:ln w="12700">
            <a:miter lim="400000"/>
          </a:ln>
        </p:spPr>
      </p:pic>
    </p:spTree>
  </p:cSld>
  <p:clrMapOvr>
    <a:masterClrMapping/>
  </p:clrMapOvr>
  <p:transition xmlns:p14="http://schemas.microsoft.com/office/powerpoint/2010/main" spd="med" advClick="1" p14:dur="1000"/>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5" name="Shape 2385"/>
          <p:cNvSpPr/>
          <p:nvPr>
            <p:ph type="title"/>
          </p:nvPr>
        </p:nvSpPr>
        <p:spPr>
          <a:prstGeom prst="rect">
            <a:avLst/>
          </a:prstGeom>
        </p:spPr>
        <p:txBody>
          <a:bodyPr/>
          <a:lstStyle/>
          <a:p>
            <a:pPr/>
            <a:r>
              <a:t>WOA et micro-services</a:t>
            </a:r>
          </a:p>
        </p:txBody>
      </p:sp>
      <p:sp>
        <p:nvSpPr>
          <p:cNvPr id="2386" name="Shape 2386"/>
          <p:cNvSpPr/>
          <p:nvPr>
            <p:ph type="body" idx="1"/>
          </p:nvPr>
        </p:nvSpPr>
        <p:spPr>
          <a:xfrm>
            <a:off x="457200" y="1600200"/>
            <a:ext cx="8229600" cy="4894947"/>
          </a:xfrm>
          <a:prstGeom prst="rect">
            <a:avLst/>
          </a:prstGeom>
        </p:spPr>
        <p:txBody>
          <a:bodyPr/>
          <a:lstStyle/>
          <a:p>
            <a:pPr marL="0" indent="0" defTabSz="576072">
              <a:spcBef>
                <a:spcPts val="400"/>
              </a:spcBef>
              <a:buSzTx/>
              <a:buNone/>
              <a:defRPr i="1" sz="2000"/>
            </a:pPr>
            <a:r>
              <a:t>WOA : web oriented architecture</a:t>
            </a:r>
          </a:p>
          <a:p>
            <a:pPr marL="0" indent="0" defTabSz="576072">
              <a:spcBef>
                <a:spcPts val="400"/>
              </a:spcBef>
              <a:buSzTx/>
              <a:buNone/>
              <a:defRPr i="1" sz="2000"/>
            </a:pPr>
          </a:p>
          <a:p>
            <a:pPr marL="216027" indent="-216027" defTabSz="576072">
              <a:spcBef>
                <a:spcPts val="400"/>
              </a:spcBef>
              <a:defRPr sz="2000"/>
            </a:pPr>
            <a:r>
              <a:t>Micro-services : basés sur la philosophie UNIX : « do one thing, but do it well »</a:t>
            </a:r>
          </a:p>
          <a:p>
            <a:pPr marL="216027" indent="-216027" defTabSz="576072">
              <a:spcBef>
                <a:spcPts val="400"/>
              </a:spcBef>
              <a:defRPr sz="2000"/>
            </a:pPr>
          </a:p>
          <a:p>
            <a:pPr marL="216027" indent="-216027" defTabSz="576072">
              <a:spcBef>
                <a:spcPts val="400"/>
              </a:spcBef>
              <a:defRPr sz="2000"/>
            </a:pPr>
            <a:r>
              <a:t>Partager au maximum les responsabilités entre les divers interlocuteurs</a:t>
            </a:r>
          </a:p>
          <a:p>
            <a:pPr marL="216027" indent="-216027" defTabSz="576072">
              <a:spcBef>
                <a:spcPts val="400"/>
              </a:spcBef>
              <a:defRPr sz="2000"/>
            </a:pPr>
          </a:p>
          <a:p>
            <a:pPr marL="216027" indent="-216027" defTabSz="576072">
              <a:spcBef>
                <a:spcPts val="400"/>
              </a:spcBef>
              <a:defRPr sz="2000"/>
            </a:pPr>
            <a:r>
              <a:t>Chaque service spécifique est responsable d’une fonctionnalité et la traite entièrement</a:t>
            </a:r>
          </a:p>
          <a:p>
            <a:pPr marL="216027" indent="-216027" defTabSz="576072">
              <a:spcBef>
                <a:spcPts val="400"/>
              </a:spcBef>
              <a:defRPr sz="2000"/>
            </a:pPr>
          </a:p>
          <a:p>
            <a:pPr marL="216027" indent="-216027" defTabSz="576072">
              <a:spcBef>
                <a:spcPts val="400"/>
              </a:spcBef>
              <a:defRPr sz="2000"/>
            </a:pPr>
            <a:r>
              <a:t>En plein essor avec la mouvance « agile » : une feature team peut gérer un micro service</a:t>
            </a:r>
          </a:p>
        </p:txBody>
      </p:sp>
    </p:spTree>
  </p:cSld>
  <p:clrMapOvr>
    <a:masterClrMapping/>
  </p:clrMapOvr>
  <p:transition xmlns:p14="http://schemas.microsoft.com/office/powerpoint/2010/main" spd="med" advClick="1" p14:dur="1000"/>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8" name="Shape 2388"/>
          <p:cNvSpPr/>
          <p:nvPr>
            <p:ph type="title"/>
          </p:nvPr>
        </p:nvSpPr>
        <p:spPr>
          <a:prstGeom prst="rect">
            <a:avLst/>
          </a:prstGeom>
        </p:spPr>
        <p:txBody>
          <a:bodyPr/>
          <a:lstStyle/>
          <a:p>
            <a:pPr/>
            <a:r>
              <a:t>WOA : web API</a:t>
            </a:r>
          </a:p>
        </p:txBody>
      </p:sp>
      <p:sp>
        <p:nvSpPr>
          <p:cNvPr id="2389" name="Shape 2389"/>
          <p:cNvSpPr/>
          <p:nvPr>
            <p:ph type="body" idx="1"/>
          </p:nvPr>
        </p:nvSpPr>
        <p:spPr>
          <a:xfrm>
            <a:off x="457200" y="1600200"/>
            <a:ext cx="8229600" cy="4791224"/>
          </a:xfrm>
          <a:prstGeom prst="rect">
            <a:avLst/>
          </a:prstGeom>
        </p:spPr>
        <p:txBody>
          <a:bodyPr/>
          <a:lstStyle/>
          <a:p>
            <a:pPr marL="267461" indent="-267461" defTabSz="713230">
              <a:spcBef>
                <a:spcPts val="500"/>
              </a:spcBef>
              <a:defRPr sz="2400"/>
            </a:pPr>
            <a:r>
              <a:t>Mettre à disposition un ensemble de fonctionnalité via le WEB</a:t>
            </a:r>
          </a:p>
          <a:p>
            <a:pPr marL="267461" indent="-267461" defTabSz="713230">
              <a:spcBef>
                <a:spcPts val="500"/>
              </a:spcBef>
              <a:defRPr sz="2400"/>
            </a:pPr>
          </a:p>
          <a:p>
            <a:pPr marL="267461" indent="-267461" defTabSz="713230">
              <a:spcBef>
                <a:spcPts val="500"/>
              </a:spcBef>
              <a:defRPr sz="2400"/>
            </a:pPr>
            <a:r>
              <a:t>Développer une API, exposer son interface</a:t>
            </a:r>
          </a:p>
          <a:p>
            <a:pPr marL="267461" indent="-267461" defTabSz="713230">
              <a:spcBef>
                <a:spcPts val="500"/>
              </a:spcBef>
              <a:defRPr sz="2400"/>
            </a:pPr>
          </a:p>
          <a:p>
            <a:pPr marL="267461" indent="-267461" defTabSz="713230">
              <a:spcBef>
                <a:spcPts val="500"/>
              </a:spcBef>
              <a:defRPr sz="2400"/>
            </a:pPr>
            <a:r>
              <a:t>Des outils et framework d’aide aux développement des API web existe</a:t>
            </a:r>
          </a:p>
          <a:p>
            <a:pPr marL="267461" indent="-267461" defTabSz="713230">
              <a:spcBef>
                <a:spcPts val="500"/>
              </a:spcBef>
              <a:defRPr sz="2400"/>
            </a:pPr>
          </a:p>
          <a:p>
            <a:pPr marL="267461" indent="-267461" defTabSz="713230">
              <a:spcBef>
                <a:spcPts val="500"/>
              </a:spcBef>
              <a:defRPr sz="2400"/>
            </a:pPr>
            <a:r>
              <a:t>Restlet et API Spark permette de générer et d’héberger une API.</a:t>
            </a:r>
          </a:p>
        </p:txBody>
      </p:sp>
    </p:spTree>
  </p:cSld>
  <p:clrMapOvr>
    <a:masterClrMapping/>
  </p:clrMapOvr>
  <p:transition xmlns:p14="http://schemas.microsoft.com/office/powerpoint/2010/main" spd="med" advClick="1" p14:dur="1000"/>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1" name="Shape 2391"/>
          <p:cNvSpPr/>
          <p:nvPr>
            <p:ph type="title"/>
          </p:nvPr>
        </p:nvSpPr>
        <p:spPr>
          <a:prstGeom prst="rect">
            <a:avLst/>
          </a:prstGeom>
        </p:spPr>
        <p:txBody>
          <a:bodyPr/>
          <a:lstStyle/>
          <a:p>
            <a:pPr/>
            <a:r>
              <a:t>WOA : web API</a:t>
            </a:r>
          </a:p>
        </p:txBody>
      </p:sp>
      <p:sp>
        <p:nvSpPr>
          <p:cNvPr id="2392" name="Shape 2392"/>
          <p:cNvSpPr/>
          <p:nvPr>
            <p:ph type="body" idx="1"/>
          </p:nvPr>
        </p:nvSpPr>
        <p:spPr>
          <a:xfrm>
            <a:off x="457200" y="1600200"/>
            <a:ext cx="8229600" cy="4791224"/>
          </a:xfrm>
          <a:prstGeom prst="rect">
            <a:avLst/>
          </a:prstGeom>
        </p:spPr>
        <p:txBody>
          <a:bodyPr/>
          <a:lstStyle/>
          <a:p>
            <a:pPr marL="0" indent="0" defTabSz="713230">
              <a:spcBef>
                <a:spcPts val="500"/>
              </a:spcBef>
              <a:buSzTx/>
              <a:buNone/>
              <a:defRPr i="1" sz="2400"/>
            </a:pPr>
            <a:r>
              <a:t>Développons notre première API web en utilisant Restlet. Nous allons exposer des données online par l’intermédiaire de services rest.</a:t>
            </a:r>
          </a:p>
          <a:p>
            <a:pPr marL="267461" indent="-267461" defTabSz="713230">
              <a:spcBef>
                <a:spcPts val="500"/>
              </a:spcBef>
              <a:defRPr sz="2400"/>
            </a:pPr>
          </a:p>
          <a:p>
            <a:pPr marL="267461" indent="-267461" defTabSz="713230">
              <a:spcBef>
                <a:spcPts val="500"/>
              </a:spcBef>
              <a:defRPr sz="2400"/>
            </a:pPr>
            <a:r>
              <a:t>Créer un compte sur restlet : API spark</a:t>
            </a:r>
          </a:p>
          <a:p>
            <a:pPr marL="267461" indent="-267461" defTabSz="713230">
              <a:spcBef>
                <a:spcPts val="500"/>
              </a:spcBef>
              <a:defRPr sz="2400"/>
            </a:pPr>
          </a:p>
          <a:p>
            <a:pPr marL="267461" indent="-267461" defTabSz="713230">
              <a:spcBef>
                <a:spcPts val="500"/>
              </a:spcBef>
              <a:defRPr sz="2400"/>
            </a:pPr>
            <a:r>
              <a:t>Créer une entity base et un API</a:t>
            </a:r>
          </a:p>
          <a:p>
            <a:pPr marL="267461" indent="-267461" defTabSz="713230">
              <a:spcBef>
                <a:spcPts val="500"/>
              </a:spcBef>
              <a:defRPr sz="2400"/>
            </a:pPr>
          </a:p>
          <a:p>
            <a:pPr marL="267461" indent="-267461" defTabSz="713230">
              <a:spcBef>
                <a:spcPts val="500"/>
              </a:spcBef>
              <a:defRPr sz="2400"/>
            </a:pPr>
            <a:r>
              <a:t>Tester l’API online.</a:t>
            </a:r>
          </a:p>
          <a:p>
            <a:pPr marL="267461" indent="-267461" defTabSz="713230">
              <a:spcBef>
                <a:spcPts val="500"/>
              </a:spcBef>
              <a:defRPr sz="2400"/>
            </a:pPr>
          </a:p>
          <a:p>
            <a:pPr marL="267461" indent="-267461" defTabSz="713230">
              <a:spcBef>
                <a:spcPts val="500"/>
              </a:spcBef>
              <a:defRPr sz="2400"/>
            </a:pPr>
            <a:r>
              <a:t>Récupérer un serveur correspondant à l’API créée.</a:t>
            </a:r>
          </a:p>
        </p:txBody>
      </p:sp>
      <p:pic>
        <p:nvPicPr>
          <p:cNvPr id="2393" name="image8.png" descr="C:\Users\fdegrigny\Pictures\exercise_or_gym_area_clip_art_16878.png"/>
          <p:cNvPicPr>
            <a:picLocks noChangeAspect="1"/>
          </p:cNvPicPr>
          <p:nvPr/>
        </p:nvPicPr>
        <p:blipFill>
          <a:blip r:embed="rId2">
            <a:extLst/>
          </a:blip>
          <a:stretch>
            <a:fillRect/>
          </a:stretch>
        </p:blipFill>
        <p:spPr>
          <a:xfrm>
            <a:off x="7951936" y="317722"/>
            <a:ext cx="1056832" cy="1056831"/>
          </a:xfrm>
          <a:prstGeom prst="rect">
            <a:avLst/>
          </a:prstGeom>
          <a:ln w="12700">
            <a:miter lim="400000"/>
          </a:ln>
        </p:spPr>
      </p:pic>
    </p:spTree>
  </p:cSld>
  <p:clrMapOvr>
    <a:masterClrMapping/>
  </p:clrMapOvr>
  <p:transition xmlns:p14="http://schemas.microsoft.com/office/powerpoint/2010/main" spd="med" advClick="1" p14:dur="1000"/>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5" name="Shape 2395"/>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396" name="Shape 2396"/>
          <p:cNvSpPr/>
          <p:nvPr>
            <p:ph type="title"/>
          </p:nvPr>
        </p:nvSpPr>
        <p:spPr>
          <a:xfrm>
            <a:off x="457199" y="274637"/>
            <a:ext cx="7355162" cy="1143004"/>
          </a:xfrm>
          <a:prstGeom prst="rect">
            <a:avLst/>
          </a:prstGeom>
        </p:spPr>
        <p:txBody>
          <a:bodyPr/>
          <a:lstStyle/>
          <a:p>
            <a:pPr/>
            <a:r>
              <a:t>Cas d’étude</a:t>
            </a:r>
          </a:p>
        </p:txBody>
      </p:sp>
      <p:grpSp>
        <p:nvGrpSpPr>
          <p:cNvPr id="2407" name="Group 2407"/>
          <p:cNvGrpSpPr/>
          <p:nvPr/>
        </p:nvGrpSpPr>
        <p:grpSpPr>
          <a:xfrm>
            <a:off x="7380297" y="404649"/>
            <a:ext cx="1386162" cy="1008118"/>
            <a:chOff x="-1" y="0"/>
            <a:chExt cx="1386160" cy="1008117"/>
          </a:xfrm>
        </p:grpSpPr>
        <p:sp>
          <p:nvSpPr>
            <p:cNvPr id="2397" name="Shape 2397"/>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398" name="Shape 2398"/>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399" name="Shape 2399"/>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00" name="Shape 2400"/>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01" name="Shape 2401"/>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02" name="Shape 2402"/>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03" name="Shape 2403"/>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04" name="Shape 2404"/>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05" name="Shape 2405"/>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06" name="Shape 2406"/>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408" name="Shape 2408"/>
          <p:cNvSpPr/>
          <p:nvPr/>
        </p:nvSpPr>
        <p:spPr>
          <a:xfrm>
            <a:off x="609600" y="1752600"/>
            <a:ext cx="8229600" cy="5168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0">
              <a:spcBef>
                <a:spcPts val="300"/>
              </a:spcBef>
              <a:defRPr b="1" sz="1900">
                <a:latin typeface="Calibri"/>
                <a:ea typeface="Calibri"/>
                <a:cs typeface="Calibri"/>
                <a:sym typeface="Calibri"/>
              </a:defRPr>
            </a:pPr>
            <a:r>
              <a:t>TheNewBank</a:t>
            </a:r>
            <a:r>
              <a:rPr b="0"/>
              <a:t> - </a:t>
            </a:r>
            <a:r>
              <a:rPr b="0" i="1"/>
              <a:t>nouvelle banque en développement</a:t>
            </a:r>
            <a:r>
              <a:rPr b="0"/>
              <a:t>.</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r>
              <a:t>1 siège : à Paris - SI centralisé</a:t>
            </a:r>
          </a:p>
          <a:p>
            <a:pPr defTabSz="713230">
              <a:spcBef>
                <a:spcPts val="300"/>
              </a:spcBef>
              <a:defRPr sz="1500">
                <a:latin typeface="Calibri"/>
                <a:ea typeface="Calibri"/>
                <a:cs typeface="Calibri"/>
                <a:sym typeface="Calibri"/>
              </a:defRPr>
            </a:pPr>
            <a:r>
              <a:t>10 agences en région - Serveurs informatiques autonomes</a:t>
            </a:r>
          </a:p>
          <a:p>
            <a:pPr defTabSz="713230">
              <a:spcBef>
                <a:spcPts val="300"/>
              </a:spcBef>
              <a:defRPr sz="1500">
                <a:latin typeface="Calibri"/>
                <a:ea typeface="Calibri"/>
                <a:cs typeface="Calibri"/>
                <a:sym typeface="Calibri"/>
              </a:defRPr>
            </a:pPr>
            <a:r>
              <a:t>1 système de gestion du paiement : à Paris</a:t>
            </a:r>
          </a:p>
          <a:p>
            <a:pPr defTabSz="713230">
              <a:spcBef>
                <a:spcPts val="300"/>
              </a:spcBef>
              <a:defRPr sz="1500">
                <a:latin typeface="Calibri"/>
                <a:ea typeface="Calibri"/>
                <a:cs typeface="Calibri"/>
                <a:sym typeface="Calibri"/>
              </a:defRPr>
            </a:pPr>
            <a:r>
              <a:t>1 système de gestion des retraits : à Paris</a:t>
            </a:r>
          </a:p>
          <a:p>
            <a:pPr defTabSz="713230">
              <a:spcBef>
                <a:spcPts val="300"/>
              </a:spcBef>
              <a:defRPr sz="1500">
                <a:latin typeface="Calibri"/>
                <a:ea typeface="Calibri"/>
                <a:cs typeface="Calibri"/>
                <a:sym typeface="Calibri"/>
              </a:defRPr>
            </a:pPr>
            <a:r>
              <a:t>1 système de liaison avec la Banque de France (interdit bancaire) : à Paris</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r>
              <a:t>Uses cases : </a:t>
            </a:r>
            <a:r>
              <a:rPr i="1"/>
              <a:t>Nouveau Client, Retrait, Paiement, Suppression de compte</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r>
              <a:t>Une nouveauté à venir : Agence en ligne  - </a:t>
            </a:r>
            <a:r>
              <a:rPr i="1"/>
              <a:t>site web </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r>
              <a:t>Mode de synchronisation actuel : Nouveau contrat envoyé par mail depuis les agences vers le SI de paris. Traitement dans la journée et envoie des informations depuis Paris vers chaque agence par fichier plat (réception sur un FTP puis mise à jour de la base de données locale par écrasement).</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0" name="Shape 2410"/>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411" name="Shape 2411"/>
          <p:cNvSpPr/>
          <p:nvPr>
            <p:ph type="title"/>
          </p:nvPr>
        </p:nvSpPr>
        <p:spPr>
          <a:xfrm>
            <a:off x="457199" y="274637"/>
            <a:ext cx="7355162" cy="1143004"/>
          </a:xfrm>
          <a:prstGeom prst="rect">
            <a:avLst/>
          </a:prstGeom>
        </p:spPr>
        <p:txBody>
          <a:bodyPr/>
          <a:lstStyle/>
          <a:p>
            <a:pPr/>
            <a:r>
              <a:t>Cas d’étude</a:t>
            </a:r>
          </a:p>
        </p:txBody>
      </p:sp>
      <p:grpSp>
        <p:nvGrpSpPr>
          <p:cNvPr id="2422" name="Group 2422"/>
          <p:cNvGrpSpPr/>
          <p:nvPr/>
        </p:nvGrpSpPr>
        <p:grpSpPr>
          <a:xfrm>
            <a:off x="7380297" y="404649"/>
            <a:ext cx="1386162" cy="1008118"/>
            <a:chOff x="-1" y="0"/>
            <a:chExt cx="1386160" cy="1008117"/>
          </a:xfrm>
        </p:grpSpPr>
        <p:sp>
          <p:nvSpPr>
            <p:cNvPr id="2412" name="Shape 2412"/>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13" name="Shape 2413"/>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414" name="Shape 2414"/>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15" name="Shape 2415"/>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16" name="Shape 2416"/>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17" name="Shape 2417"/>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18" name="Shape 2418"/>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19" name="Shape 2419"/>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20" name="Shape 2420"/>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21" name="Shape 2421"/>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423" name="Shape 2423"/>
          <p:cNvSpPr/>
          <p:nvPr/>
        </p:nvSpPr>
        <p:spPr>
          <a:xfrm>
            <a:off x="571499" y="1498600"/>
            <a:ext cx="8198696" cy="27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0">
              <a:spcBef>
                <a:spcPts val="300"/>
              </a:spcBef>
              <a:defRPr b="1" sz="1900">
                <a:latin typeface="Calibri"/>
                <a:ea typeface="Calibri"/>
                <a:cs typeface="Calibri"/>
                <a:sym typeface="Calibri"/>
              </a:defRPr>
            </a:pPr>
            <a:r>
              <a:t>TheNewBank</a:t>
            </a:r>
            <a:r>
              <a:rPr b="0"/>
              <a:t> - </a:t>
            </a:r>
            <a:r>
              <a:rPr b="0" i="1"/>
              <a:t>nouvelle banque en développement</a:t>
            </a:r>
            <a:r>
              <a:rPr b="0"/>
              <a:t>.</a:t>
            </a:r>
          </a:p>
        </p:txBody>
      </p:sp>
      <p:pic>
        <p:nvPicPr>
          <p:cNvPr id="2424" name="image18.png"/>
          <p:cNvPicPr>
            <a:picLocks noChangeAspect="1"/>
          </p:cNvPicPr>
          <p:nvPr/>
        </p:nvPicPr>
        <p:blipFill>
          <a:blip r:embed="rId2">
            <a:extLst/>
          </a:blip>
          <a:stretch>
            <a:fillRect/>
          </a:stretch>
        </p:blipFill>
        <p:spPr>
          <a:xfrm>
            <a:off x="2698550" y="4754934"/>
            <a:ext cx="548534" cy="548533"/>
          </a:xfrm>
          <a:prstGeom prst="rect">
            <a:avLst/>
          </a:prstGeom>
          <a:ln w="12700">
            <a:miter lim="400000"/>
          </a:ln>
        </p:spPr>
      </p:pic>
      <p:pic>
        <p:nvPicPr>
          <p:cNvPr id="2425" name="image19.png"/>
          <p:cNvPicPr>
            <a:picLocks noChangeAspect="1"/>
          </p:cNvPicPr>
          <p:nvPr/>
        </p:nvPicPr>
        <p:blipFill>
          <a:blip r:embed="rId3">
            <a:extLst/>
          </a:blip>
          <a:stretch>
            <a:fillRect/>
          </a:stretch>
        </p:blipFill>
        <p:spPr>
          <a:xfrm>
            <a:off x="7337759" y="2581448"/>
            <a:ext cx="688977" cy="688977"/>
          </a:xfrm>
          <a:prstGeom prst="rect">
            <a:avLst/>
          </a:prstGeom>
          <a:ln w="12700">
            <a:miter lim="400000"/>
          </a:ln>
        </p:spPr>
      </p:pic>
      <p:pic>
        <p:nvPicPr>
          <p:cNvPr id="2426" name="image20.png"/>
          <p:cNvPicPr>
            <a:picLocks noChangeAspect="1"/>
          </p:cNvPicPr>
          <p:nvPr/>
        </p:nvPicPr>
        <p:blipFill>
          <a:blip r:embed="rId4">
            <a:extLst/>
          </a:blip>
          <a:stretch>
            <a:fillRect/>
          </a:stretch>
        </p:blipFill>
        <p:spPr>
          <a:xfrm>
            <a:off x="3665630" y="1818626"/>
            <a:ext cx="557239" cy="548533"/>
          </a:xfrm>
          <a:prstGeom prst="rect">
            <a:avLst/>
          </a:prstGeom>
          <a:ln w="12700">
            <a:miter lim="400000"/>
          </a:ln>
        </p:spPr>
      </p:pic>
      <p:pic>
        <p:nvPicPr>
          <p:cNvPr id="2427" name="image21.png"/>
          <p:cNvPicPr>
            <a:picLocks noChangeAspect="1"/>
          </p:cNvPicPr>
          <p:nvPr/>
        </p:nvPicPr>
        <p:blipFill>
          <a:blip r:embed="rId5">
            <a:extLst/>
          </a:blip>
          <a:stretch>
            <a:fillRect/>
          </a:stretch>
        </p:blipFill>
        <p:spPr>
          <a:xfrm>
            <a:off x="4624361" y="2104962"/>
            <a:ext cx="557239" cy="557240"/>
          </a:xfrm>
          <a:prstGeom prst="rect">
            <a:avLst/>
          </a:prstGeom>
          <a:ln w="12700">
            <a:miter lim="400000"/>
          </a:ln>
        </p:spPr>
      </p:pic>
      <p:pic>
        <p:nvPicPr>
          <p:cNvPr id="2428" name="image18.png"/>
          <p:cNvPicPr>
            <a:picLocks noChangeAspect="1"/>
          </p:cNvPicPr>
          <p:nvPr/>
        </p:nvPicPr>
        <p:blipFill>
          <a:blip r:embed="rId2">
            <a:extLst/>
          </a:blip>
          <a:stretch>
            <a:fillRect/>
          </a:stretch>
        </p:blipFill>
        <p:spPr>
          <a:xfrm>
            <a:off x="1107726" y="4323134"/>
            <a:ext cx="548533" cy="548533"/>
          </a:xfrm>
          <a:prstGeom prst="rect">
            <a:avLst/>
          </a:prstGeom>
          <a:ln w="12700">
            <a:miter lim="400000"/>
          </a:ln>
        </p:spPr>
      </p:pic>
      <p:pic>
        <p:nvPicPr>
          <p:cNvPr id="2429" name="image18.png"/>
          <p:cNvPicPr>
            <a:picLocks noChangeAspect="1"/>
          </p:cNvPicPr>
          <p:nvPr/>
        </p:nvPicPr>
        <p:blipFill>
          <a:blip r:embed="rId2">
            <a:extLst/>
          </a:blip>
          <a:stretch>
            <a:fillRect/>
          </a:stretch>
        </p:blipFill>
        <p:spPr>
          <a:xfrm>
            <a:off x="4155726" y="2037133"/>
            <a:ext cx="548533" cy="548534"/>
          </a:xfrm>
          <a:prstGeom prst="rect">
            <a:avLst/>
          </a:prstGeom>
          <a:ln w="12700">
            <a:miter lim="400000"/>
          </a:ln>
        </p:spPr>
      </p:pic>
      <p:pic>
        <p:nvPicPr>
          <p:cNvPr id="2430" name="image18.png"/>
          <p:cNvPicPr>
            <a:picLocks noChangeAspect="1"/>
          </p:cNvPicPr>
          <p:nvPr/>
        </p:nvPicPr>
        <p:blipFill>
          <a:blip r:embed="rId2">
            <a:extLst/>
          </a:blip>
          <a:stretch>
            <a:fillRect/>
          </a:stretch>
        </p:blipFill>
        <p:spPr>
          <a:xfrm>
            <a:off x="4641415" y="4754934"/>
            <a:ext cx="548533" cy="548533"/>
          </a:xfrm>
          <a:prstGeom prst="rect">
            <a:avLst/>
          </a:prstGeom>
          <a:ln w="12700">
            <a:miter lim="400000"/>
          </a:ln>
        </p:spPr>
      </p:pic>
      <p:pic>
        <p:nvPicPr>
          <p:cNvPr id="2431" name="image20.png"/>
          <p:cNvPicPr>
            <a:picLocks noChangeAspect="1"/>
          </p:cNvPicPr>
          <p:nvPr/>
        </p:nvPicPr>
        <p:blipFill>
          <a:blip r:embed="rId4">
            <a:extLst/>
          </a:blip>
          <a:stretch>
            <a:fillRect/>
          </a:stretch>
        </p:blipFill>
        <p:spPr>
          <a:xfrm>
            <a:off x="746979" y="4754934"/>
            <a:ext cx="557240" cy="548533"/>
          </a:xfrm>
          <a:prstGeom prst="rect">
            <a:avLst/>
          </a:prstGeom>
          <a:ln w="12700">
            <a:miter lim="400000"/>
          </a:ln>
        </p:spPr>
      </p:pic>
      <p:pic>
        <p:nvPicPr>
          <p:cNvPr id="2432" name="image20.png"/>
          <p:cNvPicPr>
            <a:picLocks noChangeAspect="1"/>
          </p:cNvPicPr>
          <p:nvPr/>
        </p:nvPicPr>
        <p:blipFill>
          <a:blip r:embed="rId4">
            <a:extLst/>
          </a:blip>
          <a:stretch>
            <a:fillRect/>
          </a:stretch>
        </p:blipFill>
        <p:spPr>
          <a:xfrm>
            <a:off x="2350234" y="5105400"/>
            <a:ext cx="557240" cy="548532"/>
          </a:xfrm>
          <a:prstGeom prst="rect">
            <a:avLst/>
          </a:prstGeom>
          <a:ln w="12700">
            <a:miter lim="400000"/>
          </a:ln>
        </p:spPr>
      </p:pic>
      <p:pic>
        <p:nvPicPr>
          <p:cNvPr id="2433" name="image20.png"/>
          <p:cNvPicPr>
            <a:picLocks noChangeAspect="1"/>
          </p:cNvPicPr>
          <p:nvPr/>
        </p:nvPicPr>
        <p:blipFill>
          <a:blip r:embed="rId4">
            <a:extLst/>
          </a:blip>
          <a:stretch>
            <a:fillRect/>
          </a:stretch>
        </p:blipFill>
        <p:spPr>
          <a:xfrm>
            <a:off x="4164074" y="5047034"/>
            <a:ext cx="557240" cy="548533"/>
          </a:xfrm>
          <a:prstGeom prst="rect">
            <a:avLst/>
          </a:prstGeom>
          <a:ln w="12700">
            <a:miter lim="400000"/>
          </a:ln>
        </p:spPr>
      </p:pic>
      <p:pic>
        <p:nvPicPr>
          <p:cNvPr id="2434" name="image22.png"/>
          <p:cNvPicPr>
            <a:picLocks noChangeAspect="1"/>
          </p:cNvPicPr>
          <p:nvPr/>
        </p:nvPicPr>
        <p:blipFill>
          <a:blip r:embed="rId6">
            <a:extLst/>
          </a:blip>
          <a:stretch>
            <a:fillRect/>
          </a:stretch>
        </p:blipFill>
        <p:spPr>
          <a:xfrm>
            <a:off x="801662" y="5565935"/>
            <a:ext cx="557238" cy="557240"/>
          </a:xfrm>
          <a:prstGeom prst="rect">
            <a:avLst/>
          </a:prstGeom>
          <a:ln w="12700">
            <a:miter lim="400000"/>
          </a:ln>
        </p:spPr>
      </p:pic>
      <p:pic>
        <p:nvPicPr>
          <p:cNvPr id="2435" name="image23.png"/>
          <p:cNvPicPr>
            <a:picLocks noChangeAspect="1"/>
          </p:cNvPicPr>
          <p:nvPr/>
        </p:nvPicPr>
        <p:blipFill>
          <a:blip r:embed="rId7">
            <a:extLst/>
          </a:blip>
          <a:stretch>
            <a:fillRect/>
          </a:stretch>
        </p:blipFill>
        <p:spPr>
          <a:xfrm>
            <a:off x="2694196" y="5781835"/>
            <a:ext cx="557240" cy="557239"/>
          </a:xfrm>
          <a:prstGeom prst="rect">
            <a:avLst/>
          </a:prstGeom>
          <a:ln w="12700">
            <a:miter lim="400000"/>
          </a:ln>
        </p:spPr>
      </p:pic>
      <p:pic>
        <p:nvPicPr>
          <p:cNvPr id="2436" name="image24.png"/>
          <p:cNvPicPr>
            <a:picLocks noChangeAspect="1"/>
          </p:cNvPicPr>
          <p:nvPr/>
        </p:nvPicPr>
        <p:blipFill>
          <a:blip r:embed="rId8">
            <a:extLst/>
          </a:blip>
          <a:stretch>
            <a:fillRect/>
          </a:stretch>
        </p:blipFill>
        <p:spPr>
          <a:xfrm>
            <a:off x="7962093" y="2314313"/>
            <a:ext cx="557240" cy="557238"/>
          </a:xfrm>
          <a:prstGeom prst="rect">
            <a:avLst/>
          </a:prstGeom>
          <a:ln w="12700">
            <a:miter lim="400000"/>
          </a:ln>
        </p:spPr>
      </p:pic>
      <p:pic>
        <p:nvPicPr>
          <p:cNvPr id="2437" name="image25.png"/>
          <p:cNvPicPr>
            <a:picLocks noChangeAspect="1"/>
          </p:cNvPicPr>
          <p:nvPr/>
        </p:nvPicPr>
        <p:blipFill>
          <a:blip r:embed="rId9">
            <a:extLst/>
          </a:blip>
          <a:stretch>
            <a:fillRect/>
          </a:stretch>
        </p:blipFill>
        <p:spPr>
          <a:xfrm>
            <a:off x="627942" y="2581448"/>
            <a:ext cx="688977" cy="688977"/>
          </a:xfrm>
          <a:prstGeom prst="rect">
            <a:avLst/>
          </a:prstGeom>
          <a:ln w="12700">
            <a:miter lim="400000"/>
          </a:ln>
        </p:spPr>
      </p:pic>
      <p:pic>
        <p:nvPicPr>
          <p:cNvPr id="2438" name="image18.png"/>
          <p:cNvPicPr>
            <a:picLocks noChangeAspect="1"/>
          </p:cNvPicPr>
          <p:nvPr/>
        </p:nvPicPr>
        <p:blipFill>
          <a:blip r:embed="rId2">
            <a:extLst/>
          </a:blip>
          <a:stretch>
            <a:fillRect/>
          </a:stretch>
        </p:blipFill>
        <p:spPr>
          <a:xfrm>
            <a:off x="1239179" y="2183878"/>
            <a:ext cx="1009008" cy="1009006"/>
          </a:xfrm>
          <a:prstGeom prst="rect">
            <a:avLst/>
          </a:prstGeom>
          <a:ln w="12700">
            <a:miter lim="400000"/>
          </a:ln>
        </p:spPr>
      </p:pic>
      <p:pic>
        <p:nvPicPr>
          <p:cNvPr id="2439" name="image26.png"/>
          <p:cNvPicPr>
            <a:picLocks noChangeAspect="1"/>
          </p:cNvPicPr>
          <p:nvPr/>
        </p:nvPicPr>
        <p:blipFill>
          <a:blip r:embed="rId10">
            <a:extLst/>
          </a:blip>
          <a:stretch>
            <a:fillRect/>
          </a:stretch>
        </p:blipFill>
        <p:spPr>
          <a:xfrm>
            <a:off x="7896225" y="4252912"/>
            <a:ext cx="688975" cy="688977"/>
          </a:xfrm>
          <a:prstGeom prst="rect">
            <a:avLst/>
          </a:prstGeom>
          <a:ln w="12700">
            <a:miter lim="400000"/>
          </a:ln>
        </p:spPr>
      </p:pic>
      <p:pic>
        <p:nvPicPr>
          <p:cNvPr id="2440" name="image23.png"/>
          <p:cNvPicPr>
            <a:picLocks noChangeAspect="1"/>
          </p:cNvPicPr>
          <p:nvPr/>
        </p:nvPicPr>
        <p:blipFill>
          <a:blip r:embed="rId7">
            <a:extLst/>
          </a:blip>
          <a:stretch>
            <a:fillRect/>
          </a:stretch>
        </p:blipFill>
        <p:spPr>
          <a:xfrm>
            <a:off x="8175104" y="5105400"/>
            <a:ext cx="771210" cy="771209"/>
          </a:xfrm>
          <a:prstGeom prst="rect">
            <a:avLst/>
          </a:prstGeom>
          <a:ln w="12700">
            <a:miter lim="400000"/>
          </a:ln>
        </p:spPr>
      </p:pic>
      <p:sp>
        <p:nvSpPr>
          <p:cNvPr id="2441" name="Shape 2441"/>
          <p:cNvSpPr/>
          <p:nvPr/>
        </p:nvSpPr>
        <p:spPr>
          <a:xfrm flipV="1">
            <a:off x="1943099" y="3564599"/>
            <a:ext cx="1004487" cy="803533"/>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42" name="Shape 2442"/>
          <p:cNvSpPr/>
          <p:nvPr/>
        </p:nvSpPr>
        <p:spPr>
          <a:xfrm flipV="1">
            <a:off x="3088887" y="3868168"/>
            <a:ext cx="191875" cy="768456"/>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43" name="Shape 2443"/>
          <p:cNvSpPr/>
          <p:nvPr/>
        </p:nvSpPr>
        <p:spPr>
          <a:xfrm flipH="1" flipV="1">
            <a:off x="3454760" y="3857747"/>
            <a:ext cx="1163137" cy="781920"/>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2444" name="image27.png"/>
          <p:cNvPicPr>
            <a:picLocks noChangeAspect="1"/>
          </p:cNvPicPr>
          <p:nvPr/>
        </p:nvPicPr>
        <p:blipFill>
          <a:blip r:embed="rId11">
            <a:extLst/>
          </a:blip>
          <a:stretch>
            <a:fillRect/>
          </a:stretch>
        </p:blipFill>
        <p:spPr>
          <a:xfrm>
            <a:off x="1835426" y="4901343"/>
            <a:ext cx="509716" cy="509715"/>
          </a:xfrm>
          <a:prstGeom prst="rect">
            <a:avLst/>
          </a:prstGeom>
          <a:ln w="12700">
            <a:miter lim="400000"/>
          </a:ln>
        </p:spPr>
      </p:pic>
      <p:pic>
        <p:nvPicPr>
          <p:cNvPr id="2445" name="image27.png"/>
          <p:cNvPicPr>
            <a:picLocks noChangeAspect="1"/>
          </p:cNvPicPr>
          <p:nvPr/>
        </p:nvPicPr>
        <p:blipFill>
          <a:blip r:embed="rId11">
            <a:extLst/>
          </a:blip>
          <a:stretch>
            <a:fillRect/>
          </a:stretch>
        </p:blipFill>
        <p:spPr>
          <a:xfrm>
            <a:off x="327567" y="4901343"/>
            <a:ext cx="509717" cy="509715"/>
          </a:xfrm>
          <a:prstGeom prst="rect">
            <a:avLst/>
          </a:prstGeom>
          <a:ln w="12700">
            <a:miter lim="400000"/>
          </a:ln>
        </p:spPr>
      </p:pic>
      <p:pic>
        <p:nvPicPr>
          <p:cNvPr id="2446" name="image27.png"/>
          <p:cNvPicPr>
            <a:picLocks noChangeAspect="1"/>
          </p:cNvPicPr>
          <p:nvPr/>
        </p:nvPicPr>
        <p:blipFill>
          <a:blip r:embed="rId11">
            <a:extLst/>
          </a:blip>
          <a:stretch>
            <a:fillRect/>
          </a:stretch>
        </p:blipFill>
        <p:spPr>
          <a:xfrm>
            <a:off x="3689391" y="5049287"/>
            <a:ext cx="509716" cy="509716"/>
          </a:xfrm>
          <a:prstGeom prst="rect">
            <a:avLst/>
          </a:prstGeom>
          <a:ln w="12700">
            <a:miter lim="400000"/>
          </a:ln>
        </p:spPr>
      </p:pic>
      <p:pic>
        <p:nvPicPr>
          <p:cNvPr id="2447" name="image28.png"/>
          <p:cNvPicPr>
            <a:picLocks noChangeAspect="1"/>
          </p:cNvPicPr>
          <p:nvPr/>
        </p:nvPicPr>
        <p:blipFill>
          <a:blip r:embed="rId12">
            <a:extLst/>
          </a:blip>
          <a:stretch>
            <a:fillRect/>
          </a:stretch>
        </p:blipFill>
        <p:spPr>
          <a:xfrm>
            <a:off x="3566276" y="2922060"/>
            <a:ext cx="370842" cy="370842"/>
          </a:xfrm>
          <a:prstGeom prst="rect">
            <a:avLst/>
          </a:prstGeom>
          <a:ln w="12700">
            <a:miter lim="400000"/>
          </a:ln>
        </p:spPr>
      </p:pic>
      <p:pic>
        <p:nvPicPr>
          <p:cNvPr id="2448" name="image28.png"/>
          <p:cNvPicPr>
            <a:picLocks noChangeAspect="1"/>
          </p:cNvPicPr>
          <p:nvPr/>
        </p:nvPicPr>
        <p:blipFill>
          <a:blip r:embed="rId12">
            <a:extLst/>
          </a:blip>
          <a:stretch>
            <a:fillRect/>
          </a:stretch>
        </p:blipFill>
        <p:spPr>
          <a:xfrm>
            <a:off x="2256177" y="2543000"/>
            <a:ext cx="370842" cy="370842"/>
          </a:xfrm>
          <a:prstGeom prst="rect">
            <a:avLst/>
          </a:prstGeom>
          <a:ln w="12700">
            <a:miter lim="400000"/>
          </a:ln>
        </p:spPr>
      </p:pic>
      <p:pic>
        <p:nvPicPr>
          <p:cNvPr id="2449" name="image28.png"/>
          <p:cNvPicPr>
            <a:picLocks noChangeAspect="1"/>
          </p:cNvPicPr>
          <p:nvPr/>
        </p:nvPicPr>
        <p:blipFill>
          <a:blip r:embed="rId12">
            <a:extLst/>
          </a:blip>
          <a:stretch>
            <a:fillRect/>
          </a:stretch>
        </p:blipFill>
        <p:spPr>
          <a:xfrm>
            <a:off x="4717560" y="2925934"/>
            <a:ext cx="370842" cy="370842"/>
          </a:xfrm>
          <a:prstGeom prst="rect">
            <a:avLst/>
          </a:prstGeom>
          <a:ln w="12700">
            <a:miter lim="400000"/>
          </a:ln>
        </p:spPr>
      </p:pic>
      <p:pic>
        <p:nvPicPr>
          <p:cNvPr id="2450" name="image28.png"/>
          <p:cNvPicPr>
            <a:picLocks noChangeAspect="1"/>
          </p:cNvPicPr>
          <p:nvPr/>
        </p:nvPicPr>
        <p:blipFill>
          <a:blip r:embed="rId12">
            <a:extLst/>
          </a:blip>
          <a:stretch>
            <a:fillRect/>
          </a:stretch>
        </p:blipFill>
        <p:spPr>
          <a:xfrm>
            <a:off x="5536760" y="2407510"/>
            <a:ext cx="370842" cy="370842"/>
          </a:xfrm>
          <a:prstGeom prst="rect">
            <a:avLst/>
          </a:prstGeom>
          <a:ln w="12700">
            <a:miter lim="400000"/>
          </a:ln>
        </p:spPr>
      </p:pic>
      <p:sp>
        <p:nvSpPr>
          <p:cNvPr id="2451" name="Shape 2451"/>
          <p:cNvSpPr/>
          <p:nvPr/>
        </p:nvSpPr>
        <p:spPr>
          <a:xfrm flipH="1" flipV="1">
            <a:off x="2771407" y="2636614"/>
            <a:ext cx="552980" cy="198991"/>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2" name="Shape 2452"/>
          <p:cNvSpPr/>
          <p:nvPr/>
        </p:nvSpPr>
        <p:spPr>
          <a:xfrm>
            <a:off x="2803021" y="2844128"/>
            <a:ext cx="499022" cy="211075"/>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3" name="Shape 2453"/>
          <p:cNvSpPr/>
          <p:nvPr/>
        </p:nvSpPr>
        <p:spPr>
          <a:xfrm flipH="1">
            <a:off x="4063600" y="2942013"/>
            <a:ext cx="527478" cy="2"/>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4" name="Shape 2454"/>
          <p:cNvSpPr/>
          <p:nvPr/>
        </p:nvSpPr>
        <p:spPr>
          <a:xfrm>
            <a:off x="4095215" y="3149527"/>
            <a:ext cx="464249" cy="2"/>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5" name="Shape 2455"/>
          <p:cNvSpPr/>
          <p:nvPr/>
        </p:nvSpPr>
        <p:spPr>
          <a:xfrm flipH="1">
            <a:off x="5181803" y="2860748"/>
            <a:ext cx="297017" cy="297017"/>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6" name="Shape 2456"/>
          <p:cNvSpPr/>
          <p:nvPr/>
        </p:nvSpPr>
        <p:spPr>
          <a:xfrm flipV="1">
            <a:off x="5213418" y="2910011"/>
            <a:ext cx="455267" cy="455267"/>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7" name="Shape 2457"/>
          <p:cNvSpPr/>
          <p:nvPr/>
        </p:nvSpPr>
        <p:spPr>
          <a:xfrm>
            <a:off x="6071892" y="2589714"/>
            <a:ext cx="1103907" cy="184201"/>
          </a:xfrm>
          <a:prstGeom prst="line">
            <a:avLst/>
          </a:prstGeom>
          <a:ln w="25400">
            <a:solidFill>
              <a:schemeClr val="accent1"/>
            </a:solidFill>
            <a:beve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58" name="Shape 2458"/>
          <p:cNvSpPr/>
          <p:nvPr/>
        </p:nvSpPr>
        <p:spPr>
          <a:xfrm>
            <a:off x="4947825" y="3416551"/>
            <a:ext cx="2792838" cy="1008363"/>
          </a:xfrm>
          <a:prstGeom prst="line">
            <a:avLst/>
          </a:prstGeom>
          <a:ln w="25400">
            <a:solidFill>
              <a:schemeClr val="accent1"/>
            </a:solidFill>
            <a:beve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2459" name="image21.png"/>
          <p:cNvPicPr>
            <a:picLocks noChangeAspect="1"/>
          </p:cNvPicPr>
          <p:nvPr/>
        </p:nvPicPr>
        <p:blipFill>
          <a:blip r:embed="rId5">
            <a:extLst/>
          </a:blip>
          <a:stretch>
            <a:fillRect/>
          </a:stretch>
        </p:blipFill>
        <p:spPr>
          <a:xfrm>
            <a:off x="3025764" y="3255229"/>
            <a:ext cx="557240" cy="557240"/>
          </a:xfrm>
          <a:prstGeom prst="rect">
            <a:avLst/>
          </a:prstGeom>
          <a:ln w="12700">
            <a:miter lim="400000"/>
          </a:ln>
        </p:spPr>
      </p:pic>
      <p:sp>
        <p:nvSpPr>
          <p:cNvPr id="2460" name="Shape 2460"/>
          <p:cNvSpPr/>
          <p:nvPr/>
        </p:nvSpPr>
        <p:spPr>
          <a:xfrm>
            <a:off x="3860889" y="3325653"/>
            <a:ext cx="999135" cy="999136"/>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61" name="Shape 2461"/>
          <p:cNvSpPr/>
          <p:nvPr/>
        </p:nvSpPr>
        <p:spPr>
          <a:xfrm flipH="1">
            <a:off x="3476873" y="3372808"/>
            <a:ext cx="273542" cy="1199906"/>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462" name="Shape 2462"/>
          <p:cNvSpPr/>
          <p:nvPr/>
        </p:nvSpPr>
        <p:spPr>
          <a:xfrm flipH="1">
            <a:off x="845635" y="3149032"/>
            <a:ext cx="2549434" cy="1273063"/>
          </a:xfrm>
          <a:prstGeom prst="line">
            <a:avLst/>
          </a:prstGeom>
          <a:ln w="25400">
            <a:solidFill>
              <a:schemeClr val="accent1"/>
            </a:solidFill>
            <a:beve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2463" name="image29.png"/>
          <p:cNvPicPr>
            <a:picLocks noChangeAspect="1"/>
          </p:cNvPicPr>
          <p:nvPr/>
        </p:nvPicPr>
        <p:blipFill>
          <a:blip r:embed="rId13">
            <a:extLst/>
          </a:blip>
          <a:stretch>
            <a:fillRect/>
          </a:stretch>
        </p:blipFill>
        <p:spPr>
          <a:xfrm>
            <a:off x="292293" y="4242320"/>
            <a:ext cx="382287" cy="509715"/>
          </a:xfrm>
          <a:prstGeom prst="rect">
            <a:avLst/>
          </a:prstGeom>
          <a:ln w="12700">
            <a:miter lim="400000"/>
          </a:ln>
        </p:spPr>
      </p:pic>
      <p:pic>
        <p:nvPicPr>
          <p:cNvPr id="2464" name="image29.png"/>
          <p:cNvPicPr>
            <a:picLocks noChangeAspect="1"/>
          </p:cNvPicPr>
          <p:nvPr/>
        </p:nvPicPr>
        <p:blipFill>
          <a:blip r:embed="rId13">
            <a:extLst/>
          </a:blip>
          <a:stretch>
            <a:fillRect/>
          </a:stretch>
        </p:blipFill>
        <p:spPr>
          <a:xfrm>
            <a:off x="3277094" y="4645995"/>
            <a:ext cx="382287" cy="509715"/>
          </a:xfrm>
          <a:prstGeom prst="rect">
            <a:avLst/>
          </a:prstGeom>
          <a:ln w="12700">
            <a:miter lim="400000"/>
          </a:ln>
        </p:spPr>
      </p:pic>
      <p:pic>
        <p:nvPicPr>
          <p:cNvPr id="2465" name="image29.png"/>
          <p:cNvPicPr>
            <a:picLocks noChangeAspect="1"/>
          </p:cNvPicPr>
          <p:nvPr/>
        </p:nvPicPr>
        <p:blipFill>
          <a:blip r:embed="rId13">
            <a:extLst/>
          </a:blip>
          <a:stretch>
            <a:fillRect/>
          </a:stretch>
        </p:blipFill>
        <p:spPr>
          <a:xfrm>
            <a:off x="4944833" y="4440837"/>
            <a:ext cx="382287" cy="509716"/>
          </a:xfrm>
          <a:prstGeom prst="rect">
            <a:avLst/>
          </a:prstGeom>
          <a:ln w="12700">
            <a:miter lim="400000"/>
          </a:ln>
        </p:spPr>
      </p:pic>
      <p:pic>
        <p:nvPicPr>
          <p:cNvPr id="2466" name="image29.png"/>
          <p:cNvPicPr>
            <a:picLocks noChangeAspect="1"/>
          </p:cNvPicPr>
          <p:nvPr/>
        </p:nvPicPr>
        <p:blipFill>
          <a:blip r:embed="rId13">
            <a:extLst/>
          </a:blip>
          <a:stretch>
            <a:fillRect/>
          </a:stretch>
        </p:blipFill>
        <p:spPr>
          <a:xfrm>
            <a:off x="3468237" y="2385986"/>
            <a:ext cx="382287" cy="509716"/>
          </a:xfrm>
          <a:prstGeom prst="rect">
            <a:avLst/>
          </a:prstGeom>
          <a:ln w="12700">
            <a:miter lim="400000"/>
          </a:ln>
        </p:spPr>
      </p:pic>
      <p:pic>
        <p:nvPicPr>
          <p:cNvPr id="2467" name="image30.png"/>
          <p:cNvPicPr>
            <a:picLocks noChangeAspect="1"/>
          </p:cNvPicPr>
          <p:nvPr/>
        </p:nvPicPr>
        <p:blipFill>
          <a:blip r:embed="rId14">
            <a:extLst/>
          </a:blip>
          <a:stretch>
            <a:fillRect/>
          </a:stretch>
        </p:blipFill>
        <p:spPr>
          <a:xfrm>
            <a:off x="2293984" y="3855056"/>
            <a:ext cx="279402" cy="279402"/>
          </a:xfrm>
          <a:prstGeom prst="rect">
            <a:avLst/>
          </a:prstGeom>
          <a:ln w="12700">
            <a:miter lim="400000"/>
          </a:ln>
        </p:spPr>
      </p:pic>
      <p:pic>
        <p:nvPicPr>
          <p:cNvPr id="2468" name="image30.png"/>
          <p:cNvPicPr>
            <a:picLocks noChangeAspect="1"/>
          </p:cNvPicPr>
          <p:nvPr/>
        </p:nvPicPr>
        <p:blipFill>
          <a:blip r:embed="rId14">
            <a:extLst/>
          </a:blip>
          <a:stretch>
            <a:fillRect/>
          </a:stretch>
        </p:blipFill>
        <p:spPr>
          <a:xfrm>
            <a:off x="3015667" y="4205647"/>
            <a:ext cx="279402" cy="279402"/>
          </a:xfrm>
          <a:prstGeom prst="rect">
            <a:avLst/>
          </a:prstGeom>
          <a:ln w="12700">
            <a:miter lim="400000"/>
          </a:ln>
        </p:spPr>
      </p:pic>
      <p:pic>
        <p:nvPicPr>
          <p:cNvPr id="2469" name="image30.png"/>
          <p:cNvPicPr>
            <a:picLocks noChangeAspect="1"/>
          </p:cNvPicPr>
          <p:nvPr/>
        </p:nvPicPr>
        <p:blipFill>
          <a:blip r:embed="rId14">
            <a:extLst/>
          </a:blip>
          <a:stretch>
            <a:fillRect/>
          </a:stretch>
        </p:blipFill>
        <p:spPr>
          <a:xfrm>
            <a:off x="3949827" y="4180247"/>
            <a:ext cx="279402" cy="279402"/>
          </a:xfrm>
          <a:prstGeom prst="rect">
            <a:avLst/>
          </a:prstGeom>
          <a:ln w="12700">
            <a:miter lim="400000"/>
          </a:ln>
        </p:spPr>
      </p:pic>
      <p:pic>
        <p:nvPicPr>
          <p:cNvPr id="2470" name="image31.png"/>
          <p:cNvPicPr>
            <a:picLocks noChangeAspect="1"/>
          </p:cNvPicPr>
          <p:nvPr/>
        </p:nvPicPr>
        <p:blipFill>
          <a:blip r:embed="rId15">
            <a:extLst/>
          </a:blip>
          <a:stretch>
            <a:fillRect/>
          </a:stretch>
        </p:blipFill>
        <p:spPr>
          <a:xfrm>
            <a:off x="6823096" y="2206080"/>
            <a:ext cx="894683" cy="894683"/>
          </a:xfrm>
          <a:prstGeom prst="rect">
            <a:avLst/>
          </a:prstGeom>
          <a:ln w="12700">
            <a:miter lim="400000"/>
          </a:ln>
        </p:spPr>
      </p:pic>
    </p:spTree>
  </p:cSld>
  <p:clrMapOvr>
    <a:masterClrMapping/>
  </p:clrMapOvr>
  <p:transition xmlns:p14="http://schemas.microsoft.com/office/powerpoint/2010/main" spd="med" advClick="1" p14:dur="1000"/>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2" name="Shape 2472"/>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473" name="Shape 2473"/>
          <p:cNvSpPr/>
          <p:nvPr>
            <p:ph type="title"/>
          </p:nvPr>
        </p:nvSpPr>
        <p:spPr>
          <a:xfrm>
            <a:off x="457199" y="274637"/>
            <a:ext cx="7355162" cy="1143004"/>
          </a:xfrm>
          <a:prstGeom prst="rect">
            <a:avLst/>
          </a:prstGeom>
        </p:spPr>
        <p:txBody>
          <a:bodyPr/>
          <a:lstStyle/>
          <a:p>
            <a:pPr/>
            <a:r>
              <a:t>Cas d’étude</a:t>
            </a:r>
          </a:p>
        </p:txBody>
      </p:sp>
      <p:grpSp>
        <p:nvGrpSpPr>
          <p:cNvPr id="2484" name="Group 2484"/>
          <p:cNvGrpSpPr/>
          <p:nvPr/>
        </p:nvGrpSpPr>
        <p:grpSpPr>
          <a:xfrm>
            <a:off x="7380297" y="404649"/>
            <a:ext cx="1386162" cy="1008118"/>
            <a:chOff x="-1" y="0"/>
            <a:chExt cx="1386160" cy="1008117"/>
          </a:xfrm>
        </p:grpSpPr>
        <p:sp>
          <p:nvSpPr>
            <p:cNvPr id="2474" name="Shape 2474"/>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75" name="Shape 2475"/>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476" name="Shape 2476"/>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77" name="Shape 2477"/>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78" name="Shape 2478"/>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79" name="Shape 2479"/>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80" name="Shape 2480"/>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81" name="Shape 2481"/>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82" name="Shape 2482"/>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83" name="Shape 2483"/>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485" name="Shape 2485"/>
          <p:cNvSpPr/>
          <p:nvPr/>
        </p:nvSpPr>
        <p:spPr>
          <a:xfrm>
            <a:off x="609600" y="1752600"/>
            <a:ext cx="8229600" cy="30861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0">
              <a:spcBef>
                <a:spcPts val="300"/>
              </a:spcBef>
              <a:defRPr b="1" sz="1900">
                <a:latin typeface="Calibri"/>
                <a:ea typeface="Calibri"/>
                <a:cs typeface="Calibri"/>
                <a:sym typeface="Calibri"/>
              </a:defRPr>
            </a:pPr>
            <a:r>
              <a:t>TheNewBank</a:t>
            </a:r>
            <a:r>
              <a:rPr b="0"/>
              <a:t> - </a:t>
            </a:r>
            <a:r>
              <a:rPr b="0" i="1"/>
              <a:t>nouvelle banque en développement</a:t>
            </a:r>
            <a:r>
              <a:rPr b="0"/>
              <a:t>.</a:t>
            </a:r>
          </a:p>
          <a:p>
            <a:pPr defTabSz="713230">
              <a:spcBef>
                <a:spcPts val="300"/>
              </a:spcBef>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marL="200526" indent="-200526" defTabSz="713230">
              <a:spcBef>
                <a:spcPts val="300"/>
              </a:spcBef>
              <a:buSzPct val="100000"/>
              <a:buChar char="•"/>
              <a:defRPr sz="2000">
                <a:latin typeface="Calibri"/>
                <a:ea typeface="Calibri"/>
                <a:cs typeface="Calibri"/>
                <a:sym typeface="Calibri"/>
              </a:defRPr>
            </a:pPr>
            <a:r>
              <a:t>Quel architecture recommander ?</a:t>
            </a:r>
          </a:p>
          <a:p>
            <a:pPr marL="200526" indent="-200526" defTabSz="713230">
              <a:spcBef>
                <a:spcPts val="300"/>
              </a:spcBef>
              <a:buSzPct val="100000"/>
              <a:buChar char="•"/>
              <a:defRPr sz="2000">
                <a:latin typeface="Calibri"/>
                <a:ea typeface="Calibri"/>
                <a:cs typeface="Calibri"/>
                <a:sym typeface="Calibri"/>
              </a:defRPr>
            </a:pPr>
            <a:r>
              <a:t>Quel plan d’actions ?</a:t>
            </a:r>
          </a:p>
          <a:p>
            <a:pPr marL="200526" indent="-200526" defTabSz="713230">
              <a:spcBef>
                <a:spcPts val="300"/>
              </a:spcBef>
              <a:buSzPct val="100000"/>
              <a:buChar char="•"/>
              <a:defRPr sz="2000">
                <a:latin typeface="Calibri"/>
                <a:ea typeface="Calibri"/>
                <a:cs typeface="Calibri"/>
                <a:sym typeface="Calibri"/>
              </a:defRPr>
            </a:pPr>
          </a:p>
          <a:p>
            <a:pPr marL="200526" indent="-200526" defTabSz="713230">
              <a:spcBef>
                <a:spcPts val="300"/>
              </a:spcBef>
              <a:buSzPct val="100000"/>
              <a:buChar char="•"/>
              <a:defRPr sz="2000">
                <a:latin typeface="Calibri"/>
                <a:ea typeface="Calibri"/>
                <a:cs typeface="Calibri"/>
                <a:sym typeface="Calibri"/>
              </a:defRPr>
            </a:pPr>
            <a:r>
              <a:t>Quel serait les phases de mise en place ? Quelles briques techniques et standard ?</a:t>
            </a: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7" name="Shape 2487"/>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488" name="Shape 2488"/>
          <p:cNvSpPr/>
          <p:nvPr>
            <p:ph type="title"/>
          </p:nvPr>
        </p:nvSpPr>
        <p:spPr>
          <a:xfrm>
            <a:off x="457199" y="274637"/>
            <a:ext cx="7355162" cy="1143004"/>
          </a:xfrm>
          <a:prstGeom prst="rect">
            <a:avLst/>
          </a:prstGeom>
        </p:spPr>
        <p:txBody>
          <a:bodyPr/>
          <a:lstStyle/>
          <a:p>
            <a:pPr/>
            <a:r>
              <a:t>Urbanisation</a:t>
            </a:r>
          </a:p>
        </p:txBody>
      </p:sp>
      <p:grpSp>
        <p:nvGrpSpPr>
          <p:cNvPr id="2499" name="Group 2499"/>
          <p:cNvGrpSpPr/>
          <p:nvPr/>
        </p:nvGrpSpPr>
        <p:grpSpPr>
          <a:xfrm>
            <a:off x="7380297" y="404649"/>
            <a:ext cx="1386162" cy="1008118"/>
            <a:chOff x="-1" y="0"/>
            <a:chExt cx="1386160" cy="1008117"/>
          </a:xfrm>
        </p:grpSpPr>
        <p:sp>
          <p:nvSpPr>
            <p:cNvPr id="2489" name="Shape 2489"/>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90" name="Shape 2490"/>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491" name="Shape 2491"/>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92" name="Shape 2492"/>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93" name="Shape 2493"/>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494" name="Shape 2494"/>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95" name="Shape 2495"/>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96" name="Shape 2496"/>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97" name="Shape 2497"/>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498" name="Shape 2498"/>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00" name="Shape 2500"/>
          <p:cNvSpPr/>
          <p:nvPr/>
        </p:nvSpPr>
        <p:spPr>
          <a:xfrm>
            <a:off x="609600" y="1752600"/>
            <a:ext cx="8229600" cy="154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Qu’est ce que l’urbanisme d’entreprise ?</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2" name="Shape 2502"/>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503" name="Shape 2503"/>
          <p:cNvSpPr/>
          <p:nvPr>
            <p:ph type="title"/>
          </p:nvPr>
        </p:nvSpPr>
        <p:spPr>
          <a:xfrm>
            <a:off x="457199" y="274637"/>
            <a:ext cx="7355162" cy="1143004"/>
          </a:xfrm>
          <a:prstGeom prst="rect">
            <a:avLst/>
          </a:prstGeom>
        </p:spPr>
        <p:txBody>
          <a:bodyPr/>
          <a:lstStyle/>
          <a:p>
            <a:pPr/>
            <a:r>
              <a:t>Urbanisation</a:t>
            </a:r>
          </a:p>
        </p:txBody>
      </p:sp>
      <p:grpSp>
        <p:nvGrpSpPr>
          <p:cNvPr id="2514" name="Group 2514"/>
          <p:cNvGrpSpPr/>
          <p:nvPr/>
        </p:nvGrpSpPr>
        <p:grpSpPr>
          <a:xfrm>
            <a:off x="7380297" y="404649"/>
            <a:ext cx="1386162" cy="1008118"/>
            <a:chOff x="-1" y="0"/>
            <a:chExt cx="1386160" cy="1008117"/>
          </a:xfrm>
        </p:grpSpPr>
        <p:sp>
          <p:nvSpPr>
            <p:cNvPr id="2504" name="Shape 2504"/>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05" name="Shape 2505"/>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506" name="Shape 2506"/>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07" name="Shape 2507"/>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08" name="Shape 2508"/>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09" name="Shape 2509"/>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10" name="Shape 2510"/>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11" name="Shape 2511"/>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12" name="Shape 2512"/>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13" name="Shape 2513"/>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15" name="Shape 2515"/>
          <p:cNvSpPr/>
          <p:nvPr/>
        </p:nvSpPr>
        <p:spPr>
          <a:xfrm>
            <a:off x="609600" y="1752600"/>
            <a:ext cx="8229600" cy="50673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84548" indent="-184548" defTabSz="492128">
              <a:spcBef>
                <a:spcPts val="300"/>
              </a:spcBef>
              <a:defRPr i="1" sz="2400">
                <a:latin typeface="Calibri"/>
                <a:ea typeface="Calibri"/>
                <a:cs typeface="Calibri"/>
                <a:sym typeface="Calibri"/>
              </a:defRPr>
            </a:pPr>
            <a:r>
              <a:t>Qu’est ce que l’urbanisme d’entreprise ?</a:t>
            </a:r>
          </a:p>
          <a:p>
            <a:pPr marL="205053" indent="-205053" defTabSz="492128">
              <a:spcBef>
                <a:spcPts val="200"/>
              </a:spcBef>
              <a:defRPr sz="1100">
                <a:latin typeface="Calibri"/>
                <a:ea typeface="Calibri"/>
                <a:cs typeface="Calibri"/>
                <a:sym typeface="Calibri"/>
              </a:defRPr>
            </a:pPr>
          </a:p>
          <a:p>
            <a:pPr marL="205053" indent="-205053" defTabSz="492128">
              <a:spcBef>
                <a:spcPts val="200"/>
              </a:spcBef>
              <a:defRPr sz="1100">
                <a:latin typeface="Calibri"/>
                <a:ea typeface="Calibri"/>
                <a:cs typeface="Calibri"/>
                <a:sym typeface="Calibri"/>
              </a:defRPr>
            </a:pPr>
          </a:p>
          <a:p>
            <a:pPr marL="205053" indent="-205053" defTabSz="492128">
              <a:spcBef>
                <a:spcPts val="200"/>
              </a:spcBef>
              <a:defRPr sz="1600">
                <a:latin typeface="Calibri"/>
                <a:ea typeface="Calibri"/>
                <a:cs typeface="Calibri"/>
                <a:sym typeface="Calibri"/>
              </a:defRPr>
            </a:pPr>
            <a:r>
              <a:t>Application des principes d’architecture à l’échelle du SI</a:t>
            </a:r>
          </a:p>
          <a:p>
            <a:pPr marL="205053" indent="-205053" defTabSz="492128">
              <a:spcBef>
                <a:spcPts val="200"/>
              </a:spcBef>
              <a:defRPr sz="1600">
                <a:latin typeface="Calibri"/>
                <a:ea typeface="Calibri"/>
                <a:cs typeface="Calibri"/>
                <a:sym typeface="Calibri"/>
              </a:defRPr>
            </a:pPr>
          </a:p>
          <a:p>
            <a:pPr marL="205053" indent="-205053" defTabSz="492128">
              <a:spcBef>
                <a:spcPts val="200"/>
              </a:spcBef>
              <a:defRPr sz="1600">
                <a:latin typeface="Calibri"/>
                <a:ea typeface="Calibri"/>
                <a:cs typeface="Calibri"/>
                <a:sym typeface="Calibri"/>
              </a:defRPr>
            </a:pPr>
            <a:r>
              <a:t>Objectifs: </a:t>
            </a:r>
          </a:p>
          <a:p>
            <a:pPr lvl="1" marL="497737" indent="-182269" defTabSz="492128">
              <a:spcBef>
                <a:spcPts val="200"/>
              </a:spcBef>
              <a:buSzPct val="100000"/>
              <a:buFont typeface="Arial"/>
              <a:buChar char="•"/>
              <a:defRPr sz="1600">
                <a:latin typeface="Calibri"/>
                <a:ea typeface="Calibri"/>
                <a:cs typeface="Calibri"/>
                <a:sym typeface="Calibri"/>
              </a:defRPr>
            </a:pPr>
            <a:r>
              <a:t>transformation continue du SI</a:t>
            </a:r>
          </a:p>
          <a:p>
            <a:pPr lvl="1" marL="497737" indent="-182269" defTabSz="492128">
              <a:spcBef>
                <a:spcPts val="200"/>
              </a:spcBef>
              <a:buSzPct val="100000"/>
              <a:buFont typeface="Arial"/>
              <a:buChar char="•"/>
              <a:defRPr sz="1600">
                <a:latin typeface="Calibri"/>
                <a:ea typeface="Calibri"/>
                <a:cs typeface="Calibri"/>
                <a:sym typeface="Calibri"/>
              </a:defRPr>
            </a:pPr>
            <a:r>
              <a:t>Vision globale du SI</a:t>
            </a:r>
          </a:p>
          <a:p>
            <a:pPr marL="205053" indent="-205053" defTabSz="492128">
              <a:spcBef>
                <a:spcPts val="200"/>
              </a:spcBef>
              <a:defRPr sz="1600">
                <a:latin typeface="Calibri"/>
                <a:ea typeface="Calibri"/>
                <a:cs typeface="Calibri"/>
                <a:sym typeface="Calibri"/>
              </a:defRPr>
            </a:pPr>
          </a:p>
          <a:p>
            <a:pPr marL="205053" indent="-205053" defTabSz="492128">
              <a:spcBef>
                <a:spcPts val="200"/>
              </a:spcBef>
              <a:buSzPct val="100000"/>
              <a:buFont typeface="Arial"/>
              <a:buChar char="•"/>
              <a:defRPr sz="1600">
                <a:latin typeface="Calibri"/>
                <a:ea typeface="Calibri"/>
                <a:cs typeface="Calibri"/>
                <a:sym typeface="Calibri"/>
              </a:defRPr>
            </a:pPr>
          </a:p>
          <a:p>
            <a:pPr marL="205053" indent="-205053" defTabSz="492128">
              <a:spcBef>
                <a:spcPts val="200"/>
              </a:spcBef>
              <a:defRPr sz="1600">
                <a:latin typeface="Calibri"/>
                <a:ea typeface="Calibri"/>
                <a:cs typeface="Calibri"/>
                <a:sym typeface="Calibri"/>
              </a:defRPr>
            </a:pPr>
            <a:r>
              <a:t>Recherche de :</a:t>
            </a:r>
          </a:p>
          <a:p>
            <a:pPr lvl="1" marL="497737" indent="-182269" defTabSz="492128">
              <a:spcBef>
                <a:spcPts val="200"/>
              </a:spcBef>
              <a:buSzPct val="100000"/>
              <a:buFont typeface="Arial"/>
              <a:buChar char="•"/>
              <a:defRPr sz="1600">
                <a:latin typeface="Calibri"/>
                <a:ea typeface="Calibri"/>
                <a:cs typeface="Calibri"/>
                <a:sym typeface="Calibri"/>
              </a:defRPr>
            </a:pPr>
            <a:r>
              <a:t>Cohérence entre les applications</a:t>
            </a:r>
          </a:p>
          <a:p>
            <a:pPr lvl="1" marL="497737" indent="-182269" defTabSz="492128">
              <a:spcBef>
                <a:spcPts val="200"/>
              </a:spcBef>
              <a:buSzPct val="100000"/>
              <a:buFont typeface="Arial"/>
              <a:buChar char="•"/>
              <a:defRPr sz="1600">
                <a:latin typeface="Calibri"/>
                <a:ea typeface="Calibri"/>
                <a:cs typeface="Calibri"/>
                <a:sym typeface="Calibri"/>
              </a:defRPr>
            </a:pPr>
            <a:r>
              <a:t>Découplage des différentes systèmes composants le SI</a:t>
            </a:r>
          </a:p>
          <a:p>
            <a:pPr lvl="1" marL="497737" indent="-182269" defTabSz="492128">
              <a:spcBef>
                <a:spcPts val="200"/>
              </a:spcBef>
              <a:buSzPct val="100000"/>
              <a:buFont typeface="Arial"/>
              <a:buChar char="•"/>
              <a:defRPr sz="1600">
                <a:latin typeface="Calibri"/>
                <a:ea typeface="Calibri"/>
                <a:cs typeface="Calibri"/>
                <a:sym typeface="Calibri"/>
              </a:defRPr>
            </a:pPr>
            <a:r>
              <a:t>Simplification</a:t>
            </a:r>
          </a:p>
          <a:p>
            <a:pPr lvl="1" marL="520520" indent="-205053" defTabSz="492128">
              <a:spcBef>
                <a:spcPts val="200"/>
              </a:spcBef>
              <a:buSzPct val="100000"/>
              <a:buFont typeface="Arial"/>
              <a:buChar char="•"/>
              <a:defRPr sz="1600">
                <a:latin typeface="Calibri"/>
                <a:ea typeface="Calibri"/>
                <a:cs typeface="Calibri"/>
                <a:sym typeface="Calibri"/>
              </a:defRPr>
            </a:pPr>
          </a:p>
          <a:p>
            <a:pPr marL="205053" indent="-205053" defTabSz="492128">
              <a:spcBef>
                <a:spcPts val="200"/>
              </a:spcBef>
              <a:defRPr sz="1600">
                <a:latin typeface="Calibri"/>
                <a:ea typeface="Calibri"/>
                <a:cs typeface="Calibri"/>
                <a:sym typeface="Calibri"/>
              </a:defRPr>
            </a:pPr>
            <a:r>
              <a:t>Définition d’un SI cible et d’un trajectoire pour atteindre l’objectif</a:t>
            </a:r>
          </a:p>
          <a:p>
            <a:pPr marL="205053" indent="-205053" defTabSz="492128">
              <a:spcBef>
                <a:spcPts val="200"/>
              </a:spcBef>
              <a:buSzPct val="100000"/>
              <a:buFont typeface="Arial"/>
              <a:buChar char="•"/>
              <a:defRPr sz="1100">
                <a:latin typeface="Calibri"/>
                <a:ea typeface="Calibri"/>
                <a:cs typeface="Calibri"/>
                <a:sym typeface="Calibri"/>
              </a:defRPr>
            </a:pPr>
          </a:p>
          <a:p>
            <a:pPr defTabSz="492128">
              <a:spcBef>
                <a:spcPts val="200"/>
              </a:spcBef>
              <a:defRPr sz="1100">
                <a:latin typeface="Calibri"/>
                <a:ea typeface="Calibri"/>
                <a:cs typeface="Calibri"/>
                <a:sym typeface="Calibri"/>
              </a:defRPr>
            </a:pPr>
          </a:p>
          <a:p>
            <a:pPr defTabSz="492128">
              <a:spcBef>
                <a:spcPts val="200"/>
              </a:spcBef>
              <a:defRPr sz="1100">
                <a:latin typeface="Calibri"/>
                <a:ea typeface="Calibri"/>
                <a:cs typeface="Calibri"/>
                <a:sym typeface="Calibri"/>
              </a:defRPr>
            </a:pPr>
          </a:p>
          <a:p>
            <a:pPr defTabSz="492128">
              <a:spcBef>
                <a:spcPts val="200"/>
              </a:spcBef>
              <a:defRPr sz="11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353"/>
          <p:cNvSpPr/>
          <p:nvPr>
            <p:ph type="title"/>
          </p:nvPr>
        </p:nvSpPr>
        <p:spPr>
          <a:prstGeom prst="rect">
            <a:avLst/>
          </a:prstGeom>
        </p:spPr>
        <p:txBody>
          <a:bodyPr/>
          <a:lstStyle/>
          <a:p>
            <a:pPr/>
            <a:r>
              <a:t>Singleton + AFactory</a:t>
            </a:r>
          </a:p>
        </p:txBody>
      </p:sp>
      <p:pic>
        <p:nvPicPr>
          <p:cNvPr id="354"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355" name="Shape 355"/>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10 min</a:t>
            </a:r>
          </a:p>
        </p:txBody>
      </p:sp>
      <p:sp>
        <p:nvSpPr>
          <p:cNvPr id="356" name="Shape 356"/>
          <p:cNvSpPr/>
          <p:nvPr>
            <p:ph type="body" idx="1"/>
          </p:nvPr>
        </p:nvSpPr>
        <p:spPr>
          <a:xfrm>
            <a:off x="467543" y="1600200"/>
            <a:ext cx="8229601" cy="4525963"/>
          </a:xfrm>
          <a:prstGeom prst="rect">
            <a:avLst/>
          </a:prstGeom>
        </p:spPr>
        <p:txBody>
          <a:bodyPr/>
          <a:lstStyle/>
          <a:p>
            <a:pPr/>
          </a:p>
        </p:txBody>
      </p:sp>
      <p:sp>
        <p:nvSpPr>
          <p:cNvPr id="357" name="Shape 357"/>
          <p:cNvSpPr/>
          <p:nvPr/>
        </p:nvSpPr>
        <p:spPr>
          <a:xfrm>
            <a:off x="673224" y="1412775"/>
            <a:ext cx="3600401" cy="6502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lgn="ctr">
              <a:defRPr>
                <a:latin typeface="Calibri"/>
                <a:ea typeface="Calibri"/>
                <a:cs typeface="Calibri"/>
                <a:sym typeface="Calibri"/>
              </a:defRPr>
            </a:pPr>
            <a:r>
              <a:t>&lt;&lt; interface &gt;&gt;</a:t>
            </a:r>
          </a:p>
          <a:p>
            <a:pPr algn="ctr">
              <a:defRPr>
                <a:latin typeface="Calibri"/>
                <a:ea typeface="Calibri"/>
                <a:cs typeface="Calibri"/>
                <a:sym typeface="Calibri"/>
              </a:defRPr>
            </a:pPr>
            <a:r>
              <a:t>IAnimalFactory</a:t>
            </a:r>
          </a:p>
        </p:txBody>
      </p:sp>
      <p:sp>
        <p:nvSpPr>
          <p:cNvPr id="358" name="Shape 358"/>
          <p:cNvSpPr/>
          <p:nvPr/>
        </p:nvSpPr>
        <p:spPr>
          <a:xfrm>
            <a:off x="673224" y="2060848"/>
            <a:ext cx="3600401" cy="9296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sz="1400">
                <a:latin typeface="Calibri"/>
                <a:ea typeface="Calibri"/>
                <a:cs typeface="Calibri"/>
                <a:sym typeface="Calibri"/>
              </a:defRPr>
            </a:pPr>
            <a:r>
              <a:t>+ createFylingAnimal() : IFlyingAnimal </a:t>
            </a:r>
          </a:p>
          <a:p>
            <a:pPr>
              <a:defRPr sz="1400">
                <a:latin typeface="Calibri"/>
                <a:ea typeface="Calibri"/>
                <a:cs typeface="Calibri"/>
                <a:sym typeface="Calibri"/>
              </a:defRPr>
            </a:pPr>
            <a:r>
              <a:t>+ createRunningAnimal() : IRunningAnimal</a:t>
            </a:r>
          </a:p>
          <a:p>
            <a:pPr>
              <a:defRPr sz="1400">
                <a:latin typeface="Calibri"/>
                <a:ea typeface="Calibri"/>
                <a:cs typeface="Calibri"/>
                <a:sym typeface="Calibri"/>
              </a:defRPr>
            </a:pPr>
            <a:r>
              <a:t>+ createSwimmingAnimal() : ISwimmingAnimal </a:t>
            </a:r>
          </a:p>
        </p:txBody>
      </p:sp>
      <p:grpSp>
        <p:nvGrpSpPr>
          <p:cNvPr id="361" name="Group 361"/>
          <p:cNvGrpSpPr/>
          <p:nvPr/>
        </p:nvGrpSpPr>
        <p:grpSpPr>
          <a:xfrm>
            <a:off x="5641776" y="2348880"/>
            <a:ext cx="2808313" cy="792089"/>
            <a:chOff x="0" y="0"/>
            <a:chExt cx="2808312" cy="792087"/>
          </a:xfrm>
        </p:grpSpPr>
        <p:sp>
          <p:nvSpPr>
            <p:cNvPr id="359" name="Shape 359"/>
            <p:cNvSpPr/>
            <p:nvPr/>
          </p:nvSpPr>
          <p:spPr>
            <a:xfrm>
              <a:off x="-1" y="0"/>
              <a:ext cx="2808314" cy="792088"/>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60" name="Shape 360"/>
            <p:cNvSpPr/>
            <p:nvPr/>
          </p:nvSpPr>
          <p:spPr>
            <a:xfrm>
              <a:off x="-1" y="216974"/>
              <a:ext cx="280831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latin typeface="Calibri"/>
                  <a:ea typeface="Calibri"/>
                  <a:cs typeface="Calibri"/>
                  <a:sym typeface="Calibri"/>
                </a:defRPr>
              </a:lvl1pPr>
            </a:lstStyle>
            <a:p>
              <a:pPr/>
              <a:r>
                <a:t>Singleton</a:t>
              </a:r>
            </a:p>
          </p:txBody>
        </p:sp>
      </p:grpSp>
      <p:sp>
        <p:nvSpPr>
          <p:cNvPr id="362" name="Shape 362"/>
          <p:cNvSpPr/>
          <p:nvPr/>
        </p:nvSpPr>
        <p:spPr>
          <a:xfrm>
            <a:off x="5641776" y="3429000"/>
            <a:ext cx="2808313" cy="320038"/>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defRPr sz="1400" u="sng">
                <a:latin typeface="Calibri"/>
                <a:ea typeface="Calibri"/>
                <a:cs typeface="Calibri"/>
                <a:sym typeface="Calibri"/>
              </a:defRPr>
            </a:lvl1pPr>
          </a:lstStyle>
          <a:p>
            <a:pPr/>
            <a:r>
              <a:t>+ getInstance() : Singleton</a:t>
            </a:r>
          </a:p>
        </p:txBody>
      </p:sp>
      <p:sp>
        <p:nvSpPr>
          <p:cNvPr id="363" name="Shape 363"/>
          <p:cNvSpPr/>
          <p:nvPr/>
        </p:nvSpPr>
        <p:spPr>
          <a:xfrm>
            <a:off x="5641776" y="3140967"/>
            <a:ext cx="2808313" cy="3200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defRPr sz="1400" u="sng">
                <a:latin typeface="Calibri"/>
                <a:ea typeface="Calibri"/>
                <a:cs typeface="Calibri"/>
                <a:sym typeface="Calibri"/>
              </a:defRPr>
            </a:lvl1pPr>
          </a:lstStyle>
          <a:p>
            <a:pPr/>
            <a:r>
              <a:t>- instance : Singleton</a:t>
            </a:r>
          </a:p>
        </p:txBody>
      </p:sp>
      <p:sp>
        <p:nvSpPr>
          <p:cNvPr id="364" name="Shape 364"/>
          <p:cNvSpPr/>
          <p:nvPr/>
        </p:nvSpPr>
        <p:spPr>
          <a:xfrm>
            <a:off x="601216" y="3861048"/>
            <a:ext cx="2016225" cy="3835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MammalsFactory</a:t>
            </a:r>
          </a:p>
        </p:txBody>
      </p:sp>
      <p:sp>
        <p:nvSpPr>
          <p:cNvPr id="365" name="Shape 365"/>
          <p:cNvSpPr/>
          <p:nvPr/>
        </p:nvSpPr>
        <p:spPr>
          <a:xfrm>
            <a:off x="2401416" y="4437112"/>
            <a:ext cx="2016225" cy="3835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DinosaursFactory</a:t>
            </a:r>
          </a:p>
        </p:txBody>
      </p:sp>
      <p:cxnSp>
        <p:nvCxnSpPr>
          <p:cNvPr id="366" name="Connector 366"/>
          <p:cNvCxnSpPr>
            <a:stCxn id="364" idx="0"/>
            <a:endCxn id="358" idx="0"/>
          </p:cNvCxnSpPr>
          <p:nvPr/>
        </p:nvCxnSpPr>
        <p:spPr>
          <a:xfrm flipH="1" flipV="1" rot="5400000">
            <a:off x="1282700" y="2857500"/>
            <a:ext cx="1524000" cy="863600"/>
          </a:xfrm>
          <a:prstGeom prst="bentConnector3">
            <a:avLst>
              <a:gd name="adj1" fmla="val 47500"/>
            </a:avLst>
          </a:prstGeom>
          <a:ln w="25400">
            <a:solidFill>
              <a:srgbClr val="000000"/>
            </a:solidFill>
            <a:prstDash val="dash"/>
            <a:tailEnd type="triangle"/>
          </a:ln>
          <a:effectLst>
            <a:outerShdw sx="100000" sy="100000" kx="0" ky="0" algn="b" rotWithShape="0" blurRad="38100" dist="20000" dir="5400000">
              <a:srgbClr val="000000">
                <a:alpha val="38000"/>
              </a:srgbClr>
            </a:outerShdw>
          </a:effectLst>
        </p:spPr>
      </p:cxnSp>
      <p:sp>
        <p:nvSpPr>
          <p:cNvPr id="367" name="Shape 367"/>
          <p:cNvSpPr/>
          <p:nvPr/>
        </p:nvSpPr>
        <p:spPr>
          <a:xfrm flipH="1" rot="16200000">
            <a:off x="2389432" y="3417015"/>
            <a:ext cx="1104089" cy="9361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9" y="0"/>
                </a:moveTo>
                <a:lnTo>
                  <a:pt x="0" y="0"/>
                </a:lnTo>
                <a:lnTo>
                  <a:pt x="0" y="21600"/>
                </a:lnTo>
                <a:lnTo>
                  <a:pt x="21600" y="21600"/>
                </a:lnTo>
              </a:path>
            </a:pathLst>
          </a:cu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sp>
        <p:nvSpPr>
          <p:cNvPr id="368" name="Shape 368"/>
          <p:cNvSpPr/>
          <p:nvPr/>
        </p:nvSpPr>
        <p:spPr>
          <a:xfrm>
            <a:off x="4489648" y="3068959"/>
            <a:ext cx="864097" cy="1399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800">
                <a:latin typeface="Calibri"/>
                <a:ea typeface="Calibri"/>
                <a:cs typeface="Calibri"/>
                <a:sym typeface="Calibri"/>
              </a:defRPr>
            </a:lvl1pPr>
          </a:lstStyle>
          <a:p>
            <a:pPr/>
            <a:r>
              <a:t>+</a:t>
            </a:r>
          </a:p>
        </p:txBody>
      </p:sp>
      <p:sp>
        <p:nvSpPr>
          <p:cNvPr id="369" name="Shape 369"/>
          <p:cNvSpPr/>
          <p:nvPr/>
        </p:nvSpPr>
        <p:spPr>
          <a:xfrm>
            <a:off x="4273624" y="4869160"/>
            <a:ext cx="3168352" cy="1399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800">
                <a:latin typeface="Calibri"/>
                <a:ea typeface="Calibri"/>
                <a:cs typeface="Calibri"/>
                <a:sym typeface="Calibri"/>
              </a:defRPr>
            </a:lvl1pPr>
          </a:lstStyle>
          <a:p>
            <a:pPr/>
            <a:r>
              <a:t>= ?</a:t>
            </a:r>
          </a:p>
        </p:txBody>
      </p:sp>
      <p:sp>
        <p:nvSpPr>
          <p:cNvPr id="370" name="Shape 370"/>
          <p:cNvSpPr/>
          <p:nvPr/>
        </p:nvSpPr>
        <p:spPr>
          <a:xfrm rot="10800000">
            <a:off x="5137867" y="2735049"/>
            <a:ext cx="442246" cy="549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620" y="21600"/>
                </a:lnTo>
              </a:path>
            </a:pathLst>
          </a:custGeom>
          <a:ln w="25400">
            <a:solidFill>
              <a:srgbClr val="000000"/>
            </a:solidFill>
            <a:headEnd type="diamond"/>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7" name="Shape 2517"/>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518" name="Shape 2518"/>
          <p:cNvSpPr/>
          <p:nvPr>
            <p:ph type="title"/>
          </p:nvPr>
        </p:nvSpPr>
        <p:spPr>
          <a:xfrm>
            <a:off x="457199" y="274637"/>
            <a:ext cx="7355162" cy="1143004"/>
          </a:xfrm>
          <a:prstGeom prst="rect">
            <a:avLst/>
          </a:prstGeom>
        </p:spPr>
        <p:txBody>
          <a:bodyPr/>
          <a:lstStyle/>
          <a:p>
            <a:pPr/>
            <a:r>
              <a:t>Urbanisation</a:t>
            </a:r>
          </a:p>
        </p:txBody>
      </p:sp>
      <p:grpSp>
        <p:nvGrpSpPr>
          <p:cNvPr id="2529" name="Group 2529"/>
          <p:cNvGrpSpPr/>
          <p:nvPr/>
        </p:nvGrpSpPr>
        <p:grpSpPr>
          <a:xfrm>
            <a:off x="7380297" y="404649"/>
            <a:ext cx="1386162" cy="1008118"/>
            <a:chOff x="-1" y="0"/>
            <a:chExt cx="1386160" cy="1008117"/>
          </a:xfrm>
        </p:grpSpPr>
        <p:sp>
          <p:nvSpPr>
            <p:cNvPr id="2519" name="Shape 2519"/>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20" name="Shape 2520"/>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521" name="Shape 2521"/>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22" name="Shape 2522"/>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23" name="Shape 2523"/>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24" name="Shape 2524"/>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25" name="Shape 2525"/>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26" name="Shape 2526"/>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27" name="Shape 2527"/>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28" name="Shape 2528"/>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30" name="Shape 2530"/>
          <p:cNvSpPr/>
          <p:nvPr/>
        </p:nvSpPr>
        <p:spPr>
          <a:xfrm>
            <a:off x="609600" y="1752600"/>
            <a:ext cx="8229600" cy="1549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Quels sont les problèmes rencontrés ?</a:t>
            </a:r>
            <a:endParaRPr sz="1500"/>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2" name="Shape 2532"/>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533" name="Shape 2533"/>
          <p:cNvSpPr/>
          <p:nvPr>
            <p:ph type="title"/>
          </p:nvPr>
        </p:nvSpPr>
        <p:spPr>
          <a:xfrm>
            <a:off x="457199" y="274637"/>
            <a:ext cx="7355162" cy="1143004"/>
          </a:xfrm>
          <a:prstGeom prst="rect">
            <a:avLst/>
          </a:prstGeom>
        </p:spPr>
        <p:txBody>
          <a:bodyPr/>
          <a:lstStyle/>
          <a:p>
            <a:pPr/>
            <a:r>
              <a:t>Urbanisation</a:t>
            </a:r>
          </a:p>
        </p:txBody>
      </p:sp>
      <p:grpSp>
        <p:nvGrpSpPr>
          <p:cNvPr id="2544" name="Group 2544"/>
          <p:cNvGrpSpPr/>
          <p:nvPr/>
        </p:nvGrpSpPr>
        <p:grpSpPr>
          <a:xfrm>
            <a:off x="7380297" y="404649"/>
            <a:ext cx="1386162" cy="1008118"/>
            <a:chOff x="-1" y="0"/>
            <a:chExt cx="1386160" cy="1008117"/>
          </a:xfrm>
        </p:grpSpPr>
        <p:sp>
          <p:nvSpPr>
            <p:cNvPr id="2534" name="Shape 2534"/>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35" name="Shape 2535"/>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536" name="Shape 2536"/>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37" name="Shape 2537"/>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38" name="Shape 2538"/>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39" name="Shape 2539"/>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40" name="Shape 2540"/>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41" name="Shape 2541"/>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42" name="Shape 2542"/>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43" name="Shape 2543"/>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45" name="Shape 2545"/>
          <p:cNvSpPr/>
          <p:nvPr/>
        </p:nvSpPr>
        <p:spPr>
          <a:xfrm>
            <a:off x="609600" y="1752600"/>
            <a:ext cx="8229600" cy="39878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05943" indent="-205943" defTabSz="549187">
              <a:spcBef>
                <a:spcPts val="300"/>
              </a:spcBef>
              <a:defRPr i="1" sz="2400">
                <a:latin typeface="Calibri"/>
                <a:ea typeface="Calibri"/>
                <a:cs typeface="Calibri"/>
                <a:sym typeface="Calibri"/>
              </a:defRPr>
            </a:pPr>
            <a:r>
              <a:t>Quels sont les problèmes rencontrés ?</a:t>
            </a:r>
          </a:p>
          <a:p>
            <a:pPr marL="205943" indent="-205943" defTabSz="549187">
              <a:spcBef>
                <a:spcPts val="300"/>
              </a:spcBef>
              <a:defRPr i="1">
                <a:latin typeface="Calibri"/>
                <a:ea typeface="Calibri"/>
                <a:cs typeface="Calibri"/>
                <a:sym typeface="Calibri"/>
              </a:defRPr>
            </a:pPr>
          </a:p>
          <a:p>
            <a:pPr marL="274593" indent="-274593" defTabSz="549187">
              <a:spcBef>
                <a:spcPts val="300"/>
              </a:spcBef>
              <a:buSzPct val="100000"/>
              <a:buFont typeface="Arial"/>
              <a:buChar char="•"/>
              <a:defRPr sz="2000">
                <a:latin typeface="Calibri"/>
                <a:ea typeface="Calibri"/>
                <a:cs typeface="Calibri"/>
                <a:sym typeface="Calibri"/>
              </a:defRPr>
            </a:pPr>
            <a:r>
              <a:t>Gestion de la duplication de l’information</a:t>
            </a:r>
          </a:p>
          <a:p>
            <a:pPr marL="274593" indent="-274593" defTabSz="549187">
              <a:spcBef>
                <a:spcPts val="300"/>
              </a:spcBef>
              <a:buSzPct val="100000"/>
              <a:buFont typeface="Arial"/>
              <a:buChar char="•"/>
              <a:defRPr sz="2000">
                <a:latin typeface="Calibri"/>
                <a:ea typeface="Calibri"/>
                <a:cs typeface="Calibri"/>
                <a:sym typeface="Calibri"/>
              </a:defRPr>
            </a:pPr>
            <a:r>
              <a:t>Gestion des rythmes d’évolutions des systèmes impactés</a:t>
            </a:r>
          </a:p>
          <a:p>
            <a:pPr marL="274593" indent="-274593" defTabSz="549187">
              <a:spcBef>
                <a:spcPts val="300"/>
              </a:spcBef>
              <a:buSzPct val="100000"/>
              <a:buFont typeface="Arial"/>
              <a:buChar char="•"/>
              <a:defRPr sz="2000">
                <a:latin typeface="Calibri"/>
                <a:ea typeface="Calibri"/>
                <a:cs typeface="Calibri"/>
                <a:sym typeface="Calibri"/>
              </a:defRPr>
            </a:pPr>
            <a:r>
              <a:t>Coûts de mise en place</a:t>
            </a:r>
          </a:p>
          <a:p>
            <a:pPr marL="274593" indent="-274593" defTabSz="549187">
              <a:spcBef>
                <a:spcPts val="300"/>
              </a:spcBef>
              <a:buSzPct val="100000"/>
              <a:buFont typeface="Arial"/>
              <a:buChar char="•"/>
              <a:defRPr sz="2000">
                <a:latin typeface="Calibri"/>
                <a:ea typeface="Calibri"/>
                <a:cs typeface="Calibri"/>
                <a:sym typeface="Calibri"/>
              </a:defRPr>
            </a:pPr>
            <a:r>
              <a:t>Organisation fonctionnelle/stratégique/technique</a:t>
            </a:r>
          </a:p>
          <a:p>
            <a:pPr marL="274593" indent="-274593" defTabSz="549187">
              <a:spcBef>
                <a:spcPts val="300"/>
              </a:spcBef>
              <a:buSzPct val="100000"/>
              <a:buFont typeface="Arial"/>
              <a:buChar char="•"/>
              <a:defRPr sz="2000">
                <a:latin typeface="Calibri"/>
                <a:ea typeface="Calibri"/>
                <a:cs typeface="Calibri"/>
                <a:sym typeface="Calibri"/>
              </a:defRPr>
            </a:pPr>
            <a:r>
              <a:t>Gestion de l’existant / legacy</a:t>
            </a:r>
          </a:p>
          <a:p>
            <a:pPr marL="274593" indent="-274593" defTabSz="549187">
              <a:spcBef>
                <a:spcPts val="300"/>
              </a:spcBef>
              <a:buSzPct val="100000"/>
              <a:buFont typeface="Arial"/>
              <a:buChar char="•"/>
              <a:defRPr sz="2000">
                <a:latin typeface="Calibri"/>
                <a:ea typeface="Calibri"/>
                <a:cs typeface="Calibri"/>
                <a:sym typeface="Calibri"/>
              </a:defRPr>
            </a:pPr>
            <a:r>
              <a:t>Merge d’entreprise =&gt; Merge du SI</a:t>
            </a:r>
          </a:p>
          <a:p>
            <a:pPr marL="205943" indent="-205943" defTabSz="549187">
              <a:spcBef>
                <a:spcPts val="300"/>
              </a:spcBef>
              <a:buSzPct val="100000"/>
              <a:buFont typeface="Arial"/>
              <a:buChar char="•"/>
              <a:defRPr>
                <a:latin typeface="Calibri"/>
                <a:ea typeface="Calibri"/>
                <a:cs typeface="Calibri"/>
                <a:sym typeface="Calibri"/>
              </a:defRPr>
            </a:pPr>
          </a:p>
          <a:p>
            <a:pPr marL="205943" indent="-205943" defTabSz="549187">
              <a:spcBef>
                <a:spcPts val="300"/>
              </a:spcBef>
              <a:buSzPct val="100000"/>
              <a:buFont typeface="Arial"/>
              <a:buChar char="•"/>
              <a:defRPr sz="1100">
                <a:latin typeface="Calibri"/>
                <a:ea typeface="Calibri"/>
                <a:cs typeface="Calibri"/>
                <a:sym typeface="Calibri"/>
              </a:defRPr>
            </a:pPr>
          </a:p>
          <a:p>
            <a:pPr marL="228826" indent="-228826" defTabSz="549187">
              <a:spcBef>
                <a:spcPts val="200"/>
              </a:spcBef>
              <a:buSzPct val="100000"/>
              <a:buFont typeface="Arial"/>
              <a:buChar char="•"/>
              <a:defRPr sz="1100">
                <a:latin typeface="Calibri"/>
                <a:ea typeface="Calibri"/>
                <a:cs typeface="Calibri"/>
                <a:sym typeface="Calibri"/>
              </a:defRPr>
            </a:pPr>
          </a:p>
          <a:p>
            <a:pPr defTabSz="549187">
              <a:spcBef>
                <a:spcPts val="200"/>
              </a:spcBef>
              <a:defRPr sz="1100">
                <a:latin typeface="Calibri"/>
                <a:ea typeface="Calibri"/>
                <a:cs typeface="Calibri"/>
                <a:sym typeface="Calibri"/>
              </a:defRPr>
            </a:pPr>
          </a:p>
          <a:p>
            <a:pPr defTabSz="549187">
              <a:spcBef>
                <a:spcPts val="200"/>
              </a:spcBef>
              <a:defRPr sz="700">
                <a:latin typeface="Calibri"/>
                <a:ea typeface="Calibri"/>
                <a:cs typeface="Calibri"/>
                <a:sym typeface="Calibri"/>
              </a:defRPr>
            </a:pPr>
          </a:p>
          <a:p>
            <a:pPr defTabSz="549187">
              <a:spcBef>
                <a:spcPts val="200"/>
              </a:spcBef>
              <a:defRPr sz="11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7" name="Shape 2547"/>
          <p:cNvSpPr/>
          <p:nvPr>
            <p:ph type="sldNum" sz="quarter" idx="4294967295"/>
          </p:nvPr>
        </p:nvSpPr>
        <p:spPr>
          <a:xfrm>
            <a:off x="8660549" y="6495146"/>
            <a:ext cx="303941" cy="231139"/>
          </a:xfrm>
          <a:prstGeom prst="rect">
            <a:avLst/>
          </a:prstGeom>
          <a:extLst>
            <a:ext uri="{C572A759-6A51-4108-AA02-DFA0A04FC94B}">
              <ma14:wrappingTextBoxFlag xmlns:ma14="http://schemas.microsoft.com/office/mac/drawingml/2011/main" val="1"/>
            </a:ext>
          </a:extLst>
        </p:spPr>
        <p:txBody>
          <a:bodyPr anchor="t"/>
          <a:lstStyle>
            <a:lvl1pPr>
              <a:defRPr i="1" sz="1000">
                <a:solidFill>
                  <a:srgbClr val="808080"/>
                </a:solidFill>
              </a:defRPr>
            </a:lvl1pPr>
          </a:lstStyle>
          <a:p>
            <a:pPr/>
            <a:fld id="{86CB4B4D-7CA3-9044-876B-883B54F8677D}" type="slidenum"/>
          </a:p>
        </p:txBody>
      </p:sp>
      <p:sp>
        <p:nvSpPr>
          <p:cNvPr id="2548" name="Shape 2548"/>
          <p:cNvSpPr/>
          <p:nvPr>
            <p:ph type="title"/>
          </p:nvPr>
        </p:nvSpPr>
        <p:spPr>
          <a:xfrm>
            <a:off x="457199" y="274637"/>
            <a:ext cx="7355162" cy="1143004"/>
          </a:xfrm>
          <a:prstGeom prst="rect">
            <a:avLst/>
          </a:prstGeom>
        </p:spPr>
        <p:txBody>
          <a:bodyPr lIns="0" tIns="0" rIns="0" bIns="0"/>
          <a:lstStyle/>
          <a:p>
            <a:pPr/>
            <a:r>
              <a:t>Urbanisation</a:t>
            </a:r>
          </a:p>
        </p:txBody>
      </p:sp>
      <p:grpSp>
        <p:nvGrpSpPr>
          <p:cNvPr id="2559" name="Group 2559"/>
          <p:cNvGrpSpPr/>
          <p:nvPr/>
        </p:nvGrpSpPr>
        <p:grpSpPr>
          <a:xfrm>
            <a:off x="7380297" y="404649"/>
            <a:ext cx="1386162" cy="1008118"/>
            <a:chOff x="-1" y="0"/>
            <a:chExt cx="1386160" cy="1008117"/>
          </a:xfrm>
        </p:grpSpPr>
        <p:sp>
          <p:nvSpPr>
            <p:cNvPr id="2549" name="Shape 2549"/>
            <p:cNvSpPr/>
            <p:nvPr/>
          </p:nvSpPr>
          <p:spPr>
            <a:xfrm>
              <a:off x="504067" y="126025"/>
              <a:ext cx="189027" cy="63007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50" name="Shape 2550"/>
            <p:cNvSpPr/>
            <p:nvPr/>
          </p:nvSpPr>
          <p:spPr>
            <a:xfrm flipV="1">
              <a:off x="126025" y="315048"/>
              <a:ext cx="945113" cy="252034"/>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551" name="Shape 2551"/>
            <p:cNvSpPr/>
            <p:nvPr/>
          </p:nvSpPr>
          <p:spPr>
            <a:xfrm>
              <a:off x="630081" y="126025"/>
              <a:ext cx="441054" cy="18902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52" name="Shape 2552"/>
            <p:cNvSpPr/>
            <p:nvPr/>
          </p:nvSpPr>
          <p:spPr>
            <a:xfrm>
              <a:off x="693091" y="756097"/>
              <a:ext cx="567067" cy="126020"/>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53" name="Shape 2553"/>
            <p:cNvSpPr/>
            <p:nvPr/>
          </p:nvSpPr>
          <p:spPr>
            <a:xfrm flipH="1">
              <a:off x="693091" y="315045"/>
              <a:ext cx="378047" cy="441055"/>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54" name="Shape 2554"/>
            <p:cNvSpPr/>
            <p:nvPr/>
          </p:nvSpPr>
          <p:spPr>
            <a:xfrm>
              <a:off x="378044" y="-1"/>
              <a:ext cx="252027"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55" name="Shape 2555"/>
            <p:cNvSpPr/>
            <p:nvPr/>
          </p:nvSpPr>
          <p:spPr>
            <a:xfrm>
              <a:off x="945111" y="189022"/>
              <a:ext cx="252027"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56" name="Shape 2556"/>
            <p:cNvSpPr/>
            <p:nvPr/>
          </p:nvSpPr>
          <p:spPr>
            <a:xfrm>
              <a:off x="567065" y="630075"/>
              <a:ext cx="252027"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57" name="Shape 2557"/>
            <p:cNvSpPr/>
            <p:nvPr/>
          </p:nvSpPr>
          <p:spPr>
            <a:xfrm>
              <a:off x="-2" y="441050"/>
              <a:ext cx="252029" cy="252029"/>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58" name="Shape 2558"/>
            <p:cNvSpPr/>
            <p:nvPr/>
          </p:nvSpPr>
          <p:spPr>
            <a:xfrm>
              <a:off x="1134131" y="756088"/>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60" name="Shape 2560"/>
          <p:cNvSpPr/>
          <p:nvPr/>
        </p:nvSpPr>
        <p:spPr>
          <a:xfrm>
            <a:off x="609600" y="1752600"/>
            <a:ext cx="8229600" cy="2247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Et quid de l’agilité ?</a:t>
            </a:r>
          </a:p>
          <a:p>
            <a:pPr marL="267461" indent="-267461" defTabSz="713230">
              <a:spcBef>
                <a:spcPts val="500"/>
              </a:spcBef>
              <a:buSzPct val="100000"/>
              <a:buFont typeface="Arial"/>
              <a:buChar char="•"/>
              <a:defRPr sz="2400">
                <a:latin typeface="Calibri"/>
                <a:ea typeface="Calibri"/>
                <a:cs typeface="Calibri"/>
                <a:sym typeface="Calibri"/>
              </a:defRPr>
            </a:pPr>
          </a:p>
          <a:p>
            <a:pPr marL="267461" indent="-267461" defTabSz="713230">
              <a:spcBef>
                <a:spcPts val="500"/>
              </a:spcBef>
              <a:buSzPct val="100000"/>
              <a:buFont typeface="Arial"/>
              <a:buChar char="•"/>
              <a:defRPr sz="1500">
                <a:latin typeface="Calibri"/>
                <a:ea typeface="Calibri"/>
                <a:cs typeface="Calibri"/>
                <a:sym typeface="Calibri"/>
              </a:defRPr>
            </a:pPr>
          </a:p>
          <a:p>
            <a:pPr marL="297179" indent="-297179" defTabSz="713230">
              <a:spcBef>
                <a:spcPts val="300"/>
              </a:spcBef>
              <a:buSzPct val="100000"/>
              <a:buFont typeface="Arial"/>
              <a:buChar char="•"/>
              <a:defRPr sz="1500">
                <a:latin typeface="Calibri"/>
                <a:ea typeface="Calibri"/>
                <a:cs typeface="Calibri"/>
                <a:sym typeface="Calibri"/>
              </a:defRPr>
            </a:pPr>
          </a:p>
          <a:p>
            <a:pPr defTabSz="713230">
              <a:spcBef>
                <a:spcPts val="300"/>
              </a:spcBef>
              <a:defRPr sz="1500">
                <a:latin typeface="Calibri"/>
                <a:ea typeface="Calibri"/>
                <a:cs typeface="Calibri"/>
                <a:sym typeface="Calibri"/>
              </a:defRPr>
            </a:pPr>
          </a:p>
          <a:p>
            <a:pPr defTabSz="713230">
              <a:spcBef>
                <a:spcPts val="300"/>
              </a:spcBef>
              <a:defRPr sz="1000">
                <a:latin typeface="Calibri"/>
                <a:ea typeface="Calibri"/>
                <a:cs typeface="Calibri"/>
                <a:sym typeface="Calibri"/>
              </a:defRPr>
            </a:pPr>
          </a:p>
          <a:p>
            <a:pPr defTabSz="713230">
              <a:spcBef>
                <a:spcPts val="300"/>
              </a:spcBef>
              <a:defRPr sz="15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2" name="Shape 2562"/>
          <p:cNvSpPr/>
          <p:nvPr>
            <p:ph type="title"/>
          </p:nvPr>
        </p:nvSpPr>
        <p:spPr>
          <a:xfrm>
            <a:off x="457200" y="-27384"/>
            <a:ext cx="8229600" cy="1143001"/>
          </a:xfrm>
          <a:prstGeom prst="rect">
            <a:avLst/>
          </a:prstGeom>
        </p:spPr>
        <p:txBody>
          <a:bodyPr/>
          <a:lstStyle/>
          <a:p>
            <a:pPr/>
            <a:r>
              <a:t>Plan</a:t>
            </a:r>
          </a:p>
        </p:txBody>
      </p:sp>
      <p:sp>
        <p:nvSpPr>
          <p:cNvPr id="2563" name="Shape 2563"/>
          <p:cNvSpPr/>
          <p:nvPr>
            <p:ph type="body" idx="1"/>
          </p:nvPr>
        </p:nvSpPr>
        <p:spPr>
          <a:xfrm>
            <a:off x="2195734" y="980726"/>
            <a:ext cx="6491066" cy="5877276"/>
          </a:xfrm>
          <a:prstGeom prst="rect">
            <a:avLst/>
          </a:prstGeom>
        </p:spPr>
        <p:txBody>
          <a:bodyPr/>
          <a:lstStyle/>
          <a:p>
            <a:pPr>
              <a:buSzTx/>
              <a:buNone/>
            </a:pPr>
            <a:r>
              <a:t>Techniques de base</a:t>
            </a:r>
          </a:p>
          <a:p>
            <a:pPr>
              <a:buSzTx/>
              <a:buNone/>
              <a:defRPr sz="4000"/>
            </a:pPr>
          </a:p>
          <a:p>
            <a:pPr>
              <a:buSzTx/>
              <a:buNone/>
            </a:pPr>
            <a:r>
              <a:t>Découpler !</a:t>
            </a:r>
          </a:p>
          <a:p>
            <a:pPr>
              <a:buSzTx/>
              <a:buNone/>
              <a:defRPr sz="4000"/>
            </a:pPr>
          </a:p>
          <a:p>
            <a:pPr>
              <a:buSzTx/>
              <a:buNone/>
            </a:pPr>
            <a:r>
              <a:t>Des composants élémentaires</a:t>
            </a:r>
          </a:p>
          <a:p>
            <a:pPr lvl="1" marL="742950" indent="-285750">
              <a:spcBef>
                <a:spcPts val="600"/>
              </a:spcBef>
              <a:defRPr sz="1300"/>
            </a:pPr>
          </a:p>
          <a:p>
            <a:pPr>
              <a:buSzTx/>
              <a:buNone/>
              <a:defRPr sz="4000"/>
            </a:pPr>
          </a:p>
          <a:p>
            <a:pPr>
              <a:buSzTx/>
              <a:buNone/>
            </a:pPr>
            <a:r>
              <a:t>Interagir avec le SI</a:t>
            </a:r>
          </a:p>
        </p:txBody>
      </p:sp>
      <p:pic>
        <p:nvPicPr>
          <p:cNvPr id="2564" name="image32.png" descr="C:\Users\fdegrigny\Pictures\toolbox-red.png"/>
          <p:cNvPicPr>
            <a:picLocks noChangeAspect="1"/>
          </p:cNvPicPr>
          <p:nvPr/>
        </p:nvPicPr>
        <p:blipFill>
          <a:blip r:embed="rId2">
            <a:extLst/>
          </a:blip>
          <a:stretch>
            <a:fillRect/>
          </a:stretch>
        </p:blipFill>
        <p:spPr>
          <a:xfrm>
            <a:off x="584557" y="908720"/>
            <a:ext cx="1296146" cy="1167088"/>
          </a:xfrm>
          <a:prstGeom prst="rect">
            <a:avLst/>
          </a:prstGeom>
          <a:ln w="12700">
            <a:miter lim="400000"/>
          </a:ln>
        </p:spPr>
      </p:pic>
      <p:pic>
        <p:nvPicPr>
          <p:cNvPr id="2565" name="image5.jpeg" descr="C:\Users\fdegrigny\Pictures\puzzle-piece.jpg"/>
          <p:cNvPicPr>
            <a:picLocks noChangeAspect="1"/>
          </p:cNvPicPr>
          <p:nvPr/>
        </p:nvPicPr>
        <p:blipFill>
          <a:blip r:embed="rId3">
            <a:extLst/>
          </a:blip>
          <a:stretch>
            <a:fillRect/>
          </a:stretch>
        </p:blipFill>
        <p:spPr>
          <a:xfrm>
            <a:off x="656565" y="3573016"/>
            <a:ext cx="1152130" cy="1297896"/>
          </a:xfrm>
          <a:prstGeom prst="rect">
            <a:avLst/>
          </a:prstGeom>
          <a:ln w="12700">
            <a:miter lim="400000"/>
          </a:ln>
        </p:spPr>
      </p:pic>
      <p:pic>
        <p:nvPicPr>
          <p:cNvPr id="2566" name="image3.png" descr="C:\Users\fdegrigny\Pictures\layers-icon.png"/>
          <p:cNvPicPr>
            <a:picLocks noChangeAspect="1"/>
          </p:cNvPicPr>
          <p:nvPr/>
        </p:nvPicPr>
        <p:blipFill>
          <a:blip r:embed="rId4">
            <a:extLst/>
          </a:blip>
          <a:stretch>
            <a:fillRect/>
          </a:stretch>
        </p:blipFill>
        <p:spPr>
          <a:xfrm>
            <a:off x="575008" y="2204864"/>
            <a:ext cx="1315243" cy="1315245"/>
          </a:xfrm>
          <a:prstGeom prst="rect">
            <a:avLst/>
          </a:prstGeom>
          <a:ln w="12700">
            <a:miter lim="400000"/>
          </a:ln>
        </p:spPr>
      </p:pic>
      <p:grpSp>
        <p:nvGrpSpPr>
          <p:cNvPr id="2577" name="Group 2577"/>
          <p:cNvGrpSpPr/>
          <p:nvPr/>
        </p:nvGrpSpPr>
        <p:grpSpPr>
          <a:xfrm>
            <a:off x="539549" y="5301207"/>
            <a:ext cx="1386159" cy="1008115"/>
            <a:chOff x="-1" y="0"/>
            <a:chExt cx="1386157" cy="1008114"/>
          </a:xfrm>
        </p:grpSpPr>
        <p:sp>
          <p:nvSpPr>
            <p:cNvPr id="2567" name="Shape 2567"/>
            <p:cNvSpPr/>
            <p:nvPr/>
          </p:nvSpPr>
          <p:spPr>
            <a:xfrm>
              <a:off x="504055" y="126014"/>
              <a:ext cx="189024" cy="630072"/>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68" name="Shape 2568"/>
            <p:cNvSpPr/>
            <p:nvPr/>
          </p:nvSpPr>
          <p:spPr>
            <a:xfrm flipV="1">
              <a:off x="126013" y="315035"/>
              <a:ext cx="945108" cy="252031"/>
            </a:xfrm>
            <a:prstGeom prst="line">
              <a:avLst/>
            </a:prstGeom>
            <a:noFill/>
            <a:ln w="381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2569" name="Shape 2569"/>
            <p:cNvSpPr/>
            <p:nvPr/>
          </p:nvSpPr>
          <p:spPr>
            <a:xfrm>
              <a:off x="630069" y="126014"/>
              <a:ext cx="441051" cy="189022"/>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70" name="Shape 2570"/>
            <p:cNvSpPr/>
            <p:nvPr/>
          </p:nvSpPr>
          <p:spPr>
            <a:xfrm>
              <a:off x="693077" y="756084"/>
              <a:ext cx="567064" cy="126017"/>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71" name="Shape 2571"/>
            <p:cNvSpPr/>
            <p:nvPr/>
          </p:nvSpPr>
          <p:spPr>
            <a:xfrm flipH="1">
              <a:off x="693077" y="315034"/>
              <a:ext cx="378044" cy="441052"/>
            </a:xfrm>
            <a:prstGeom prst="line">
              <a:avLst/>
            </a:prstGeom>
            <a:noFill/>
            <a:ln w="25400" cap="flat">
              <a:solidFill>
                <a:schemeClr val="accent1"/>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p>
          </p:txBody>
        </p:sp>
        <p:sp>
          <p:nvSpPr>
            <p:cNvPr id="2572" name="Shape 2572"/>
            <p:cNvSpPr/>
            <p:nvPr/>
          </p:nvSpPr>
          <p:spPr>
            <a:xfrm>
              <a:off x="378041" y="0"/>
              <a:ext cx="252031" cy="252031"/>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73" name="Shape 2573"/>
            <p:cNvSpPr/>
            <p:nvPr/>
          </p:nvSpPr>
          <p:spPr>
            <a:xfrm>
              <a:off x="945106" y="189021"/>
              <a:ext cx="252031" cy="252031"/>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74" name="Shape 2574"/>
            <p:cNvSpPr/>
            <p:nvPr/>
          </p:nvSpPr>
          <p:spPr>
            <a:xfrm>
              <a:off x="567062" y="630071"/>
              <a:ext cx="252031" cy="252031"/>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75" name="Shape 2575"/>
            <p:cNvSpPr/>
            <p:nvPr/>
          </p:nvSpPr>
          <p:spPr>
            <a:xfrm>
              <a:off x="-2" y="441048"/>
              <a:ext cx="252031" cy="252031"/>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2576" name="Shape 2576"/>
            <p:cNvSpPr/>
            <p:nvPr/>
          </p:nvSpPr>
          <p:spPr>
            <a:xfrm>
              <a:off x="1134126" y="756084"/>
              <a:ext cx="252031" cy="252031"/>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2578" name="Shape 2578"/>
          <p:cNvSpPr/>
          <p:nvPr/>
        </p:nvSpPr>
        <p:spPr>
          <a:xfrm>
            <a:off x="7812360" y="1124744"/>
            <a:ext cx="504058" cy="504058"/>
          </a:xfrm>
          <a:prstGeom prst="rect">
            <a:avLst/>
          </a:prstGeom>
          <a:solidFill>
            <a:srgbClr val="FFFFFF"/>
          </a:solidFill>
          <a:ln w="25400">
            <a:solidFill>
              <a:srgbClr val="000000"/>
            </a:solidFill>
            <a:beve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2579" name="Shape 2579"/>
          <p:cNvSpPr/>
          <p:nvPr/>
        </p:nvSpPr>
        <p:spPr>
          <a:xfrm>
            <a:off x="7812360" y="2468891"/>
            <a:ext cx="504058" cy="504058"/>
          </a:xfrm>
          <a:prstGeom prst="rect">
            <a:avLst/>
          </a:prstGeom>
          <a:solidFill>
            <a:srgbClr val="FFFFFF"/>
          </a:solidFill>
          <a:ln w="25400">
            <a:solidFill>
              <a:srgbClr val="000000"/>
            </a:solidFill>
            <a:beve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2580" name="Shape 2580"/>
          <p:cNvSpPr/>
          <p:nvPr/>
        </p:nvSpPr>
        <p:spPr>
          <a:xfrm>
            <a:off x="7812360" y="3813042"/>
            <a:ext cx="504058" cy="504058"/>
          </a:xfrm>
          <a:prstGeom prst="rect">
            <a:avLst/>
          </a:prstGeom>
          <a:solidFill>
            <a:srgbClr val="FFFFFF"/>
          </a:solidFill>
          <a:ln w="25400">
            <a:solidFill>
              <a:srgbClr val="000000"/>
            </a:solidFill>
            <a:beve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2581" name="Shape 2581"/>
          <p:cNvSpPr/>
          <p:nvPr/>
        </p:nvSpPr>
        <p:spPr>
          <a:xfrm>
            <a:off x="7812360" y="5157192"/>
            <a:ext cx="504058" cy="504058"/>
          </a:xfrm>
          <a:prstGeom prst="rect">
            <a:avLst/>
          </a:prstGeom>
          <a:solidFill>
            <a:srgbClr val="FFFFFF"/>
          </a:solidFill>
          <a:ln w="25400">
            <a:solidFill>
              <a:srgbClr val="000000"/>
            </a:solidFill>
            <a:beve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2582" name="Shape 2582"/>
          <p:cNvSpPr/>
          <p:nvPr/>
        </p:nvSpPr>
        <p:spPr>
          <a:xfrm>
            <a:off x="7929951" y="1101576"/>
            <a:ext cx="658659" cy="436180"/>
          </a:xfrm>
          <a:custGeom>
            <a:avLst/>
            <a:gdLst/>
            <a:ahLst/>
            <a:cxnLst>
              <a:cxn ang="0">
                <a:pos x="wd2" y="hd2"/>
              </a:cxn>
              <a:cxn ang="5400000">
                <a:pos x="wd2" y="hd2"/>
              </a:cxn>
              <a:cxn ang="10800000">
                <a:pos x="wd2" y="hd2"/>
              </a:cxn>
              <a:cxn ang="16200000">
                <a:pos x="wd2" y="hd2"/>
              </a:cxn>
            </a:cxnLst>
            <a:rect l="0" t="0" r="r" b="b"/>
            <a:pathLst>
              <a:path w="21207"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beve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2583" name="Shape 2583"/>
          <p:cNvSpPr/>
          <p:nvPr/>
        </p:nvSpPr>
        <p:spPr>
          <a:xfrm>
            <a:off x="7962950" y="2438573"/>
            <a:ext cx="658661" cy="436180"/>
          </a:xfrm>
          <a:custGeom>
            <a:avLst/>
            <a:gdLst/>
            <a:ahLst/>
            <a:cxnLst>
              <a:cxn ang="0">
                <a:pos x="wd2" y="hd2"/>
              </a:cxn>
              <a:cxn ang="5400000">
                <a:pos x="wd2" y="hd2"/>
              </a:cxn>
              <a:cxn ang="10800000">
                <a:pos x="wd2" y="hd2"/>
              </a:cxn>
              <a:cxn ang="16200000">
                <a:pos x="wd2" y="hd2"/>
              </a:cxn>
            </a:cxnLst>
            <a:rect l="0" t="0" r="r" b="b"/>
            <a:pathLst>
              <a:path w="21207"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beve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2584" name="Shape 2584"/>
          <p:cNvSpPr/>
          <p:nvPr/>
        </p:nvSpPr>
        <p:spPr>
          <a:xfrm>
            <a:off x="7962950" y="3747389"/>
            <a:ext cx="658661" cy="436180"/>
          </a:xfrm>
          <a:custGeom>
            <a:avLst/>
            <a:gdLst/>
            <a:ahLst/>
            <a:cxnLst>
              <a:cxn ang="0">
                <a:pos x="wd2" y="hd2"/>
              </a:cxn>
              <a:cxn ang="5400000">
                <a:pos x="wd2" y="hd2"/>
              </a:cxn>
              <a:cxn ang="10800000">
                <a:pos x="wd2" y="hd2"/>
              </a:cxn>
              <a:cxn ang="16200000">
                <a:pos x="wd2" y="hd2"/>
              </a:cxn>
            </a:cxnLst>
            <a:rect l="0" t="0" r="r" b="b"/>
            <a:pathLst>
              <a:path w="21207"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beve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2585" name="Shape 2585"/>
          <p:cNvSpPr/>
          <p:nvPr/>
        </p:nvSpPr>
        <p:spPr>
          <a:xfrm>
            <a:off x="7962950" y="5102869"/>
            <a:ext cx="658661" cy="436180"/>
          </a:xfrm>
          <a:custGeom>
            <a:avLst/>
            <a:gdLst/>
            <a:ahLst/>
            <a:cxnLst>
              <a:cxn ang="0">
                <a:pos x="wd2" y="hd2"/>
              </a:cxn>
              <a:cxn ang="5400000">
                <a:pos x="wd2" y="hd2"/>
              </a:cxn>
              <a:cxn ang="10800000">
                <a:pos x="wd2" y="hd2"/>
              </a:cxn>
              <a:cxn ang="16200000">
                <a:pos x="wd2" y="hd2"/>
              </a:cxn>
            </a:cxnLst>
            <a:rect l="0" t="0" r="r" b="b"/>
            <a:pathLst>
              <a:path w="21207"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bevel/>
          </a:ln>
        </p:spPr>
        <p:txBody>
          <a:bodyPr lIns="45718" tIns="45718" rIns="45718" bIns="45718" anchor="ctr"/>
          <a:lstStyle/>
          <a:p>
            <a:pPr algn="ctr">
              <a:defRPr>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7" name="Shape 2587"/>
          <p:cNvSpPr/>
          <p:nvPr>
            <p:ph type="title"/>
          </p:nvPr>
        </p:nvSpPr>
        <p:spPr>
          <a:xfrm>
            <a:off x="457200" y="274638"/>
            <a:ext cx="8229600" cy="1143001"/>
          </a:xfrm>
          <a:prstGeom prst="rect">
            <a:avLst/>
          </a:prstGeom>
        </p:spPr>
        <p:txBody>
          <a:bodyPr/>
          <a:lstStyle/>
          <a:p>
            <a:pPr/>
            <a:r>
              <a:t>Conclusion</a:t>
            </a:r>
          </a:p>
        </p:txBody>
      </p:sp>
      <p:sp>
        <p:nvSpPr>
          <p:cNvPr id="2588" name="Shape 2588"/>
          <p:cNvSpPr/>
          <p:nvPr>
            <p:ph type="body" idx="1"/>
          </p:nvPr>
        </p:nvSpPr>
        <p:spPr>
          <a:xfrm>
            <a:off x="457200" y="1600200"/>
            <a:ext cx="8229600" cy="4525963"/>
          </a:xfrm>
          <a:prstGeom prst="rect">
            <a:avLst/>
          </a:prstGeom>
        </p:spPr>
        <p:txBody>
          <a:bodyPr/>
          <a:lstStyle/>
          <a:p>
            <a:pPr/>
          </a:p>
        </p:txBody>
      </p:sp>
      <p:pic>
        <p:nvPicPr>
          <p:cNvPr id="2589" name="image33.png" descr="C:\Users\fdegrigny\Pictures\city_icon.png"/>
          <p:cNvPicPr>
            <a:picLocks noChangeAspect="1"/>
          </p:cNvPicPr>
          <p:nvPr/>
        </p:nvPicPr>
        <p:blipFill>
          <a:blip r:embed="rId2">
            <a:extLst/>
          </a:blip>
          <a:stretch>
            <a:fillRect/>
          </a:stretch>
        </p:blipFill>
        <p:spPr>
          <a:xfrm>
            <a:off x="7236296" y="0"/>
            <a:ext cx="1512170" cy="1512168"/>
          </a:xfrm>
          <a:prstGeom prst="rect">
            <a:avLst/>
          </a:prstGeom>
          <a:ln w="12700">
            <a:miter lim="400000"/>
          </a:ln>
        </p:spPr>
      </p:pic>
      <p:pic>
        <p:nvPicPr>
          <p:cNvPr id="2590" name="image34.png" descr="C:\Users\fdegrigny\Pictures\icon-graphic-city-and-systems.png"/>
          <p:cNvPicPr>
            <a:picLocks noChangeAspect="1"/>
          </p:cNvPicPr>
          <p:nvPr/>
        </p:nvPicPr>
        <p:blipFill>
          <a:blip r:embed="rId3">
            <a:extLst/>
          </a:blip>
          <a:stretch>
            <a:fillRect/>
          </a:stretch>
        </p:blipFill>
        <p:spPr>
          <a:xfrm>
            <a:off x="1763688" y="3501008"/>
            <a:ext cx="5688632" cy="2306093"/>
          </a:xfrm>
          <a:prstGeom prst="rect">
            <a:avLst/>
          </a:prstGeom>
          <a:ln w="12700">
            <a:miter lim="400000"/>
          </a:ln>
        </p:spPr>
      </p:pic>
    </p:spTree>
  </p:cSld>
  <p:clrMapOvr>
    <a:masterClrMapping/>
  </p:clrMapOvr>
  <p:transition xmlns:p14="http://schemas.microsoft.com/office/powerpoint/2010/main" spd="med" advClick="1" p14:dur="1000"/>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2" name="Shape 2592"/>
          <p:cNvSpPr/>
          <p:nvPr>
            <p:ph type="title"/>
          </p:nvPr>
        </p:nvSpPr>
        <p:spPr>
          <a:xfrm>
            <a:off x="457200" y="274638"/>
            <a:ext cx="8229600" cy="1143001"/>
          </a:xfrm>
          <a:prstGeom prst="rect">
            <a:avLst/>
          </a:prstGeom>
        </p:spPr>
        <p:txBody>
          <a:bodyPr/>
          <a:lstStyle/>
          <a:p>
            <a:pPr/>
            <a:r>
              <a:t>Conclusion</a:t>
            </a:r>
          </a:p>
        </p:txBody>
      </p:sp>
      <p:sp>
        <p:nvSpPr>
          <p:cNvPr id="2593" name="Shape 2593"/>
          <p:cNvSpPr/>
          <p:nvPr>
            <p:ph type="body" idx="1"/>
          </p:nvPr>
        </p:nvSpPr>
        <p:spPr>
          <a:xfrm>
            <a:off x="457200" y="2204863"/>
            <a:ext cx="8229600" cy="3921302"/>
          </a:xfrm>
          <a:prstGeom prst="rect">
            <a:avLst/>
          </a:prstGeom>
        </p:spPr>
        <p:txBody>
          <a:bodyPr/>
          <a:lstStyle/>
          <a:p>
            <a:pPr>
              <a:buSzTx/>
              <a:buNone/>
            </a:pPr>
            <a:r>
              <a:t>	Et n’oubliez pas, </a:t>
            </a:r>
            <a:br/>
            <a:r>
              <a:t>votre architecture toute neuve toute belle… </a:t>
            </a:r>
          </a:p>
          <a:p>
            <a:pPr>
              <a:buSzTx/>
              <a:buNone/>
            </a:pPr>
            <a:r>
              <a:t>	c’est le code legacy de demain !</a:t>
            </a:r>
          </a:p>
        </p:txBody>
      </p:sp>
      <p:pic>
        <p:nvPicPr>
          <p:cNvPr id="2594" name="image33.png" descr="C:\Users\fdegrigny\Pictures\city_icon.png"/>
          <p:cNvPicPr>
            <a:picLocks noChangeAspect="1"/>
          </p:cNvPicPr>
          <p:nvPr/>
        </p:nvPicPr>
        <p:blipFill>
          <a:blip r:embed="rId2">
            <a:extLst/>
          </a:blip>
          <a:stretch>
            <a:fillRect/>
          </a:stretch>
        </p:blipFill>
        <p:spPr>
          <a:xfrm>
            <a:off x="7236296" y="0"/>
            <a:ext cx="1512170" cy="1512168"/>
          </a:xfrm>
          <a:prstGeom prst="rect">
            <a:avLst/>
          </a:prstGeom>
          <a:ln w="12700">
            <a:miter lim="400000"/>
          </a:ln>
        </p:spPr>
      </p:pic>
    </p:spTree>
  </p:cSld>
  <p:clrMapOvr>
    <a:masterClrMapping/>
  </p:clrMapOvr>
  <p:transition xmlns:p14="http://schemas.microsoft.com/office/powerpoint/2010/main" spd="med" advClick="1" p14:dur="1000"/>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6" name="Shape 2596"/>
          <p:cNvSpPr/>
          <p:nvPr>
            <p:ph type="body" idx="1"/>
          </p:nvPr>
        </p:nvSpPr>
        <p:spPr>
          <a:xfrm>
            <a:off x="457200" y="1268759"/>
            <a:ext cx="8229600" cy="4857404"/>
          </a:xfrm>
          <a:prstGeom prst="rect">
            <a:avLst/>
          </a:prstGeom>
        </p:spPr>
        <p:txBody>
          <a:bodyPr/>
          <a:lstStyle>
            <a:lvl1pPr algn="ctr">
              <a:spcBef>
                <a:spcPts val="1500"/>
              </a:spcBef>
              <a:buSzTx/>
              <a:buNone/>
              <a:defRPr sz="6600">
                <a:solidFill>
                  <a:srgbClr val="604A7B"/>
                </a:solidFill>
              </a:defRPr>
            </a:lvl1pPr>
          </a:lstStyle>
          <a:p>
            <a:pPr/>
            <a:r>
              <a:t>Merci !</a:t>
            </a:r>
          </a:p>
        </p:txBody>
      </p:sp>
      <p:pic>
        <p:nvPicPr>
          <p:cNvPr id="2597" name="image6.jpeg" descr="C:\Users\fdegrigny\Desktop\Facilitation de réunion\images\Thats-all-folks-7172-400x250.jpg"/>
          <p:cNvPicPr>
            <a:picLocks noChangeAspect="1"/>
          </p:cNvPicPr>
          <p:nvPr/>
        </p:nvPicPr>
        <p:blipFill>
          <a:blip r:embed="rId2">
            <a:extLst/>
          </a:blip>
          <a:stretch>
            <a:fillRect/>
          </a:stretch>
        </p:blipFill>
        <p:spPr>
          <a:xfrm>
            <a:off x="2195734" y="2780926"/>
            <a:ext cx="5080003" cy="3175002"/>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Shape 373"/>
          <p:cNvSpPr/>
          <p:nvPr>
            <p:ph type="title"/>
          </p:nvPr>
        </p:nvSpPr>
        <p:spPr>
          <a:prstGeom prst="rect">
            <a:avLst/>
          </a:prstGeom>
        </p:spPr>
        <p:txBody>
          <a:bodyPr/>
          <a:lstStyle/>
          <a:p>
            <a:pPr/>
            <a:r>
              <a:t>Singleton + AFactory</a:t>
            </a:r>
          </a:p>
        </p:txBody>
      </p:sp>
      <p:sp>
        <p:nvSpPr>
          <p:cNvPr id="374" name="Shape 374"/>
          <p:cNvSpPr/>
          <p:nvPr/>
        </p:nvSpPr>
        <p:spPr>
          <a:xfrm>
            <a:off x="1774032" y="1412775"/>
            <a:ext cx="3600401" cy="6502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lgn="ctr">
              <a:defRPr>
                <a:latin typeface="Calibri"/>
                <a:ea typeface="Calibri"/>
                <a:cs typeface="Calibri"/>
                <a:sym typeface="Calibri"/>
              </a:defRPr>
            </a:pPr>
            <a:r>
              <a:t>&lt;&lt; interface &gt;&gt;</a:t>
            </a:r>
          </a:p>
          <a:p>
            <a:pPr algn="ctr">
              <a:defRPr>
                <a:latin typeface="Calibri"/>
                <a:ea typeface="Calibri"/>
                <a:cs typeface="Calibri"/>
                <a:sym typeface="Calibri"/>
              </a:defRPr>
            </a:pPr>
            <a:r>
              <a:t>IAnimalFactory</a:t>
            </a:r>
          </a:p>
        </p:txBody>
      </p:sp>
      <p:sp>
        <p:nvSpPr>
          <p:cNvPr id="375" name="Shape 375"/>
          <p:cNvSpPr/>
          <p:nvPr/>
        </p:nvSpPr>
        <p:spPr>
          <a:xfrm>
            <a:off x="1774032" y="2060848"/>
            <a:ext cx="3600401" cy="9296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sz="1400">
                <a:latin typeface="Calibri"/>
                <a:ea typeface="Calibri"/>
                <a:cs typeface="Calibri"/>
                <a:sym typeface="Calibri"/>
              </a:defRPr>
            </a:pPr>
            <a:r>
              <a:t>+ createFylingAnimal() : IFlyingAnimal </a:t>
            </a:r>
          </a:p>
          <a:p>
            <a:pPr>
              <a:defRPr sz="1400">
                <a:latin typeface="Calibri"/>
                <a:ea typeface="Calibri"/>
                <a:cs typeface="Calibri"/>
                <a:sym typeface="Calibri"/>
              </a:defRPr>
            </a:pPr>
            <a:r>
              <a:t>+ createRunningAnimal() : IRunningAnimal</a:t>
            </a:r>
          </a:p>
          <a:p>
            <a:pPr>
              <a:defRPr sz="1400">
                <a:latin typeface="Calibri"/>
                <a:ea typeface="Calibri"/>
                <a:cs typeface="Calibri"/>
                <a:sym typeface="Calibri"/>
              </a:defRPr>
            </a:pPr>
            <a:r>
              <a:t>+ createSwimmingAnimal() : ISwimmingAnimal </a:t>
            </a:r>
          </a:p>
        </p:txBody>
      </p:sp>
      <p:grpSp>
        <p:nvGrpSpPr>
          <p:cNvPr id="378" name="Group 378"/>
          <p:cNvGrpSpPr/>
          <p:nvPr/>
        </p:nvGrpSpPr>
        <p:grpSpPr>
          <a:xfrm>
            <a:off x="2170076" y="3356991"/>
            <a:ext cx="2808313" cy="792089"/>
            <a:chOff x="0" y="0"/>
            <a:chExt cx="2808312" cy="792087"/>
          </a:xfrm>
        </p:grpSpPr>
        <p:sp>
          <p:nvSpPr>
            <p:cNvPr id="376" name="Shape 376"/>
            <p:cNvSpPr/>
            <p:nvPr/>
          </p:nvSpPr>
          <p:spPr>
            <a:xfrm>
              <a:off x="-1" y="0"/>
              <a:ext cx="2808314" cy="792088"/>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77" name="Shape 377"/>
            <p:cNvSpPr/>
            <p:nvPr/>
          </p:nvSpPr>
          <p:spPr>
            <a:xfrm>
              <a:off x="-1" y="83624"/>
              <a:ext cx="2808314"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Calibri"/>
                  <a:ea typeface="Calibri"/>
                  <a:cs typeface="Calibri"/>
                  <a:sym typeface="Calibri"/>
                </a:defRPr>
              </a:pPr>
              <a:r>
                <a:t>&lt;&lt; abstract &gt;&gt;</a:t>
              </a:r>
            </a:p>
            <a:p>
              <a:pPr algn="ctr">
                <a:defRPr>
                  <a:latin typeface="Calibri"/>
                  <a:ea typeface="Calibri"/>
                  <a:cs typeface="Calibri"/>
                  <a:sym typeface="Calibri"/>
                </a:defRPr>
              </a:pPr>
              <a:r>
                <a:t>AFactory</a:t>
              </a:r>
            </a:p>
          </p:txBody>
        </p:sp>
      </p:grpSp>
      <p:sp>
        <p:nvSpPr>
          <p:cNvPr id="379" name="Shape 379"/>
          <p:cNvSpPr/>
          <p:nvPr/>
        </p:nvSpPr>
        <p:spPr>
          <a:xfrm>
            <a:off x="2170076" y="4437112"/>
            <a:ext cx="2808313" cy="5232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defRPr sz="1400" u="sng">
                <a:latin typeface="Calibri"/>
                <a:ea typeface="Calibri"/>
                <a:cs typeface="Calibri"/>
                <a:sym typeface="Calibri"/>
              </a:defRPr>
            </a:pPr>
            <a:r>
              <a:t>+ init(period : GeologicalPeriod)</a:t>
            </a:r>
          </a:p>
          <a:p>
            <a:pPr>
              <a:defRPr sz="1400" u="sng">
                <a:latin typeface="Calibri"/>
                <a:ea typeface="Calibri"/>
                <a:cs typeface="Calibri"/>
                <a:sym typeface="Calibri"/>
              </a:defRPr>
            </a:pPr>
            <a:r>
              <a:t>+ getInstance() : IAnimalFactory </a:t>
            </a:r>
          </a:p>
        </p:txBody>
      </p:sp>
      <p:sp>
        <p:nvSpPr>
          <p:cNvPr id="380" name="Shape 380"/>
          <p:cNvSpPr/>
          <p:nvPr/>
        </p:nvSpPr>
        <p:spPr>
          <a:xfrm>
            <a:off x="2170076" y="4149080"/>
            <a:ext cx="2808313" cy="3200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defRPr sz="1400" u="sng">
                <a:latin typeface="Calibri"/>
                <a:ea typeface="Calibri"/>
                <a:cs typeface="Calibri"/>
                <a:sym typeface="Calibri"/>
              </a:defRPr>
            </a:lvl1pPr>
          </a:lstStyle>
          <a:p>
            <a:pPr/>
            <a:r>
              <a:t>- instance : AFactory</a:t>
            </a:r>
          </a:p>
        </p:txBody>
      </p:sp>
      <p:sp>
        <p:nvSpPr>
          <p:cNvPr id="381" name="Shape 381"/>
          <p:cNvSpPr/>
          <p:nvPr/>
        </p:nvSpPr>
        <p:spPr>
          <a:xfrm>
            <a:off x="1558008" y="5733255"/>
            <a:ext cx="2016225" cy="3835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MammalsFactory</a:t>
            </a:r>
          </a:p>
        </p:txBody>
      </p:sp>
      <p:sp>
        <p:nvSpPr>
          <p:cNvPr id="382" name="Shape 382"/>
          <p:cNvSpPr/>
          <p:nvPr/>
        </p:nvSpPr>
        <p:spPr>
          <a:xfrm>
            <a:off x="4078287" y="5733255"/>
            <a:ext cx="2016225" cy="3835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DinosaursFactory</a:t>
            </a:r>
          </a:p>
        </p:txBody>
      </p:sp>
      <p:cxnSp>
        <p:nvCxnSpPr>
          <p:cNvPr id="383" name="Connector 383"/>
          <p:cNvCxnSpPr>
            <a:stCxn id="381" idx="0"/>
            <a:endCxn id="379" idx="0"/>
          </p:cNvCxnSpPr>
          <p:nvPr/>
        </p:nvCxnSpPr>
        <p:spPr>
          <a:xfrm flipH="1" flipV="1" rot="5400000">
            <a:off x="2451100" y="4813300"/>
            <a:ext cx="1231900" cy="1003300"/>
          </a:xfrm>
          <a:prstGeom prst="bentConnector3">
            <a:avLst>
              <a:gd name="adj1" fmla="val 47422"/>
            </a:avLst>
          </a:prstGeom>
          <a:ln w="25400">
            <a:solidFill>
              <a:srgbClr val="000000"/>
            </a:solidFill>
            <a:tailEnd type="triangle"/>
          </a:ln>
          <a:effectLst>
            <a:outerShdw sx="100000" sy="100000" kx="0" ky="0" algn="b" rotWithShape="0" blurRad="38100" dist="20000" dir="5400000">
              <a:srgbClr val="000000">
                <a:alpha val="38000"/>
              </a:srgbClr>
            </a:outerShdw>
          </a:effectLst>
        </p:spPr>
      </p:cxnSp>
      <p:cxnSp>
        <p:nvCxnSpPr>
          <p:cNvPr id="384" name="Connector 384"/>
          <p:cNvCxnSpPr>
            <a:stCxn id="382" idx="0"/>
            <a:endCxn id="379" idx="0"/>
          </p:cNvCxnSpPr>
          <p:nvPr/>
        </p:nvCxnSpPr>
        <p:spPr>
          <a:xfrm flipV="1" rot="16200000">
            <a:off x="3714750" y="4552950"/>
            <a:ext cx="1231900" cy="1524000"/>
          </a:xfrm>
          <a:prstGeom prst="bentConnector3">
            <a:avLst>
              <a:gd name="adj1" fmla="val 47422"/>
            </a:avLst>
          </a:prstGeom>
          <a:ln w="25400">
            <a:solidFill>
              <a:srgbClr val="000000"/>
            </a:solidFill>
            <a:tailEnd type="triangle"/>
          </a:ln>
          <a:effectLst>
            <a:outerShdw sx="100000" sy="100000" kx="0" ky="0" algn="b" rotWithShape="0" blurRad="38100" dist="20000" dir="5400000">
              <a:srgbClr val="000000">
                <a:alpha val="38000"/>
              </a:srgbClr>
            </a:outerShdw>
          </a:effectLst>
        </p:spPr>
      </p:cxnSp>
      <p:sp>
        <p:nvSpPr>
          <p:cNvPr id="393" name="Shape 393"/>
          <p:cNvSpPr/>
          <p:nvPr/>
        </p:nvSpPr>
        <p:spPr>
          <a:xfrm>
            <a:off x="3574232" y="3003029"/>
            <a:ext cx="1" cy="341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5400">
            <a:solidFill>
              <a:srgbClr val="000000"/>
            </a:solidFill>
            <a:prstDash val="dash"/>
            <a:tailEnd type="triangle"/>
          </a:ln>
          <a:effectLst>
            <a:outerShdw sx="100000" sy="100000" kx="0" ky="0" algn="b" rotWithShape="0" blurRad="38100" dist="20000" dir="5400000">
              <a:srgbClr val="000000">
                <a:alpha val="38000"/>
              </a:srgbClr>
            </a:outerShdw>
          </a:effectLst>
        </p:spPr>
        <p:txBody>
          <a:bodyPr/>
          <a:lstStyle/>
          <a:p>
            <a:pPr/>
          </a:p>
        </p:txBody>
      </p:sp>
      <p:sp>
        <p:nvSpPr>
          <p:cNvPr id="386" name="Shape 386"/>
          <p:cNvSpPr/>
          <p:nvPr/>
        </p:nvSpPr>
        <p:spPr>
          <a:xfrm rot="10800000">
            <a:off x="1271284" y="3753036"/>
            <a:ext cx="852444" cy="549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322" y="21600"/>
                </a:lnTo>
              </a:path>
            </a:pathLst>
          </a:custGeom>
          <a:ln w="25400">
            <a:solidFill>
              <a:srgbClr val="000000"/>
            </a:solidFill>
            <a:headEnd type="diamond"/>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defRPr>
                <a:latin typeface="Calibri"/>
                <a:ea typeface="Calibri"/>
                <a:cs typeface="Calibri"/>
                <a:sym typeface="Calibri"/>
              </a:defRPr>
            </a:pPr>
          </a:p>
        </p:txBody>
      </p:sp>
      <p:sp>
        <p:nvSpPr>
          <p:cNvPr id="387" name="Shape 387"/>
          <p:cNvSpPr/>
          <p:nvPr/>
        </p:nvSpPr>
        <p:spPr>
          <a:xfrm flipV="1">
            <a:off x="4644007" y="4293096"/>
            <a:ext cx="781745" cy="288033"/>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grpSp>
        <p:nvGrpSpPr>
          <p:cNvPr id="391" name="Group 391"/>
          <p:cNvGrpSpPr/>
          <p:nvPr/>
        </p:nvGrpSpPr>
        <p:grpSpPr>
          <a:xfrm>
            <a:off x="5374432" y="3789039"/>
            <a:ext cx="2941985" cy="864098"/>
            <a:chOff x="0" y="0"/>
            <a:chExt cx="2941984" cy="864096"/>
          </a:xfrm>
        </p:grpSpPr>
        <p:sp>
          <p:nvSpPr>
            <p:cNvPr id="388" name="Shape 388"/>
            <p:cNvSpPr/>
            <p:nvPr/>
          </p:nvSpPr>
          <p:spPr>
            <a:xfrm flipH="1" rot="10800000">
              <a:off x="0" y="0"/>
              <a:ext cx="2941984" cy="86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543" y="21600"/>
                  </a:lnTo>
                  <a:lnTo>
                    <a:pt x="0" y="21600"/>
                  </a:lnTo>
                  <a:close/>
                </a:path>
              </a:pathLst>
            </a:custGeom>
            <a:solidFill>
              <a:srgbClr val="FDEADA"/>
            </a:solidFill>
            <a:ln w="12700" cap="flat">
              <a:noFill/>
              <a:miter lim="400000"/>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89" name="Shape 389"/>
            <p:cNvSpPr/>
            <p:nvPr/>
          </p:nvSpPr>
          <p:spPr>
            <a:xfrm flipH="1" rot="10800000">
              <a:off x="2797965" y="0"/>
              <a:ext cx="144020" cy="144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390" name="Shape 390"/>
            <p:cNvSpPr/>
            <p:nvPr/>
          </p:nvSpPr>
          <p:spPr>
            <a:xfrm flipH="1" rot="10800000">
              <a:off x="0" y="0"/>
              <a:ext cx="2941984" cy="86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3" y="21600"/>
                  </a:moveTo>
                  <a:lnTo>
                    <a:pt x="20754" y="18720"/>
                  </a:lnTo>
                  <a:lnTo>
                    <a:pt x="21600" y="18000"/>
                  </a:lnTo>
                  <a:lnTo>
                    <a:pt x="20543" y="21600"/>
                  </a:lnTo>
                  <a:lnTo>
                    <a:pt x="0" y="21600"/>
                  </a:lnTo>
                  <a:lnTo>
                    <a:pt x="0" y="0"/>
                  </a:lnTo>
                  <a:lnTo>
                    <a:pt x="21600" y="0"/>
                  </a:lnTo>
                  <a:lnTo>
                    <a:pt x="21600" y="18000"/>
                  </a:lnTo>
                </a:path>
              </a:pathLst>
            </a:custGeom>
            <a:no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392" name="Shape 392"/>
          <p:cNvSpPr/>
          <p:nvPr/>
        </p:nvSpPr>
        <p:spPr>
          <a:xfrm>
            <a:off x="5374432" y="3914471"/>
            <a:ext cx="331236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latin typeface="Calibri"/>
                <a:ea typeface="Calibri"/>
                <a:cs typeface="Calibri"/>
                <a:sym typeface="Calibri"/>
              </a:defRPr>
            </a:pPr>
            <a:r>
              <a:t>if( period == JURASSIC ) {</a:t>
            </a:r>
          </a:p>
          <a:p>
            <a:pPr>
              <a:defRPr sz="1400">
                <a:latin typeface="Calibri"/>
                <a:ea typeface="Calibri"/>
                <a:cs typeface="Calibri"/>
                <a:sym typeface="Calibri"/>
              </a:defRPr>
            </a:pPr>
            <a:r>
              <a:t>     instance = new DinosaursFactory();</a:t>
            </a:r>
          </a:p>
          <a:p>
            <a:pPr>
              <a:defRPr sz="1400">
                <a:latin typeface="Calibri"/>
                <a:ea typeface="Calibri"/>
                <a:cs typeface="Calibri"/>
                <a:sym typeface="Calibri"/>
              </a:defRPr>
            </a:pPr>
            <a:r>
              <a:t>} else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4788024" y="5589239"/>
            <a:ext cx="4104457" cy="9143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a:spcBef>
                <a:spcPts val="700"/>
              </a:spcBef>
              <a:defRPr sz="3200">
                <a:solidFill>
                  <a:srgbClr val="604A7B"/>
                </a:solidFill>
                <a:latin typeface="Calibri"/>
                <a:ea typeface="Calibri"/>
                <a:cs typeface="Calibri"/>
                <a:sym typeface="Calibri"/>
              </a:defRPr>
            </a:pPr>
            <a:r>
              <a:t>Frantz DEGRIGNY</a:t>
            </a:r>
          </a:p>
          <a:p>
            <a:pPr algn="r">
              <a:spcBef>
                <a:spcPts val="400"/>
              </a:spcBef>
              <a:defRPr sz="2000">
                <a:solidFill>
                  <a:srgbClr val="604A7B"/>
                </a:solidFill>
                <a:latin typeface="Calibri"/>
                <a:ea typeface="Calibri"/>
                <a:cs typeface="Calibri"/>
                <a:sym typeface="Calibri"/>
              </a:defRPr>
            </a:pPr>
            <a:r>
              <a:t>frantz.degrigny@keyconsulting.fr</a:t>
            </a:r>
          </a:p>
        </p:txBody>
      </p:sp>
      <p:sp>
        <p:nvSpPr>
          <p:cNvPr id="179" name="Shape 179"/>
          <p:cNvSpPr/>
          <p:nvPr/>
        </p:nvSpPr>
        <p:spPr>
          <a:xfrm>
            <a:off x="251519" y="5589239"/>
            <a:ext cx="3456385" cy="12064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700"/>
              </a:spcBef>
              <a:defRPr sz="3200">
                <a:solidFill>
                  <a:srgbClr val="604A7B"/>
                </a:solidFill>
                <a:latin typeface="Calibri"/>
                <a:ea typeface="Calibri"/>
                <a:cs typeface="Calibri"/>
                <a:sym typeface="Calibri"/>
              </a:defRPr>
            </a:pPr>
            <a:r>
              <a:t>Méric GARCIA</a:t>
            </a:r>
          </a:p>
          <a:p>
            <a:pPr>
              <a:spcBef>
                <a:spcPts val="400"/>
              </a:spcBef>
              <a:defRPr sz="2000">
                <a:solidFill>
                  <a:srgbClr val="604A7B"/>
                </a:solidFill>
                <a:latin typeface="Calibri"/>
                <a:ea typeface="Calibri"/>
                <a:cs typeface="Calibri"/>
                <a:sym typeface="Calibri"/>
              </a:defRPr>
            </a:pPr>
            <a:r>
              <a:t>meric.garcia@keyconsulting.fr</a:t>
            </a:r>
          </a:p>
        </p:txBody>
      </p:sp>
      <p:sp>
        <p:nvSpPr>
          <p:cNvPr id="180" name="Shape 180"/>
          <p:cNvSpPr/>
          <p:nvPr>
            <p:ph type="title"/>
          </p:nvPr>
        </p:nvSpPr>
        <p:spPr>
          <a:xfrm>
            <a:off x="685800" y="548679"/>
            <a:ext cx="7772400" cy="1470026"/>
          </a:xfrm>
          <a:prstGeom prst="rect">
            <a:avLst/>
          </a:prstGeom>
        </p:spPr>
        <p:txBody>
          <a:bodyPr/>
          <a:lstStyle>
            <a:lvl1pPr>
              <a:defRPr b="1">
                <a:solidFill>
                  <a:schemeClr val="accent4"/>
                </a:solidFill>
              </a:defRPr>
            </a:lvl1pPr>
          </a:lstStyle>
          <a:p>
            <a:pPr/>
            <a:r>
              <a:t>Architecture Logicielle</a:t>
            </a:r>
          </a:p>
        </p:txBody>
      </p:sp>
      <p:pic>
        <p:nvPicPr>
          <p:cNvPr id="181" name="image2.jpeg" descr="C:\Users\fdegrigny\Pictures\164569217.jpg"/>
          <p:cNvPicPr>
            <a:picLocks noChangeAspect="1"/>
          </p:cNvPicPr>
          <p:nvPr/>
        </p:nvPicPr>
        <p:blipFill>
          <a:blip r:embed="rId2">
            <a:extLst/>
          </a:blip>
          <a:stretch>
            <a:fillRect/>
          </a:stretch>
        </p:blipFill>
        <p:spPr>
          <a:xfrm>
            <a:off x="2987824" y="1988840"/>
            <a:ext cx="3051869" cy="3156848"/>
          </a:xfrm>
          <a:prstGeom prst="rect">
            <a:avLst/>
          </a:prstGeom>
          <a:ln w="12700">
            <a:miter lim="400000"/>
          </a:ln>
          <a:effectLst>
            <a:outerShdw sx="100000" sy="100000" kx="0" ky="0" algn="b" rotWithShape="0" blurRad="50800" dist="38100" dir="2700000">
              <a:srgbClr val="000000">
                <a:alpha val="40000"/>
              </a:srgbClr>
            </a:outerShdw>
          </a:effectLst>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Shape 396"/>
          <p:cNvSpPr/>
          <p:nvPr>
            <p:ph type="title"/>
          </p:nvPr>
        </p:nvSpPr>
        <p:spPr>
          <a:prstGeom prst="rect">
            <a:avLst/>
          </a:prstGeom>
        </p:spPr>
        <p:txBody>
          <a:bodyPr/>
          <a:lstStyle/>
          <a:p>
            <a:pPr/>
            <a:r>
              <a:t>Singleton + AFactory</a:t>
            </a:r>
          </a:p>
        </p:txBody>
      </p:sp>
      <p:pic>
        <p:nvPicPr>
          <p:cNvPr id="397"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398" name="Shape 398"/>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10 min</a:t>
            </a:r>
          </a:p>
        </p:txBody>
      </p:sp>
      <p:sp>
        <p:nvSpPr>
          <p:cNvPr id="399" name="Shape 399"/>
          <p:cNvSpPr/>
          <p:nvPr>
            <p:ph type="body" idx="1"/>
          </p:nvPr>
        </p:nvSpPr>
        <p:spPr>
          <a:xfrm>
            <a:off x="467543" y="2060848"/>
            <a:ext cx="8229601" cy="4237931"/>
          </a:xfrm>
          <a:prstGeom prst="rect">
            <a:avLst/>
          </a:prstGeom>
        </p:spPr>
        <p:txBody>
          <a:bodyPr/>
          <a:lstStyle/>
          <a:p>
            <a:pPr/>
            <a:r>
              <a:t>Modifier la fabrique précédente pour en faire un singleton</a:t>
            </a:r>
          </a:p>
          <a:p>
            <a:pPr/>
          </a:p>
          <a:p>
            <a:pPr/>
            <a:r>
              <a:t>Et si le singleton a des paramètres…</a:t>
            </a:r>
          </a:p>
        </p:txBody>
      </p:sp>
      <p:pic>
        <p:nvPicPr>
          <p:cNvPr id="400" name="image17.png" descr="C:\Users\fdegrigny\Pictures\book-icon.png"/>
          <p:cNvPicPr>
            <a:picLocks noChangeAspect="1"/>
          </p:cNvPicPr>
          <p:nvPr/>
        </p:nvPicPr>
        <p:blipFill>
          <a:blip r:embed="rId3">
            <a:extLst/>
          </a:blip>
          <a:stretch>
            <a:fillRect/>
          </a:stretch>
        </p:blipFill>
        <p:spPr>
          <a:xfrm>
            <a:off x="395536" y="836712"/>
            <a:ext cx="735013" cy="661988"/>
          </a:xfrm>
          <a:prstGeom prst="rect">
            <a:avLst/>
          </a:prstGeom>
          <a:ln w="12700">
            <a:miter lim="400000"/>
          </a:ln>
        </p:spPr>
      </p:pic>
      <p:sp>
        <p:nvSpPr>
          <p:cNvPr id="401" name="Shape 401"/>
          <p:cNvSpPr/>
          <p:nvPr/>
        </p:nvSpPr>
        <p:spPr>
          <a:xfrm>
            <a:off x="1187624" y="908720"/>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1.4</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Shape 404"/>
          <p:cNvSpPr/>
          <p:nvPr>
            <p:ph type="title"/>
          </p:nvPr>
        </p:nvSpPr>
        <p:spPr>
          <a:prstGeom prst="rect">
            <a:avLst/>
          </a:prstGeom>
        </p:spPr>
        <p:txBody>
          <a:bodyPr/>
          <a:lstStyle/>
          <a:p>
            <a:pPr/>
            <a:r>
              <a:t>Singleton</a:t>
            </a:r>
          </a:p>
        </p:txBody>
      </p:sp>
      <p:sp>
        <p:nvSpPr>
          <p:cNvPr id="405" name="Shape 405"/>
          <p:cNvSpPr/>
          <p:nvPr>
            <p:ph type="body" idx="1"/>
          </p:nvPr>
        </p:nvSpPr>
        <p:spPr>
          <a:xfrm>
            <a:off x="467543" y="1268759"/>
            <a:ext cx="8229601" cy="5030020"/>
          </a:xfrm>
          <a:prstGeom prst="rect">
            <a:avLst/>
          </a:prstGeom>
        </p:spPr>
        <p:txBody>
          <a:bodyPr/>
          <a:lstStyle/>
          <a:p>
            <a:pPr/>
            <a:r>
              <a:t>Double-checked locking</a:t>
            </a:r>
          </a:p>
        </p:txBody>
      </p:sp>
      <p:pic>
        <p:nvPicPr>
          <p:cNvPr id="40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407" name="image20.png"/>
          <p:cNvPicPr>
            <a:picLocks noChangeAspect="1"/>
          </p:cNvPicPr>
          <p:nvPr/>
        </p:nvPicPr>
        <p:blipFill>
          <a:blip r:embed="rId3">
            <a:extLst/>
          </a:blip>
          <a:stretch>
            <a:fillRect/>
          </a:stretch>
        </p:blipFill>
        <p:spPr>
          <a:xfrm>
            <a:off x="1619671" y="1844824"/>
            <a:ext cx="6336705" cy="4595251"/>
          </a:xfrm>
          <a:prstGeom prst="rect">
            <a:avLst/>
          </a:prstGeom>
          <a:ln w="12700">
            <a:miter lim="400000"/>
          </a:ln>
        </p:spPr>
      </p:pic>
      <p:sp>
        <p:nvSpPr>
          <p:cNvPr id="408" name="Shape 408"/>
          <p:cNvSpPr/>
          <p:nvPr/>
        </p:nvSpPr>
        <p:spPr>
          <a:xfrm flipV="1">
            <a:off x="1547663" y="1700807"/>
            <a:ext cx="5616626" cy="4680522"/>
          </a:xfrm>
          <a:prstGeom prst="line">
            <a:avLst/>
          </a:prstGeom>
          <a:ln w="50800">
            <a:solidFill>
              <a:srgbClr val="FF0000"/>
            </a:solidFill>
          </a:ln>
          <a:effectLst>
            <a:outerShdw sx="100000" sy="100000" kx="0" ky="0" algn="b" rotWithShape="0" blurRad="50800" dist="38100" dir="2700000">
              <a:srgbClr val="000000">
                <a:alpha val="40000"/>
              </a:srgbClr>
            </a:outerShdw>
          </a:effectLst>
        </p:spPr>
        <p:txBody>
          <a:bodyPr lIns="45718" tIns="45718" rIns="45718" bIns="45718"/>
          <a:lstStyle/>
          <a:p>
            <a:pPr>
              <a:defRPr>
                <a:latin typeface="Calibri"/>
                <a:ea typeface="Calibri"/>
                <a:cs typeface="Calibri"/>
                <a:sym typeface="Calibri"/>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408"/>
                                        </p:tgtEl>
                                        <p:attrNameLst>
                                          <p:attrName>style.visibility</p:attrName>
                                        </p:attrNameLst>
                                      </p:cBhvr>
                                      <p:to>
                                        <p:strVal val="visible"/>
                                      </p:to>
                                    </p:set>
                                    <p:animEffect filter="wipe(up)" transition="in">
                                      <p:cBhvr>
                                        <p:cTn id="7"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8"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1" name="Shape 411"/>
          <p:cNvSpPr/>
          <p:nvPr>
            <p:ph type="title"/>
          </p:nvPr>
        </p:nvSpPr>
        <p:spPr>
          <a:prstGeom prst="rect">
            <a:avLst/>
          </a:prstGeom>
        </p:spPr>
        <p:txBody>
          <a:bodyPr/>
          <a:lstStyle/>
          <a:p>
            <a:pPr/>
            <a:r>
              <a:t>Limites du Singleton</a:t>
            </a:r>
          </a:p>
        </p:txBody>
      </p:sp>
      <p:sp>
        <p:nvSpPr>
          <p:cNvPr id="412" name="Shape 412"/>
          <p:cNvSpPr/>
          <p:nvPr>
            <p:ph type="body" sz="half" idx="1"/>
          </p:nvPr>
        </p:nvSpPr>
        <p:spPr>
          <a:xfrm>
            <a:off x="457200" y="1600200"/>
            <a:ext cx="8229600" cy="2116833"/>
          </a:xfrm>
          <a:prstGeom prst="rect">
            <a:avLst/>
          </a:prstGeom>
        </p:spPr>
        <p:txBody>
          <a:bodyPr/>
          <a:lstStyle/>
          <a:p>
            <a:pPr marL="318897" indent="-318897" defTabSz="850391">
              <a:buSzTx/>
              <a:buNone/>
              <a:defRPr sz="2976"/>
            </a:pPr>
            <a:r>
              <a:t>Une histoire de projet :</a:t>
            </a:r>
          </a:p>
          <a:p>
            <a:pPr lvl="1" marL="265747" indent="159448" defTabSz="850391">
              <a:spcBef>
                <a:spcPts val="300"/>
              </a:spcBef>
              <a:buSzTx/>
              <a:buNone/>
              <a:defRPr sz="1488">
                <a:latin typeface="Courier New"/>
                <a:ea typeface="Courier New"/>
                <a:cs typeface="Courier New"/>
                <a:sym typeface="Courier New"/>
              </a:defRPr>
            </a:pPr>
            <a:r>
              <a:t>testCreditCardCharge() { </a:t>
            </a:r>
            <a:endParaRPr sz="2604"/>
          </a:p>
          <a:p>
            <a:pPr lvl="1" marL="265747" indent="159448" defTabSz="850391">
              <a:spcBef>
                <a:spcPts val="300"/>
              </a:spcBef>
              <a:buSzTx/>
              <a:buNone/>
              <a:defRPr sz="1488">
                <a:latin typeface="Courier New"/>
                <a:ea typeface="Courier New"/>
                <a:cs typeface="Courier New"/>
                <a:sym typeface="Courier New"/>
              </a:defRPr>
            </a:pPr>
            <a:r>
              <a:t>	CreditCard c = </a:t>
            </a:r>
            <a:endParaRPr sz="2604"/>
          </a:p>
          <a:p>
            <a:pPr lvl="1" marL="265747" indent="159448" defTabSz="850391">
              <a:spcBef>
                <a:spcPts val="300"/>
              </a:spcBef>
              <a:buSzTx/>
              <a:buNone/>
              <a:defRPr sz="1488">
                <a:latin typeface="Courier New"/>
                <a:ea typeface="Courier New"/>
                <a:cs typeface="Courier New"/>
                <a:sym typeface="Courier New"/>
              </a:defRPr>
            </a:pPr>
            <a:r>
              <a:t>			new CreditCard( "1234 5678 9012 3456", 5, 2008); </a:t>
            </a:r>
            <a:endParaRPr sz="2604"/>
          </a:p>
          <a:p>
            <a:pPr lvl="1" marL="265747" indent="159448" defTabSz="850391">
              <a:spcBef>
                <a:spcPts val="300"/>
              </a:spcBef>
              <a:buSzTx/>
              <a:buNone/>
              <a:defRPr sz="1488">
                <a:latin typeface="Courier New"/>
                <a:ea typeface="Courier New"/>
                <a:cs typeface="Courier New"/>
                <a:sym typeface="Courier New"/>
              </a:defRPr>
            </a:pPr>
            <a:r>
              <a:t>	c.charge(100);</a:t>
            </a:r>
            <a:endParaRPr sz="2604"/>
          </a:p>
          <a:p>
            <a:pPr lvl="1" marL="265747" indent="159448" defTabSz="850391">
              <a:spcBef>
                <a:spcPts val="300"/>
              </a:spcBef>
              <a:buSzTx/>
              <a:buNone/>
              <a:defRPr sz="1488">
                <a:latin typeface="Courier New"/>
                <a:ea typeface="Courier New"/>
                <a:cs typeface="Courier New"/>
                <a:sym typeface="Courier New"/>
              </a:defRPr>
            </a:pPr>
            <a:r>
              <a:t>}</a:t>
            </a:r>
          </a:p>
        </p:txBody>
      </p:sp>
      <p:pic>
        <p:nvPicPr>
          <p:cNvPr id="41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414" name="Shape 414"/>
          <p:cNvSpPr/>
          <p:nvPr/>
        </p:nvSpPr>
        <p:spPr>
          <a:xfrm>
            <a:off x="457200" y="3573016"/>
            <a:ext cx="8229600" cy="1086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spcBef>
                <a:spcPts val="700"/>
              </a:spcBef>
              <a:buSzPct val="100000"/>
              <a:buFont typeface="Symbol"/>
              <a:buChar char="⇒"/>
              <a:defRPr sz="3200">
                <a:latin typeface="Calibri"/>
                <a:ea typeface="Calibri"/>
                <a:cs typeface="Calibri"/>
                <a:sym typeface="Calibri"/>
              </a:defRPr>
            </a:lvl1pPr>
          </a:lstStyle>
          <a:p>
            <a:pPr/>
            <a:r>
              <a:t>NullPointer ???</a:t>
            </a:r>
          </a:p>
        </p:txBody>
      </p:sp>
      <p:sp>
        <p:nvSpPr>
          <p:cNvPr id="415" name="Shape 415"/>
          <p:cNvSpPr/>
          <p:nvPr/>
        </p:nvSpPr>
        <p:spPr>
          <a:xfrm>
            <a:off x="446856" y="4221088"/>
            <a:ext cx="8229601" cy="26034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marL="285750" indent="171450">
              <a:lnSpc>
                <a:spcPct val="90000"/>
              </a:lnSpc>
              <a:spcBef>
                <a:spcPts val="300"/>
              </a:spcBef>
              <a:defRPr sz="1600">
                <a:latin typeface="Courier New"/>
                <a:ea typeface="Courier New"/>
                <a:cs typeface="Courier New"/>
                <a:sym typeface="Courier New"/>
              </a:defRPr>
            </a:pPr>
            <a:r>
              <a:t>public class CeditCard {</a:t>
            </a:r>
          </a:p>
          <a:p>
            <a:pPr lvl="1" marL="285750" indent="171450">
              <a:lnSpc>
                <a:spcPct val="90000"/>
              </a:lnSpc>
              <a:spcBef>
                <a:spcPts val="300"/>
              </a:spcBef>
              <a:defRPr sz="1600">
                <a:latin typeface="Courier New"/>
                <a:ea typeface="Courier New"/>
                <a:cs typeface="Courier New"/>
                <a:sym typeface="Courier New"/>
              </a:defRPr>
            </a:pPr>
            <a:r>
              <a:t>	public void charge(double amout) {</a:t>
            </a:r>
          </a:p>
          <a:p>
            <a:pPr lvl="1" marL="285750" indent="171450">
              <a:lnSpc>
                <a:spcPct val="90000"/>
              </a:lnSpc>
              <a:spcBef>
                <a:spcPts val="300"/>
              </a:spcBef>
              <a:defRPr sz="1600">
                <a:latin typeface="Courier New"/>
                <a:ea typeface="Courier New"/>
                <a:cs typeface="Courier New"/>
                <a:sym typeface="Courier New"/>
              </a:defRPr>
            </a:pPr>
            <a:r>
              <a:t>		…</a:t>
            </a:r>
          </a:p>
          <a:p>
            <a:pPr lvl="1" marL="285750" indent="171450">
              <a:lnSpc>
                <a:spcPct val="90000"/>
              </a:lnSpc>
              <a:spcBef>
                <a:spcPts val="300"/>
              </a:spcBef>
              <a:defRPr sz="1600">
                <a:latin typeface="Courier New"/>
                <a:ea typeface="Courier New"/>
                <a:cs typeface="Courier New"/>
                <a:sym typeface="Courier New"/>
              </a:defRPr>
            </a:pPr>
            <a:r>
              <a:t>		ccp = CreditCardProcessor.getInstance();</a:t>
            </a:r>
          </a:p>
          <a:p>
            <a:pPr lvl="1" marL="285750" indent="171450">
              <a:lnSpc>
                <a:spcPct val="90000"/>
              </a:lnSpc>
              <a:spcBef>
                <a:spcPts val="300"/>
              </a:spcBef>
              <a:defRPr sz="1600">
                <a:latin typeface="Courier New"/>
                <a:ea typeface="Courier New"/>
                <a:cs typeface="Courier New"/>
                <a:sym typeface="Courier New"/>
              </a:defRPr>
            </a:pPr>
            <a:r>
              <a:t>		…</a:t>
            </a:r>
          </a:p>
          <a:p>
            <a:pPr lvl="1" marL="285750" indent="171450">
              <a:lnSpc>
                <a:spcPct val="90000"/>
              </a:lnSpc>
              <a:spcBef>
                <a:spcPts val="300"/>
              </a:spcBef>
              <a:defRPr sz="1600">
                <a:latin typeface="Courier New"/>
                <a:ea typeface="Courier New"/>
                <a:cs typeface="Courier New"/>
                <a:sym typeface="Courier New"/>
              </a:defRPr>
            </a:pPr>
            <a:r>
              <a:t>	}</a:t>
            </a:r>
          </a:p>
          <a:p>
            <a:pPr lvl="1" marL="285750" indent="171450">
              <a:lnSpc>
                <a:spcPct val="90000"/>
              </a:lnSpc>
              <a:spcBef>
                <a:spcPts val="300"/>
              </a:spcBef>
              <a:defRPr sz="1600">
                <a:latin typeface="Courier New"/>
                <a:ea typeface="Courier New"/>
                <a:cs typeface="Courier New"/>
                <a:sym typeface="Courier New"/>
              </a:defRPr>
            </a:pPr>
            <a:r>
              <a:t>	…</a:t>
            </a:r>
          </a:p>
          <a:p>
            <a:pPr lvl="1" marL="285750" indent="171450">
              <a:lnSpc>
                <a:spcPct val="90000"/>
              </a:lnSpc>
              <a:spcBef>
                <a:spcPts val="300"/>
              </a:spcBef>
              <a:defRPr sz="16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4" grpId="1"/>
      <p:bldP build="whole" bldLvl="1" animBg="1" rev="0" advAuto="0" spid="415"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8" name="Shape 418"/>
          <p:cNvSpPr/>
          <p:nvPr>
            <p:ph type="title"/>
          </p:nvPr>
        </p:nvSpPr>
        <p:spPr>
          <a:prstGeom prst="rect">
            <a:avLst/>
          </a:prstGeom>
        </p:spPr>
        <p:txBody>
          <a:bodyPr/>
          <a:lstStyle/>
          <a:p>
            <a:pPr/>
            <a:r>
              <a:t>Limites du Singleton</a:t>
            </a:r>
          </a:p>
        </p:txBody>
      </p:sp>
      <p:sp>
        <p:nvSpPr>
          <p:cNvPr id="419" name="Shape 419"/>
          <p:cNvSpPr/>
          <p:nvPr>
            <p:ph type="body" sz="half" idx="1"/>
          </p:nvPr>
        </p:nvSpPr>
        <p:spPr>
          <a:xfrm>
            <a:off x="457200" y="1600200"/>
            <a:ext cx="8229600" cy="1900809"/>
          </a:xfrm>
          <a:prstGeom prst="rect">
            <a:avLst/>
          </a:prstGeom>
        </p:spPr>
        <p:txBody>
          <a:bodyPr/>
          <a:lstStyle/>
          <a:p>
            <a:pPr lvl="1" marL="285750" indent="171450">
              <a:spcBef>
                <a:spcPts val="300"/>
              </a:spcBef>
              <a:buSzTx/>
              <a:buNone/>
              <a:defRPr sz="1600">
                <a:latin typeface="Courier New"/>
                <a:ea typeface="Courier New"/>
                <a:cs typeface="Courier New"/>
                <a:sym typeface="Courier New"/>
              </a:defRPr>
            </a:pPr>
            <a:r>
              <a:t>testCreditCardCharge() { </a:t>
            </a:r>
            <a:endParaRPr sz="2800"/>
          </a:p>
          <a:p>
            <a:pPr lvl="1" marL="285750" indent="171450">
              <a:spcBef>
                <a:spcPts val="300"/>
              </a:spcBef>
              <a:buSzTx/>
              <a:buNone/>
              <a:defRPr sz="1600">
                <a:latin typeface="Courier New"/>
                <a:ea typeface="Courier New"/>
                <a:cs typeface="Courier New"/>
                <a:sym typeface="Courier New"/>
              </a:defRPr>
            </a:pPr>
            <a:r>
              <a:t>	CreditCardProcessor.init(); </a:t>
            </a:r>
            <a:endParaRPr sz="2800"/>
          </a:p>
          <a:p>
            <a:pPr lvl="1" marL="285750" indent="171450">
              <a:spcBef>
                <a:spcPts val="300"/>
              </a:spcBef>
              <a:buSzTx/>
              <a:buNone/>
              <a:defRPr sz="1600">
                <a:latin typeface="Courier New"/>
                <a:ea typeface="Courier New"/>
                <a:cs typeface="Courier New"/>
                <a:sym typeface="Courier New"/>
              </a:defRPr>
            </a:pPr>
            <a:r>
              <a:t>	CreditCard c = new CreditCard( "1234 5678 9012 3456", 5, 2008); </a:t>
            </a:r>
            <a:endParaRPr sz="2800"/>
          </a:p>
          <a:p>
            <a:pPr lvl="1" marL="285750" indent="171450">
              <a:spcBef>
                <a:spcPts val="300"/>
              </a:spcBef>
              <a:buSzTx/>
              <a:buNone/>
              <a:defRPr sz="1600">
                <a:latin typeface="Courier New"/>
                <a:ea typeface="Courier New"/>
                <a:cs typeface="Courier New"/>
                <a:sym typeface="Courier New"/>
              </a:defRPr>
            </a:pPr>
            <a:r>
              <a:t>	c.charge(100);</a:t>
            </a:r>
            <a:endParaRPr sz="2800"/>
          </a:p>
          <a:p>
            <a:pPr lvl="1" marL="285750" indent="171450">
              <a:spcBef>
                <a:spcPts val="300"/>
              </a:spcBef>
              <a:buSzTx/>
              <a:buNone/>
              <a:defRPr sz="1600">
                <a:latin typeface="Courier New"/>
                <a:ea typeface="Courier New"/>
                <a:cs typeface="Courier New"/>
                <a:sym typeface="Courier New"/>
              </a:defRPr>
            </a:pPr>
            <a:r>
              <a:t>}</a:t>
            </a:r>
          </a:p>
        </p:txBody>
      </p:sp>
      <p:pic>
        <p:nvPicPr>
          <p:cNvPr id="420"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421" name="Shape 421"/>
          <p:cNvSpPr/>
          <p:nvPr/>
        </p:nvSpPr>
        <p:spPr>
          <a:xfrm>
            <a:off x="467543" y="3284983"/>
            <a:ext cx="8229601" cy="1086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spcBef>
                <a:spcPts val="700"/>
              </a:spcBef>
              <a:defRPr sz="3200">
                <a:latin typeface="Calibri"/>
                <a:ea typeface="Calibri"/>
                <a:cs typeface="Calibri"/>
                <a:sym typeface="Calibri"/>
              </a:defRPr>
            </a:lvl1pPr>
          </a:lstStyle>
          <a:p>
            <a:pPr/>
            <a:r>
              <a:t>=&gt; QueueIllegalStateException ???</a:t>
            </a:r>
          </a:p>
        </p:txBody>
      </p:sp>
      <p:sp>
        <p:nvSpPr>
          <p:cNvPr id="422" name="Shape 422"/>
          <p:cNvSpPr/>
          <p:nvPr/>
        </p:nvSpPr>
        <p:spPr>
          <a:xfrm>
            <a:off x="446856" y="4005064"/>
            <a:ext cx="8229601" cy="19354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marL="285750" indent="171450">
              <a:spcBef>
                <a:spcPts val="300"/>
              </a:spcBef>
              <a:defRPr sz="1600">
                <a:latin typeface="Courier New"/>
                <a:ea typeface="Courier New"/>
                <a:cs typeface="Courier New"/>
                <a:sym typeface="Courier New"/>
              </a:defRPr>
            </a:pPr>
            <a:r>
              <a:t>testCreditCardCharge() { </a:t>
            </a:r>
          </a:p>
          <a:p>
            <a:pPr lvl="1" marL="285750" indent="171450">
              <a:spcBef>
                <a:spcPts val="300"/>
              </a:spcBef>
              <a:defRPr sz="1600">
                <a:latin typeface="Courier New"/>
                <a:ea typeface="Courier New"/>
                <a:cs typeface="Courier New"/>
                <a:sym typeface="Courier New"/>
              </a:defRPr>
            </a:pPr>
            <a:r>
              <a:t>	Database.init(); </a:t>
            </a:r>
          </a:p>
          <a:p>
            <a:pPr lvl="1" marL="285750" indent="171450">
              <a:spcBef>
                <a:spcPts val="300"/>
              </a:spcBef>
              <a:defRPr sz="1600">
                <a:latin typeface="Courier New"/>
                <a:ea typeface="Courier New"/>
                <a:cs typeface="Courier New"/>
                <a:sym typeface="Courier New"/>
              </a:defRPr>
            </a:pPr>
            <a:r>
              <a:t>	OfflineQueue.init(); </a:t>
            </a:r>
          </a:p>
          <a:p>
            <a:pPr lvl="1" marL="285750" indent="171450">
              <a:spcBef>
                <a:spcPts val="300"/>
              </a:spcBef>
              <a:defRPr sz="1600">
                <a:latin typeface="Courier New"/>
                <a:ea typeface="Courier New"/>
                <a:cs typeface="Courier New"/>
                <a:sym typeface="Courier New"/>
              </a:defRPr>
            </a:pPr>
            <a:r>
              <a:t>	CreditCardProcessor.init(); </a:t>
            </a:r>
          </a:p>
          <a:p>
            <a:pPr lvl="1" marL="285750" indent="171450">
              <a:spcBef>
                <a:spcPts val="300"/>
              </a:spcBef>
              <a:defRPr sz="1600">
                <a:latin typeface="Courier New"/>
                <a:ea typeface="Courier New"/>
                <a:cs typeface="Courier New"/>
                <a:sym typeface="Courier New"/>
              </a:defRPr>
            </a:pPr>
            <a:r>
              <a:t>	CreditCard c = new CreditCard( "1234 5678 9012 3456", 5, 2008); c.charge(100);</a:t>
            </a:r>
          </a:p>
          <a:p>
            <a:pPr lvl="1" marL="285750" indent="171450">
              <a:spcBef>
                <a:spcPts val="300"/>
              </a:spcBef>
              <a:defRPr sz="1600">
                <a:latin typeface="Courier New"/>
                <a:ea typeface="Courier New"/>
                <a:cs typeface="Courier New"/>
                <a:sym typeface="Courier New"/>
              </a:defRPr>
            </a:pPr>
            <a:r>
              <a:t>}</a:t>
            </a:r>
          </a:p>
        </p:txBody>
      </p:sp>
      <p:sp>
        <p:nvSpPr>
          <p:cNvPr id="423" name="Shape 423"/>
          <p:cNvSpPr/>
          <p:nvPr/>
        </p:nvSpPr>
        <p:spPr>
          <a:xfrm rot="20419213">
            <a:off x="4621674" y="4538792"/>
            <a:ext cx="666599" cy="410631"/>
          </a:xfrm>
          <a:custGeom>
            <a:avLst/>
            <a:gdLst/>
            <a:ahLst/>
            <a:cxnLst>
              <a:cxn ang="0">
                <a:pos x="wd2" y="hd2"/>
              </a:cxn>
              <a:cxn ang="5400000">
                <a:pos x="wd2" y="hd2"/>
              </a:cxn>
              <a:cxn ang="10800000">
                <a:pos x="wd2" y="hd2"/>
              </a:cxn>
              <a:cxn ang="16200000">
                <a:pos x="wd2" y="hd2"/>
              </a:cxn>
            </a:cxnLst>
            <a:rect l="0" t="0" r="r" b="b"/>
            <a:pathLst>
              <a:path w="21463" h="21139" fill="norm" stroke="1" extrusionOk="0">
                <a:moveTo>
                  <a:pt x="0" y="0"/>
                </a:moveTo>
                <a:cubicBezTo>
                  <a:pt x="10906" y="93"/>
                  <a:pt x="21325" y="7039"/>
                  <a:pt x="21462" y="10558"/>
                </a:cubicBezTo>
                <a:cubicBezTo>
                  <a:pt x="21600" y="14078"/>
                  <a:pt x="5248" y="21600"/>
                  <a:pt x="825" y="21117"/>
                </a:cubicBezTo>
              </a:path>
            </a:pathLst>
          </a:custGeom>
          <a:ln w="25400">
            <a:solidFill>
              <a:schemeClr val="accent2"/>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nchor="ctr"/>
          <a:lstStyle/>
          <a:p>
            <a:pPr algn="ctr">
              <a:defRPr>
                <a:latin typeface="Calibri"/>
                <a:ea typeface="Calibri"/>
                <a:cs typeface="Calibri"/>
                <a:sym typeface="Calibri"/>
              </a:defRPr>
            </a:pPr>
          </a:p>
        </p:txBody>
      </p:sp>
      <p:sp>
        <p:nvSpPr>
          <p:cNvPr id="424" name="Shape 424"/>
          <p:cNvSpPr/>
          <p:nvPr/>
        </p:nvSpPr>
        <p:spPr>
          <a:xfrm>
            <a:off x="467543" y="5949279"/>
            <a:ext cx="8229601" cy="1086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spcBef>
                <a:spcPts val="700"/>
              </a:spcBef>
              <a:defRPr sz="3200">
                <a:latin typeface="Calibri"/>
                <a:ea typeface="Calibri"/>
                <a:cs typeface="Calibri"/>
                <a:sym typeface="Calibri"/>
              </a:defRPr>
            </a:lvl1pPr>
          </a:lstStyle>
          <a:p>
            <a:pPr/>
            <a:r>
              <a:t>+ if (! Database.isYetInit()) then…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2" grpId="2"/>
      <p:bldP build="whole" bldLvl="1" animBg="1" rev="0" advAuto="0" spid="423" grpId="3"/>
      <p:bldP build="whole" bldLvl="1" animBg="1" rev="0" advAuto="0" spid="421" grpId="1"/>
      <p:bldP build="whole" bldLvl="1" animBg="1" rev="0" advAuto="0" spid="424" grpId="4"/>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Shape 427"/>
          <p:cNvSpPr/>
          <p:nvPr>
            <p:ph type="title"/>
          </p:nvPr>
        </p:nvSpPr>
        <p:spPr>
          <a:prstGeom prst="rect">
            <a:avLst/>
          </a:prstGeom>
        </p:spPr>
        <p:txBody>
          <a:bodyPr/>
          <a:lstStyle/>
          <a:p>
            <a:pPr/>
            <a:r>
              <a:t>Prototype</a:t>
            </a:r>
          </a:p>
        </p:txBody>
      </p:sp>
      <p:sp>
        <p:nvSpPr>
          <p:cNvPr id="428" name="Shape 428"/>
          <p:cNvSpPr/>
          <p:nvPr>
            <p:ph type="body" idx="1"/>
          </p:nvPr>
        </p:nvSpPr>
        <p:spPr>
          <a:xfrm>
            <a:off x="457200" y="1268759"/>
            <a:ext cx="8229600" cy="4857404"/>
          </a:xfrm>
          <a:prstGeom prst="rect">
            <a:avLst/>
          </a:prstGeom>
        </p:spPr>
        <p:txBody>
          <a:bodyPr/>
          <a:lstStyle/>
          <a:p>
            <a:pPr/>
            <a:r>
              <a:t>Objectifs : </a:t>
            </a:r>
          </a:p>
          <a:p>
            <a:pPr lvl="1" marL="742950" indent="-285750">
              <a:spcBef>
                <a:spcPts val="600"/>
              </a:spcBef>
              <a:defRPr sz="2800"/>
            </a:pPr>
            <a:r>
              <a:t>découpler en évitant le NEW </a:t>
            </a:r>
          </a:p>
          <a:p>
            <a:pPr lvl="1" marL="742950" indent="-285750">
              <a:spcBef>
                <a:spcPts val="600"/>
              </a:spcBef>
              <a:defRPr sz="2800"/>
            </a:pPr>
            <a:r>
              <a:t>Créer les objets par copie d’un item de référence</a:t>
            </a:r>
          </a:p>
        </p:txBody>
      </p:sp>
      <p:pic>
        <p:nvPicPr>
          <p:cNvPr id="429"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430" name="image21.png" descr="C:\Users\fdegrigny\Pictures\Prototype-2x.png"/>
          <p:cNvPicPr>
            <a:picLocks noChangeAspect="1"/>
          </p:cNvPicPr>
          <p:nvPr/>
        </p:nvPicPr>
        <p:blipFill>
          <a:blip r:embed="rId3">
            <a:extLst/>
          </a:blip>
          <a:stretch>
            <a:fillRect/>
          </a:stretch>
        </p:blipFill>
        <p:spPr>
          <a:xfrm>
            <a:off x="1691680" y="2924943"/>
            <a:ext cx="5760640" cy="3547767"/>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3" name="Shape 433"/>
          <p:cNvSpPr/>
          <p:nvPr>
            <p:ph type="title"/>
          </p:nvPr>
        </p:nvSpPr>
        <p:spPr>
          <a:prstGeom prst="rect">
            <a:avLst/>
          </a:prstGeom>
        </p:spPr>
        <p:txBody>
          <a:bodyPr/>
          <a:lstStyle/>
          <a:p>
            <a:pPr/>
            <a:r>
              <a:t>Prototype</a:t>
            </a:r>
          </a:p>
        </p:txBody>
      </p:sp>
      <p:sp>
        <p:nvSpPr>
          <p:cNvPr id="434" name="Shape 434"/>
          <p:cNvSpPr/>
          <p:nvPr>
            <p:ph type="body" idx="1"/>
          </p:nvPr>
        </p:nvSpPr>
        <p:spPr>
          <a:xfrm>
            <a:off x="457200" y="1556791"/>
            <a:ext cx="8229600" cy="4569373"/>
          </a:xfrm>
          <a:prstGeom prst="rect">
            <a:avLst/>
          </a:prstGeom>
        </p:spPr>
        <p:txBody>
          <a:bodyPr/>
          <a:lstStyle/>
          <a:p>
            <a:pPr/>
            <a:r>
              <a:t>Conséquences :</a:t>
            </a:r>
          </a:p>
          <a:p>
            <a:pPr lvl="1" marL="742950" indent="-285750">
              <a:spcBef>
                <a:spcPts val="600"/>
              </a:spcBef>
              <a:defRPr sz="2800"/>
            </a:pPr>
            <a:r>
              <a:t>La référence possède des valeurs par défaut, exemple : « les préférences utilisateur »</a:t>
            </a:r>
          </a:p>
          <a:p>
            <a:pPr lvl="1" marL="742950" indent="-285750">
              <a:spcBef>
                <a:spcPts val="600"/>
              </a:spcBef>
              <a:defRPr sz="2800"/>
            </a:pPr>
            <a:r>
              <a:t>Tous les objets doivent avoir une méthode pour se copier eux-mêmes (utile en général)</a:t>
            </a:r>
          </a:p>
          <a:p>
            <a:pPr lvl="1" marL="742950" indent="-285750">
              <a:spcBef>
                <a:spcPts val="600"/>
              </a:spcBef>
              <a:defRPr sz="2800"/>
            </a:pPr>
            <a:r>
              <a:t>Avec ce pattern, des optimisations sont possibles si l’instanciation est coûteuse</a:t>
            </a:r>
          </a:p>
        </p:txBody>
      </p:sp>
      <p:pic>
        <p:nvPicPr>
          <p:cNvPr id="435"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8" name="Shape 438"/>
          <p:cNvSpPr/>
          <p:nvPr>
            <p:ph type="title"/>
          </p:nvPr>
        </p:nvSpPr>
        <p:spPr>
          <a:prstGeom prst="rect">
            <a:avLst/>
          </a:prstGeom>
        </p:spPr>
        <p:txBody>
          <a:bodyPr/>
          <a:lstStyle/>
          <a:p>
            <a:pPr/>
            <a:r>
              <a:t>Proxy</a:t>
            </a:r>
          </a:p>
        </p:txBody>
      </p:sp>
      <p:sp>
        <p:nvSpPr>
          <p:cNvPr id="439" name="Shape 439"/>
          <p:cNvSpPr/>
          <p:nvPr>
            <p:ph type="body" idx="1"/>
          </p:nvPr>
        </p:nvSpPr>
        <p:spPr>
          <a:xfrm>
            <a:off x="457200" y="1595933"/>
            <a:ext cx="8219255" cy="4569372"/>
          </a:xfrm>
          <a:prstGeom prst="rect">
            <a:avLst/>
          </a:prstGeom>
        </p:spPr>
        <p:txBody>
          <a:bodyPr/>
          <a:lstStyle/>
          <a:p>
            <a:pPr/>
            <a:r>
              <a:t>Objectifs :</a:t>
            </a:r>
          </a:p>
          <a:p>
            <a:pPr lvl="1" marL="742950" indent="-285750">
              <a:spcBef>
                <a:spcPts val="600"/>
              </a:spcBef>
              <a:defRPr sz="2800"/>
            </a:pPr>
            <a:r>
              <a:t>Masquer la complexité </a:t>
            </a:r>
          </a:p>
          <a:p>
            <a:pPr lvl="1" marL="742950" indent="-285750">
              <a:spcBef>
                <a:spcPts val="600"/>
              </a:spcBef>
              <a:defRPr sz="2800"/>
            </a:pPr>
            <a:r>
              <a:t>Ajouter des comportements (sécurité, …)</a:t>
            </a:r>
          </a:p>
          <a:p>
            <a:pPr lvl="1" marL="742950" indent="-285750">
              <a:spcBef>
                <a:spcPts val="600"/>
              </a:spcBef>
              <a:defRPr sz="2800"/>
            </a:pPr>
            <a:r>
              <a:t>Simplifier les accès distants</a:t>
            </a:r>
          </a:p>
          <a:p>
            <a:pPr lvl="1" marL="742950" indent="-285750">
              <a:spcBef>
                <a:spcPts val="600"/>
              </a:spcBef>
              <a:defRPr sz="2800"/>
            </a:pPr>
            <a:r>
              <a:t>Lazy-loading</a:t>
            </a:r>
          </a:p>
        </p:txBody>
      </p:sp>
      <p:pic>
        <p:nvPicPr>
          <p:cNvPr id="440"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441" name="image22.png" descr="C:\Users\fdegrigny\Pictures\400px-Proxy_pattern_diagram.svg.png"/>
          <p:cNvPicPr>
            <a:picLocks noChangeAspect="1"/>
          </p:cNvPicPr>
          <p:nvPr/>
        </p:nvPicPr>
        <p:blipFill>
          <a:blip r:embed="rId3">
            <a:extLst/>
          </a:blip>
          <a:stretch>
            <a:fillRect/>
          </a:stretch>
        </p:blipFill>
        <p:spPr>
          <a:xfrm>
            <a:off x="4415390" y="3645024"/>
            <a:ext cx="4326651" cy="2412108"/>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4" name="Shape 444"/>
          <p:cNvSpPr/>
          <p:nvPr>
            <p:ph type="title"/>
          </p:nvPr>
        </p:nvSpPr>
        <p:spPr>
          <a:prstGeom prst="rect">
            <a:avLst/>
          </a:prstGeom>
        </p:spPr>
        <p:txBody>
          <a:bodyPr/>
          <a:lstStyle/>
          <a:p>
            <a:pPr/>
            <a:r>
              <a:t>Proxy</a:t>
            </a:r>
          </a:p>
        </p:txBody>
      </p:sp>
      <p:sp>
        <p:nvSpPr>
          <p:cNvPr id="445" name="Shape 445"/>
          <p:cNvSpPr/>
          <p:nvPr>
            <p:ph type="body" idx="1"/>
          </p:nvPr>
        </p:nvSpPr>
        <p:spPr>
          <a:xfrm>
            <a:off x="457200" y="1595933"/>
            <a:ext cx="8219255" cy="4569372"/>
          </a:xfrm>
          <a:prstGeom prst="rect">
            <a:avLst/>
          </a:prstGeom>
        </p:spPr>
        <p:txBody>
          <a:bodyPr/>
          <a:lstStyle/>
          <a:p>
            <a:pPr>
              <a:lnSpc>
                <a:spcPct val="90000"/>
              </a:lnSpc>
              <a:spcBef>
                <a:spcPts val="600"/>
              </a:spcBef>
              <a:defRPr sz="2900"/>
            </a:pPr>
            <a:r>
              <a:t>Conséquences :</a:t>
            </a:r>
          </a:p>
          <a:p>
            <a:pPr lvl="1" marL="742950" indent="-285750">
              <a:lnSpc>
                <a:spcPct val="90000"/>
              </a:lnSpc>
              <a:spcBef>
                <a:spcPts val="600"/>
              </a:spcBef>
              <a:defRPr sz="2500"/>
            </a:pPr>
            <a:r>
              <a:t>Il faut des interfaces</a:t>
            </a:r>
          </a:p>
          <a:p>
            <a:pPr lvl="1" marL="742950" indent="-285750">
              <a:lnSpc>
                <a:spcPct val="90000"/>
              </a:lnSpc>
              <a:spcBef>
                <a:spcPts val="600"/>
              </a:spcBef>
              <a:defRPr sz="2500"/>
            </a:pPr>
            <a:r>
              <a:t>Accès indirecte à la classe concrète</a:t>
            </a:r>
          </a:p>
          <a:p>
            <a:pPr lvl="1" marL="742950" indent="-285750">
              <a:lnSpc>
                <a:spcPct val="90000"/>
              </a:lnSpc>
              <a:spcBef>
                <a:spcPts val="600"/>
              </a:spcBef>
              <a:defRPr sz="2500"/>
            </a:pPr>
            <a:r>
              <a:t>Bien penser l’instantanciation de la classe concrète (voir Abstract Factory)</a:t>
            </a:r>
          </a:p>
          <a:p>
            <a:pPr lvl="1" marL="742950" indent="-285750">
              <a:lnSpc>
                <a:spcPct val="90000"/>
              </a:lnSpc>
              <a:spcBef>
                <a:spcPts val="600"/>
              </a:spcBef>
              <a:defRPr sz="2500"/>
            </a:pPr>
          </a:p>
          <a:p>
            <a:pPr>
              <a:lnSpc>
                <a:spcPct val="90000"/>
              </a:lnSpc>
              <a:spcBef>
                <a:spcPts val="600"/>
              </a:spcBef>
              <a:defRPr sz="2900"/>
            </a:pPr>
            <a:r>
              <a:t>Decorator et Proxy ont les mêmes buts</a:t>
            </a:r>
          </a:p>
          <a:p>
            <a:pPr lvl="1" marL="742950" indent="-285750">
              <a:lnSpc>
                <a:spcPct val="90000"/>
              </a:lnSpc>
              <a:spcBef>
                <a:spcPts val="600"/>
              </a:spcBef>
              <a:defRPr sz="2500"/>
            </a:pPr>
            <a:r>
              <a:t>Adapter : interface différente</a:t>
            </a:r>
          </a:p>
          <a:p>
            <a:pPr lvl="1" marL="742950" indent="-285750">
              <a:lnSpc>
                <a:spcPct val="90000"/>
              </a:lnSpc>
              <a:spcBef>
                <a:spcPts val="600"/>
              </a:spcBef>
              <a:defRPr sz="2500"/>
            </a:pPr>
            <a:r>
              <a:t>Proxy : même interface</a:t>
            </a:r>
          </a:p>
          <a:p>
            <a:pPr lvl="1" marL="742950" indent="-285750">
              <a:lnSpc>
                <a:spcPct val="90000"/>
              </a:lnSpc>
              <a:spcBef>
                <a:spcPts val="600"/>
              </a:spcBef>
              <a:defRPr sz="2500"/>
            </a:pPr>
            <a:r>
              <a:t>Decorator : interface étendue</a:t>
            </a:r>
          </a:p>
        </p:txBody>
      </p:sp>
      <p:pic>
        <p:nvPicPr>
          <p:cNvPr id="44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9" name="Shape 449"/>
          <p:cNvSpPr/>
          <p:nvPr>
            <p:ph type="title"/>
          </p:nvPr>
        </p:nvSpPr>
        <p:spPr>
          <a:prstGeom prst="rect">
            <a:avLst/>
          </a:prstGeom>
        </p:spPr>
        <p:txBody>
          <a:bodyPr/>
          <a:lstStyle/>
          <a:p>
            <a:pPr/>
            <a:r>
              <a:t>Adapter</a:t>
            </a:r>
          </a:p>
        </p:txBody>
      </p:sp>
      <p:pic>
        <p:nvPicPr>
          <p:cNvPr id="450"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451" name="Shape 451"/>
          <p:cNvSpPr/>
          <p:nvPr/>
        </p:nvSpPr>
        <p:spPr>
          <a:xfrm>
            <a:off x="609600" y="1484783"/>
            <a:ext cx="8219255" cy="3549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700"/>
              </a:spcBef>
              <a:buSzPct val="100000"/>
              <a:buFont typeface="Arial"/>
              <a:buChar char="•"/>
              <a:defRPr sz="3200">
                <a:latin typeface="Calibri"/>
                <a:ea typeface="Calibri"/>
                <a:cs typeface="Calibri"/>
                <a:sym typeface="Calibri"/>
              </a:defRPr>
            </a:pPr>
            <a:r>
              <a:t>Objectif : modifier l’usage d’une classe (non modifiable), ex</a:t>
            </a:r>
          </a:p>
          <a:p>
            <a:pPr lvl="1" marL="800100" indent="-342900">
              <a:spcBef>
                <a:spcPts val="700"/>
              </a:spcBef>
              <a:buSzPct val="100000"/>
              <a:buFont typeface="Arial"/>
              <a:buChar char="•"/>
              <a:defRPr sz="3200">
                <a:latin typeface="Calibri"/>
                <a:ea typeface="Calibri"/>
                <a:cs typeface="Calibri"/>
                <a:sym typeface="Calibri"/>
              </a:defRPr>
            </a:pPr>
            <a:r>
              <a:t>API tierce (ex GUI toolkit)</a:t>
            </a:r>
          </a:p>
          <a:p>
            <a:pPr lvl="1" marL="800100" indent="-342900">
              <a:spcBef>
                <a:spcPts val="700"/>
              </a:spcBef>
              <a:buSzPct val="100000"/>
              <a:buFont typeface="Arial"/>
              <a:buChar char="•"/>
              <a:defRPr sz="3200">
                <a:latin typeface="Calibri"/>
                <a:ea typeface="Calibri"/>
                <a:cs typeface="Calibri"/>
                <a:sym typeface="Calibri"/>
              </a:defRPr>
            </a:pPr>
            <a:r>
              <a:t>Code legacy</a:t>
            </a:r>
          </a:p>
          <a:p>
            <a:pPr lvl="1" marL="800100" indent="-342900">
              <a:spcBef>
                <a:spcPts val="400"/>
              </a:spcBef>
              <a:buSzPct val="100000"/>
              <a:buFont typeface="Arial"/>
              <a:buChar char="•"/>
              <a:defRPr sz="2800">
                <a:latin typeface="Calibri"/>
                <a:ea typeface="Calibri"/>
                <a:cs typeface="Calibri"/>
                <a:sym typeface="Calibri"/>
              </a:defRPr>
            </a:pPr>
          </a:p>
          <a:p>
            <a:pPr lvl="1" marL="742950" indent="-285750">
              <a:spcBef>
                <a:spcPts val="400"/>
              </a:spcBef>
              <a:buSzPct val="100000"/>
              <a:buFont typeface="Arial"/>
              <a:buChar char="–"/>
              <a:defRPr sz="2800">
                <a:latin typeface="Calibri"/>
                <a:ea typeface="Calibri"/>
                <a:cs typeface="Calibri"/>
                <a:sym typeface="Calibri"/>
              </a:defRPr>
            </a:pPr>
          </a:p>
        </p:txBody>
      </p:sp>
      <p:pic>
        <p:nvPicPr>
          <p:cNvPr id="452" name="image23.png" descr="C:\Users\fdegrigny\Pictures\PatternAdapter.png"/>
          <p:cNvPicPr>
            <a:picLocks noChangeAspect="1"/>
          </p:cNvPicPr>
          <p:nvPr/>
        </p:nvPicPr>
        <p:blipFill>
          <a:blip r:embed="rId3">
            <a:extLst/>
          </a:blip>
          <a:stretch>
            <a:fillRect/>
          </a:stretch>
        </p:blipFill>
        <p:spPr>
          <a:xfrm>
            <a:off x="1835696" y="3789040"/>
            <a:ext cx="6810376" cy="2438401"/>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5" name="Shape 455"/>
          <p:cNvSpPr/>
          <p:nvPr>
            <p:ph type="title"/>
          </p:nvPr>
        </p:nvSpPr>
        <p:spPr>
          <a:prstGeom prst="rect">
            <a:avLst/>
          </a:prstGeom>
        </p:spPr>
        <p:txBody>
          <a:bodyPr/>
          <a:lstStyle/>
          <a:p>
            <a:pPr/>
            <a:r>
              <a:t>Observer</a:t>
            </a:r>
          </a:p>
        </p:txBody>
      </p:sp>
      <p:pic>
        <p:nvPicPr>
          <p:cNvPr id="45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457" name="Shape 457"/>
          <p:cNvSpPr/>
          <p:nvPr/>
        </p:nvSpPr>
        <p:spPr>
          <a:xfrm>
            <a:off x="609600" y="1052736"/>
            <a:ext cx="8219255" cy="37414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700"/>
              </a:spcBef>
              <a:buSzPct val="100000"/>
              <a:buFont typeface="Arial"/>
              <a:buChar char="•"/>
              <a:defRPr sz="3200">
                <a:latin typeface="Calibri"/>
                <a:ea typeface="Calibri"/>
                <a:cs typeface="Calibri"/>
                <a:sym typeface="Calibri"/>
              </a:defRPr>
            </a:pPr>
            <a:r>
              <a:t>Objectifs :</a:t>
            </a:r>
          </a:p>
          <a:p>
            <a:pPr lvl="1" marL="800100" indent="-342900">
              <a:spcBef>
                <a:spcPts val="600"/>
              </a:spcBef>
              <a:buSzPct val="100000"/>
              <a:buFont typeface="Arial"/>
              <a:buChar char="•"/>
              <a:defRPr sz="2800">
                <a:latin typeface="Calibri"/>
                <a:ea typeface="Calibri"/>
                <a:cs typeface="Calibri"/>
                <a:sym typeface="Calibri"/>
              </a:defRPr>
            </a:pPr>
            <a:r>
              <a:t>Gérer les évènements, les changements d’états</a:t>
            </a:r>
          </a:p>
          <a:p>
            <a:pPr lvl="1" marL="800100" indent="-342900">
              <a:spcBef>
                <a:spcPts val="600"/>
              </a:spcBef>
              <a:buSzPct val="100000"/>
              <a:buFont typeface="Arial"/>
              <a:buChar char="•"/>
              <a:defRPr sz="2800">
                <a:latin typeface="Calibri"/>
                <a:ea typeface="Calibri"/>
                <a:cs typeface="Calibri"/>
                <a:sym typeface="Calibri"/>
              </a:defRPr>
            </a:pPr>
            <a:r>
              <a:t>Séparer les responsabilités, masquer les détails</a:t>
            </a:r>
          </a:p>
          <a:p>
            <a:pPr lvl="1" marL="800100" indent="-342900">
              <a:spcBef>
                <a:spcPts val="400"/>
              </a:spcBef>
              <a:buSzPct val="100000"/>
              <a:buFont typeface="Arial"/>
              <a:buChar char="•"/>
              <a:defRPr sz="2800">
                <a:latin typeface="Calibri"/>
                <a:ea typeface="Calibri"/>
                <a:cs typeface="Calibri"/>
                <a:sym typeface="Calibri"/>
              </a:defRPr>
            </a:pPr>
          </a:p>
          <a:p>
            <a:pPr lvl="1" marL="742950" indent="-285750">
              <a:spcBef>
                <a:spcPts val="400"/>
              </a:spcBef>
              <a:buSzPct val="100000"/>
              <a:buFont typeface="Arial"/>
              <a:buChar char="–"/>
              <a:defRPr sz="2800">
                <a:latin typeface="Calibri"/>
                <a:ea typeface="Calibri"/>
                <a:cs typeface="Calibri"/>
                <a:sym typeface="Calibri"/>
              </a:defRPr>
            </a:pPr>
          </a:p>
        </p:txBody>
      </p:sp>
      <p:pic>
        <p:nvPicPr>
          <p:cNvPr id="458" name="image24.png" descr="C:\Users\fdegrigny\Pictures\370402.png"/>
          <p:cNvPicPr>
            <a:picLocks noChangeAspect="1"/>
          </p:cNvPicPr>
          <p:nvPr/>
        </p:nvPicPr>
        <p:blipFill>
          <a:blip r:embed="rId3">
            <a:extLst/>
          </a:blip>
          <a:stretch>
            <a:fillRect/>
          </a:stretch>
        </p:blipFill>
        <p:spPr>
          <a:xfrm>
            <a:off x="4572000" y="4077072"/>
            <a:ext cx="3944438" cy="2304257"/>
          </a:xfrm>
          <a:prstGeom prst="rect">
            <a:avLst/>
          </a:prstGeom>
          <a:ln w="12700">
            <a:miter lim="400000"/>
          </a:ln>
        </p:spPr>
      </p:pic>
      <p:pic>
        <p:nvPicPr>
          <p:cNvPr id="459" name="image25.png" descr="C:\Users\fdegrigny\Pictures\500px-Observer.svg.png"/>
          <p:cNvPicPr>
            <a:picLocks noChangeAspect="1"/>
          </p:cNvPicPr>
          <p:nvPr/>
        </p:nvPicPr>
        <p:blipFill>
          <a:blip r:embed="rId4">
            <a:extLst/>
          </a:blip>
          <a:stretch>
            <a:fillRect/>
          </a:stretch>
        </p:blipFill>
        <p:spPr>
          <a:xfrm>
            <a:off x="481438" y="3729205"/>
            <a:ext cx="3944439" cy="163299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Shape 184"/>
          <p:cNvSpPr/>
          <p:nvPr>
            <p:ph type="title"/>
          </p:nvPr>
        </p:nvSpPr>
        <p:spPr>
          <a:xfrm>
            <a:off x="457200" y="-27384"/>
            <a:ext cx="8229600" cy="1143001"/>
          </a:xfrm>
          <a:prstGeom prst="rect">
            <a:avLst/>
          </a:prstGeom>
        </p:spPr>
        <p:txBody>
          <a:bodyPr/>
          <a:lstStyle/>
          <a:p>
            <a:pPr/>
            <a:r>
              <a:t>Plan</a:t>
            </a:r>
          </a:p>
        </p:txBody>
      </p:sp>
      <p:sp>
        <p:nvSpPr>
          <p:cNvPr id="185" name="Shape 185"/>
          <p:cNvSpPr/>
          <p:nvPr>
            <p:ph type="body" idx="1"/>
          </p:nvPr>
        </p:nvSpPr>
        <p:spPr>
          <a:xfrm>
            <a:off x="590871" y="908719"/>
            <a:ext cx="8229601" cy="5877274"/>
          </a:xfrm>
          <a:prstGeom prst="rect">
            <a:avLst/>
          </a:prstGeom>
        </p:spPr>
        <p:txBody>
          <a:bodyPr/>
          <a:lstStyle/>
          <a:p>
            <a:pPr marL="332613" indent="-332613" defTabSz="886968">
              <a:lnSpc>
                <a:spcPct val="80000"/>
              </a:lnSpc>
              <a:spcBef>
                <a:spcPts val="400"/>
              </a:spcBef>
              <a:buSzTx/>
              <a:buNone/>
              <a:defRPr sz="1940"/>
            </a:pPr>
            <a:r>
              <a:t>Introduction</a:t>
            </a:r>
          </a:p>
          <a:p>
            <a:pPr marL="332613" indent="-332613" defTabSz="886968">
              <a:lnSpc>
                <a:spcPct val="80000"/>
              </a:lnSpc>
              <a:spcBef>
                <a:spcPts val="400"/>
              </a:spcBef>
              <a:defRPr sz="1455"/>
            </a:pPr>
          </a:p>
          <a:p>
            <a:pPr marL="332613" indent="-332613" defTabSz="886968">
              <a:lnSpc>
                <a:spcPct val="80000"/>
              </a:lnSpc>
              <a:spcBef>
                <a:spcPts val="400"/>
              </a:spcBef>
              <a:buSzTx/>
              <a:buNone/>
              <a:defRPr sz="1940"/>
            </a:pPr>
            <a:r>
              <a:t>Techniques de base</a:t>
            </a:r>
          </a:p>
          <a:p>
            <a:pPr lvl="1" marL="720661" indent="-277177" defTabSz="886968">
              <a:lnSpc>
                <a:spcPct val="80000"/>
              </a:lnSpc>
              <a:spcBef>
                <a:spcPts val="300"/>
              </a:spcBef>
              <a:defRPr sz="1649">
                <a:solidFill>
                  <a:srgbClr val="808080"/>
                </a:solidFill>
              </a:defRPr>
            </a:pPr>
            <a:r>
              <a:t>Design Patterns utiles</a:t>
            </a:r>
          </a:p>
          <a:p>
            <a:pPr lvl="1" marL="720661" indent="-277177" defTabSz="886968">
              <a:lnSpc>
                <a:spcPct val="80000"/>
              </a:lnSpc>
              <a:spcBef>
                <a:spcPts val="300"/>
              </a:spcBef>
              <a:defRPr sz="1649">
                <a:solidFill>
                  <a:srgbClr val="808080"/>
                </a:solidFill>
              </a:defRPr>
            </a:pPr>
            <a:r>
              <a:t>Notion de couche / Interfaces</a:t>
            </a:r>
          </a:p>
          <a:p>
            <a:pPr lvl="1" marL="720661" indent="-277177" defTabSz="886968">
              <a:lnSpc>
                <a:spcPct val="80000"/>
              </a:lnSpc>
              <a:spcBef>
                <a:spcPts val="300"/>
              </a:spcBef>
              <a:defRPr sz="1649">
                <a:solidFill>
                  <a:srgbClr val="808080"/>
                </a:solidFill>
              </a:defRPr>
            </a:pPr>
            <a:r>
              <a:t>Injection de dépendances</a:t>
            </a:r>
          </a:p>
          <a:p>
            <a:pPr lvl="1" marL="720661" indent="-277177" defTabSz="886968">
              <a:lnSpc>
                <a:spcPct val="80000"/>
              </a:lnSpc>
              <a:spcBef>
                <a:spcPts val="300"/>
              </a:spcBef>
              <a:defRPr sz="1649">
                <a:solidFill>
                  <a:srgbClr val="808080"/>
                </a:solidFill>
              </a:defRPr>
            </a:pPr>
            <a:r>
              <a:t>Programmation par aspects (AOP)</a:t>
            </a:r>
          </a:p>
          <a:p>
            <a:pPr marL="332613" indent="-332613" defTabSz="886968">
              <a:lnSpc>
                <a:spcPct val="80000"/>
              </a:lnSpc>
              <a:spcBef>
                <a:spcPts val="400"/>
              </a:spcBef>
              <a:defRPr sz="1455"/>
            </a:pPr>
          </a:p>
          <a:p>
            <a:pPr lvl="1" marL="720661" indent="-277177" defTabSz="886968">
              <a:lnSpc>
                <a:spcPct val="80000"/>
              </a:lnSpc>
              <a:spcBef>
                <a:spcPts val="300"/>
              </a:spcBef>
              <a:defRPr sz="1455"/>
            </a:pPr>
          </a:p>
          <a:p>
            <a:pPr marL="332613" indent="-332613" defTabSz="886968">
              <a:lnSpc>
                <a:spcPct val="80000"/>
              </a:lnSpc>
              <a:spcBef>
                <a:spcPts val="400"/>
              </a:spcBef>
              <a:buSzTx/>
              <a:buNone/>
              <a:defRPr sz="1940"/>
            </a:pPr>
            <a:r>
              <a:t>Des composants élémentaires</a:t>
            </a:r>
          </a:p>
          <a:p>
            <a:pPr lvl="1" marL="720661" indent="-277177" defTabSz="886968">
              <a:lnSpc>
                <a:spcPct val="80000"/>
              </a:lnSpc>
              <a:spcBef>
                <a:spcPts val="300"/>
              </a:spcBef>
              <a:defRPr sz="1649">
                <a:solidFill>
                  <a:srgbClr val="808080"/>
                </a:solidFill>
              </a:defRPr>
            </a:pPr>
            <a:r>
              <a:t>Chargement dynamique</a:t>
            </a:r>
          </a:p>
          <a:p>
            <a:pPr lvl="1" marL="720661" indent="-277177" defTabSz="886968">
              <a:lnSpc>
                <a:spcPct val="80000"/>
              </a:lnSpc>
              <a:spcBef>
                <a:spcPts val="300"/>
              </a:spcBef>
              <a:defRPr sz="1649">
                <a:solidFill>
                  <a:srgbClr val="808080"/>
                </a:solidFill>
              </a:defRPr>
            </a:pPr>
            <a:r>
              <a:t>Modules, Plugins</a:t>
            </a:r>
          </a:p>
          <a:p>
            <a:pPr lvl="1" marL="720661" indent="-277177" defTabSz="886968">
              <a:lnSpc>
                <a:spcPct val="80000"/>
              </a:lnSpc>
              <a:spcBef>
                <a:spcPts val="300"/>
              </a:spcBef>
              <a:defRPr sz="1649">
                <a:solidFill>
                  <a:srgbClr val="808080"/>
                </a:solidFill>
              </a:defRPr>
            </a:pPr>
          </a:p>
          <a:p>
            <a:pPr marL="332613" indent="-332613" defTabSz="886968">
              <a:lnSpc>
                <a:spcPct val="80000"/>
              </a:lnSpc>
              <a:spcBef>
                <a:spcPts val="400"/>
              </a:spcBef>
              <a:buSzTx/>
              <a:buNone/>
              <a:defRPr sz="2037"/>
            </a:pPr>
            <a:r>
              <a:t>Découplez !</a:t>
            </a:r>
            <a:endParaRPr sz="1940"/>
          </a:p>
          <a:p>
            <a:pPr lvl="1" marL="720661" indent="-277177" defTabSz="886968">
              <a:lnSpc>
                <a:spcPct val="80000"/>
              </a:lnSpc>
              <a:spcBef>
                <a:spcPts val="300"/>
              </a:spcBef>
              <a:defRPr sz="1649">
                <a:solidFill>
                  <a:srgbClr val="808080"/>
                </a:solidFill>
              </a:defRPr>
            </a:pPr>
            <a:r>
              <a:t>Web Services 		(jour 2)</a:t>
            </a:r>
          </a:p>
          <a:p>
            <a:pPr lvl="1" marL="720661" indent="-277177" defTabSz="886968">
              <a:lnSpc>
                <a:spcPct val="80000"/>
              </a:lnSpc>
              <a:spcBef>
                <a:spcPts val="400"/>
              </a:spcBef>
              <a:defRPr sz="1746">
                <a:solidFill>
                  <a:srgbClr val="808080"/>
                </a:solidFill>
              </a:defRPr>
            </a:pPr>
            <a:r>
              <a:t>Accéder aux données (DAO) 	(jour 3)</a:t>
            </a:r>
            <a:endParaRPr sz="1649"/>
          </a:p>
          <a:p>
            <a:pPr lvl="1" marL="720661" indent="-277177" defTabSz="886968">
              <a:lnSpc>
                <a:spcPct val="80000"/>
              </a:lnSpc>
              <a:spcBef>
                <a:spcPts val="300"/>
              </a:spcBef>
              <a:defRPr sz="2813">
                <a:solidFill>
                  <a:srgbClr val="808080"/>
                </a:solidFill>
              </a:defRPr>
            </a:pPr>
          </a:p>
          <a:p>
            <a:pPr marL="332613" indent="-332613" defTabSz="886968">
              <a:lnSpc>
                <a:spcPct val="80000"/>
              </a:lnSpc>
              <a:spcBef>
                <a:spcPts val="500"/>
              </a:spcBef>
              <a:buSzTx/>
              <a:buNone/>
              <a:defRPr sz="2328"/>
            </a:pPr>
            <a:r>
              <a:t>Interagir avec le SI</a:t>
            </a:r>
            <a:endParaRPr sz="1261"/>
          </a:p>
          <a:p>
            <a:pPr lvl="1" marL="720661" indent="-277177" defTabSz="886968">
              <a:lnSpc>
                <a:spcPct val="80000"/>
              </a:lnSpc>
              <a:spcBef>
                <a:spcPts val="300"/>
              </a:spcBef>
              <a:defRPr sz="1649">
                <a:solidFill>
                  <a:srgbClr val="808080"/>
                </a:solidFill>
              </a:defRPr>
            </a:pPr>
            <a:r>
              <a:t>architecture orientée service (SOA)</a:t>
            </a:r>
          </a:p>
          <a:p>
            <a:pPr lvl="1" marL="720661" indent="-277177" defTabSz="886968">
              <a:lnSpc>
                <a:spcPct val="80000"/>
              </a:lnSpc>
              <a:spcBef>
                <a:spcPts val="300"/>
              </a:spcBef>
              <a:defRPr sz="1649">
                <a:solidFill>
                  <a:srgbClr val="808080"/>
                </a:solidFill>
              </a:defRPr>
            </a:pPr>
            <a:r>
              <a:t>Annuaires de services, Bus de données</a:t>
            </a:r>
          </a:p>
          <a:p>
            <a:pPr lvl="1" marL="720661" indent="-277177" defTabSz="886968">
              <a:lnSpc>
                <a:spcPct val="80000"/>
              </a:lnSpc>
              <a:spcBef>
                <a:spcPts val="300"/>
              </a:spcBef>
              <a:defRPr sz="1261"/>
            </a:pPr>
          </a:p>
          <a:p>
            <a:pPr marL="332613" indent="-332613" defTabSz="886968">
              <a:lnSpc>
                <a:spcPct val="80000"/>
              </a:lnSpc>
              <a:spcBef>
                <a:spcPts val="400"/>
              </a:spcBef>
              <a:buSzTx/>
              <a:buNone/>
              <a:defRPr sz="1940"/>
            </a:pPr>
            <a:r>
              <a:t>Conclusion</a:t>
            </a:r>
          </a:p>
        </p:txBody>
      </p:sp>
      <p:pic>
        <p:nvPicPr>
          <p:cNvPr id="186" name="image32.png" descr="C:\Users\fdegrigny\Pictures\toolbox-red.png"/>
          <p:cNvPicPr>
            <a:picLocks noChangeAspect="1"/>
          </p:cNvPicPr>
          <p:nvPr/>
        </p:nvPicPr>
        <p:blipFill>
          <a:blip r:embed="rId2">
            <a:extLst/>
          </a:blip>
          <a:stretch>
            <a:fillRect/>
          </a:stretch>
        </p:blipFill>
        <p:spPr>
          <a:xfrm>
            <a:off x="7263299" y="1253800"/>
            <a:ext cx="1296145" cy="1167088"/>
          </a:xfrm>
          <a:prstGeom prst="rect">
            <a:avLst/>
          </a:prstGeom>
          <a:ln w="12700">
            <a:miter lim="400000"/>
          </a:ln>
        </p:spPr>
      </p:pic>
      <p:pic>
        <p:nvPicPr>
          <p:cNvPr id="187" name="image6.jpg" descr="C:\Users\fdegrigny\Pictures\puzzle-piece.jpg"/>
          <p:cNvPicPr>
            <a:picLocks noChangeAspect="1"/>
          </p:cNvPicPr>
          <p:nvPr/>
        </p:nvPicPr>
        <p:blipFill>
          <a:blip r:embed="rId3">
            <a:extLst/>
          </a:blip>
          <a:stretch>
            <a:fillRect/>
          </a:stretch>
        </p:blipFill>
        <p:spPr>
          <a:xfrm>
            <a:off x="7335307" y="2557953"/>
            <a:ext cx="1152129" cy="1297897"/>
          </a:xfrm>
          <a:prstGeom prst="rect">
            <a:avLst/>
          </a:prstGeom>
          <a:ln w="12700">
            <a:miter lim="400000"/>
          </a:ln>
        </p:spPr>
      </p:pic>
      <p:pic>
        <p:nvPicPr>
          <p:cNvPr id="188" name="image3.png" descr="C:\Users\fdegrigny\Pictures\layers-icon.png"/>
          <p:cNvPicPr>
            <a:picLocks noChangeAspect="1"/>
          </p:cNvPicPr>
          <p:nvPr/>
        </p:nvPicPr>
        <p:blipFill>
          <a:blip r:embed="rId4">
            <a:extLst/>
          </a:blip>
          <a:stretch>
            <a:fillRect/>
          </a:stretch>
        </p:blipFill>
        <p:spPr>
          <a:xfrm>
            <a:off x="7253750" y="3992915"/>
            <a:ext cx="1315244" cy="1315244"/>
          </a:xfrm>
          <a:prstGeom prst="rect">
            <a:avLst/>
          </a:prstGeom>
          <a:ln w="12700">
            <a:miter lim="400000"/>
          </a:ln>
        </p:spPr>
      </p:pic>
      <p:grpSp>
        <p:nvGrpSpPr>
          <p:cNvPr id="199" name="Group 199"/>
          <p:cNvGrpSpPr/>
          <p:nvPr/>
        </p:nvGrpSpPr>
        <p:grpSpPr>
          <a:xfrm>
            <a:off x="7218294" y="5445223"/>
            <a:ext cx="1386155" cy="1008113"/>
            <a:chOff x="0" y="0"/>
            <a:chExt cx="1386153" cy="1008111"/>
          </a:xfrm>
        </p:grpSpPr>
        <p:sp>
          <p:nvSpPr>
            <p:cNvPr id="189" name="Shape 189"/>
            <p:cNvSpPr/>
            <p:nvPr/>
          </p:nvSpPr>
          <p:spPr>
            <a:xfrm>
              <a:off x="504055" y="126014"/>
              <a:ext cx="189023" cy="630070"/>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90" name="Shape 190"/>
            <p:cNvSpPr/>
            <p:nvPr/>
          </p:nvSpPr>
          <p:spPr>
            <a:xfrm flipV="1">
              <a:off x="126013" y="315034"/>
              <a:ext cx="945106" cy="252030"/>
            </a:xfrm>
            <a:prstGeom prst="line">
              <a:avLst/>
            </a:prstGeom>
            <a:noFill/>
            <a:ln w="381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91" name="Shape 191"/>
            <p:cNvSpPr/>
            <p:nvPr/>
          </p:nvSpPr>
          <p:spPr>
            <a:xfrm>
              <a:off x="630069" y="126014"/>
              <a:ext cx="441050" cy="18902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92" name="Shape 192"/>
            <p:cNvSpPr/>
            <p:nvPr/>
          </p:nvSpPr>
          <p:spPr>
            <a:xfrm>
              <a:off x="693076" y="756083"/>
              <a:ext cx="567063" cy="126016"/>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93" name="Shape 193"/>
            <p:cNvSpPr/>
            <p:nvPr/>
          </p:nvSpPr>
          <p:spPr>
            <a:xfrm flipH="1">
              <a:off x="693076" y="315034"/>
              <a:ext cx="378043" cy="44105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94" name="Shape 194"/>
            <p:cNvSpPr/>
            <p:nvPr/>
          </p:nvSpPr>
          <p:spPr>
            <a:xfrm>
              <a:off x="378041" y="0"/>
              <a:ext cx="252029"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95" name="Shape 195"/>
            <p:cNvSpPr/>
            <p:nvPr/>
          </p:nvSpPr>
          <p:spPr>
            <a:xfrm>
              <a:off x="945105" y="189021"/>
              <a:ext cx="252029"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96" name="Shape 196"/>
            <p:cNvSpPr/>
            <p:nvPr/>
          </p:nvSpPr>
          <p:spPr>
            <a:xfrm>
              <a:off x="567062" y="630070"/>
              <a:ext cx="252029"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97" name="Shape 197"/>
            <p:cNvSpPr/>
            <p:nvPr/>
          </p:nvSpPr>
          <p:spPr>
            <a:xfrm>
              <a:off x="-1" y="441048"/>
              <a:ext cx="252029" cy="252030"/>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98" name="Shape 198"/>
            <p:cNvSpPr/>
            <p:nvPr/>
          </p:nvSpPr>
          <p:spPr>
            <a:xfrm>
              <a:off x="1134125" y="756083"/>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Shape 462"/>
          <p:cNvSpPr/>
          <p:nvPr>
            <p:ph type="title"/>
          </p:nvPr>
        </p:nvSpPr>
        <p:spPr>
          <a:prstGeom prst="rect">
            <a:avLst/>
          </a:prstGeom>
        </p:spPr>
        <p:txBody>
          <a:bodyPr/>
          <a:lstStyle/>
          <a:p>
            <a:pPr/>
            <a:r>
              <a:t>Modèles à la MVC</a:t>
            </a:r>
          </a:p>
        </p:txBody>
      </p:sp>
      <p:sp>
        <p:nvSpPr>
          <p:cNvPr id="463" name="Shape 463"/>
          <p:cNvSpPr/>
          <p:nvPr>
            <p:ph type="body" sz="quarter" idx="1"/>
          </p:nvPr>
        </p:nvSpPr>
        <p:spPr>
          <a:xfrm>
            <a:off x="457200" y="2564905"/>
            <a:ext cx="8229600" cy="1296145"/>
          </a:xfrm>
          <a:prstGeom prst="rect">
            <a:avLst/>
          </a:prstGeom>
        </p:spPr>
        <p:txBody>
          <a:bodyPr/>
          <a:lstStyle/>
          <a:p>
            <a:pPr>
              <a:spcBef>
                <a:spcPts val="600"/>
              </a:spcBef>
              <a:buSzTx/>
              <a:buNone/>
              <a:defRPr sz="2800"/>
            </a:pPr>
            <a:r>
              <a:t>On a 3 types de composants minimum -&gt; Ok.</a:t>
            </a:r>
          </a:p>
          <a:p>
            <a:pPr>
              <a:spcBef>
                <a:spcPts val="600"/>
              </a:spcBef>
              <a:buSzTx/>
              <a:buNone/>
              <a:defRPr sz="2800"/>
            </a:pPr>
            <a:r>
              <a:t>Et les interactions ?</a:t>
            </a:r>
          </a:p>
        </p:txBody>
      </p:sp>
      <p:pic>
        <p:nvPicPr>
          <p:cNvPr id="464"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grpSp>
        <p:nvGrpSpPr>
          <p:cNvPr id="467" name="Group 467"/>
          <p:cNvGrpSpPr/>
          <p:nvPr/>
        </p:nvGrpSpPr>
        <p:grpSpPr>
          <a:xfrm>
            <a:off x="3096940" y="1521221"/>
            <a:ext cx="1223963" cy="755651"/>
            <a:chOff x="0" y="0"/>
            <a:chExt cx="1223962" cy="755650"/>
          </a:xfrm>
        </p:grpSpPr>
        <p:sp>
          <p:nvSpPr>
            <p:cNvPr id="465" name="Shape 465"/>
            <p:cNvSpPr/>
            <p:nvPr/>
          </p:nvSpPr>
          <p:spPr>
            <a:xfrm>
              <a:off x="-1" y="0"/>
              <a:ext cx="1223964" cy="755650"/>
            </a:xfrm>
            <a:prstGeom prst="rect">
              <a:avLst/>
            </a:prstGeom>
            <a:solidFill>
              <a:srgbClr val="99CCFF"/>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a:latin typeface="Calibri"/>
                  <a:ea typeface="Calibri"/>
                  <a:cs typeface="Calibri"/>
                  <a:sym typeface="Calibri"/>
                </a:defRPr>
              </a:pPr>
            </a:p>
          </p:txBody>
        </p:sp>
        <p:sp>
          <p:nvSpPr>
            <p:cNvPr id="466" name="Shape 466"/>
            <p:cNvSpPr/>
            <p:nvPr/>
          </p:nvSpPr>
          <p:spPr>
            <a:xfrm>
              <a:off x="-1" y="0"/>
              <a:ext cx="122396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IHM</a:t>
              </a:r>
            </a:p>
          </p:txBody>
        </p:sp>
      </p:grpSp>
      <p:grpSp>
        <p:nvGrpSpPr>
          <p:cNvPr id="470" name="Group 470"/>
          <p:cNvGrpSpPr/>
          <p:nvPr/>
        </p:nvGrpSpPr>
        <p:grpSpPr>
          <a:xfrm>
            <a:off x="4897165" y="1521221"/>
            <a:ext cx="1260476" cy="755651"/>
            <a:chOff x="0" y="0"/>
            <a:chExt cx="1260475" cy="755650"/>
          </a:xfrm>
        </p:grpSpPr>
        <p:sp>
          <p:nvSpPr>
            <p:cNvPr id="468" name="Shape 468"/>
            <p:cNvSpPr/>
            <p:nvPr/>
          </p:nvSpPr>
          <p:spPr>
            <a:xfrm>
              <a:off x="0" y="0"/>
              <a:ext cx="1260475" cy="755650"/>
            </a:xfrm>
            <a:prstGeom prst="rect">
              <a:avLst/>
            </a:prstGeom>
            <a:solidFill>
              <a:srgbClr val="FFCC99"/>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a:latin typeface="Calibri"/>
                  <a:ea typeface="Calibri"/>
                  <a:cs typeface="Calibri"/>
                  <a:sym typeface="Calibri"/>
                </a:defRPr>
              </a:pPr>
            </a:p>
          </p:txBody>
        </p:sp>
        <p:sp>
          <p:nvSpPr>
            <p:cNvPr id="469" name="Shape 469"/>
            <p:cNvSpPr/>
            <p:nvPr/>
          </p:nvSpPr>
          <p:spPr>
            <a:xfrm>
              <a:off x="0" y="0"/>
              <a:ext cx="1260475"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Noyau</a:t>
              </a:r>
            </a:p>
          </p:txBody>
        </p:sp>
      </p:grpSp>
      <p:grpSp>
        <p:nvGrpSpPr>
          <p:cNvPr id="474" name="Group 474"/>
          <p:cNvGrpSpPr/>
          <p:nvPr/>
        </p:nvGrpSpPr>
        <p:grpSpPr>
          <a:xfrm>
            <a:off x="4320902" y="1521221"/>
            <a:ext cx="935038" cy="323851"/>
            <a:chOff x="0" y="0"/>
            <a:chExt cx="935036" cy="323850"/>
          </a:xfrm>
        </p:grpSpPr>
        <p:sp>
          <p:nvSpPr>
            <p:cNvPr id="471" name="Shape 471"/>
            <p:cNvSpPr/>
            <p:nvPr/>
          </p:nvSpPr>
          <p:spPr>
            <a:xfrm flipH="1">
              <a:off x="0" y="0"/>
              <a:ext cx="576263" cy="323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019" y="0"/>
                  </a:lnTo>
                  <a:lnTo>
                    <a:pt x="21600" y="10800"/>
                  </a:lnTo>
                  <a:lnTo>
                    <a:pt x="14019" y="21600"/>
                  </a:lnTo>
                  <a:lnTo>
                    <a:pt x="0" y="21600"/>
                  </a:lnTo>
                  <a:close/>
                </a:path>
              </a:pathLst>
            </a:custGeom>
            <a:solidFill>
              <a:srgbClr val="FFCC99"/>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472" name="Shape 472"/>
            <p:cNvSpPr/>
            <p:nvPr/>
          </p:nvSpPr>
          <p:spPr>
            <a:xfrm>
              <a:off x="323850" y="0"/>
              <a:ext cx="468313" cy="323850"/>
            </a:xfrm>
            <a:prstGeom prst="rect">
              <a:avLst/>
            </a:prstGeom>
            <a:solidFill>
              <a:srgbClr val="FFCC99"/>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473" name="Shape 473"/>
            <p:cNvSpPr/>
            <p:nvPr/>
          </p:nvSpPr>
          <p:spPr>
            <a:xfrm>
              <a:off x="287337" y="0"/>
              <a:ext cx="647701" cy="0"/>
            </a:xfrm>
            <a:prstGeom prst="line">
              <a:avLst/>
            </a:prstGeom>
            <a:noFill/>
            <a:ln w="127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478" name="Group 478"/>
          <p:cNvGrpSpPr/>
          <p:nvPr/>
        </p:nvGrpSpPr>
        <p:grpSpPr>
          <a:xfrm>
            <a:off x="4068490" y="1953022"/>
            <a:ext cx="828675" cy="323851"/>
            <a:chOff x="0" y="0"/>
            <a:chExt cx="828674" cy="323850"/>
          </a:xfrm>
        </p:grpSpPr>
        <p:sp>
          <p:nvSpPr>
            <p:cNvPr id="475" name="Shape 475"/>
            <p:cNvSpPr/>
            <p:nvPr/>
          </p:nvSpPr>
          <p:spPr>
            <a:xfrm>
              <a:off x="252412" y="0"/>
              <a:ext cx="576263" cy="323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019" y="0"/>
                  </a:lnTo>
                  <a:lnTo>
                    <a:pt x="21600" y="10800"/>
                  </a:lnTo>
                  <a:lnTo>
                    <a:pt x="14019" y="21600"/>
                  </a:lnTo>
                  <a:lnTo>
                    <a:pt x="0" y="21600"/>
                  </a:lnTo>
                  <a:close/>
                </a:path>
              </a:pathLst>
            </a:custGeom>
            <a:solidFill>
              <a:srgbClr val="99CCFF"/>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476" name="Shape 476"/>
            <p:cNvSpPr/>
            <p:nvPr/>
          </p:nvSpPr>
          <p:spPr>
            <a:xfrm>
              <a:off x="-1" y="0"/>
              <a:ext cx="468314" cy="323850"/>
            </a:xfrm>
            <a:prstGeom prst="rect">
              <a:avLst/>
            </a:prstGeom>
            <a:solidFill>
              <a:srgbClr val="99CC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477" name="Shape 477"/>
            <p:cNvSpPr/>
            <p:nvPr/>
          </p:nvSpPr>
          <p:spPr>
            <a:xfrm>
              <a:off x="252412" y="0"/>
              <a:ext cx="215901" cy="0"/>
            </a:xfrm>
            <a:prstGeom prst="line">
              <a:avLst/>
            </a:prstGeom>
            <a:noFill/>
            <a:ln w="127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481" name="Group 481"/>
          <p:cNvGrpSpPr/>
          <p:nvPr/>
        </p:nvGrpSpPr>
        <p:grpSpPr>
          <a:xfrm>
            <a:off x="3997052" y="1521221"/>
            <a:ext cx="1223964" cy="755651"/>
            <a:chOff x="0" y="0"/>
            <a:chExt cx="1223962" cy="755650"/>
          </a:xfrm>
        </p:grpSpPr>
        <p:sp>
          <p:nvSpPr>
            <p:cNvPr id="479" name="Shape 479"/>
            <p:cNvSpPr/>
            <p:nvPr/>
          </p:nvSpPr>
          <p:spPr>
            <a:xfrm>
              <a:off x="0" y="0"/>
              <a:ext cx="1223963" cy="755650"/>
            </a:xfrm>
            <a:prstGeom prst="rect">
              <a:avLst/>
            </a:prstGeom>
            <a:solidFill>
              <a:srgbClr val="CCFFCC"/>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a:latin typeface="Calibri"/>
                  <a:ea typeface="Calibri"/>
                  <a:cs typeface="Calibri"/>
                  <a:sym typeface="Calibri"/>
                </a:defRPr>
              </a:pPr>
            </a:p>
          </p:txBody>
        </p:sp>
        <p:sp>
          <p:nvSpPr>
            <p:cNvPr id="480" name="Shape 480"/>
            <p:cNvSpPr/>
            <p:nvPr/>
          </p:nvSpPr>
          <p:spPr>
            <a:xfrm>
              <a:off x="0" y="0"/>
              <a:ext cx="1223963"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Contrôle</a:t>
              </a:r>
            </a:p>
          </p:txBody>
        </p:sp>
      </p:grpSp>
      <p:sp>
        <p:nvSpPr>
          <p:cNvPr id="482" name="Shape 482"/>
          <p:cNvSpPr/>
          <p:nvPr/>
        </p:nvSpPr>
        <p:spPr>
          <a:xfrm>
            <a:off x="3096940" y="1917779"/>
            <a:ext cx="900113" cy="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483" name="Shape 483"/>
          <p:cNvSpPr/>
          <p:nvPr/>
        </p:nvSpPr>
        <p:spPr>
          <a:xfrm>
            <a:off x="5221015" y="1917779"/>
            <a:ext cx="936626" cy="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grpSp>
        <p:nvGrpSpPr>
          <p:cNvPr id="486" name="Group 486"/>
          <p:cNvGrpSpPr/>
          <p:nvPr/>
        </p:nvGrpSpPr>
        <p:grpSpPr>
          <a:xfrm>
            <a:off x="6157640" y="1521221"/>
            <a:ext cx="1223963" cy="755651"/>
            <a:chOff x="0" y="0"/>
            <a:chExt cx="1223962" cy="755650"/>
          </a:xfrm>
        </p:grpSpPr>
        <p:sp>
          <p:nvSpPr>
            <p:cNvPr id="484" name="Shape 484"/>
            <p:cNvSpPr/>
            <p:nvPr/>
          </p:nvSpPr>
          <p:spPr>
            <a:xfrm>
              <a:off x="-1" y="0"/>
              <a:ext cx="1223964" cy="755650"/>
            </a:xfrm>
            <a:prstGeom prst="rect">
              <a:avLst/>
            </a:prstGeom>
            <a:solidFill>
              <a:srgbClr val="FF99CC"/>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b="1" sz="1200">
                  <a:latin typeface="Calibri"/>
                  <a:ea typeface="Calibri"/>
                  <a:cs typeface="Calibri"/>
                  <a:sym typeface="Calibri"/>
                </a:defRPr>
              </a:pPr>
            </a:p>
          </p:txBody>
        </p:sp>
        <p:sp>
          <p:nvSpPr>
            <p:cNvPr id="485" name="Shape 485"/>
            <p:cNvSpPr/>
            <p:nvPr/>
          </p:nvSpPr>
          <p:spPr>
            <a:xfrm>
              <a:off x="-1" y="0"/>
              <a:ext cx="1223964" cy="269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Adaptateur</a:t>
              </a:r>
            </a:p>
          </p:txBody>
        </p:sp>
      </p:grpSp>
      <p:grpSp>
        <p:nvGrpSpPr>
          <p:cNvPr id="489" name="Group 489"/>
          <p:cNvGrpSpPr/>
          <p:nvPr/>
        </p:nvGrpSpPr>
        <p:grpSpPr>
          <a:xfrm>
            <a:off x="1872976" y="1521221"/>
            <a:ext cx="1223964" cy="755651"/>
            <a:chOff x="0" y="0"/>
            <a:chExt cx="1223962" cy="755650"/>
          </a:xfrm>
        </p:grpSpPr>
        <p:sp>
          <p:nvSpPr>
            <p:cNvPr id="487" name="Shape 487"/>
            <p:cNvSpPr/>
            <p:nvPr/>
          </p:nvSpPr>
          <p:spPr>
            <a:xfrm>
              <a:off x="0" y="0"/>
              <a:ext cx="1223963" cy="755650"/>
            </a:xfrm>
            <a:prstGeom prst="rect">
              <a:avLst/>
            </a:prstGeom>
            <a:solidFill>
              <a:srgbClr val="FFFF99"/>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b="1" sz="1200">
                  <a:latin typeface="Calibri"/>
                  <a:ea typeface="Calibri"/>
                  <a:cs typeface="Calibri"/>
                  <a:sym typeface="Calibri"/>
                </a:defRPr>
              </a:pPr>
            </a:p>
          </p:txBody>
        </p:sp>
        <p:sp>
          <p:nvSpPr>
            <p:cNvPr id="488" name="Shape 488"/>
            <p:cNvSpPr/>
            <p:nvPr/>
          </p:nvSpPr>
          <p:spPr>
            <a:xfrm>
              <a:off x="0" y="0"/>
              <a:ext cx="1223963" cy="269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Présentation</a:t>
              </a:r>
            </a:p>
          </p:txBody>
        </p:sp>
      </p:grpSp>
      <p:sp>
        <p:nvSpPr>
          <p:cNvPr id="490" name="Shape 490"/>
          <p:cNvSpPr/>
          <p:nvPr/>
        </p:nvSpPr>
        <p:spPr>
          <a:xfrm>
            <a:off x="1331640" y="1917779"/>
            <a:ext cx="541338" cy="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491" name="Shape 491"/>
          <p:cNvSpPr/>
          <p:nvPr/>
        </p:nvSpPr>
        <p:spPr>
          <a:xfrm>
            <a:off x="7381602" y="1917779"/>
            <a:ext cx="576264" cy="1"/>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492" name="Shape 492"/>
          <p:cNvSpPr/>
          <p:nvPr/>
        </p:nvSpPr>
        <p:spPr>
          <a:xfrm>
            <a:off x="6372199" y="3861047"/>
            <a:ext cx="610742" cy="68421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493" name="Shape 493"/>
          <p:cNvSpPr/>
          <p:nvPr/>
        </p:nvSpPr>
        <p:spPr>
          <a:xfrm flipH="1">
            <a:off x="6372199" y="4941168"/>
            <a:ext cx="539751" cy="68421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494" name="Shape 494"/>
          <p:cNvSpPr/>
          <p:nvPr/>
        </p:nvSpPr>
        <p:spPr>
          <a:xfrm flipH="1">
            <a:off x="5796136" y="3861048"/>
            <a:ext cx="468314" cy="647701"/>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grpSp>
        <p:nvGrpSpPr>
          <p:cNvPr id="511" name="Group 511"/>
          <p:cNvGrpSpPr/>
          <p:nvPr/>
        </p:nvGrpSpPr>
        <p:grpSpPr>
          <a:xfrm>
            <a:off x="4067943" y="3429000"/>
            <a:ext cx="4537076" cy="2580638"/>
            <a:chOff x="0" y="0"/>
            <a:chExt cx="4537075" cy="2580637"/>
          </a:xfrm>
        </p:grpSpPr>
        <p:sp>
          <p:nvSpPr>
            <p:cNvPr id="495" name="Shape 495"/>
            <p:cNvSpPr/>
            <p:nvPr/>
          </p:nvSpPr>
          <p:spPr>
            <a:xfrm>
              <a:off x="1981200" y="0"/>
              <a:ext cx="757238" cy="367663"/>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C1</a:t>
              </a:r>
            </a:p>
          </p:txBody>
        </p:sp>
        <p:sp>
          <p:nvSpPr>
            <p:cNvPr id="496" name="Shape 496"/>
            <p:cNvSpPr/>
            <p:nvPr/>
          </p:nvSpPr>
          <p:spPr>
            <a:xfrm>
              <a:off x="2627313" y="1116012"/>
              <a:ext cx="755651" cy="3676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C3</a:t>
              </a:r>
            </a:p>
          </p:txBody>
        </p:sp>
        <p:sp>
          <p:nvSpPr>
            <p:cNvPr id="497" name="Shape 497"/>
            <p:cNvSpPr/>
            <p:nvPr/>
          </p:nvSpPr>
          <p:spPr>
            <a:xfrm>
              <a:off x="1152525" y="1116012"/>
              <a:ext cx="755650" cy="3676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C2</a:t>
              </a:r>
            </a:p>
          </p:txBody>
        </p:sp>
        <p:sp>
          <p:nvSpPr>
            <p:cNvPr id="498" name="Shape 498"/>
            <p:cNvSpPr/>
            <p:nvPr/>
          </p:nvSpPr>
          <p:spPr>
            <a:xfrm>
              <a:off x="1944688" y="2197100"/>
              <a:ext cx="755651" cy="367663"/>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C4</a:t>
              </a:r>
            </a:p>
          </p:txBody>
        </p:sp>
        <p:sp>
          <p:nvSpPr>
            <p:cNvPr id="499" name="Shape 499"/>
            <p:cNvSpPr/>
            <p:nvPr/>
          </p:nvSpPr>
          <p:spPr>
            <a:xfrm>
              <a:off x="3132138" y="0"/>
              <a:ext cx="755651" cy="367663"/>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N1</a:t>
              </a:r>
            </a:p>
          </p:txBody>
        </p:sp>
        <p:sp>
          <p:nvSpPr>
            <p:cNvPr id="500" name="Shape 500"/>
            <p:cNvSpPr/>
            <p:nvPr/>
          </p:nvSpPr>
          <p:spPr>
            <a:xfrm>
              <a:off x="3781425" y="1131887"/>
              <a:ext cx="755650" cy="367664"/>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N3</a:t>
              </a:r>
            </a:p>
          </p:txBody>
        </p:sp>
        <p:sp>
          <p:nvSpPr>
            <p:cNvPr id="501" name="Shape 501"/>
            <p:cNvSpPr/>
            <p:nvPr/>
          </p:nvSpPr>
          <p:spPr>
            <a:xfrm>
              <a:off x="3097213" y="2197100"/>
              <a:ext cx="755651" cy="367663"/>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N4</a:t>
              </a:r>
            </a:p>
          </p:txBody>
        </p:sp>
        <p:sp>
          <p:nvSpPr>
            <p:cNvPr id="502" name="Shape 502"/>
            <p:cNvSpPr/>
            <p:nvPr/>
          </p:nvSpPr>
          <p:spPr>
            <a:xfrm>
              <a:off x="792163" y="2212975"/>
              <a:ext cx="757238" cy="367663"/>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V4</a:t>
              </a:r>
            </a:p>
          </p:txBody>
        </p:sp>
        <p:sp>
          <p:nvSpPr>
            <p:cNvPr id="503" name="Shape 503"/>
            <p:cNvSpPr/>
            <p:nvPr/>
          </p:nvSpPr>
          <p:spPr>
            <a:xfrm>
              <a:off x="0" y="1116012"/>
              <a:ext cx="757238" cy="3676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V2</a:t>
              </a:r>
            </a:p>
          </p:txBody>
        </p:sp>
        <p:sp>
          <p:nvSpPr>
            <p:cNvPr id="504" name="Shape 504"/>
            <p:cNvSpPr/>
            <p:nvPr/>
          </p:nvSpPr>
          <p:spPr>
            <a:xfrm>
              <a:off x="827087" y="0"/>
              <a:ext cx="757239" cy="367663"/>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V1</a:t>
              </a:r>
            </a:p>
          </p:txBody>
        </p:sp>
        <p:sp>
          <p:nvSpPr>
            <p:cNvPr id="505" name="Shape 505"/>
            <p:cNvSpPr/>
            <p:nvPr/>
          </p:nvSpPr>
          <p:spPr>
            <a:xfrm flipH="1" flipV="1">
              <a:off x="2736850" y="215900"/>
              <a:ext cx="395289"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06" name="Shape 506"/>
            <p:cNvSpPr/>
            <p:nvPr/>
          </p:nvSpPr>
          <p:spPr>
            <a:xfrm flipH="1" flipV="1">
              <a:off x="1584325" y="180975"/>
              <a:ext cx="396875"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07" name="Shape 507"/>
            <p:cNvSpPr/>
            <p:nvPr/>
          </p:nvSpPr>
          <p:spPr>
            <a:xfrm flipH="1">
              <a:off x="2700338" y="2413000"/>
              <a:ext cx="395289" cy="0"/>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08" name="Shape 508"/>
            <p:cNvSpPr/>
            <p:nvPr/>
          </p:nvSpPr>
          <p:spPr>
            <a:xfrm flipH="1">
              <a:off x="3384550" y="1296987"/>
              <a:ext cx="395289"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09" name="Shape 509"/>
            <p:cNvSpPr/>
            <p:nvPr/>
          </p:nvSpPr>
          <p:spPr>
            <a:xfrm flipH="1">
              <a:off x="1549400" y="2413000"/>
              <a:ext cx="395289" cy="0"/>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10" name="Shape 510"/>
            <p:cNvSpPr/>
            <p:nvPr/>
          </p:nvSpPr>
          <p:spPr>
            <a:xfrm flipH="1">
              <a:off x="757237" y="1331912"/>
              <a:ext cx="395289"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512" name="Shape 512"/>
          <p:cNvSpPr/>
          <p:nvPr/>
        </p:nvSpPr>
        <p:spPr>
          <a:xfrm>
            <a:off x="4571998" y="4941168"/>
            <a:ext cx="576066" cy="64807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3" name="Shape 513"/>
          <p:cNvSpPr/>
          <p:nvPr/>
        </p:nvSpPr>
        <p:spPr>
          <a:xfrm flipH="1">
            <a:off x="5364088" y="4797152"/>
            <a:ext cx="1296145" cy="792089"/>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4" name="Shape 514"/>
          <p:cNvSpPr/>
          <p:nvPr/>
        </p:nvSpPr>
        <p:spPr>
          <a:xfrm flipH="1">
            <a:off x="6012160" y="3861048"/>
            <a:ext cx="1296145" cy="64807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5" name="Shape 515"/>
          <p:cNvSpPr/>
          <p:nvPr/>
        </p:nvSpPr>
        <p:spPr>
          <a:xfrm flipH="1">
            <a:off x="7596336" y="4941168"/>
            <a:ext cx="539751" cy="68421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6" name="Shape 516"/>
          <p:cNvSpPr/>
          <p:nvPr/>
        </p:nvSpPr>
        <p:spPr>
          <a:xfrm flipH="1">
            <a:off x="7452320" y="3861048"/>
            <a:ext cx="216025" cy="172819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7" name="Shape 517"/>
          <p:cNvSpPr/>
          <p:nvPr/>
        </p:nvSpPr>
        <p:spPr>
          <a:xfrm flipV="1">
            <a:off x="4644009" y="3789040"/>
            <a:ext cx="2448273" cy="720081"/>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8" name="Shape 518"/>
          <p:cNvSpPr/>
          <p:nvPr/>
        </p:nvSpPr>
        <p:spPr>
          <a:xfrm>
            <a:off x="5436095" y="3861048"/>
            <a:ext cx="792089" cy="172819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19" name="Shape 519"/>
          <p:cNvSpPr/>
          <p:nvPr/>
        </p:nvSpPr>
        <p:spPr>
          <a:xfrm flipH="1">
            <a:off x="6660232" y="3861047"/>
            <a:ext cx="864097" cy="1764334"/>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20" name="Shape 520"/>
          <p:cNvSpPr/>
          <p:nvPr/>
        </p:nvSpPr>
        <p:spPr>
          <a:xfrm>
            <a:off x="5076056" y="3861048"/>
            <a:ext cx="144016" cy="1656185"/>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21" name="Shape 521"/>
          <p:cNvSpPr/>
          <p:nvPr/>
        </p:nvSpPr>
        <p:spPr>
          <a:xfrm flipH="1">
            <a:off x="5292079" y="3861048"/>
            <a:ext cx="792089" cy="172819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22" name="Shape 522"/>
          <p:cNvSpPr/>
          <p:nvPr/>
        </p:nvSpPr>
        <p:spPr>
          <a:xfrm>
            <a:off x="6300192" y="3861048"/>
            <a:ext cx="1" cy="172819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23" name="Shape 523"/>
          <p:cNvSpPr/>
          <p:nvPr/>
        </p:nvSpPr>
        <p:spPr>
          <a:xfrm>
            <a:off x="6660232" y="3861048"/>
            <a:ext cx="576065" cy="1728193"/>
          </a:xfrm>
          <a:prstGeom prst="line">
            <a:avLst/>
          </a:prstGeom>
          <a:ln w="25400">
            <a:solidFill>
              <a:srgbClr val="666699"/>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524" name="Shape 524"/>
          <p:cNvSpPr/>
          <p:nvPr/>
        </p:nvSpPr>
        <p:spPr>
          <a:xfrm>
            <a:off x="467543" y="3789040"/>
            <a:ext cx="3744418" cy="131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Bref, il nous faut aussi une politique pour les interactions</a:t>
            </a:r>
          </a:p>
        </p:txBody>
      </p:sp>
      <p:sp>
        <p:nvSpPr>
          <p:cNvPr id="525" name="Shape 525"/>
          <p:cNvSpPr/>
          <p:nvPr/>
        </p:nvSpPr>
        <p:spPr>
          <a:xfrm>
            <a:off x="467543" y="5301207"/>
            <a:ext cx="3960442" cy="131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Et on veut pas trop de code de structure en plus</a:t>
            </a:r>
          </a:p>
        </p:txBody>
      </p:sp>
      <p:sp>
        <p:nvSpPr>
          <p:cNvPr id="526" name="Shape 526"/>
          <p:cNvSpPr/>
          <p:nvPr/>
        </p:nvSpPr>
        <p:spPr>
          <a:xfrm flipH="1">
            <a:off x="5364088" y="2852936"/>
            <a:ext cx="2736305" cy="3600401"/>
          </a:xfrm>
          <a:prstGeom prst="line">
            <a:avLst/>
          </a:prstGeom>
          <a:ln w="50800">
            <a:solidFill>
              <a:srgbClr val="FF0000"/>
            </a:solidFill>
          </a:ln>
          <a:effectLst>
            <a:outerShdw sx="100000" sy="100000" kx="0" ky="0" algn="b" rotWithShape="0" blurRad="50800" dist="38100" dir="2700000">
              <a:srgbClr val="000000">
                <a:alpha val="40000"/>
              </a:srgbClr>
            </a:outerShdw>
          </a:effectLst>
        </p:spPr>
        <p:txBody>
          <a:bodyPr lIns="45718" tIns="45718" rIns="45718" bIns="45718"/>
          <a:lstStyle/>
          <a:p>
            <a:pPr>
              <a:defRPr>
                <a:latin typeface="Calibri"/>
                <a:ea typeface="Calibri"/>
                <a:cs typeface="Calibri"/>
                <a:sym typeface="Calibri"/>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123446 0.002552" origin="layout" pathEditMode="relative">
                                      <p:cBhvr>
                                        <p:cTn id="6" dur="1000" fill="hold"/>
                                        <p:tgtEl>
                                          <p:spTgt spid="467"/>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128901 0.002552" origin="layout" pathEditMode="relative">
                                      <p:cBhvr>
                                        <p:cTn id="9" dur="1000" fill="hold"/>
                                        <p:tgtEl>
                                          <p:spTgt spid="470"/>
                                        </p:tgtEl>
                                        <p:attrNameLst>
                                          <p:attrName>ppt_x</p:attrName>
                                          <p:attrName>ppt_y</p:attrName>
                                        </p:attrNameLst>
                                      </p:cBhvr>
                                    </p:animMotion>
                                  </p:childTnLst>
                                </p:cTn>
                              </p:par>
                            </p:childTnLst>
                          </p:cTn>
                        </p:par>
                        <p:par>
                          <p:cTn id="10" fill="hold">
                            <p:stCondLst>
                              <p:cond delay="1000"/>
                            </p:stCondLst>
                            <p:childTnLst>
                              <p:par>
                                <p:cTn id="11" presetClass="exit" nodeType="afterEffect" presetSubtype="0" presetID="1" grpId="3" fill="hold">
                                  <p:stCondLst>
                                    <p:cond delay="0"/>
                                  </p:stCondLst>
                                  <p:iterate type="el" backwards="0">
                                    <p:tmAbs val="0"/>
                                  </p:iterate>
                                  <p:childTnLst>
                                    <p:set>
                                      <p:cBhvr>
                                        <p:cTn id="12" fill="hold">
                                          <p:stCondLst>
                                            <p:cond delay="0"/>
                                          </p:stCondLst>
                                        </p:cTn>
                                        <p:tgtEl>
                                          <p:spTgt spid="478"/>
                                        </p:tgtEl>
                                        <p:attrNameLst>
                                          <p:attrName>style.visibility</p:attrName>
                                        </p:attrNameLst>
                                      </p:cBhvr>
                                      <p:to>
                                        <p:strVal val="hidden"/>
                                      </p:to>
                                    </p:set>
                                  </p:childTnLst>
                                </p:cTn>
                              </p:par>
                            </p:childTnLst>
                          </p:cTn>
                        </p:par>
                        <p:par>
                          <p:cTn id="13" fill="hold">
                            <p:stCondLst>
                              <p:cond delay="1000"/>
                            </p:stCondLst>
                            <p:childTnLst>
                              <p:par>
                                <p:cTn id="14" presetClass="exit" nodeType="afterEffect" presetSubtype="0" presetID="1" grpId="4" fill="hold">
                                  <p:stCondLst>
                                    <p:cond delay="0"/>
                                  </p:stCondLst>
                                  <p:iterate type="el" backwards="0">
                                    <p:tmAbs val="0"/>
                                  </p:iterate>
                                  <p:childTnLst>
                                    <p:set>
                                      <p:cBhvr>
                                        <p:cTn id="15" fill="hold">
                                          <p:stCondLst>
                                            <p:cond delay="0"/>
                                          </p:stCondLst>
                                        </p:cTn>
                                        <p:tgtEl>
                                          <p:spTgt spid="474"/>
                                        </p:tgtEl>
                                        <p:attrNameLst>
                                          <p:attrName>style.visibility</p:attrName>
                                        </p:attrNameLst>
                                      </p:cBhvr>
                                      <p:to>
                                        <p:strVal val="hidden"/>
                                      </p:to>
                                    </p:set>
                                  </p:childTnLst>
                                </p:cTn>
                              </p:par>
                            </p:childTnLst>
                          </p:cTn>
                        </p:par>
                        <p:par>
                          <p:cTn id="16" fill="hold">
                            <p:stCondLst>
                              <p:cond delay="1000"/>
                            </p:stCondLst>
                            <p:childTnLst>
                              <p:par>
                                <p:cTn id="17" presetClass="entr" nodeType="afterEffect" presetSubtype="0" presetID="1" grpId="5" fill="hold">
                                  <p:stCondLst>
                                    <p:cond delay="0"/>
                                  </p:stCondLst>
                                  <p:iterate type="el" backwards="0">
                                    <p:tmAbs val="0"/>
                                  </p:iterate>
                                  <p:childTnLst>
                                    <p:set>
                                      <p:cBhvr>
                                        <p:cTn id="18" fill="hold"/>
                                        <p:tgtEl>
                                          <p:spTgt spid="481"/>
                                        </p:tgtEl>
                                        <p:attrNameLst>
                                          <p:attrName>style.visibility</p:attrName>
                                        </p:attrNameLst>
                                      </p:cBhvr>
                                      <p:to>
                                        <p:strVal val="visible"/>
                                      </p:to>
                                    </p:set>
                                  </p:childTnLst>
                                </p:cTn>
                              </p:par>
                            </p:childTnLst>
                          </p:cTn>
                        </p:par>
                        <p:par>
                          <p:cTn id="19" fill="hold">
                            <p:stCondLst>
                              <p:cond delay="1000"/>
                            </p:stCondLst>
                            <p:childTnLst>
                              <p:par>
                                <p:cTn id="20" presetClass="entr" nodeType="afterEffect" presetSubtype="0" presetID="1" grpId="6" fill="hold">
                                  <p:stCondLst>
                                    <p:cond delay="0"/>
                                  </p:stCondLst>
                                  <p:iterate type="el" backwards="0">
                                    <p:tmAbs val="0"/>
                                  </p:iterate>
                                  <p:childTnLst>
                                    <p:set>
                                      <p:cBhvr>
                                        <p:cTn id="21" fill="hold"/>
                                        <p:tgtEl>
                                          <p:spTgt spid="482"/>
                                        </p:tgtEl>
                                        <p:attrNameLst>
                                          <p:attrName>style.visibility</p:attrName>
                                        </p:attrNameLst>
                                      </p:cBhvr>
                                      <p:to>
                                        <p:strVal val="visible"/>
                                      </p:to>
                                    </p:set>
                                  </p:childTnLst>
                                </p:cTn>
                              </p:par>
                            </p:childTnLst>
                          </p:cTn>
                        </p:par>
                        <p:par>
                          <p:cTn id="22" fill="hold">
                            <p:stCondLst>
                              <p:cond delay="1000"/>
                            </p:stCondLst>
                            <p:childTnLst>
                              <p:par>
                                <p:cTn id="23" presetClass="entr" nodeType="afterEffect" presetSubtype="0" presetID="1" grpId="7" fill="hold">
                                  <p:stCondLst>
                                    <p:cond delay="0"/>
                                  </p:stCondLst>
                                  <p:iterate type="el" backwards="0">
                                    <p:tmAbs val="0"/>
                                  </p:iterate>
                                  <p:childTnLst>
                                    <p:set>
                                      <p:cBhvr>
                                        <p:cTn id="24" fill="hold"/>
                                        <p:tgtEl>
                                          <p:spTgt spid="4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path" nodeType="clickEffect" presetSubtype="0" presetID="-1" grpId="8" accel="50000" decel="50000" fill="hold">
                                  <p:stCondLst>
                                    <p:cond delay="0"/>
                                  </p:stCondLst>
                                  <p:childTnLst>
                                    <p:animMotion path="M 0.128901 0.002552 L 0.310491 0.002552" origin="layout" pathEditMode="relative">
                                      <p:cBhvr>
                                        <p:cTn id="28" dur="2000" fill="hold"/>
                                        <p:tgtEl>
                                          <p:spTgt spid="470"/>
                                        </p:tgtEl>
                                        <p:attrNameLst>
                                          <p:attrName>ppt_x</p:attrName>
                                          <p:attrName>ppt_y</p:attrName>
                                        </p:attrNameLst>
                                      </p:cBhvr>
                                    </p:animMotion>
                                  </p:childTnLst>
                                </p:cTn>
                              </p:par>
                            </p:childTnLst>
                          </p:cTn>
                        </p:par>
                        <p:par>
                          <p:cTn id="29" fill="hold">
                            <p:stCondLst>
                              <p:cond delay="0"/>
                            </p:stCondLst>
                            <p:childTnLst>
                              <p:par>
                                <p:cTn id="30" presetClass="path" nodeType="afterEffect" presetSubtype="0" presetID="-1" grpId="9" accel="50000" decel="50000" fill="hold">
                                  <p:stCondLst>
                                    <p:cond delay="0"/>
                                  </p:stCondLst>
                                  <p:childTnLst>
                                    <p:animMotion path="M -0.123446 0.002552 L -0.301356 0.002552" origin="layout" pathEditMode="relative">
                                      <p:cBhvr>
                                        <p:cTn id="31" dur="2000" fill="hold"/>
                                        <p:tgtEl>
                                          <p:spTgt spid="467"/>
                                        </p:tgtEl>
                                        <p:attrNameLst>
                                          <p:attrName>ppt_x</p:attrName>
                                          <p:attrName>ppt_y</p:attrName>
                                        </p:attrNameLst>
                                      </p:cBhvr>
                                    </p:animMotion>
                                  </p:childTnLst>
                                </p:cTn>
                              </p:par>
                            </p:childTnLst>
                          </p:cTn>
                        </p:par>
                        <p:par>
                          <p:cTn id="32" fill="hold">
                            <p:stCondLst>
                              <p:cond delay="2000"/>
                            </p:stCondLst>
                            <p:childTnLst>
                              <p:par>
                                <p:cTn id="33" presetClass="entr" nodeType="afterEffect" presetSubtype="0" presetID="1" grpId="10" fill="hold">
                                  <p:stCondLst>
                                    <p:cond delay="0"/>
                                  </p:stCondLst>
                                  <p:iterate type="el" backwards="0">
                                    <p:tmAbs val="0"/>
                                  </p:iterate>
                                  <p:childTnLst>
                                    <p:set>
                                      <p:cBhvr>
                                        <p:cTn id="34" fill="hold"/>
                                        <p:tgtEl>
                                          <p:spTgt spid="489"/>
                                        </p:tgtEl>
                                        <p:attrNameLst>
                                          <p:attrName>style.visibility</p:attrName>
                                        </p:attrNameLst>
                                      </p:cBhvr>
                                      <p:to>
                                        <p:strVal val="visible"/>
                                      </p:to>
                                    </p:set>
                                  </p:childTnLst>
                                </p:cTn>
                              </p:par>
                            </p:childTnLst>
                          </p:cTn>
                        </p:par>
                        <p:par>
                          <p:cTn id="35" fill="hold">
                            <p:stCondLst>
                              <p:cond delay="2000"/>
                            </p:stCondLst>
                            <p:childTnLst>
                              <p:par>
                                <p:cTn id="36" presetClass="entr" nodeType="afterEffect" presetSubtype="0" presetID="1" grpId="11" fill="hold">
                                  <p:stCondLst>
                                    <p:cond delay="0"/>
                                  </p:stCondLst>
                                  <p:iterate type="el" backwards="0">
                                    <p:tmAbs val="0"/>
                                  </p:iterate>
                                  <p:childTnLst>
                                    <p:set>
                                      <p:cBhvr>
                                        <p:cTn id="37" fill="hold"/>
                                        <p:tgtEl>
                                          <p:spTgt spid="486"/>
                                        </p:tgtEl>
                                        <p:attrNameLst>
                                          <p:attrName>style.visibility</p:attrName>
                                        </p:attrNameLst>
                                      </p:cBhvr>
                                      <p:to>
                                        <p:strVal val="visible"/>
                                      </p:to>
                                    </p:set>
                                  </p:childTnLst>
                                </p:cTn>
                              </p:par>
                            </p:childTnLst>
                          </p:cTn>
                        </p:par>
                        <p:par>
                          <p:cTn id="38" fill="hold">
                            <p:stCondLst>
                              <p:cond delay="2000"/>
                            </p:stCondLst>
                            <p:childTnLst>
                              <p:par>
                                <p:cTn id="39" presetClass="entr" nodeType="afterEffect" presetSubtype="0" presetID="1" grpId="12" fill="hold">
                                  <p:stCondLst>
                                    <p:cond delay="0"/>
                                  </p:stCondLst>
                                  <p:iterate type="el" backwards="0">
                                    <p:tmAbs val="0"/>
                                  </p:iterate>
                                  <p:childTnLst>
                                    <p:set>
                                      <p:cBhvr>
                                        <p:cTn id="40" fill="hold"/>
                                        <p:tgtEl>
                                          <p:spTgt spid="490"/>
                                        </p:tgtEl>
                                        <p:attrNameLst>
                                          <p:attrName>style.visibility</p:attrName>
                                        </p:attrNameLst>
                                      </p:cBhvr>
                                      <p:to>
                                        <p:strVal val="visible"/>
                                      </p:to>
                                    </p:set>
                                  </p:childTnLst>
                                </p:cTn>
                              </p:par>
                            </p:childTnLst>
                          </p:cTn>
                        </p:par>
                        <p:par>
                          <p:cTn id="41" fill="hold">
                            <p:stCondLst>
                              <p:cond delay="2000"/>
                            </p:stCondLst>
                            <p:childTnLst>
                              <p:par>
                                <p:cTn id="42" presetClass="entr" nodeType="afterEffect" presetSubtype="0" presetID="1" grpId="13" fill="hold">
                                  <p:stCondLst>
                                    <p:cond delay="0"/>
                                  </p:stCondLst>
                                  <p:iterate type="el" backwards="0">
                                    <p:tmAbs val="0"/>
                                  </p:iterate>
                                  <p:childTnLst>
                                    <p:set>
                                      <p:cBhvr>
                                        <p:cTn id="43" fill="hold"/>
                                        <p:tgtEl>
                                          <p:spTgt spid="491"/>
                                        </p:tgtEl>
                                        <p:attrNameLst>
                                          <p:attrName>style.visibility</p:attrName>
                                        </p:attrNameLst>
                                      </p:cBhvr>
                                      <p:to>
                                        <p:strVal val="visible"/>
                                      </p:to>
                                    </p:set>
                                  </p:childTnLst>
                                </p:cTn>
                              </p:par>
                            </p:childTnLst>
                          </p:cTn>
                        </p:par>
                        <p:par>
                          <p:cTn id="44" fill="hold">
                            <p:stCondLst>
                              <p:cond delay="2000"/>
                            </p:stCondLst>
                            <p:childTnLst>
                              <p:par>
                                <p:cTn id="45" presetClass="entr" nodeType="afterEffect" presetSubtype="0" presetID="1" grpId="14" fill="hold">
                                  <p:stCondLst>
                                    <p:cond delay="0"/>
                                  </p:stCondLst>
                                  <p:iterate type="el" backwards="0">
                                    <p:tmAbs val="0"/>
                                  </p:iterate>
                                  <p:childTnLst>
                                    <p:set>
                                      <p:cBhvr>
                                        <p:cTn id="46" fill="hold"/>
                                        <p:tgtEl>
                                          <p:spTgt spid="463">
                                            <p:bg/>
                                          </p:spTgt>
                                        </p:tgtEl>
                                        <p:attrNameLst>
                                          <p:attrName>style.visibility</p:attrName>
                                        </p:attrNameLst>
                                      </p:cBhvr>
                                      <p:to>
                                        <p:strVal val="visible"/>
                                      </p:to>
                                    </p:set>
                                  </p:childTnLst>
                                </p:cTn>
                              </p:par>
                              <p:par>
                                <p:cTn id="47" presetClass="entr" nodeType="withEffect" presetSubtype="0" presetID="1" grpId="14" fill="hold">
                                  <p:stCondLst>
                                    <p:cond delay="0"/>
                                  </p:stCondLst>
                                  <p:iterate type="el" backwards="0">
                                    <p:tmAbs val="0"/>
                                  </p:iterate>
                                  <p:childTnLst>
                                    <p:set>
                                      <p:cBhvr>
                                        <p:cTn id="48" fill="hold"/>
                                        <p:tgtEl>
                                          <p:spTgt spid="463">
                                            <p:txEl>
                                              <p:pRg st="0" end="0"/>
                                            </p:txEl>
                                          </p:spTgt>
                                        </p:tgtEl>
                                        <p:attrNameLst>
                                          <p:attrName>style.visibility</p:attrName>
                                        </p:attrNameLst>
                                      </p:cBhvr>
                                      <p:to>
                                        <p:strVal val="visible"/>
                                      </p:to>
                                    </p:set>
                                  </p:childTnLst>
                                </p:cTn>
                              </p:par>
                            </p:childTnLst>
                          </p:cTn>
                        </p:par>
                        <p:par>
                          <p:cTn id="49" fill="hold">
                            <p:stCondLst>
                              <p:cond delay="2000"/>
                            </p:stCondLst>
                            <p:childTnLst>
                              <p:par>
                                <p:cTn id="50" presetClass="entr" nodeType="afterEffect" presetSubtype="0" presetID="1" grpId="14" fill="hold">
                                  <p:stCondLst>
                                    <p:cond delay="0"/>
                                  </p:stCondLst>
                                  <p:iterate type="el" backwards="0">
                                    <p:tmAbs val="0"/>
                                  </p:iterate>
                                  <p:childTnLst>
                                    <p:set>
                                      <p:cBhvr>
                                        <p:cTn id="51" fill="hold"/>
                                        <p:tgtEl>
                                          <p:spTgt spid="46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5" fill="hold">
                                  <p:stCondLst>
                                    <p:cond delay="0"/>
                                  </p:stCondLst>
                                  <p:iterate type="el" backwards="0">
                                    <p:tmAbs val="0"/>
                                  </p:iterate>
                                  <p:childTnLst>
                                    <p:set>
                                      <p:cBhvr>
                                        <p:cTn id="55" fill="hold"/>
                                        <p:tgtEl>
                                          <p:spTgt spid="5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0" presetID="1" grpId="16" fill="hold">
                                  <p:stCondLst>
                                    <p:cond delay="0"/>
                                  </p:stCondLst>
                                  <p:iterate type="el" backwards="0">
                                    <p:tmAbs val="0"/>
                                  </p:iterate>
                                  <p:childTnLst>
                                    <p:set>
                                      <p:cBhvr>
                                        <p:cTn id="59" fill="hold"/>
                                        <p:tgtEl>
                                          <p:spTgt spid="49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7" fill="hold">
                                  <p:stCondLst>
                                    <p:cond delay="0"/>
                                  </p:stCondLst>
                                  <p:iterate type="el" backwards="0">
                                    <p:tmAbs val="0"/>
                                  </p:iterate>
                                  <p:childTnLst>
                                    <p:set>
                                      <p:cBhvr>
                                        <p:cTn id="63" fill="hold"/>
                                        <p:tgtEl>
                                          <p:spTgt spid="49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8" fill="hold">
                                  <p:stCondLst>
                                    <p:cond delay="0"/>
                                  </p:stCondLst>
                                  <p:iterate type="el" backwards="0">
                                    <p:tmAbs val="0"/>
                                  </p:iterate>
                                  <p:childTnLst>
                                    <p:set>
                                      <p:cBhvr>
                                        <p:cTn id="67" fill="hold"/>
                                        <p:tgtEl>
                                          <p:spTgt spid="49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0" presetID="1" grpId="19" fill="hold">
                                  <p:stCondLst>
                                    <p:cond delay="0"/>
                                  </p:stCondLst>
                                  <p:iterate type="el" backwards="0">
                                    <p:tmAbs val="0"/>
                                  </p:iterate>
                                  <p:childTnLst>
                                    <p:set>
                                      <p:cBhvr>
                                        <p:cTn id="71" fill="hold"/>
                                        <p:tgtEl>
                                          <p:spTgt spid="51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0" presetID="1" grpId="20" fill="hold">
                                  <p:stCondLst>
                                    <p:cond delay="0"/>
                                  </p:stCondLst>
                                  <p:iterate type="el" backwards="0">
                                    <p:tmAbs val="0"/>
                                  </p:iterate>
                                  <p:childTnLst>
                                    <p:set>
                                      <p:cBhvr>
                                        <p:cTn id="75" fill="hold"/>
                                        <p:tgtEl>
                                          <p:spTgt spid="5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0" presetID="1" grpId="21" fill="hold">
                                  <p:stCondLst>
                                    <p:cond delay="0"/>
                                  </p:stCondLst>
                                  <p:iterate type="el" backwards="0">
                                    <p:tmAbs val="0"/>
                                  </p:iterate>
                                  <p:childTnLst>
                                    <p:set>
                                      <p:cBhvr>
                                        <p:cTn id="79" fill="hold"/>
                                        <p:tgtEl>
                                          <p:spTgt spid="51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0" presetID="1" grpId="22" fill="hold">
                                  <p:stCondLst>
                                    <p:cond delay="0"/>
                                  </p:stCondLst>
                                  <p:iterate type="el" backwards="0">
                                    <p:tmAbs val="0"/>
                                  </p:iterate>
                                  <p:childTnLst>
                                    <p:set>
                                      <p:cBhvr>
                                        <p:cTn id="83" fill="hold"/>
                                        <p:tgtEl>
                                          <p:spTgt spid="51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0" presetID="1" grpId="23" fill="hold">
                                  <p:stCondLst>
                                    <p:cond delay="0"/>
                                  </p:stCondLst>
                                  <p:iterate type="el" backwards="0">
                                    <p:tmAbs val="0"/>
                                  </p:iterate>
                                  <p:childTnLst>
                                    <p:set>
                                      <p:cBhvr>
                                        <p:cTn id="87" fill="hold"/>
                                        <p:tgtEl>
                                          <p:spTgt spid="51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0" presetID="1" grpId="24" fill="hold">
                                  <p:stCondLst>
                                    <p:cond delay="0"/>
                                  </p:stCondLst>
                                  <p:iterate type="el" backwards="0">
                                    <p:tmAbs val="0"/>
                                  </p:iterate>
                                  <p:childTnLst>
                                    <p:set>
                                      <p:cBhvr>
                                        <p:cTn id="91" fill="hold"/>
                                        <p:tgtEl>
                                          <p:spTgt spid="51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0" presetID="1" grpId="25" fill="hold">
                                  <p:stCondLst>
                                    <p:cond delay="0"/>
                                  </p:stCondLst>
                                  <p:iterate type="el" backwards="0">
                                    <p:tmAbs val="0"/>
                                  </p:iterate>
                                  <p:childTnLst>
                                    <p:set>
                                      <p:cBhvr>
                                        <p:cTn id="95" fill="hold"/>
                                        <p:tgtEl>
                                          <p:spTgt spid="51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0" presetID="1" grpId="26" fill="hold">
                                  <p:stCondLst>
                                    <p:cond delay="0"/>
                                  </p:stCondLst>
                                  <p:iterate type="el" backwards="0">
                                    <p:tmAbs val="0"/>
                                  </p:iterate>
                                  <p:childTnLst>
                                    <p:set>
                                      <p:cBhvr>
                                        <p:cTn id="99" fill="hold"/>
                                        <p:tgtEl>
                                          <p:spTgt spid="518"/>
                                        </p:tgtEl>
                                        <p:attrNameLst>
                                          <p:attrName>style.visibility</p:attrName>
                                        </p:attrNameLst>
                                      </p:cBhvr>
                                      <p:to>
                                        <p:strVal val="visible"/>
                                      </p:to>
                                    </p:set>
                                  </p:childTnLst>
                                </p:cTn>
                              </p:par>
                            </p:childTnLst>
                          </p:cTn>
                        </p:par>
                        <p:par>
                          <p:cTn id="100" fill="hold">
                            <p:stCondLst>
                              <p:cond delay="0"/>
                            </p:stCondLst>
                            <p:childTnLst>
                              <p:par>
                                <p:cTn id="101" presetClass="entr" nodeType="afterEffect" presetSubtype="0" presetID="1" grpId="27" fill="hold">
                                  <p:stCondLst>
                                    <p:cond delay="1000"/>
                                  </p:stCondLst>
                                  <p:iterate type="el" backwards="0">
                                    <p:tmAbs val="0"/>
                                  </p:iterate>
                                  <p:childTnLst>
                                    <p:set>
                                      <p:cBhvr>
                                        <p:cTn id="102" fill="hold"/>
                                        <p:tgtEl>
                                          <p:spTgt spid="520"/>
                                        </p:tgtEl>
                                        <p:attrNameLst>
                                          <p:attrName>style.visibility</p:attrName>
                                        </p:attrNameLst>
                                      </p:cBhvr>
                                      <p:to>
                                        <p:strVal val="visible"/>
                                      </p:to>
                                    </p:set>
                                  </p:childTnLst>
                                </p:cTn>
                              </p:par>
                            </p:childTnLst>
                          </p:cTn>
                        </p:par>
                        <p:par>
                          <p:cTn id="103" fill="hold">
                            <p:stCondLst>
                              <p:cond delay="1000"/>
                            </p:stCondLst>
                            <p:childTnLst>
                              <p:par>
                                <p:cTn id="104" presetClass="entr" nodeType="afterEffect" presetSubtype="0" presetID="1" grpId="28" fill="hold">
                                  <p:stCondLst>
                                    <p:cond delay="500"/>
                                  </p:stCondLst>
                                  <p:iterate type="el" backwards="0">
                                    <p:tmAbs val="0"/>
                                  </p:iterate>
                                  <p:childTnLst>
                                    <p:set>
                                      <p:cBhvr>
                                        <p:cTn id="105" fill="hold"/>
                                        <p:tgtEl>
                                          <p:spTgt spid="521"/>
                                        </p:tgtEl>
                                        <p:attrNameLst>
                                          <p:attrName>style.visibility</p:attrName>
                                        </p:attrNameLst>
                                      </p:cBhvr>
                                      <p:to>
                                        <p:strVal val="visible"/>
                                      </p:to>
                                    </p:set>
                                  </p:childTnLst>
                                </p:cTn>
                              </p:par>
                            </p:childTnLst>
                          </p:cTn>
                        </p:par>
                        <p:par>
                          <p:cTn id="106" fill="hold">
                            <p:stCondLst>
                              <p:cond delay="1500"/>
                            </p:stCondLst>
                            <p:childTnLst>
                              <p:par>
                                <p:cTn id="107" presetClass="entr" nodeType="afterEffect" presetSubtype="0" presetID="1" grpId="29" fill="hold">
                                  <p:stCondLst>
                                    <p:cond delay="500"/>
                                  </p:stCondLst>
                                  <p:iterate type="el" backwards="0">
                                    <p:tmAbs val="0"/>
                                  </p:iterate>
                                  <p:childTnLst>
                                    <p:set>
                                      <p:cBhvr>
                                        <p:cTn id="108" fill="hold"/>
                                        <p:tgtEl>
                                          <p:spTgt spid="522"/>
                                        </p:tgtEl>
                                        <p:attrNameLst>
                                          <p:attrName>style.visibility</p:attrName>
                                        </p:attrNameLst>
                                      </p:cBhvr>
                                      <p:to>
                                        <p:strVal val="visible"/>
                                      </p:to>
                                    </p:set>
                                  </p:childTnLst>
                                </p:cTn>
                              </p:par>
                            </p:childTnLst>
                          </p:cTn>
                        </p:par>
                        <p:par>
                          <p:cTn id="109" fill="hold">
                            <p:stCondLst>
                              <p:cond delay="2000"/>
                            </p:stCondLst>
                            <p:childTnLst>
                              <p:par>
                                <p:cTn id="110" presetClass="entr" nodeType="afterEffect" presetSubtype="0" presetID="1" grpId="30" fill="hold">
                                  <p:stCondLst>
                                    <p:cond delay="500"/>
                                  </p:stCondLst>
                                  <p:iterate type="el" backwards="0">
                                    <p:tmAbs val="0"/>
                                  </p:iterate>
                                  <p:childTnLst>
                                    <p:set>
                                      <p:cBhvr>
                                        <p:cTn id="111" fill="hold"/>
                                        <p:tgtEl>
                                          <p:spTgt spid="52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Class="entr" nodeType="clickEffect" presetSubtype="1" presetID="22" grpId="31" fill="hold">
                                  <p:stCondLst>
                                    <p:cond delay="0"/>
                                  </p:stCondLst>
                                  <p:iterate type="el" backwards="0">
                                    <p:tmAbs val="0"/>
                                  </p:iterate>
                                  <p:childTnLst>
                                    <p:set>
                                      <p:cBhvr>
                                        <p:cTn id="115" fill="hold"/>
                                        <p:tgtEl>
                                          <p:spTgt spid="526"/>
                                        </p:tgtEl>
                                        <p:attrNameLst>
                                          <p:attrName>style.visibility</p:attrName>
                                        </p:attrNameLst>
                                      </p:cBhvr>
                                      <p:to>
                                        <p:strVal val="visible"/>
                                      </p:to>
                                    </p:set>
                                    <p:animEffect filter="wipe(up)" transition="in">
                                      <p:cBhvr>
                                        <p:cTn id="116" dur="500"/>
                                        <p:tgtEl>
                                          <p:spTgt spid="526"/>
                                        </p:tgtEl>
                                      </p:cBhvr>
                                    </p:animEffect>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0" presetID="1" grpId="32" fill="hold">
                                  <p:stCondLst>
                                    <p:cond delay="0"/>
                                  </p:stCondLst>
                                  <p:iterate type="el" backwards="0">
                                    <p:tmAbs val="0"/>
                                  </p:iterate>
                                  <p:childTnLst>
                                    <p:set>
                                      <p:cBhvr>
                                        <p:cTn id="120" fill="hold"/>
                                        <p:tgtEl>
                                          <p:spTgt spid="52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Class="entr" nodeType="clickEffect" presetSubtype="0" presetID="1" grpId="33" fill="hold">
                                  <p:stCondLst>
                                    <p:cond delay="0"/>
                                  </p:stCondLst>
                                  <p:iterate type="el" backwards="0">
                                    <p:tmAbs val="0"/>
                                  </p:iterate>
                                  <p:childTnLst>
                                    <p:set>
                                      <p:cBhvr>
                                        <p:cTn id="124" fill="hold"/>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1" grpId="28"/>
      <p:bldP build="whole" bldLvl="1" animBg="1" rev="0" advAuto="0" spid="489" grpId="10"/>
      <p:bldP build="whole" bldLvl="1" animBg="1" rev="0" advAuto="0" spid="493" grpId="18"/>
      <p:bldP build="whole" bldLvl="1" animBg="1" rev="0" advAuto="0" spid="524" grpId="32"/>
      <p:bldP build="whole" bldLvl="1" animBg="1" rev="0" advAuto="0" spid="525" grpId="33"/>
      <p:bldP build="whole" bldLvl="1" animBg="1" rev="0" advAuto="0" spid="514" grpId="23"/>
      <p:bldP build="whole" bldLvl="1" animBg="1" rev="0" advAuto="0" spid="511" grpId="15"/>
      <p:bldP build="whole" bldLvl="1" animBg="1" rev="0" advAuto="0" spid="516" grpId="22"/>
      <p:bldP build="whole" bldLvl="1" animBg="1" rev="0" advAuto="0" spid="481" grpId="5"/>
      <p:bldP build="whole" bldLvl="1" animBg="1" rev="0" advAuto="0" spid="522" grpId="29"/>
      <p:bldP build="p" bldLvl="1" animBg="1" rev="0" advAuto="0" spid="463" grpId="14"/>
      <p:bldP build="whole" bldLvl="1" animBg="1" rev="0" advAuto="0" spid="491" grpId="13"/>
      <p:bldP build="whole" bldLvl="1" animBg="1" rev="0" advAuto="0" spid="486" grpId="11"/>
      <p:bldP build="whole" bldLvl="1" animBg="1" rev="0" advAuto="0" spid="490" grpId="12"/>
      <p:bldP build="whole" bldLvl="1" animBg="1" rev="0" advAuto="0" spid="482" grpId="6"/>
      <p:bldP build="whole" bldLvl="1" animBg="1" rev="0" advAuto="0" spid="520" grpId="27"/>
      <p:bldP build="whole" bldLvl="1" animBg="1" rev="0" advAuto="0" spid="494" grpId="16"/>
      <p:bldP build="whole" bldLvl="1" animBg="1" rev="0" advAuto="0" spid="474" grpId="4"/>
      <p:bldP build="whole" bldLvl="1" animBg="1" rev="0" advAuto="0" spid="518" grpId="26"/>
      <p:bldP build="whole" bldLvl="1" animBg="1" rev="0" advAuto="0" spid="483" grpId="7"/>
      <p:bldP build="whole" bldLvl="1" animBg="1" rev="0" advAuto="0" spid="526" grpId="31"/>
      <p:bldP build="whole" bldLvl="1" animBg="1" rev="0" advAuto="0" spid="517" grpId="25"/>
      <p:bldP build="whole" bldLvl="1" animBg="1" rev="0" advAuto="0" spid="512" grpId="20"/>
      <p:bldP build="whole" bldLvl="1" animBg="1" rev="0" advAuto="0" spid="513" grpId="19"/>
      <p:bldP build="whole" bldLvl="1" animBg="1" rev="0" advAuto="0" spid="523" grpId="30"/>
      <p:bldP build="whole" bldLvl="1" animBg="1" rev="0" advAuto="0" spid="478" grpId="3"/>
      <p:bldP build="whole" bldLvl="1" animBg="1" rev="0" advAuto="0" spid="492" grpId="17"/>
      <p:bldP build="whole" bldLvl="1" animBg="1" rev="0" advAuto="0" spid="515" grpId="21"/>
      <p:bldP build="whole" bldLvl="1" animBg="1" rev="0" advAuto="0" spid="519" grpId="24"/>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9" name="Shape 529"/>
          <p:cNvSpPr/>
          <p:nvPr>
            <p:ph type="title"/>
          </p:nvPr>
        </p:nvSpPr>
        <p:spPr>
          <a:prstGeom prst="rect">
            <a:avLst/>
          </a:prstGeom>
        </p:spPr>
        <p:txBody>
          <a:bodyPr/>
          <a:lstStyle/>
          <a:p>
            <a:pPr/>
            <a:r>
              <a:t>Modèles à la MVC</a:t>
            </a:r>
          </a:p>
        </p:txBody>
      </p:sp>
      <p:sp>
        <p:nvSpPr>
          <p:cNvPr id="530" name="Shape 530"/>
          <p:cNvSpPr/>
          <p:nvPr>
            <p:ph type="body" idx="1"/>
          </p:nvPr>
        </p:nvSpPr>
        <p:spPr>
          <a:xfrm>
            <a:off x="457200" y="1484784"/>
            <a:ext cx="8229600" cy="4525963"/>
          </a:xfrm>
          <a:prstGeom prst="rect">
            <a:avLst/>
          </a:prstGeom>
        </p:spPr>
        <p:txBody>
          <a:bodyPr/>
          <a:lstStyle/>
          <a:p>
            <a:pPr>
              <a:buSzTx/>
              <a:buNone/>
            </a:pPr>
            <a:r>
              <a:t>Voici un modèle complet :</a:t>
            </a:r>
          </a:p>
          <a:p>
            <a:pPr lvl="1" marL="742950" indent="-285750">
              <a:spcBef>
                <a:spcPts val="600"/>
              </a:spcBef>
              <a:defRPr sz="2800"/>
            </a:pPr>
            <a:r>
              <a:t>Fonctionnel</a:t>
            </a:r>
          </a:p>
          <a:p>
            <a:pPr lvl="1" marL="742950" indent="-285750">
              <a:spcBef>
                <a:spcPts val="600"/>
              </a:spcBef>
              <a:defRPr sz="2800"/>
            </a:pPr>
            <a:r>
              <a:t>Orienté agent</a:t>
            </a:r>
          </a:p>
          <a:p>
            <a:pPr lvl="1" marL="742950" indent="-285750">
              <a:spcBef>
                <a:spcPts val="600"/>
              </a:spcBef>
              <a:defRPr sz="2800"/>
            </a:pPr>
            <a:r>
              <a:t>Avec des contrôleurs </a:t>
            </a:r>
            <a:br/>
            <a:r>
              <a:t>organisés en arbre</a:t>
            </a:r>
          </a:p>
        </p:txBody>
      </p:sp>
      <p:pic>
        <p:nvPicPr>
          <p:cNvPr id="531"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grpSp>
        <p:nvGrpSpPr>
          <p:cNvPr id="551" name="Group 551"/>
          <p:cNvGrpSpPr/>
          <p:nvPr/>
        </p:nvGrpSpPr>
        <p:grpSpPr>
          <a:xfrm>
            <a:off x="4283967" y="2924943"/>
            <a:ext cx="4537076" cy="2580639"/>
            <a:chOff x="0" y="0"/>
            <a:chExt cx="4537075" cy="2580637"/>
          </a:xfrm>
        </p:grpSpPr>
        <p:sp>
          <p:nvSpPr>
            <p:cNvPr id="532" name="Shape 532"/>
            <p:cNvSpPr/>
            <p:nvPr/>
          </p:nvSpPr>
          <p:spPr>
            <a:xfrm>
              <a:off x="1981200" y="0"/>
              <a:ext cx="757238" cy="367663"/>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C1</a:t>
              </a:r>
            </a:p>
          </p:txBody>
        </p:sp>
        <p:sp>
          <p:nvSpPr>
            <p:cNvPr id="533" name="Shape 533"/>
            <p:cNvSpPr/>
            <p:nvPr/>
          </p:nvSpPr>
          <p:spPr>
            <a:xfrm>
              <a:off x="2627312" y="1116012"/>
              <a:ext cx="755651" cy="3676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C3</a:t>
              </a:r>
            </a:p>
          </p:txBody>
        </p:sp>
        <p:sp>
          <p:nvSpPr>
            <p:cNvPr id="534" name="Shape 534"/>
            <p:cNvSpPr/>
            <p:nvPr/>
          </p:nvSpPr>
          <p:spPr>
            <a:xfrm>
              <a:off x="1152525" y="1116012"/>
              <a:ext cx="755650" cy="3676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C2</a:t>
              </a:r>
            </a:p>
          </p:txBody>
        </p:sp>
        <p:sp>
          <p:nvSpPr>
            <p:cNvPr id="535" name="Shape 535"/>
            <p:cNvSpPr/>
            <p:nvPr/>
          </p:nvSpPr>
          <p:spPr>
            <a:xfrm>
              <a:off x="1944687" y="2197099"/>
              <a:ext cx="755651" cy="3676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C4</a:t>
              </a:r>
            </a:p>
          </p:txBody>
        </p:sp>
        <p:sp>
          <p:nvSpPr>
            <p:cNvPr id="536" name="Shape 536"/>
            <p:cNvSpPr/>
            <p:nvPr/>
          </p:nvSpPr>
          <p:spPr>
            <a:xfrm>
              <a:off x="3132137" y="0"/>
              <a:ext cx="755651" cy="367663"/>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N1</a:t>
              </a:r>
            </a:p>
          </p:txBody>
        </p:sp>
        <p:sp>
          <p:nvSpPr>
            <p:cNvPr id="537" name="Shape 537"/>
            <p:cNvSpPr/>
            <p:nvPr/>
          </p:nvSpPr>
          <p:spPr>
            <a:xfrm>
              <a:off x="3781425" y="1131887"/>
              <a:ext cx="755650" cy="367664"/>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N3</a:t>
              </a:r>
            </a:p>
          </p:txBody>
        </p:sp>
        <p:sp>
          <p:nvSpPr>
            <p:cNvPr id="538" name="Shape 538"/>
            <p:cNvSpPr/>
            <p:nvPr/>
          </p:nvSpPr>
          <p:spPr>
            <a:xfrm>
              <a:off x="3097212" y="2197099"/>
              <a:ext cx="755651" cy="367664"/>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N4</a:t>
              </a:r>
            </a:p>
          </p:txBody>
        </p:sp>
        <p:sp>
          <p:nvSpPr>
            <p:cNvPr id="539" name="Shape 539"/>
            <p:cNvSpPr/>
            <p:nvPr/>
          </p:nvSpPr>
          <p:spPr>
            <a:xfrm>
              <a:off x="792162" y="2212974"/>
              <a:ext cx="757238" cy="3676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V4</a:t>
              </a:r>
            </a:p>
          </p:txBody>
        </p:sp>
        <p:sp>
          <p:nvSpPr>
            <p:cNvPr id="540" name="Shape 540"/>
            <p:cNvSpPr/>
            <p:nvPr/>
          </p:nvSpPr>
          <p:spPr>
            <a:xfrm>
              <a:off x="0" y="1116012"/>
              <a:ext cx="757238" cy="3676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V2</a:t>
              </a:r>
            </a:p>
          </p:txBody>
        </p:sp>
        <p:sp>
          <p:nvSpPr>
            <p:cNvPr id="541" name="Shape 541"/>
            <p:cNvSpPr/>
            <p:nvPr/>
          </p:nvSpPr>
          <p:spPr>
            <a:xfrm>
              <a:off x="827087" y="0"/>
              <a:ext cx="757238" cy="367663"/>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1000"/>
                </a:spcBef>
                <a:defRPr b="1">
                  <a:latin typeface="Calibri"/>
                  <a:ea typeface="Calibri"/>
                  <a:cs typeface="Calibri"/>
                  <a:sym typeface="Calibri"/>
                </a:defRPr>
              </a:lvl1pPr>
            </a:lstStyle>
            <a:p>
              <a:pPr/>
              <a:r>
                <a:t>V1</a:t>
              </a:r>
            </a:p>
          </p:txBody>
        </p:sp>
        <p:sp>
          <p:nvSpPr>
            <p:cNvPr id="542" name="Shape 542"/>
            <p:cNvSpPr/>
            <p:nvPr/>
          </p:nvSpPr>
          <p:spPr>
            <a:xfrm>
              <a:off x="2557462" y="396874"/>
              <a:ext cx="466726" cy="684213"/>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3" name="Shape 543"/>
            <p:cNvSpPr/>
            <p:nvPr/>
          </p:nvSpPr>
          <p:spPr>
            <a:xfrm flipH="1">
              <a:off x="1657349" y="396874"/>
              <a:ext cx="539751" cy="684213"/>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4" name="Shape 544"/>
            <p:cNvSpPr/>
            <p:nvPr/>
          </p:nvSpPr>
          <p:spPr>
            <a:xfrm flipH="1">
              <a:off x="2520950" y="1512887"/>
              <a:ext cx="468313" cy="647700"/>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5" name="Shape 545"/>
            <p:cNvSpPr/>
            <p:nvPr/>
          </p:nvSpPr>
          <p:spPr>
            <a:xfrm flipH="1" flipV="1">
              <a:off x="2736850" y="215899"/>
              <a:ext cx="395288"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6" name="Shape 546"/>
            <p:cNvSpPr/>
            <p:nvPr/>
          </p:nvSpPr>
          <p:spPr>
            <a:xfrm flipH="1" flipV="1">
              <a:off x="1584325" y="180974"/>
              <a:ext cx="396875"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7" name="Shape 547"/>
            <p:cNvSpPr/>
            <p:nvPr/>
          </p:nvSpPr>
          <p:spPr>
            <a:xfrm flipH="1">
              <a:off x="2700338" y="2412999"/>
              <a:ext cx="395288"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8" name="Shape 548"/>
            <p:cNvSpPr/>
            <p:nvPr/>
          </p:nvSpPr>
          <p:spPr>
            <a:xfrm flipH="1">
              <a:off x="3384550" y="1296987"/>
              <a:ext cx="395288"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49" name="Shape 549"/>
            <p:cNvSpPr/>
            <p:nvPr/>
          </p:nvSpPr>
          <p:spPr>
            <a:xfrm flipH="1">
              <a:off x="1549400" y="2412999"/>
              <a:ext cx="395288"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50" name="Shape 550"/>
            <p:cNvSpPr/>
            <p:nvPr/>
          </p:nvSpPr>
          <p:spPr>
            <a:xfrm flipH="1">
              <a:off x="757238" y="1331912"/>
              <a:ext cx="395288" cy="1"/>
            </a:xfrm>
            <a:prstGeom prst="line">
              <a:avLst/>
            </a:prstGeom>
            <a:noFill/>
            <a:ln w="25400" cap="flat">
              <a:solidFill>
                <a:srgbClr val="666699"/>
              </a:solidFill>
              <a:prstDash val="solid"/>
              <a:round/>
              <a:headEnd type="triangle" w="med" len="me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569" name="Group 569"/>
          <p:cNvGrpSpPr/>
          <p:nvPr/>
        </p:nvGrpSpPr>
        <p:grpSpPr>
          <a:xfrm>
            <a:off x="683567" y="4287861"/>
            <a:ext cx="4140201" cy="1940877"/>
            <a:chOff x="0" y="0"/>
            <a:chExt cx="4140199" cy="1940875"/>
          </a:xfrm>
        </p:grpSpPr>
        <p:grpSp>
          <p:nvGrpSpPr>
            <p:cNvPr id="554" name="Group 554"/>
            <p:cNvGrpSpPr/>
            <p:nvPr/>
          </p:nvGrpSpPr>
          <p:grpSpPr>
            <a:xfrm>
              <a:off x="0" y="0"/>
              <a:ext cx="3817938" cy="358138"/>
              <a:chOff x="0" y="0"/>
              <a:chExt cx="3817937" cy="358137"/>
            </a:xfrm>
          </p:grpSpPr>
          <p:sp>
            <p:nvSpPr>
              <p:cNvPr id="552" name="Shape 552"/>
              <p:cNvSpPr/>
              <p:nvPr/>
            </p:nvSpPr>
            <p:spPr>
              <a:xfrm>
                <a:off x="0" y="73025"/>
                <a:ext cx="504825" cy="252413"/>
              </a:xfrm>
              <a:prstGeom prst="rect">
                <a:avLst/>
              </a:prstGeom>
              <a:solidFill>
                <a:srgbClr val="FFCC99"/>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53" name="Shape 553"/>
              <p:cNvSpPr/>
              <p:nvPr/>
            </p:nvSpPr>
            <p:spPr>
              <a:xfrm>
                <a:off x="720724" y="0"/>
                <a:ext cx="309721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Noyau fonctionnel</a:t>
                </a:r>
              </a:p>
            </p:txBody>
          </p:sp>
        </p:grpSp>
        <p:grpSp>
          <p:nvGrpSpPr>
            <p:cNvPr id="557" name="Group 557"/>
            <p:cNvGrpSpPr/>
            <p:nvPr/>
          </p:nvGrpSpPr>
          <p:grpSpPr>
            <a:xfrm>
              <a:off x="1587" y="390525"/>
              <a:ext cx="3817938" cy="358138"/>
              <a:chOff x="0" y="0"/>
              <a:chExt cx="3817937" cy="358137"/>
            </a:xfrm>
          </p:grpSpPr>
          <p:sp>
            <p:nvSpPr>
              <p:cNvPr id="555" name="Shape 555"/>
              <p:cNvSpPr/>
              <p:nvPr/>
            </p:nvSpPr>
            <p:spPr>
              <a:xfrm>
                <a:off x="0" y="73025"/>
                <a:ext cx="504825" cy="252413"/>
              </a:xfrm>
              <a:prstGeom prst="rect">
                <a:avLst/>
              </a:prstGeom>
              <a:solidFill>
                <a:srgbClr val="CCFFCC"/>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56" name="Shape 556"/>
              <p:cNvSpPr/>
              <p:nvPr/>
            </p:nvSpPr>
            <p:spPr>
              <a:xfrm>
                <a:off x="720724" y="0"/>
                <a:ext cx="309721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Contrôleur</a:t>
                </a:r>
              </a:p>
            </p:txBody>
          </p:sp>
        </p:grpSp>
        <p:grpSp>
          <p:nvGrpSpPr>
            <p:cNvPr id="560" name="Group 560"/>
            <p:cNvGrpSpPr/>
            <p:nvPr/>
          </p:nvGrpSpPr>
          <p:grpSpPr>
            <a:xfrm>
              <a:off x="0" y="792162"/>
              <a:ext cx="3817938" cy="358139"/>
              <a:chOff x="0" y="0"/>
              <a:chExt cx="3817937" cy="358137"/>
            </a:xfrm>
          </p:grpSpPr>
          <p:sp>
            <p:nvSpPr>
              <p:cNvPr id="558" name="Shape 558"/>
              <p:cNvSpPr/>
              <p:nvPr/>
            </p:nvSpPr>
            <p:spPr>
              <a:xfrm>
                <a:off x="0" y="73025"/>
                <a:ext cx="504825" cy="252413"/>
              </a:xfrm>
              <a:prstGeom prst="rect">
                <a:avLst/>
              </a:prstGeom>
              <a:solidFill>
                <a:srgbClr val="FFFF99"/>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59" name="Shape 559"/>
              <p:cNvSpPr/>
              <p:nvPr/>
            </p:nvSpPr>
            <p:spPr>
              <a:xfrm>
                <a:off x="720724" y="0"/>
                <a:ext cx="309721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Présentation abstraite</a:t>
                </a:r>
              </a:p>
            </p:txBody>
          </p:sp>
        </p:grpSp>
        <p:grpSp>
          <p:nvGrpSpPr>
            <p:cNvPr id="563" name="Group 563"/>
            <p:cNvGrpSpPr/>
            <p:nvPr/>
          </p:nvGrpSpPr>
          <p:grpSpPr>
            <a:xfrm>
              <a:off x="0" y="1187450"/>
              <a:ext cx="3817938" cy="358138"/>
              <a:chOff x="0" y="0"/>
              <a:chExt cx="3817937" cy="358137"/>
            </a:xfrm>
          </p:grpSpPr>
          <p:sp>
            <p:nvSpPr>
              <p:cNvPr id="561" name="Shape 561"/>
              <p:cNvSpPr/>
              <p:nvPr/>
            </p:nvSpPr>
            <p:spPr>
              <a:xfrm>
                <a:off x="0" y="73025"/>
                <a:ext cx="504825" cy="252413"/>
              </a:xfrm>
              <a:prstGeom prst="rect">
                <a:avLst/>
              </a:prstGeom>
              <a:solidFill>
                <a:srgbClr val="CCFFFF"/>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62" name="Shape 562"/>
              <p:cNvSpPr/>
              <p:nvPr/>
            </p:nvSpPr>
            <p:spPr>
              <a:xfrm>
                <a:off x="720724" y="0"/>
                <a:ext cx="309721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Composant graphique</a:t>
                </a:r>
              </a:p>
            </p:txBody>
          </p:sp>
        </p:grpSp>
        <p:grpSp>
          <p:nvGrpSpPr>
            <p:cNvPr id="566" name="Group 566"/>
            <p:cNvGrpSpPr/>
            <p:nvPr/>
          </p:nvGrpSpPr>
          <p:grpSpPr>
            <a:xfrm>
              <a:off x="0" y="1582737"/>
              <a:ext cx="3817938" cy="358139"/>
              <a:chOff x="0" y="0"/>
              <a:chExt cx="3817937" cy="358137"/>
            </a:xfrm>
          </p:grpSpPr>
          <p:sp>
            <p:nvSpPr>
              <p:cNvPr id="564" name="Shape 564"/>
              <p:cNvSpPr/>
              <p:nvPr/>
            </p:nvSpPr>
            <p:spPr>
              <a:xfrm>
                <a:off x="0" y="73025"/>
                <a:ext cx="504825" cy="252413"/>
              </a:xfrm>
              <a:prstGeom prst="rect">
                <a:avLst/>
              </a:prstGeom>
              <a:solidFill>
                <a:srgbClr val="99CCFF"/>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65" name="Shape 565"/>
              <p:cNvSpPr/>
              <p:nvPr/>
            </p:nvSpPr>
            <p:spPr>
              <a:xfrm>
                <a:off x="720724" y="0"/>
                <a:ext cx="3097214"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Vue</a:t>
                </a:r>
              </a:p>
            </p:txBody>
          </p:sp>
        </p:grpSp>
        <p:sp>
          <p:nvSpPr>
            <p:cNvPr id="567" name="Shape 567"/>
            <p:cNvSpPr/>
            <p:nvPr/>
          </p:nvSpPr>
          <p:spPr>
            <a:xfrm>
              <a:off x="3351212" y="1295400"/>
              <a:ext cx="142877" cy="503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568" name="Shape 568"/>
            <p:cNvSpPr/>
            <p:nvPr/>
          </p:nvSpPr>
          <p:spPr>
            <a:xfrm>
              <a:off x="3455987" y="1362075"/>
              <a:ext cx="684213" cy="358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1000"/>
                </a:spcBef>
                <a:defRPr b="1">
                  <a:latin typeface="Calibri"/>
                  <a:ea typeface="Calibri"/>
                  <a:cs typeface="Calibri"/>
                  <a:sym typeface="Calibri"/>
                </a:defRPr>
              </a:lvl1pPr>
            </a:lstStyle>
            <a:p>
              <a:pPr/>
              <a:r>
                <a:t>IHM</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1" grpId="1"/>
      <p:bldP build="whole" bldLvl="1" animBg="1" rev="0" advAuto="0" spid="569" grpId="2"/>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2" name="Shape 572"/>
          <p:cNvSpPr/>
          <p:nvPr>
            <p:ph type="title"/>
          </p:nvPr>
        </p:nvSpPr>
        <p:spPr>
          <a:prstGeom prst="rect">
            <a:avLst/>
          </a:prstGeom>
        </p:spPr>
        <p:txBody>
          <a:bodyPr/>
          <a:lstStyle/>
          <a:p>
            <a:pPr/>
            <a:r>
              <a:t>Modèles à la MVC</a:t>
            </a:r>
          </a:p>
        </p:txBody>
      </p:sp>
      <p:pic>
        <p:nvPicPr>
          <p:cNvPr id="57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574" name="Shape 574"/>
          <p:cNvSpPr/>
          <p:nvPr/>
        </p:nvSpPr>
        <p:spPr>
          <a:xfrm>
            <a:off x="155128" y="1772816"/>
            <a:ext cx="4560888" cy="2736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500"/>
              </a:spcBef>
              <a:buSzPct val="100000"/>
              <a:buFont typeface="Arial"/>
              <a:buChar char="•"/>
              <a:defRPr sz="2400">
                <a:latin typeface="Calibri"/>
                <a:ea typeface="Calibri"/>
                <a:cs typeface="Calibri"/>
                <a:sym typeface="Calibri"/>
              </a:defRPr>
            </a:pPr>
            <a:r>
              <a:t>Utilise :</a:t>
            </a:r>
          </a:p>
          <a:p>
            <a:pPr lvl="1" marL="742950" indent="-285750">
              <a:lnSpc>
                <a:spcPct val="90000"/>
              </a:lnSpc>
              <a:spcBef>
                <a:spcPts val="400"/>
              </a:spcBef>
              <a:buSzPct val="100000"/>
              <a:buFont typeface="Arial"/>
              <a:buChar char="–"/>
              <a:defRPr sz="2000">
                <a:latin typeface="Calibri"/>
                <a:ea typeface="Calibri"/>
                <a:cs typeface="Calibri"/>
                <a:sym typeface="Calibri"/>
              </a:defRPr>
            </a:pPr>
            <a:r>
              <a:t>l’héritage, polymorphisme</a:t>
            </a:r>
          </a:p>
          <a:p>
            <a:pPr lvl="1" marL="742950" indent="-285750">
              <a:lnSpc>
                <a:spcPct val="90000"/>
              </a:lnSpc>
              <a:spcBef>
                <a:spcPts val="400"/>
              </a:spcBef>
              <a:buSzPct val="100000"/>
              <a:buFont typeface="Arial"/>
              <a:buChar char="–"/>
              <a:defRPr sz="2000">
                <a:latin typeface="Calibri"/>
                <a:ea typeface="Calibri"/>
                <a:cs typeface="Calibri"/>
                <a:sym typeface="Calibri"/>
              </a:defRPr>
            </a:pPr>
            <a:r>
              <a:t>certains patrons de conceptions</a:t>
            </a:r>
          </a:p>
          <a:p>
            <a:pPr marL="342900" indent="-342900">
              <a:lnSpc>
                <a:spcPct val="90000"/>
              </a:lnSpc>
              <a:spcBef>
                <a:spcPts val="400"/>
              </a:spcBef>
              <a:buSzPct val="100000"/>
              <a:buFont typeface="Arial"/>
              <a:buChar char="•"/>
              <a:defRPr sz="1200">
                <a:latin typeface="Calibri"/>
                <a:ea typeface="Calibri"/>
                <a:cs typeface="Calibri"/>
                <a:sym typeface="Calibri"/>
              </a:defRPr>
            </a:pPr>
          </a:p>
          <a:p>
            <a:pPr marL="342900" indent="-342900">
              <a:lnSpc>
                <a:spcPct val="90000"/>
              </a:lnSpc>
              <a:spcBef>
                <a:spcPts val="500"/>
              </a:spcBef>
              <a:buSzPct val="100000"/>
              <a:buFont typeface="Arial"/>
              <a:buChar char="•"/>
              <a:defRPr sz="2400">
                <a:latin typeface="Calibri"/>
                <a:ea typeface="Calibri"/>
                <a:cs typeface="Calibri"/>
                <a:sym typeface="Calibri"/>
              </a:defRPr>
            </a:pPr>
            <a:r>
              <a:t>Pour séparer l’IHM et le noyau</a:t>
            </a:r>
          </a:p>
          <a:p>
            <a:pPr marL="342900" indent="-342900">
              <a:lnSpc>
                <a:spcPct val="90000"/>
              </a:lnSpc>
              <a:spcBef>
                <a:spcPts val="500"/>
              </a:spcBef>
              <a:defRPr sz="2400">
                <a:latin typeface="Calibri"/>
                <a:ea typeface="Calibri"/>
                <a:cs typeface="Calibri"/>
                <a:sym typeface="Calibri"/>
              </a:defRPr>
            </a:pPr>
            <a:r>
              <a:t>	sans interférer avec l’étape de conception</a:t>
            </a:r>
          </a:p>
        </p:txBody>
      </p:sp>
      <p:grpSp>
        <p:nvGrpSpPr>
          <p:cNvPr id="580" name="Group 580"/>
          <p:cNvGrpSpPr/>
          <p:nvPr/>
        </p:nvGrpSpPr>
        <p:grpSpPr>
          <a:xfrm>
            <a:off x="7008242" y="2061741"/>
            <a:ext cx="2016126" cy="1213801"/>
            <a:chOff x="0" y="0"/>
            <a:chExt cx="2016124" cy="1213800"/>
          </a:xfrm>
        </p:grpSpPr>
        <p:sp>
          <p:nvSpPr>
            <p:cNvPr id="575" name="Shape 575"/>
            <p:cNvSpPr/>
            <p:nvPr/>
          </p:nvSpPr>
          <p:spPr>
            <a:xfrm>
              <a:off x="0" y="0"/>
              <a:ext cx="1260475" cy="548003"/>
            </a:xfrm>
            <a:prstGeom prst="rect">
              <a:avLst/>
            </a:prstGeom>
            <a:solidFill>
              <a:srgbClr val="FFE0C1"/>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700"/>
                </a:spcBef>
                <a:defRPr b="1" sz="1200">
                  <a:latin typeface="Calibri"/>
                  <a:ea typeface="Calibri"/>
                  <a:cs typeface="Calibri"/>
                  <a:sym typeface="Calibri"/>
                </a:defRPr>
              </a:pPr>
              <a:r>
                <a:t>&lt;&lt;interface&gt;&gt;</a:t>
              </a:r>
            </a:p>
            <a:p>
              <a:pPr algn="ctr">
                <a:spcBef>
                  <a:spcPts val="700"/>
                </a:spcBef>
                <a:defRPr b="1" sz="1200">
                  <a:latin typeface="Calibri"/>
                  <a:ea typeface="Calibri"/>
                  <a:cs typeface="Calibri"/>
                  <a:sym typeface="Calibri"/>
                </a:defRPr>
              </a:pPr>
              <a:r>
                <a:t>INoyau</a:t>
              </a:r>
            </a:p>
          </p:txBody>
        </p:sp>
        <p:sp>
          <p:nvSpPr>
            <p:cNvPr id="576" name="Shape 576"/>
            <p:cNvSpPr/>
            <p:nvPr/>
          </p:nvSpPr>
          <p:spPr>
            <a:xfrm>
              <a:off x="792162" y="935037"/>
              <a:ext cx="1223963" cy="278764"/>
            </a:xfrm>
            <a:prstGeom prst="rect">
              <a:avLst/>
            </a:prstGeom>
            <a:solidFill>
              <a:srgbClr val="FFCC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Noyau</a:t>
              </a:r>
            </a:p>
          </p:txBody>
        </p:sp>
        <p:grpSp>
          <p:nvGrpSpPr>
            <p:cNvPr id="579" name="Group 579"/>
            <p:cNvGrpSpPr/>
            <p:nvPr/>
          </p:nvGrpSpPr>
          <p:grpSpPr>
            <a:xfrm>
              <a:off x="936624" y="574674"/>
              <a:ext cx="144464" cy="360364"/>
              <a:chOff x="0" y="0"/>
              <a:chExt cx="144462" cy="360362"/>
            </a:xfrm>
          </p:grpSpPr>
          <p:sp>
            <p:nvSpPr>
              <p:cNvPr id="577" name="Shape 577"/>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78" name="Shape 578"/>
              <p:cNvSpPr/>
              <p:nvPr/>
            </p:nvSpPr>
            <p:spPr>
              <a:xfrm flipH="1">
                <a:off x="71437" y="144462"/>
                <a:ext cx="1" cy="215901"/>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grpSp>
        <p:nvGrpSpPr>
          <p:cNvPr id="595" name="Group 595"/>
          <p:cNvGrpSpPr/>
          <p:nvPr/>
        </p:nvGrpSpPr>
        <p:grpSpPr>
          <a:xfrm>
            <a:off x="6144643" y="2636416"/>
            <a:ext cx="2879725" cy="1617026"/>
            <a:chOff x="0" y="0"/>
            <a:chExt cx="2879724" cy="1617025"/>
          </a:xfrm>
        </p:grpSpPr>
        <p:grpSp>
          <p:nvGrpSpPr>
            <p:cNvPr id="583" name="Group 583"/>
            <p:cNvGrpSpPr/>
            <p:nvPr/>
          </p:nvGrpSpPr>
          <p:grpSpPr>
            <a:xfrm>
              <a:off x="1044574" y="0"/>
              <a:ext cx="144464" cy="360363"/>
              <a:chOff x="0" y="0"/>
              <a:chExt cx="144462" cy="360362"/>
            </a:xfrm>
          </p:grpSpPr>
          <p:sp>
            <p:nvSpPr>
              <p:cNvPr id="581" name="Shape 581"/>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82" name="Shape 582"/>
              <p:cNvSpPr/>
              <p:nvPr/>
            </p:nvSpPr>
            <p:spPr>
              <a:xfrm flipH="1">
                <a:off x="71437" y="144462"/>
                <a:ext cx="1" cy="21590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584" name="Shape 584"/>
            <p:cNvSpPr/>
            <p:nvPr/>
          </p:nvSpPr>
          <p:spPr>
            <a:xfrm>
              <a:off x="1655762" y="1338262"/>
              <a:ext cx="1223963"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Contrôleur</a:t>
              </a:r>
            </a:p>
          </p:txBody>
        </p:sp>
        <p:sp>
          <p:nvSpPr>
            <p:cNvPr id="585" name="Shape 585"/>
            <p:cNvSpPr/>
            <p:nvPr/>
          </p:nvSpPr>
          <p:spPr>
            <a:xfrm>
              <a:off x="0" y="361950"/>
              <a:ext cx="1223963" cy="548003"/>
            </a:xfrm>
            <a:prstGeom prst="rect">
              <a:avLst/>
            </a:prstGeom>
            <a:solidFill>
              <a:srgbClr val="EBFFEB"/>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700"/>
                </a:spcBef>
                <a:defRPr b="1" sz="1200">
                  <a:latin typeface="Calibri"/>
                  <a:ea typeface="Calibri"/>
                  <a:cs typeface="Calibri"/>
                  <a:sym typeface="Calibri"/>
                </a:defRPr>
              </a:pPr>
              <a:r>
                <a:t>&lt;&lt;interface&gt;&gt;</a:t>
              </a:r>
            </a:p>
            <a:p>
              <a:pPr algn="ctr">
                <a:spcBef>
                  <a:spcPts val="700"/>
                </a:spcBef>
                <a:defRPr b="1" sz="1200">
                  <a:latin typeface="Calibri"/>
                  <a:ea typeface="Calibri"/>
                  <a:cs typeface="Calibri"/>
                  <a:sym typeface="Calibri"/>
                </a:defRPr>
              </a:pPr>
              <a:r>
                <a:t>IContrôleur</a:t>
              </a:r>
            </a:p>
          </p:txBody>
        </p:sp>
        <p:grpSp>
          <p:nvGrpSpPr>
            <p:cNvPr id="588" name="Group 588"/>
            <p:cNvGrpSpPr/>
            <p:nvPr/>
          </p:nvGrpSpPr>
          <p:grpSpPr>
            <a:xfrm>
              <a:off x="2197099" y="650874"/>
              <a:ext cx="144464" cy="684214"/>
              <a:chOff x="0" y="0"/>
              <a:chExt cx="144462" cy="684212"/>
            </a:xfrm>
          </p:grpSpPr>
          <p:sp>
            <p:nvSpPr>
              <p:cNvPr id="586" name="Shape 586"/>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87" name="Shape 587"/>
              <p:cNvSpPr/>
              <p:nvPr/>
            </p:nvSpPr>
            <p:spPr>
              <a:xfrm flipH="1">
                <a:off x="71437" y="142875"/>
                <a:ext cx="1" cy="54133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593" name="Group 593"/>
            <p:cNvGrpSpPr/>
            <p:nvPr/>
          </p:nvGrpSpPr>
          <p:grpSpPr>
            <a:xfrm>
              <a:off x="720724" y="938212"/>
              <a:ext cx="1260477" cy="396876"/>
              <a:chOff x="0" y="0"/>
              <a:chExt cx="1260475" cy="396874"/>
            </a:xfrm>
          </p:grpSpPr>
          <p:sp>
            <p:nvSpPr>
              <p:cNvPr id="589" name="Shape 589"/>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590" name="Shape 590"/>
              <p:cNvSpPr/>
              <p:nvPr/>
            </p:nvSpPr>
            <p:spPr>
              <a:xfrm>
                <a:off x="71437" y="253682"/>
                <a:ext cx="1187451" cy="1"/>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91" name="Shape 591"/>
              <p:cNvSpPr/>
              <p:nvPr/>
            </p:nvSpPr>
            <p:spPr>
              <a:xfrm>
                <a:off x="1260475" y="252412"/>
                <a:ext cx="1" cy="144463"/>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92" name="Shape 592"/>
              <p:cNvSpPr/>
              <p:nvPr/>
            </p:nvSpPr>
            <p:spPr>
              <a:xfrm flipH="1">
                <a:off x="71437" y="179387"/>
                <a:ext cx="1" cy="73026"/>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594" name="Shape 594"/>
            <p:cNvSpPr/>
            <p:nvPr/>
          </p:nvSpPr>
          <p:spPr>
            <a:xfrm flipH="1" flipV="1">
              <a:off x="1223962" y="1477963"/>
              <a:ext cx="431801" cy="1588"/>
            </a:xfrm>
            <a:prstGeom prst="line">
              <a:avLst/>
            </a:prstGeom>
            <a:noFill/>
            <a:ln w="15875"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600" name="Group 600"/>
          <p:cNvGrpSpPr/>
          <p:nvPr/>
        </p:nvGrpSpPr>
        <p:grpSpPr>
          <a:xfrm>
            <a:off x="5928743" y="3287290"/>
            <a:ext cx="1439863" cy="966152"/>
            <a:chOff x="0" y="0"/>
            <a:chExt cx="1439861" cy="966150"/>
          </a:xfrm>
        </p:grpSpPr>
        <p:sp>
          <p:nvSpPr>
            <p:cNvPr id="596" name="Shape 596"/>
            <p:cNvSpPr/>
            <p:nvPr/>
          </p:nvSpPr>
          <p:spPr>
            <a:xfrm>
              <a:off x="215899" y="687387"/>
              <a:ext cx="1223963"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Présentation</a:t>
              </a:r>
            </a:p>
          </p:txBody>
        </p:sp>
        <p:sp>
          <p:nvSpPr>
            <p:cNvPr id="597" name="Shape 597"/>
            <p:cNvSpPr/>
            <p:nvPr/>
          </p:nvSpPr>
          <p:spPr>
            <a:xfrm>
              <a:off x="0" y="0"/>
              <a:ext cx="214312" cy="1"/>
            </a:xfrm>
            <a:prstGeom prst="line">
              <a:avLst/>
            </a:prstGeom>
            <a:noFill/>
            <a:ln w="15875"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98" name="Shape 598"/>
            <p:cNvSpPr/>
            <p:nvPr/>
          </p:nvSpPr>
          <p:spPr>
            <a:xfrm flipH="1">
              <a:off x="-1" y="0"/>
              <a:ext cx="2" cy="827088"/>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599" name="Shape 599"/>
            <p:cNvSpPr/>
            <p:nvPr/>
          </p:nvSpPr>
          <p:spPr>
            <a:xfrm>
              <a:off x="0" y="827087"/>
              <a:ext cx="179388" cy="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615" name="Group 615"/>
          <p:cNvGrpSpPr/>
          <p:nvPr/>
        </p:nvGrpSpPr>
        <p:grpSpPr>
          <a:xfrm>
            <a:off x="4560318" y="3288877"/>
            <a:ext cx="2808287" cy="1899602"/>
            <a:chOff x="0" y="0"/>
            <a:chExt cx="2808286" cy="1899600"/>
          </a:xfrm>
        </p:grpSpPr>
        <p:grpSp>
          <p:nvGrpSpPr>
            <p:cNvPr id="610" name="Group 610"/>
            <p:cNvGrpSpPr/>
            <p:nvPr/>
          </p:nvGrpSpPr>
          <p:grpSpPr>
            <a:xfrm>
              <a:off x="144462" y="684212"/>
              <a:ext cx="2663825" cy="1215389"/>
              <a:chOff x="0" y="0"/>
              <a:chExt cx="2663824" cy="1215387"/>
            </a:xfrm>
          </p:grpSpPr>
          <p:sp>
            <p:nvSpPr>
              <p:cNvPr id="601" name="Shape 601"/>
              <p:cNvSpPr/>
              <p:nvPr/>
            </p:nvSpPr>
            <p:spPr>
              <a:xfrm>
                <a:off x="1439862" y="0"/>
                <a:ext cx="1223963" cy="548003"/>
              </a:xfrm>
              <a:prstGeom prst="rect">
                <a:avLst/>
              </a:prstGeom>
              <a:solidFill>
                <a:srgbClr val="FFFF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700"/>
                  </a:spcBef>
                  <a:defRPr b="1" sz="1200">
                    <a:latin typeface="Calibri"/>
                    <a:ea typeface="Calibri"/>
                    <a:cs typeface="Calibri"/>
                    <a:sym typeface="Calibri"/>
                  </a:defRPr>
                </a:pPr>
                <a:r>
                  <a:t>&lt;&lt;interface&gt;&gt;</a:t>
                </a:r>
              </a:p>
              <a:p>
                <a:pPr algn="ctr">
                  <a:spcBef>
                    <a:spcPts val="700"/>
                  </a:spcBef>
                  <a:defRPr b="1" sz="1200">
                    <a:latin typeface="Calibri"/>
                    <a:ea typeface="Calibri"/>
                    <a:cs typeface="Calibri"/>
                    <a:sym typeface="Calibri"/>
                  </a:defRPr>
                </a:pPr>
                <a:r>
                  <a:t>IPrésentation</a:t>
                </a:r>
              </a:p>
            </p:txBody>
          </p:sp>
          <p:sp>
            <p:nvSpPr>
              <p:cNvPr id="602" name="Shape 602"/>
              <p:cNvSpPr/>
              <p:nvPr/>
            </p:nvSpPr>
            <p:spPr>
              <a:xfrm>
                <a:off x="720724" y="936625"/>
                <a:ext cx="1223963" cy="278763"/>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Vue</a:t>
                </a:r>
              </a:p>
            </p:txBody>
          </p:sp>
          <p:sp>
            <p:nvSpPr>
              <p:cNvPr id="603" name="Shape 603"/>
              <p:cNvSpPr/>
              <p:nvPr/>
            </p:nvSpPr>
            <p:spPr>
              <a:xfrm>
                <a:off x="0" y="0"/>
                <a:ext cx="1223963" cy="548003"/>
              </a:xfrm>
              <a:prstGeom prst="rect">
                <a:avLst/>
              </a:prstGeom>
              <a:solidFill>
                <a:srgbClr val="CC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700"/>
                  </a:spcBef>
                  <a:defRPr b="1" sz="1200">
                    <a:latin typeface="Calibri"/>
                    <a:ea typeface="Calibri"/>
                    <a:cs typeface="Calibri"/>
                    <a:sym typeface="Calibri"/>
                  </a:defRPr>
                </a:pPr>
                <a:r>
                  <a:t>Composant</a:t>
                </a:r>
              </a:p>
              <a:p>
                <a:pPr algn="ctr">
                  <a:spcBef>
                    <a:spcPts val="700"/>
                  </a:spcBef>
                  <a:defRPr b="1" sz="1200">
                    <a:latin typeface="Calibri"/>
                    <a:ea typeface="Calibri"/>
                    <a:cs typeface="Calibri"/>
                    <a:sym typeface="Calibri"/>
                  </a:defRPr>
                </a:pPr>
                <a:r>
                  <a:t>graphique</a:t>
                </a:r>
              </a:p>
            </p:txBody>
          </p:sp>
          <p:grpSp>
            <p:nvGrpSpPr>
              <p:cNvPr id="606" name="Group 606"/>
              <p:cNvGrpSpPr/>
              <p:nvPr/>
            </p:nvGrpSpPr>
            <p:grpSpPr>
              <a:xfrm>
                <a:off x="792162" y="576262"/>
                <a:ext cx="144463" cy="360363"/>
                <a:chOff x="0" y="0"/>
                <a:chExt cx="144462" cy="360362"/>
              </a:xfrm>
            </p:grpSpPr>
            <p:sp>
              <p:nvSpPr>
                <p:cNvPr id="604" name="Shape 604"/>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605" name="Shape 605"/>
                <p:cNvSpPr/>
                <p:nvPr/>
              </p:nvSpPr>
              <p:spPr>
                <a:xfrm flipH="1">
                  <a:off x="71437" y="144462"/>
                  <a:ext cx="1" cy="215901"/>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609" name="Group 609"/>
              <p:cNvGrpSpPr/>
              <p:nvPr/>
            </p:nvGrpSpPr>
            <p:grpSpPr>
              <a:xfrm>
                <a:off x="1655762" y="576262"/>
                <a:ext cx="144463" cy="360363"/>
                <a:chOff x="0" y="0"/>
                <a:chExt cx="144462" cy="360362"/>
              </a:xfrm>
            </p:grpSpPr>
            <p:sp>
              <p:nvSpPr>
                <p:cNvPr id="607" name="Shape 607"/>
                <p:cNvSpPr/>
                <p:nvPr/>
              </p:nvSpPr>
              <p:spPr>
                <a:xfrm>
                  <a:off x="-1" y="-1"/>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608" name="Shape 608"/>
                <p:cNvSpPr/>
                <p:nvPr/>
              </p:nvSpPr>
              <p:spPr>
                <a:xfrm flipH="1">
                  <a:off x="71437" y="144462"/>
                  <a:ext cx="1" cy="215901"/>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grpSp>
          <p:nvGrpSpPr>
            <p:cNvPr id="614" name="Group 614"/>
            <p:cNvGrpSpPr/>
            <p:nvPr/>
          </p:nvGrpSpPr>
          <p:grpSpPr>
            <a:xfrm>
              <a:off x="0" y="0"/>
              <a:ext cx="1584325" cy="1765300"/>
              <a:chOff x="0" y="0"/>
              <a:chExt cx="1584324" cy="1765300"/>
            </a:xfrm>
          </p:grpSpPr>
          <p:sp>
            <p:nvSpPr>
              <p:cNvPr id="611" name="Shape 611"/>
              <p:cNvSpPr/>
              <p:nvPr/>
            </p:nvSpPr>
            <p:spPr>
              <a:xfrm>
                <a:off x="-1" y="0"/>
                <a:ext cx="1584326" cy="0"/>
              </a:xfrm>
              <a:prstGeom prst="line">
                <a:avLst/>
              </a:prstGeom>
              <a:noFill/>
              <a:ln w="15875"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612" name="Shape 612"/>
              <p:cNvSpPr/>
              <p:nvPr/>
            </p:nvSpPr>
            <p:spPr>
              <a:xfrm flipH="1">
                <a:off x="-1" y="0"/>
                <a:ext cx="2" cy="176530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613" name="Shape 613"/>
              <p:cNvSpPr/>
              <p:nvPr/>
            </p:nvSpPr>
            <p:spPr>
              <a:xfrm>
                <a:off x="0" y="1765300"/>
                <a:ext cx="863600" cy="0"/>
              </a:xfrm>
              <a:prstGeom prst="line">
                <a:avLst/>
              </a:prstGeom>
              <a:noFill/>
              <a:ln w="158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grpSp>
      <p:grpSp>
        <p:nvGrpSpPr>
          <p:cNvPr id="618" name="Group 618"/>
          <p:cNvGrpSpPr/>
          <p:nvPr/>
        </p:nvGrpSpPr>
        <p:grpSpPr>
          <a:xfrm>
            <a:off x="286195" y="5079577"/>
            <a:ext cx="8750301" cy="1185227"/>
            <a:chOff x="0" y="0"/>
            <a:chExt cx="8750300" cy="1185225"/>
          </a:xfrm>
        </p:grpSpPr>
        <p:sp>
          <p:nvSpPr>
            <p:cNvPr id="616" name="Shape 616"/>
            <p:cNvSpPr/>
            <p:nvPr/>
          </p:nvSpPr>
          <p:spPr>
            <a:xfrm>
              <a:off x="0" y="509587"/>
              <a:ext cx="8750300" cy="675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342900" indent="-342900">
                <a:spcBef>
                  <a:spcPts val="400"/>
                </a:spcBef>
                <a:defRPr b="1" sz="2000">
                  <a:solidFill>
                    <a:srgbClr val="993366"/>
                  </a:solidFill>
                  <a:latin typeface="Calibri"/>
                  <a:ea typeface="Calibri"/>
                  <a:cs typeface="Calibri"/>
                  <a:sym typeface="Calibri"/>
                </a:defRPr>
              </a:pPr>
              <a:r>
                <a:t>		</a:t>
              </a:r>
              <a:r>
                <a:rPr>
                  <a:solidFill>
                    <a:schemeClr val="accent2"/>
                  </a:solidFill>
                </a:rPr>
                <a:t>  une « Fabrique abstraite » est nécessaire pour </a:t>
              </a:r>
              <a:br>
                <a:rPr>
                  <a:solidFill>
                    <a:schemeClr val="accent2"/>
                  </a:solidFill>
                </a:rPr>
              </a:br>
              <a:r>
                <a:rPr>
                  <a:solidFill>
                    <a:schemeClr val="accent2"/>
                  </a:solidFill>
                </a:rPr>
                <a:t>	  remplacer à l’exécution les objets du noyau par les contrôleurs</a:t>
              </a:r>
            </a:p>
          </p:txBody>
        </p:sp>
        <p:pic>
          <p:nvPicPr>
            <p:cNvPr id="617" name="image26.png" descr="usine3"/>
            <p:cNvPicPr>
              <a:picLocks noChangeAspect="1"/>
            </p:cNvPicPr>
            <p:nvPr/>
          </p:nvPicPr>
          <p:blipFill>
            <a:blip r:embed="rId3">
              <a:extLst/>
            </a:blip>
            <a:stretch>
              <a:fillRect/>
            </a:stretch>
          </p:blipFill>
          <p:spPr>
            <a:xfrm>
              <a:off x="107950" y="0"/>
              <a:ext cx="936625" cy="906463"/>
            </a:xfrm>
            <a:prstGeom prst="rect">
              <a:avLst/>
            </a:prstGeom>
            <a:ln w="12700" cap="flat">
              <a:noFill/>
              <a:miter lim="400000"/>
            </a:ln>
            <a:effectLst/>
          </p:spPr>
        </p:pic>
      </p:grpSp>
      <p:grpSp>
        <p:nvGrpSpPr>
          <p:cNvPr id="622" name="Group 622"/>
          <p:cNvGrpSpPr/>
          <p:nvPr/>
        </p:nvGrpSpPr>
        <p:grpSpPr>
          <a:xfrm>
            <a:off x="7668344" y="2700024"/>
            <a:ext cx="1400291" cy="2937990"/>
            <a:chOff x="0" y="0"/>
            <a:chExt cx="1400289" cy="2937989"/>
          </a:xfrm>
        </p:grpSpPr>
        <p:sp>
          <p:nvSpPr>
            <p:cNvPr id="619" name="Shape 619"/>
            <p:cNvSpPr/>
            <p:nvPr/>
          </p:nvSpPr>
          <p:spPr>
            <a:xfrm rot="751036">
              <a:off x="288032" y="80903"/>
              <a:ext cx="936105" cy="1728193"/>
            </a:xfrm>
            <a:prstGeom prst="ellipse">
              <a:avLst/>
            </a:prstGeom>
            <a:noFill/>
            <a:ln w="25400" cap="flat">
              <a:solidFill>
                <a:schemeClr val="accent2"/>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620" name="Shape 620"/>
            <p:cNvSpPr/>
            <p:nvPr/>
          </p:nvSpPr>
          <p:spPr>
            <a:xfrm flipH="1">
              <a:off x="432048" y="1788556"/>
              <a:ext cx="136758" cy="452588"/>
            </a:xfrm>
            <a:prstGeom prst="line">
              <a:avLst/>
            </a:prstGeom>
            <a:noFill/>
            <a:ln w="25400" cap="flat">
              <a:solidFill>
                <a:schemeClr val="accent2"/>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621" name="Shape 621"/>
            <p:cNvSpPr/>
            <p:nvPr/>
          </p:nvSpPr>
          <p:spPr>
            <a:xfrm>
              <a:off x="0" y="2313151"/>
              <a:ext cx="1224137"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chemeClr val="accent2"/>
                  </a:solidFill>
                  <a:latin typeface="Calibri"/>
                  <a:ea typeface="Calibri"/>
                  <a:cs typeface="Calibri"/>
                  <a:sym typeface="Calibri"/>
                </a:defRPr>
              </a:lvl1pPr>
            </a:lstStyle>
            <a:p>
              <a:pPr/>
              <a:r>
                <a:t>Pattern « Proxy »</a:t>
              </a:r>
            </a:p>
          </p:txBody>
        </p:sp>
      </p:grpSp>
      <p:sp>
        <p:nvSpPr>
          <p:cNvPr id="623" name="Shape 623"/>
          <p:cNvSpPr/>
          <p:nvPr/>
        </p:nvSpPr>
        <p:spPr>
          <a:xfrm rot="21220545">
            <a:off x="5131406" y="3905291"/>
            <a:ext cx="2483042" cy="1383623"/>
          </a:xfrm>
          <a:prstGeom prst="ellipse">
            <a:avLst/>
          </a:prstGeom>
          <a:ln w="25400">
            <a:solidFill>
              <a:schemeClr val="accent2"/>
            </a:solidFill>
          </a:ln>
        </p:spPr>
        <p:txBody>
          <a:bodyPr lIns="45718" tIns="45718" rIns="45718" bIns="45718" anchor="ctr"/>
          <a:lstStyle/>
          <a:p>
            <a:pPr algn="ctr">
              <a:defRPr>
                <a:latin typeface="Calibri"/>
                <a:ea typeface="Calibri"/>
                <a:cs typeface="Calibri"/>
                <a:sym typeface="Calibri"/>
              </a:defRPr>
            </a:pPr>
          </a:p>
        </p:txBody>
      </p:sp>
      <p:sp>
        <p:nvSpPr>
          <p:cNvPr id="625" name="Shape 625"/>
          <p:cNvSpPr/>
          <p:nvPr/>
        </p:nvSpPr>
        <p:spPr>
          <a:xfrm>
            <a:off x="7585975" y="4251642"/>
            <a:ext cx="397356" cy="85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chemeClr val="accent2"/>
            </a:solidFill>
          </a:ln>
          <a:effectLst>
            <a:outerShdw sx="100000" sy="100000" kx="0" ky="0" algn="b" rotWithShape="0" blurRad="38100" dist="20000" dir="5400000">
              <a:srgbClr val="000000">
                <a:alpha val="38000"/>
              </a:srgbClr>
            </a:outerShdw>
          </a:effectLst>
        </p:spPr>
        <p:txBody>
          <a:bodyPr/>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0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600"/>
                                        </p:tgtEl>
                                        <p:attrNameLst>
                                          <p:attrName>style.visibility</p:attrName>
                                        </p:attrNameLst>
                                      </p:cBhvr>
                                      <p:to>
                                        <p:strVal val="hidden"/>
                                      </p:to>
                                    </p:set>
                                  </p:childTnLst>
                                </p:cTn>
                              </p:par>
                            </p:childTnLst>
                          </p:cTn>
                        </p:par>
                        <p:par>
                          <p:cTn id="14" fill="hold">
                            <p:stCondLst>
                              <p:cond delay="0"/>
                            </p:stCondLst>
                            <p:childTnLst>
                              <p:par>
                                <p:cTn id="15" presetClass="entr" nodeType="afterEffect" presetID="9" grpId="4" fill="hold">
                                  <p:stCondLst>
                                    <p:cond delay="0"/>
                                  </p:stCondLst>
                                  <p:iterate type="el" backwards="0">
                                    <p:tmAbs val="0"/>
                                  </p:iterate>
                                  <p:childTnLst>
                                    <p:set>
                                      <p:cBhvr>
                                        <p:cTn id="16" fill="hold"/>
                                        <p:tgtEl>
                                          <p:spTgt spid="615"/>
                                        </p:tgtEl>
                                        <p:attrNameLst>
                                          <p:attrName>style.visibility</p:attrName>
                                        </p:attrNameLst>
                                      </p:cBhvr>
                                      <p:to>
                                        <p:strVal val="visible"/>
                                      </p:to>
                                    </p:set>
                                    <p:animEffect filter="dissolve" transition="in">
                                      <p:cBhvr>
                                        <p:cTn id="17" dur="1000"/>
                                        <p:tgtEl>
                                          <p:spTgt spid="61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6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6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2" grpId="7" fill="hold">
                                  <p:stCondLst>
                                    <p:cond delay="0"/>
                                  </p:stCondLst>
                                  <p:iterate type="el" backwards="0">
                                    <p:tmAbs val="0"/>
                                  </p:iterate>
                                  <p:childTnLst>
                                    <p:set>
                                      <p:cBhvr>
                                        <p:cTn id="29" fill="hold"/>
                                        <p:tgtEl>
                                          <p:spTgt spid="623"/>
                                        </p:tgtEl>
                                        <p:attrNameLst>
                                          <p:attrName>style.visibility</p:attrName>
                                        </p:attrNameLst>
                                      </p:cBhvr>
                                      <p:to>
                                        <p:strVal val="visible"/>
                                      </p:to>
                                    </p:set>
                                    <p:animEffect filter="wipe(down)" transition="in">
                                      <p:cBhvr>
                                        <p:cTn id="30" dur="500"/>
                                        <p:tgtEl>
                                          <p:spTgt spid="623"/>
                                        </p:tgtEl>
                                      </p:cBhvr>
                                    </p:animEffect>
                                  </p:childTnLst>
                                </p:cTn>
                              </p:par>
                            </p:childTnLst>
                          </p:cTn>
                        </p:par>
                        <p:par>
                          <p:cTn id="31" fill="hold">
                            <p:stCondLst>
                              <p:cond delay="500"/>
                            </p:stCondLst>
                            <p:childTnLst>
                              <p:par>
                                <p:cTn id="32" presetClass="entr" nodeType="afterEffect" presetSubtype="4" presetID="22" grpId="8" fill="hold">
                                  <p:stCondLst>
                                    <p:cond delay="0"/>
                                  </p:stCondLst>
                                  <p:iterate type="el" backwards="0">
                                    <p:tmAbs val="0"/>
                                  </p:iterate>
                                  <p:childTnLst>
                                    <p:set>
                                      <p:cBhvr>
                                        <p:cTn id="33" fill="hold"/>
                                        <p:tgtEl>
                                          <p:spTgt spid="625"/>
                                        </p:tgtEl>
                                        <p:attrNameLst>
                                          <p:attrName>style.visibility</p:attrName>
                                        </p:attrNameLst>
                                      </p:cBhvr>
                                      <p:to>
                                        <p:strVal val="visible"/>
                                      </p:to>
                                    </p:set>
                                    <p:animEffect filter="wipe(down)" transition="in">
                                      <p:cBhvr>
                                        <p:cTn id="34" dur="5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3" grpId="7"/>
      <p:bldP build="whole" bldLvl="1" animBg="1" rev="0" advAuto="0" spid="622" grpId="6"/>
      <p:bldP build="whole" bldLvl="1" animBg="1" rev="0" advAuto="0" spid="595" grpId="1"/>
      <p:bldP build="whole" bldLvl="1" animBg="1" rev="0" advAuto="0" spid="600" grpId="2"/>
      <p:bldP build="whole" bldLvl="1" animBg="1" rev="0" advAuto="0" spid="600" grpId="3"/>
      <p:bldP build="whole" bldLvl="1" animBg="1" rev="0" advAuto="0" spid="615" grpId="4"/>
      <p:bldP build="whole" bldLvl="1" animBg="1" rev="0" advAuto="0" spid="625" grpId="8"/>
      <p:bldP build="whole" bldLvl="1" animBg="1" rev="0" advAuto="0" spid="618" grpId="5"/>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hape 62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8" name="Shape 628"/>
          <p:cNvSpPr/>
          <p:nvPr>
            <p:ph type="title"/>
          </p:nvPr>
        </p:nvSpPr>
        <p:spPr>
          <a:prstGeom prst="rect">
            <a:avLst/>
          </a:prstGeom>
        </p:spPr>
        <p:txBody>
          <a:bodyPr/>
          <a:lstStyle/>
          <a:p>
            <a:pPr/>
            <a:r>
              <a:t>Modèles à la MVC</a:t>
            </a:r>
          </a:p>
        </p:txBody>
      </p:sp>
      <p:pic>
        <p:nvPicPr>
          <p:cNvPr id="629"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630" name="Shape 630"/>
          <p:cNvSpPr/>
          <p:nvPr>
            <p:ph type="body" sz="half" idx="1"/>
          </p:nvPr>
        </p:nvSpPr>
        <p:spPr>
          <a:xfrm>
            <a:off x="179511" y="2143397"/>
            <a:ext cx="4618858" cy="4525963"/>
          </a:xfrm>
          <a:prstGeom prst="rect">
            <a:avLst/>
          </a:prstGeom>
        </p:spPr>
        <p:txBody>
          <a:bodyPr/>
          <a:lstStyle/>
          <a:p>
            <a:pPr>
              <a:buSzTx/>
              <a:buNone/>
            </a:pPr>
            <a:r>
              <a:t>Avantages :</a:t>
            </a:r>
          </a:p>
          <a:p>
            <a:pPr lvl="1" marL="742950" indent="-285750">
              <a:spcBef>
                <a:spcPts val="500"/>
              </a:spcBef>
              <a:defRPr sz="2400"/>
            </a:pPr>
            <a:r>
              <a:t>Changer facilement </a:t>
            </a:r>
            <a:br/>
            <a:r>
              <a:t>d’API graphique</a:t>
            </a:r>
            <a:endParaRPr sz="2800"/>
          </a:p>
          <a:p>
            <a:pPr lvl="1" marL="742950" indent="-285750">
              <a:spcBef>
                <a:spcPts val="500"/>
              </a:spcBef>
              <a:defRPr sz="2400"/>
            </a:pPr>
            <a:r>
              <a:t>Modifier séparément apparence / fonctionnel</a:t>
            </a:r>
            <a:endParaRPr sz="2800"/>
          </a:p>
          <a:p>
            <a:pPr lvl="1" marL="742950" indent="-285750">
              <a:spcBef>
                <a:spcPts val="500"/>
              </a:spcBef>
              <a:defRPr sz="2400"/>
            </a:pPr>
            <a:r>
              <a:t>Structurant pour l’équipe</a:t>
            </a:r>
            <a:endParaRPr sz="2800"/>
          </a:p>
          <a:p>
            <a:pPr lvl="1" marL="742950" indent="-285750">
              <a:spcBef>
                <a:spcPts val="500"/>
              </a:spcBef>
              <a:defRPr sz="2400"/>
            </a:pPr>
            <a:r>
              <a:t>Autres version : réutiliser</a:t>
            </a:r>
            <a:br/>
            <a:r>
              <a:t>un maximum de code</a:t>
            </a:r>
            <a:endParaRPr sz="2800"/>
          </a:p>
          <a:p>
            <a:pPr lvl="1" marL="742950" indent="-285750">
              <a:spcBef>
                <a:spcPts val="500"/>
              </a:spcBef>
              <a:defRPr sz="2400"/>
            </a:pPr>
            <a:r>
              <a:t>A long terme, maintenance plus simple</a:t>
            </a:r>
          </a:p>
        </p:txBody>
      </p:sp>
      <p:sp>
        <p:nvSpPr>
          <p:cNvPr id="631" name="Shape 631"/>
          <p:cNvSpPr/>
          <p:nvPr/>
        </p:nvSpPr>
        <p:spPr>
          <a:xfrm>
            <a:off x="4427983" y="2143397"/>
            <a:ext cx="4618858" cy="32649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700"/>
              </a:spcBef>
              <a:defRPr sz="3200">
                <a:latin typeface="Calibri"/>
                <a:ea typeface="Calibri"/>
                <a:cs typeface="Calibri"/>
                <a:sym typeface="Calibri"/>
              </a:defRPr>
            </a:pPr>
            <a:r>
              <a:t>Inconvénients :</a:t>
            </a:r>
          </a:p>
          <a:p>
            <a:pPr lvl="1" marL="742950" indent="-285750">
              <a:spcBef>
                <a:spcPts val="500"/>
              </a:spcBef>
              <a:buSzPct val="100000"/>
              <a:buFont typeface="Arial"/>
              <a:buChar char="–"/>
              <a:defRPr sz="2400">
                <a:latin typeface="Calibri"/>
                <a:ea typeface="Calibri"/>
                <a:cs typeface="Calibri"/>
                <a:sym typeface="Calibri"/>
              </a:defRPr>
            </a:pPr>
            <a:r>
              <a:t>Investissement</a:t>
            </a:r>
          </a:p>
          <a:p>
            <a:pPr lvl="2" marL="285750" indent="628650">
              <a:spcBef>
                <a:spcPts val="400"/>
              </a:spcBef>
              <a:defRPr sz="2000">
                <a:latin typeface="Calibri"/>
                <a:ea typeface="Calibri"/>
                <a:cs typeface="Calibri"/>
                <a:sym typeface="Calibri"/>
              </a:defRPr>
            </a:pPr>
            <a:r>
              <a:t>Nb classes x 4</a:t>
            </a:r>
          </a:p>
          <a:p>
            <a:pPr lvl="2" marL="285750" indent="628650">
              <a:spcBef>
                <a:spcPts val="400"/>
              </a:spcBef>
              <a:defRPr sz="2000">
                <a:latin typeface="Calibri"/>
                <a:ea typeface="Calibri"/>
                <a:cs typeface="Calibri"/>
                <a:sym typeface="Calibri"/>
              </a:defRPr>
            </a:pPr>
            <a:r>
              <a:t>Plus long à coder (~ 1,5)</a:t>
            </a:r>
          </a:p>
          <a:p>
            <a:pPr lvl="1" marL="742950" indent="-285750">
              <a:spcBef>
                <a:spcPts val="500"/>
              </a:spcBef>
              <a:buSzPct val="100000"/>
              <a:buFont typeface="Arial"/>
              <a:buChar char="–"/>
              <a:defRPr sz="2400">
                <a:latin typeface="Calibri"/>
                <a:ea typeface="Calibri"/>
                <a:cs typeface="Calibri"/>
                <a:sym typeface="Calibri"/>
              </a:defRPr>
            </a:pPr>
            <a:r>
              <a:t>Modif. de structure plus compliquées</a:t>
            </a:r>
          </a:p>
          <a:p>
            <a:pPr lvl="1" marL="742950" indent="-285750">
              <a:spcBef>
                <a:spcPts val="500"/>
              </a:spcBef>
              <a:buSzPct val="100000"/>
              <a:buFont typeface="Arial"/>
              <a:buChar char="–"/>
              <a:defRPr sz="2400">
                <a:latin typeface="Calibri"/>
                <a:ea typeface="Calibri"/>
                <a:cs typeface="Calibri"/>
                <a:sym typeface="Calibri"/>
              </a:defRPr>
            </a:pPr>
            <a:r>
              <a:t>Une formation est nécessaire pour l’équipe</a:t>
            </a:r>
          </a:p>
        </p:txBody>
      </p:sp>
      <p:sp>
        <p:nvSpPr>
          <p:cNvPr id="632" name="Shape 632"/>
          <p:cNvSpPr/>
          <p:nvPr/>
        </p:nvSpPr>
        <p:spPr>
          <a:xfrm>
            <a:off x="2627783" y="1484783"/>
            <a:ext cx="1439863"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4800"/>
              </a:spcBef>
              <a:defRPr sz="8000">
                <a:latin typeface="Wingdings"/>
                <a:ea typeface="Wingdings"/>
                <a:cs typeface="Wingdings"/>
                <a:sym typeface="Wingdings"/>
              </a:defRPr>
            </a:lvl1pPr>
          </a:lstStyle>
          <a:p>
            <a:pPr>
              <a:defRPr>
                <a:latin typeface="Calibri"/>
                <a:ea typeface="Calibri"/>
                <a:cs typeface="Calibri"/>
                <a:sym typeface="Calibri"/>
              </a:defRPr>
            </a:pPr>
            <a:r>
              <a:rPr>
                <a:latin typeface="Wingdings"/>
                <a:ea typeface="Wingdings"/>
                <a:cs typeface="Wingdings"/>
                <a:sym typeface="Wingdings"/>
              </a:rPr>
              <a:t>☺</a:t>
            </a:r>
          </a:p>
        </p:txBody>
      </p:sp>
      <p:sp>
        <p:nvSpPr>
          <p:cNvPr id="633" name="Shape 633"/>
          <p:cNvSpPr/>
          <p:nvPr/>
        </p:nvSpPr>
        <p:spPr>
          <a:xfrm>
            <a:off x="7704138" y="1556791"/>
            <a:ext cx="1439863"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4800"/>
              </a:spcBef>
              <a:defRPr sz="8000">
                <a:latin typeface="Wingdings"/>
                <a:ea typeface="Wingdings"/>
                <a:cs typeface="Wingdings"/>
                <a:sym typeface="Wingdings"/>
              </a:defRPr>
            </a:lvl1pPr>
          </a:lstStyle>
          <a:p>
            <a:pPr>
              <a:defRPr>
                <a:latin typeface="Calibri"/>
                <a:ea typeface="Calibri"/>
                <a:cs typeface="Calibri"/>
                <a:sym typeface="Calibri"/>
              </a:defRPr>
            </a:pPr>
            <a:r>
              <a:rPr>
                <a:latin typeface="Wingdings"/>
                <a:ea typeface="Wingdings"/>
                <a:cs typeface="Wingdings"/>
                <a:sym typeface="Wingdings"/>
              </a:rPr>
              <a:t>☹</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6" name="Shape 636"/>
          <p:cNvSpPr/>
          <p:nvPr/>
        </p:nvSpPr>
        <p:spPr>
          <a:xfrm>
            <a:off x="6228184" y="1268759"/>
            <a:ext cx="792089" cy="4536506"/>
          </a:xfrm>
          <a:prstGeom prst="roundRect">
            <a:avLst>
              <a:gd name="adj" fmla="val 16667"/>
            </a:avLst>
          </a:prstGeom>
          <a:solidFill>
            <a:schemeClr val="accent3">
              <a:alpha val="50000"/>
            </a:schemeClr>
          </a:solidFill>
          <a:ln w="25400">
            <a:solidFill>
              <a:srgbClr val="718841"/>
            </a:solidFil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637" name="Shape 637"/>
          <p:cNvSpPr/>
          <p:nvPr/>
        </p:nvSpPr>
        <p:spPr>
          <a:xfrm>
            <a:off x="2195735" y="1268759"/>
            <a:ext cx="3888433" cy="4536506"/>
          </a:xfrm>
          <a:prstGeom prst="roundRect">
            <a:avLst>
              <a:gd name="adj" fmla="val 5019"/>
            </a:avLst>
          </a:prstGeom>
          <a:solidFill>
            <a:srgbClr val="F2F2F2"/>
          </a:solidFill>
          <a:ln w="25400">
            <a:solidFill>
              <a:srgbClr val="A6A6A6"/>
            </a:solidFill>
          </a:ln>
        </p:spPr>
        <p:txBody>
          <a:bodyPr lIns="45718" tIns="45718" rIns="45718" bIns="45718" anchor="ctr"/>
          <a:lstStyle/>
          <a:p>
            <a:pPr algn="ctr">
              <a:defRPr>
                <a:latin typeface="Calibri"/>
                <a:ea typeface="Calibri"/>
                <a:cs typeface="Calibri"/>
                <a:sym typeface="Calibri"/>
              </a:defRPr>
            </a:pPr>
          </a:p>
        </p:txBody>
      </p:sp>
      <p:sp>
        <p:nvSpPr>
          <p:cNvPr id="638" name="Shape 638"/>
          <p:cNvSpPr/>
          <p:nvPr>
            <p:ph type="title"/>
          </p:nvPr>
        </p:nvSpPr>
        <p:spPr>
          <a:xfrm>
            <a:off x="457200" y="116632"/>
            <a:ext cx="8229600" cy="1143001"/>
          </a:xfrm>
          <a:prstGeom prst="rect">
            <a:avLst/>
          </a:prstGeom>
        </p:spPr>
        <p:txBody>
          <a:bodyPr/>
          <a:lstStyle/>
          <a:p>
            <a:pPr/>
            <a:r>
              <a:t>Java FX</a:t>
            </a:r>
          </a:p>
        </p:txBody>
      </p:sp>
      <p:grpSp>
        <p:nvGrpSpPr>
          <p:cNvPr id="642" name="Group 642"/>
          <p:cNvGrpSpPr/>
          <p:nvPr/>
        </p:nvGrpSpPr>
        <p:grpSpPr>
          <a:xfrm>
            <a:off x="611561" y="2636911"/>
            <a:ext cx="720081" cy="864097"/>
            <a:chOff x="0" y="0"/>
            <a:chExt cx="720080" cy="864096"/>
          </a:xfrm>
        </p:grpSpPr>
        <p:sp>
          <p:nvSpPr>
            <p:cNvPr id="639" name="Shape 639"/>
            <p:cNvSpPr/>
            <p:nvPr/>
          </p:nvSpPr>
          <p:spPr>
            <a:xfrm rot="16200000">
              <a:off x="-72008" y="72008"/>
              <a:ext cx="864097" cy="720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369"/>
                  </a:lnTo>
                  <a:lnTo>
                    <a:pt x="17241" y="21600"/>
                  </a:lnTo>
                  <a:lnTo>
                    <a:pt x="0" y="21600"/>
                  </a:lnTo>
                  <a:close/>
                </a:path>
              </a:pathLst>
            </a:custGeom>
            <a:gradFill flip="none" rotWithShape="1">
              <a:gsLst>
                <a:gs pos="0">
                  <a:schemeClr val="accent5">
                    <a:hueOff val="249502"/>
                    <a:satOff val="48101"/>
                    <a:lumOff val="28891"/>
                  </a:schemeClr>
                </a:gs>
                <a:gs pos="35000">
                  <a:srgbClr val="BFEDFF"/>
                </a:gs>
                <a:gs pos="100000">
                  <a:schemeClr val="accent5">
                    <a:hueOff val="308963"/>
                    <a:satOff val="48101"/>
                    <a:lumOff val="41680"/>
                  </a:schemeClr>
                </a:gs>
              </a:gsLst>
              <a:lin ang="0" scaled="0"/>
            </a:gradFill>
            <a:ln w="12700" cap="flat">
              <a:noFill/>
              <a:miter lim="400000"/>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640" name="Shape 640"/>
            <p:cNvSpPr/>
            <p:nvPr/>
          </p:nvSpPr>
          <p:spPr>
            <a:xfrm rot="16200000">
              <a:off x="545684" y="0"/>
              <a:ext cx="174397" cy="174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641" name="Shape 641"/>
            <p:cNvSpPr/>
            <p:nvPr/>
          </p:nvSpPr>
          <p:spPr>
            <a:xfrm rot="16200000">
              <a:off x="-72008" y="72008"/>
              <a:ext cx="864097" cy="720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41" y="21600"/>
                  </a:moveTo>
                  <a:lnTo>
                    <a:pt x="18112" y="17415"/>
                  </a:lnTo>
                  <a:lnTo>
                    <a:pt x="21600" y="16369"/>
                  </a:lnTo>
                  <a:lnTo>
                    <a:pt x="17241" y="21600"/>
                  </a:lnTo>
                  <a:lnTo>
                    <a:pt x="0" y="21600"/>
                  </a:lnTo>
                  <a:lnTo>
                    <a:pt x="0" y="0"/>
                  </a:lnTo>
                  <a:lnTo>
                    <a:pt x="21600" y="0"/>
                  </a:lnTo>
                  <a:lnTo>
                    <a:pt x="21600" y="16369"/>
                  </a:lnTo>
                </a:path>
              </a:pathLst>
            </a:custGeom>
            <a:noFill/>
            <a:ln w="9525" cap="flat">
              <a:solidFill>
                <a:srgbClr val="46AAC4"/>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grpSp>
        <p:nvGrpSpPr>
          <p:cNvPr id="646" name="Group 646"/>
          <p:cNvGrpSpPr/>
          <p:nvPr/>
        </p:nvGrpSpPr>
        <p:grpSpPr>
          <a:xfrm>
            <a:off x="755576" y="2492895"/>
            <a:ext cx="720081" cy="864097"/>
            <a:chOff x="0" y="0"/>
            <a:chExt cx="720080" cy="864096"/>
          </a:xfrm>
        </p:grpSpPr>
        <p:sp>
          <p:nvSpPr>
            <p:cNvPr id="643" name="Shape 643"/>
            <p:cNvSpPr/>
            <p:nvPr/>
          </p:nvSpPr>
          <p:spPr>
            <a:xfrm rot="16200000">
              <a:off x="-72008" y="72008"/>
              <a:ext cx="864097" cy="720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369"/>
                  </a:lnTo>
                  <a:lnTo>
                    <a:pt x="17241" y="21600"/>
                  </a:lnTo>
                  <a:lnTo>
                    <a:pt x="0" y="21600"/>
                  </a:lnTo>
                  <a:close/>
                </a:path>
              </a:pathLst>
            </a:custGeom>
            <a:gradFill flip="none" rotWithShape="1">
              <a:gsLst>
                <a:gs pos="0">
                  <a:schemeClr val="accent5">
                    <a:hueOff val="249502"/>
                    <a:satOff val="48101"/>
                    <a:lumOff val="28891"/>
                  </a:schemeClr>
                </a:gs>
                <a:gs pos="35000">
                  <a:srgbClr val="BFEDFF"/>
                </a:gs>
                <a:gs pos="100000">
                  <a:schemeClr val="accent5">
                    <a:hueOff val="308963"/>
                    <a:satOff val="48101"/>
                    <a:lumOff val="41680"/>
                  </a:schemeClr>
                </a:gs>
              </a:gsLst>
              <a:lin ang="0" scaled="0"/>
            </a:gradFill>
            <a:ln w="12700" cap="flat">
              <a:noFill/>
              <a:miter lim="400000"/>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644" name="Shape 644"/>
            <p:cNvSpPr/>
            <p:nvPr/>
          </p:nvSpPr>
          <p:spPr>
            <a:xfrm rot="16200000">
              <a:off x="545684" y="0"/>
              <a:ext cx="174397" cy="174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645" name="Shape 645"/>
            <p:cNvSpPr/>
            <p:nvPr/>
          </p:nvSpPr>
          <p:spPr>
            <a:xfrm rot="16200000">
              <a:off x="-72008" y="72008"/>
              <a:ext cx="864097" cy="720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41" y="21600"/>
                  </a:moveTo>
                  <a:lnTo>
                    <a:pt x="18112" y="17415"/>
                  </a:lnTo>
                  <a:lnTo>
                    <a:pt x="21600" y="16369"/>
                  </a:lnTo>
                  <a:lnTo>
                    <a:pt x="17241" y="21600"/>
                  </a:lnTo>
                  <a:lnTo>
                    <a:pt x="0" y="21600"/>
                  </a:lnTo>
                  <a:lnTo>
                    <a:pt x="0" y="0"/>
                  </a:lnTo>
                  <a:lnTo>
                    <a:pt x="21600" y="0"/>
                  </a:lnTo>
                  <a:lnTo>
                    <a:pt x="21600" y="16369"/>
                  </a:lnTo>
                </a:path>
              </a:pathLst>
            </a:custGeom>
            <a:noFill/>
            <a:ln w="9525" cap="flat">
              <a:solidFill>
                <a:srgbClr val="46AAC4"/>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grpSp>
        <p:nvGrpSpPr>
          <p:cNvPr id="649" name="Group 649"/>
          <p:cNvGrpSpPr/>
          <p:nvPr/>
        </p:nvGrpSpPr>
        <p:grpSpPr>
          <a:xfrm>
            <a:off x="3131840" y="1556791"/>
            <a:ext cx="1152129" cy="576065"/>
            <a:chOff x="0" y="0"/>
            <a:chExt cx="1152128" cy="576064"/>
          </a:xfrm>
        </p:grpSpPr>
        <p:sp>
          <p:nvSpPr>
            <p:cNvPr id="647" name="Shape 647"/>
            <p:cNvSpPr/>
            <p:nvPr/>
          </p:nvSpPr>
          <p:spPr>
            <a:xfrm>
              <a:off x="-1" y="-1"/>
              <a:ext cx="1152130" cy="576066"/>
            </a:xfrm>
            <a:prstGeom prst="rect">
              <a:avLst/>
            </a:prstGeom>
            <a:solidFill>
              <a:schemeClr val="accent5"/>
            </a:solidFill>
            <a:ln w="25400" cap="flat">
              <a:solidFill>
                <a:srgbClr val="377E90"/>
              </a:solidFill>
              <a:prstDash val="solid"/>
              <a:round/>
            </a:ln>
            <a:effectLst/>
          </p:spPr>
          <p:txBody>
            <a:bodyPr wrap="square" lIns="45718" tIns="45718" rIns="45718" bIns="45718" numCol="1" anchor="ctr">
              <a:noAutofit/>
            </a:bodyPr>
            <a:lstStyle/>
            <a:p>
              <a:pPr algn="ctr">
                <a:defRPr sz="2400">
                  <a:solidFill>
                    <a:srgbClr val="FFFFFF"/>
                  </a:solidFill>
                  <a:latin typeface="Calibri"/>
                  <a:ea typeface="Calibri"/>
                  <a:cs typeface="Calibri"/>
                  <a:sym typeface="Calibri"/>
                </a:defRPr>
              </a:pPr>
            </a:p>
          </p:txBody>
        </p:sp>
        <p:sp>
          <p:nvSpPr>
            <p:cNvPr id="648" name="Shape 648"/>
            <p:cNvSpPr/>
            <p:nvPr/>
          </p:nvSpPr>
          <p:spPr>
            <a:xfrm>
              <a:off x="-1" y="64512"/>
              <a:ext cx="1152130"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400">
                  <a:solidFill>
                    <a:srgbClr val="FFFFFF"/>
                  </a:solidFill>
                  <a:latin typeface="Calibri"/>
                  <a:ea typeface="Calibri"/>
                  <a:cs typeface="Calibri"/>
                  <a:sym typeface="Calibri"/>
                </a:defRPr>
              </a:lvl1pPr>
            </a:lstStyle>
            <a:p>
              <a:pPr/>
              <a:r>
                <a:t>Scene</a:t>
              </a:r>
            </a:p>
          </p:txBody>
        </p:sp>
      </p:grpSp>
      <p:grpSp>
        <p:nvGrpSpPr>
          <p:cNvPr id="652" name="Group 652"/>
          <p:cNvGrpSpPr/>
          <p:nvPr/>
        </p:nvGrpSpPr>
        <p:grpSpPr>
          <a:xfrm>
            <a:off x="2339751" y="2708919"/>
            <a:ext cx="1152129" cy="576065"/>
            <a:chOff x="0" y="0"/>
            <a:chExt cx="1152128" cy="576064"/>
          </a:xfrm>
        </p:grpSpPr>
        <p:sp>
          <p:nvSpPr>
            <p:cNvPr id="650" name="Shape 650"/>
            <p:cNvSpPr/>
            <p:nvPr/>
          </p:nvSpPr>
          <p:spPr>
            <a:xfrm>
              <a:off x="-1" y="-1"/>
              <a:ext cx="1152130" cy="576066"/>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sz="2400">
                  <a:solidFill>
                    <a:srgbClr val="FFFFFF"/>
                  </a:solidFill>
                  <a:latin typeface="Calibri"/>
                  <a:ea typeface="Calibri"/>
                  <a:cs typeface="Calibri"/>
                  <a:sym typeface="Calibri"/>
                </a:defRPr>
              </a:pPr>
            </a:p>
          </p:txBody>
        </p:sp>
        <p:sp>
          <p:nvSpPr>
            <p:cNvPr id="651" name="Shape 651"/>
            <p:cNvSpPr/>
            <p:nvPr/>
          </p:nvSpPr>
          <p:spPr>
            <a:xfrm>
              <a:off x="-1" y="64512"/>
              <a:ext cx="1152130"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400">
                  <a:solidFill>
                    <a:srgbClr val="FFFFFF"/>
                  </a:solidFill>
                  <a:latin typeface="Calibri"/>
                  <a:ea typeface="Calibri"/>
                  <a:cs typeface="Calibri"/>
                  <a:sym typeface="Calibri"/>
                </a:defRPr>
              </a:lvl1pPr>
            </a:lstStyle>
            <a:p>
              <a:pPr/>
              <a:r>
                <a:t>Button</a:t>
              </a:r>
            </a:p>
          </p:txBody>
        </p:sp>
      </p:grpSp>
      <p:grpSp>
        <p:nvGrpSpPr>
          <p:cNvPr id="655" name="Group 655"/>
          <p:cNvGrpSpPr/>
          <p:nvPr/>
        </p:nvGrpSpPr>
        <p:grpSpPr>
          <a:xfrm>
            <a:off x="3995935" y="3573016"/>
            <a:ext cx="1152129" cy="576065"/>
            <a:chOff x="0" y="0"/>
            <a:chExt cx="1152128" cy="576064"/>
          </a:xfrm>
        </p:grpSpPr>
        <p:sp>
          <p:nvSpPr>
            <p:cNvPr id="653" name="Shape 653"/>
            <p:cNvSpPr/>
            <p:nvPr/>
          </p:nvSpPr>
          <p:spPr>
            <a:xfrm>
              <a:off x="-1" y="-1"/>
              <a:ext cx="1152130" cy="576066"/>
            </a:xfrm>
            <a:prstGeom prst="rect">
              <a:avLst/>
            </a:prstGeom>
            <a:solidFill>
              <a:schemeClr val="accent5"/>
            </a:solidFill>
            <a:ln w="25400" cap="flat">
              <a:solidFill>
                <a:srgbClr val="377E90"/>
              </a:solidFill>
              <a:prstDash val="solid"/>
              <a:round/>
            </a:ln>
            <a:effectLst/>
          </p:spPr>
          <p:txBody>
            <a:bodyPr wrap="square" lIns="45718" tIns="45718" rIns="45718" bIns="45718" numCol="1" anchor="ctr">
              <a:noAutofit/>
            </a:bodyPr>
            <a:lstStyle/>
            <a:p>
              <a:pPr algn="ctr">
                <a:defRPr sz="2400">
                  <a:solidFill>
                    <a:srgbClr val="FFFFFF"/>
                  </a:solidFill>
                  <a:latin typeface="Calibri"/>
                  <a:ea typeface="Calibri"/>
                  <a:cs typeface="Calibri"/>
                  <a:sym typeface="Calibri"/>
                </a:defRPr>
              </a:pPr>
            </a:p>
          </p:txBody>
        </p:sp>
        <p:sp>
          <p:nvSpPr>
            <p:cNvPr id="654" name="Shape 654"/>
            <p:cNvSpPr/>
            <p:nvPr/>
          </p:nvSpPr>
          <p:spPr>
            <a:xfrm>
              <a:off x="-1" y="64512"/>
              <a:ext cx="1152130"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400">
                  <a:solidFill>
                    <a:srgbClr val="FFFFFF"/>
                  </a:solidFill>
                  <a:latin typeface="Calibri"/>
                  <a:ea typeface="Calibri"/>
                  <a:cs typeface="Calibri"/>
                  <a:sym typeface="Calibri"/>
                </a:defRPr>
              </a:lvl1pPr>
            </a:lstStyle>
            <a:p>
              <a:pPr/>
              <a:r>
                <a:t>Panel</a:t>
              </a:r>
            </a:p>
          </p:txBody>
        </p:sp>
      </p:grpSp>
      <p:grpSp>
        <p:nvGrpSpPr>
          <p:cNvPr id="658" name="Group 658"/>
          <p:cNvGrpSpPr/>
          <p:nvPr/>
        </p:nvGrpSpPr>
        <p:grpSpPr>
          <a:xfrm>
            <a:off x="3203848" y="5013176"/>
            <a:ext cx="1152129" cy="576065"/>
            <a:chOff x="0" y="0"/>
            <a:chExt cx="1152128" cy="576064"/>
          </a:xfrm>
        </p:grpSpPr>
        <p:sp>
          <p:nvSpPr>
            <p:cNvPr id="656" name="Shape 656"/>
            <p:cNvSpPr/>
            <p:nvPr/>
          </p:nvSpPr>
          <p:spPr>
            <a:xfrm>
              <a:off x="-1" y="-1"/>
              <a:ext cx="1152130" cy="576066"/>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sz="2400">
                  <a:solidFill>
                    <a:srgbClr val="FFFFFF"/>
                  </a:solidFill>
                  <a:latin typeface="Calibri"/>
                  <a:ea typeface="Calibri"/>
                  <a:cs typeface="Calibri"/>
                  <a:sym typeface="Calibri"/>
                </a:defRPr>
              </a:pPr>
            </a:p>
          </p:txBody>
        </p:sp>
        <p:sp>
          <p:nvSpPr>
            <p:cNvPr id="657" name="Shape 657"/>
            <p:cNvSpPr/>
            <p:nvPr/>
          </p:nvSpPr>
          <p:spPr>
            <a:xfrm>
              <a:off x="-1" y="64512"/>
              <a:ext cx="1152130"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400">
                  <a:solidFill>
                    <a:srgbClr val="FFFFFF"/>
                  </a:solidFill>
                  <a:latin typeface="Calibri"/>
                  <a:ea typeface="Calibri"/>
                  <a:cs typeface="Calibri"/>
                  <a:sym typeface="Calibri"/>
                </a:defRPr>
              </a:lvl1pPr>
            </a:lstStyle>
            <a:p>
              <a:pPr/>
              <a:r>
                <a:t>Label</a:t>
              </a:r>
            </a:p>
          </p:txBody>
        </p:sp>
      </p:grpSp>
      <p:grpSp>
        <p:nvGrpSpPr>
          <p:cNvPr id="661" name="Group 661"/>
          <p:cNvGrpSpPr/>
          <p:nvPr/>
        </p:nvGrpSpPr>
        <p:grpSpPr>
          <a:xfrm>
            <a:off x="4788024" y="4509120"/>
            <a:ext cx="1152129" cy="576065"/>
            <a:chOff x="0" y="0"/>
            <a:chExt cx="1152128" cy="576064"/>
          </a:xfrm>
        </p:grpSpPr>
        <p:sp>
          <p:nvSpPr>
            <p:cNvPr id="659" name="Shape 659"/>
            <p:cNvSpPr/>
            <p:nvPr/>
          </p:nvSpPr>
          <p:spPr>
            <a:xfrm>
              <a:off x="-1" y="-1"/>
              <a:ext cx="1152130" cy="576066"/>
            </a:xfrm>
            <a:prstGeom prst="rect">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sz="2400">
                  <a:solidFill>
                    <a:srgbClr val="FFFFFF"/>
                  </a:solidFill>
                  <a:latin typeface="Calibri"/>
                  <a:ea typeface="Calibri"/>
                  <a:cs typeface="Calibri"/>
                  <a:sym typeface="Calibri"/>
                </a:defRPr>
              </a:pPr>
            </a:p>
          </p:txBody>
        </p:sp>
        <p:sp>
          <p:nvSpPr>
            <p:cNvPr id="660" name="Shape 660"/>
            <p:cNvSpPr/>
            <p:nvPr/>
          </p:nvSpPr>
          <p:spPr>
            <a:xfrm>
              <a:off x="-1" y="64512"/>
              <a:ext cx="1152130"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400">
                  <a:solidFill>
                    <a:srgbClr val="FFFFFF"/>
                  </a:solidFill>
                  <a:latin typeface="Calibri"/>
                  <a:ea typeface="Calibri"/>
                  <a:cs typeface="Calibri"/>
                  <a:sym typeface="Calibri"/>
                </a:defRPr>
              </a:lvl1pPr>
            </a:lstStyle>
            <a:p>
              <a:pPr/>
              <a:r>
                <a:t>Button</a:t>
              </a:r>
            </a:p>
          </p:txBody>
        </p:sp>
      </p:grpSp>
      <p:sp>
        <p:nvSpPr>
          <p:cNvPr id="683" name="Shape 683"/>
          <p:cNvSpPr/>
          <p:nvPr/>
        </p:nvSpPr>
        <p:spPr>
          <a:xfrm>
            <a:off x="2914650" y="2145030"/>
            <a:ext cx="792481" cy="551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0800"/>
                </a:lnTo>
                <a:lnTo>
                  <a:pt x="21600" y="10800"/>
                </a:lnTo>
                <a:lnTo>
                  <a:pt x="21600" y="0"/>
                </a:lnTo>
              </a:path>
            </a:pathLst>
          </a:custGeom>
          <a:ln w="25400">
            <a:solidFill>
              <a:schemeClr val="accent1"/>
            </a:solidFill>
          </a:ln>
          <a:effectLst>
            <a:outerShdw sx="100000" sy="100000" kx="0" ky="0" algn="b" rotWithShape="0" blurRad="38100" dist="20000" dir="5400000">
              <a:srgbClr val="000000">
                <a:alpha val="38000"/>
              </a:srgbClr>
            </a:outerShdw>
          </a:effectLst>
        </p:spPr>
        <p:txBody>
          <a:bodyPr/>
          <a:lstStyle/>
          <a:p>
            <a:pPr/>
          </a:p>
        </p:txBody>
      </p:sp>
      <p:sp>
        <p:nvSpPr>
          <p:cNvPr id="684" name="Shape 684"/>
          <p:cNvSpPr/>
          <p:nvPr/>
        </p:nvSpPr>
        <p:spPr>
          <a:xfrm>
            <a:off x="3707130" y="2145030"/>
            <a:ext cx="863600" cy="1414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4266"/>
                </a:lnTo>
                <a:lnTo>
                  <a:pt x="0" y="4266"/>
                </a:lnTo>
                <a:lnTo>
                  <a:pt x="0" y="0"/>
                </a:lnTo>
              </a:path>
            </a:pathLst>
          </a:custGeom>
          <a:ln w="25400">
            <a:solidFill>
              <a:schemeClr val="accent1"/>
            </a:solidFill>
          </a:ln>
          <a:effectLst>
            <a:outerShdw sx="100000" sy="100000" kx="0" ky="0" algn="b" rotWithShape="0" blurRad="38100" dist="20000" dir="5400000">
              <a:srgbClr val="000000">
                <a:alpha val="38000"/>
              </a:srgbClr>
            </a:outerShdw>
          </a:effectLst>
        </p:spPr>
        <p:txBody>
          <a:bodyPr/>
          <a:lstStyle/>
          <a:p>
            <a:pPr/>
          </a:p>
        </p:txBody>
      </p:sp>
      <p:sp>
        <p:nvSpPr>
          <p:cNvPr id="685" name="Shape 685"/>
          <p:cNvSpPr/>
          <p:nvPr/>
        </p:nvSpPr>
        <p:spPr>
          <a:xfrm>
            <a:off x="3779520" y="3860800"/>
            <a:ext cx="1634490" cy="1139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3" y="0"/>
                </a:moveTo>
                <a:lnTo>
                  <a:pt x="21600" y="0"/>
                </a:lnTo>
                <a:lnTo>
                  <a:pt x="21600" y="8789"/>
                </a:lnTo>
                <a:lnTo>
                  <a:pt x="0" y="8789"/>
                </a:lnTo>
                <a:lnTo>
                  <a:pt x="0" y="21600"/>
                </a:lnTo>
              </a:path>
            </a:pathLst>
          </a:custGeom>
          <a:ln w="25400">
            <a:solidFill>
              <a:schemeClr val="accent1"/>
            </a:solidFill>
          </a:ln>
          <a:effectLst>
            <a:outerShdw sx="100000" sy="100000" kx="0" ky="0" algn="b" rotWithShape="0" blurRad="38100" dist="20000" dir="5400000">
              <a:srgbClr val="000000">
                <a:alpha val="38000"/>
              </a:srgbClr>
            </a:outerShdw>
          </a:effectLst>
        </p:spPr>
        <p:txBody>
          <a:bodyPr/>
          <a:lstStyle/>
          <a:p>
            <a:pPr/>
          </a:p>
        </p:txBody>
      </p:sp>
      <p:sp>
        <p:nvSpPr>
          <p:cNvPr id="686" name="Shape 686"/>
          <p:cNvSpPr/>
          <p:nvPr/>
        </p:nvSpPr>
        <p:spPr>
          <a:xfrm>
            <a:off x="4570730" y="4160520"/>
            <a:ext cx="792480" cy="335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6364"/>
                </a:lnTo>
                <a:lnTo>
                  <a:pt x="10800" y="16364"/>
                </a:lnTo>
                <a:lnTo>
                  <a:pt x="10800" y="5236"/>
                </a:lnTo>
                <a:lnTo>
                  <a:pt x="21600" y="5236"/>
                </a:lnTo>
                <a:lnTo>
                  <a:pt x="21600" y="21600"/>
                </a:lnTo>
              </a:path>
            </a:pathLst>
          </a:custGeom>
          <a:ln w="25400">
            <a:solidFill>
              <a:schemeClr val="accent1"/>
            </a:solidFill>
          </a:ln>
          <a:effectLst>
            <a:outerShdw sx="100000" sy="100000" kx="0" ky="0" algn="b" rotWithShape="0" blurRad="38100" dist="20000" dir="5400000">
              <a:srgbClr val="000000">
                <a:alpha val="38000"/>
              </a:srgbClr>
            </a:outerShdw>
          </a:effectLst>
        </p:spPr>
        <p:txBody>
          <a:bodyPr/>
          <a:lstStyle/>
          <a:p>
            <a:pPr/>
          </a:p>
        </p:txBody>
      </p:sp>
      <p:sp>
        <p:nvSpPr>
          <p:cNvPr id="666" name="Shape 666"/>
          <p:cNvSpPr/>
          <p:nvPr/>
        </p:nvSpPr>
        <p:spPr>
          <a:xfrm>
            <a:off x="755576" y="2780927"/>
            <a:ext cx="72008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a:solidFill>
                  <a:schemeClr val="accent5"/>
                </a:solidFill>
                <a:latin typeface="Calibri"/>
                <a:ea typeface="Calibri"/>
                <a:cs typeface="Calibri"/>
                <a:sym typeface="Calibri"/>
              </a:defRPr>
            </a:lvl1pPr>
          </a:lstStyle>
          <a:p>
            <a:pPr/>
            <a:r>
              <a:t>XML</a:t>
            </a:r>
          </a:p>
        </p:txBody>
      </p:sp>
      <p:sp>
        <p:nvSpPr>
          <p:cNvPr id="667" name="Shape 667"/>
          <p:cNvSpPr/>
          <p:nvPr/>
        </p:nvSpPr>
        <p:spPr>
          <a:xfrm>
            <a:off x="251519" y="3573016"/>
            <a:ext cx="2106845" cy="624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solidFill>
                  <a:schemeClr val="accent5"/>
                </a:solidFill>
                <a:latin typeface="Calibri"/>
                <a:ea typeface="Calibri"/>
                <a:cs typeface="Calibri"/>
                <a:sym typeface="Calibri"/>
              </a:defRPr>
            </a:pPr>
            <a:r>
              <a:t>Config déclarative</a:t>
            </a:r>
          </a:p>
          <a:p>
            <a:pPr>
              <a:defRPr b="1">
                <a:solidFill>
                  <a:schemeClr val="accent5"/>
                </a:solidFill>
                <a:latin typeface="Calibri"/>
                <a:ea typeface="Calibri"/>
                <a:cs typeface="Calibri"/>
                <a:sym typeface="Calibri"/>
              </a:defRPr>
            </a:pPr>
            <a:r>
              <a:t>*.fxml</a:t>
            </a:r>
          </a:p>
        </p:txBody>
      </p:sp>
      <p:grpSp>
        <p:nvGrpSpPr>
          <p:cNvPr id="670" name="Group 670"/>
          <p:cNvGrpSpPr/>
          <p:nvPr/>
        </p:nvGrpSpPr>
        <p:grpSpPr>
          <a:xfrm>
            <a:off x="7380312" y="2515178"/>
            <a:ext cx="1224137" cy="891539"/>
            <a:chOff x="0" y="1"/>
            <a:chExt cx="1224136" cy="891538"/>
          </a:xfrm>
        </p:grpSpPr>
        <p:sp>
          <p:nvSpPr>
            <p:cNvPr id="668" name="Shape 668"/>
            <p:cNvSpPr/>
            <p:nvPr/>
          </p:nvSpPr>
          <p:spPr>
            <a:xfrm>
              <a:off x="0" y="49726"/>
              <a:ext cx="1224137" cy="792089"/>
            </a:xfrm>
            <a:prstGeom prst="rect">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p>
          </p:txBody>
        </p:sp>
        <p:sp>
          <p:nvSpPr>
            <p:cNvPr id="669" name="Shape 669"/>
            <p:cNvSpPr/>
            <p:nvPr/>
          </p:nvSpPr>
          <p:spPr>
            <a:xfrm>
              <a:off x="0" y="1"/>
              <a:ext cx="122413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a:solidFill>
                    <a:srgbClr val="FFFFFF"/>
                  </a:solidFill>
                  <a:latin typeface="Calibri"/>
                  <a:ea typeface="Calibri"/>
                  <a:cs typeface="Calibri"/>
                  <a:sym typeface="Calibri"/>
                </a:defRPr>
              </a:pPr>
              <a:r>
                <a:t>Contrôleur</a:t>
              </a:r>
            </a:p>
            <a:p>
              <a:pPr algn="ctr">
                <a:defRPr b="1">
                  <a:solidFill>
                    <a:srgbClr val="FFFFFF"/>
                  </a:solidFill>
                  <a:latin typeface="Calibri"/>
                  <a:ea typeface="Calibri"/>
                  <a:cs typeface="Calibri"/>
                  <a:sym typeface="Calibri"/>
                </a:defRPr>
              </a:pPr>
              <a:r>
                <a:t>IHM</a:t>
              </a:r>
            </a:p>
          </p:txBody>
        </p:sp>
      </p:grpSp>
      <p:grpSp>
        <p:nvGrpSpPr>
          <p:cNvPr id="673" name="Group 673"/>
          <p:cNvGrpSpPr/>
          <p:nvPr/>
        </p:nvGrpSpPr>
        <p:grpSpPr>
          <a:xfrm>
            <a:off x="7380312" y="4675419"/>
            <a:ext cx="1224137" cy="891539"/>
            <a:chOff x="0" y="1"/>
            <a:chExt cx="1224136" cy="891538"/>
          </a:xfrm>
        </p:grpSpPr>
        <p:sp>
          <p:nvSpPr>
            <p:cNvPr id="671" name="Shape 671"/>
            <p:cNvSpPr/>
            <p:nvPr/>
          </p:nvSpPr>
          <p:spPr>
            <a:xfrm>
              <a:off x="0" y="49726"/>
              <a:ext cx="1224137" cy="792089"/>
            </a:xfrm>
            <a:prstGeom prst="rect">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b="1">
                  <a:solidFill>
                    <a:srgbClr val="FFFFFF"/>
                  </a:solidFill>
                  <a:latin typeface="Calibri"/>
                  <a:ea typeface="Calibri"/>
                  <a:cs typeface="Calibri"/>
                  <a:sym typeface="Calibri"/>
                </a:defRPr>
              </a:pPr>
            </a:p>
          </p:txBody>
        </p:sp>
        <p:sp>
          <p:nvSpPr>
            <p:cNvPr id="672" name="Shape 672"/>
            <p:cNvSpPr/>
            <p:nvPr/>
          </p:nvSpPr>
          <p:spPr>
            <a:xfrm>
              <a:off x="0" y="1"/>
              <a:ext cx="122413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a:solidFill>
                    <a:srgbClr val="FFFFFF"/>
                  </a:solidFill>
                  <a:latin typeface="Calibri"/>
                  <a:ea typeface="Calibri"/>
                  <a:cs typeface="Calibri"/>
                  <a:sym typeface="Calibri"/>
                </a:defRPr>
              </a:pPr>
              <a:r>
                <a:t>Contrôleur</a:t>
              </a:r>
            </a:p>
            <a:p>
              <a:pPr algn="ctr">
                <a:defRPr b="1">
                  <a:solidFill>
                    <a:srgbClr val="FFFFFF"/>
                  </a:solidFill>
                  <a:latin typeface="Calibri"/>
                  <a:ea typeface="Calibri"/>
                  <a:cs typeface="Calibri"/>
                  <a:sym typeface="Calibri"/>
                </a:defRPr>
              </a:pPr>
              <a:r>
                <a:t>IHM</a:t>
              </a:r>
            </a:p>
          </p:txBody>
        </p:sp>
      </p:grpSp>
      <p:sp>
        <p:nvSpPr>
          <p:cNvPr id="674" name="Shape 674"/>
          <p:cNvSpPr/>
          <p:nvPr/>
        </p:nvSpPr>
        <p:spPr>
          <a:xfrm>
            <a:off x="3635895" y="2852935"/>
            <a:ext cx="3672409" cy="1"/>
          </a:xfrm>
          <a:prstGeom prst="line">
            <a:avLst/>
          </a:prstGeom>
          <a:ln w="25400">
            <a:solidFill>
              <a:schemeClr val="accent3"/>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675" name="Shape 675"/>
          <p:cNvSpPr/>
          <p:nvPr/>
        </p:nvSpPr>
        <p:spPr>
          <a:xfrm>
            <a:off x="6012160" y="4869160"/>
            <a:ext cx="1224137" cy="1"/>
          </a:xfrm>
          <a:prstGeom prst="line">
            <a:avLst/>
          </a:prstGeom>
          <a:ln w="25400">
            <a:solidFill>
              <a:schemeClr val="accent3"/>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676" name="Shape 676"/>
          <p:cNvSpPr/>
          <p:nvPr/>
        </p:nvSpPr>
        <p:spPr>
          <a:xfrm flipH="1">
            <a:off x="4499991" y="5373215"/>
            <a:ext cx="2736305" cy="1"/>
          </a:xfrm>
          <a:prstGeom prst="line">
            <a:avLst/>
          </a:prstGeom>
          <a:ln w="25400">
            <a:solidFill>
              <a:schemeClr val="accent3"/>
            </a:solidFill>
            <a:prstDash val="dash"/>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677" name="Shape 677"/>
          <p:cNvSpPr/>
          <p:nvPr/>
        </p:nvSpPr>
        <p:spPr>
          <a:xfrm>
            <a:off x="1691680" y="2924943"/>
            <a:ext cx="360041" cy="288033"/>
          </a:xfrm>
          <a:prstGeom prst="rightArrow">
            <a:avLst>
              <a:gd name="adj1" fmla="val 50000"/>
              <a:gd name="adj2" fmla="val 50000"/>
            </a:avLst>
          </a:prstGeom>
          <a:solidFill>
            <a:schemeClr val="accent5"/>
          </a:solidFill>
          <a:ln w="25400">
            <a:solidFill>
              <a:srgbClr val="377E90"/>
            </a:solidFil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678" name="Shape 678"/>
          <p:cNvSpPr/>
          <p:nvPr/>
        </p:nvSpPr>
        <p:spPr>
          <a:xfrm>
            <a:off x="5868144" y="5877271"/>
            <a:ext cx="1512169" cy="891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a:solidFill>
                  <a:srgbClr val="77933C"/>
                </a:solidFill>
                <a:latin typeface="Calibri"/>
                <a:ea typeface="Calibri"/>
                <a:cs typeface="Calibri"/>
                <a:sym typeface="Calibri"/>
              </a:defRPr>
            </a:lvl1pPr>
          </a:lstStyle>
          <a:p>
            <a:pPr/>
            <a:r>
              <a:t>Contrôleur d’évènements</a:t>
            </a:r>
          </a:p>
        </p:txBody>
      </p:sp>
      <p:sp>
        <p:nvSpPr>
          <p:cNvPr id="679" name="Shape 679"/>
          <p:cNvSpPr/>
          <p:nvPr/>
        </p:nvSpPr>
        <p:spPr>
          <a:xfrm>
            <a:off x="4572000" y="2483604"/>
            <a:ext cx="1512169"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1600">
                <a:solidFill>
                  <a:srgbClr val="77933C"/>
                </a:solidFill>
                <a:latin typeface="Calibri"/>
                <a:ea typeface="Calibri"/>
                <a:cs typeface="Calibri"/>
                <a:sym typeface="Calibri"/>
              </a:defRPr>
            </a:lvl1pPr>
          </a:lstStyle>
          <a:p>
            <a:pPr/>
            <a:r>
              <a:t>onAction</a:t>
            </a:r>
          </a:p>
        </p:txBody>
      </p:sp>
      <p:sp>
        <p:nvSpPr>
          <p:cNvPr id="680" name="Shape 680"/>
          <p:cNvSpPr/>
          <p:nvPr/>
        </p:nvSpPr>
        <p:spPr>
          <a:xfrm>
            <a:off x="4572000" y="5373215"/>
            <a:ext cx="1512169"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1600">
                <a:solidFill>
                  <a:srgbClr val="77933C"/>
                </a:solidFill>
                <a:latin typeface="Calibri"/>
                <a:ea typeface="Calibri"/>
                <a:cs typeface="Calibri"/>
                <a:sym typeface="Calibri"/>
              </a:defRPr>
            </a:lvl1pPr>
          </a:lstStyle>
          <a:p>
            <a:pPr/>
            <a:r>
              <a:t>update</a:t>
            </a:r>
          </a:p>
        </p:txBody>
      </p:sp>
      <p:pic>
        <p:nvPicPr>
          <p:cNvPr id="681"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682" name="Shape 682"/>
          <p:cNvSpPr/>
          <p:nvPr/>
        </p:nvSpPr>
        <p:spPr>
          <a:xfrm rot="18823693">
            <a:off x="6540601" y="994875"/>
            <a:ext cx="775096" cy="725625"/>
          </a:xfrm>
          <a:custGeom>
            <a:avLst/>
            <a:gdLst/>
            <a:ahLst/>
            <a:cxnLst>
              <a:cxn ang="0">
                <a:pos x="wd2" y="hd2"/>
              </a:cxn>
              <a:cxn ang="5400000">
                <a:pos x="wd2" y="hd2"/>
              </a:cxn>
              <a:cxn ang="10800000">
                <a:pos x="wd2" y="hd2"/>
              </a:cxn>
              <a:cxn ang="16200000">
                <a:pos x="wd2" y="hd2"/>
              </a:cxn>
            </a:cxnLst>
            <a:rect l="0" t="0" r="r" b="b"/>
            <a:pathLst>
              <a:path w="20253" h="18912" fill="norm" stroke="1" extrusionOk="0">
                <a:moveTo>
                  <a:pt x="17807" y="13972"/>
                </a:moveTo>
                <a:cubicBezTo>
                  <a:pt x="15307" y="18559"/>
                  <a:pt x="9552" y="20256"/>
                  <a:pt x="4953" y="17762"/>
                </a:cubicBezTo>
                <a:cubicBezTo>
                  <a:pt x="354" y="15268"/>
                  <a:pt x="-1347" y="9528"/>
                  <a:pt x="1153" y="4940"/>
                </a:cubicBezTo>
                <a:cubicBezTo>
                  <a:pt x="3654" y="353"/>
                  <a:pt x="9409" y="-1344"/>
                  <a:pt x="14008" y="1150"/>
                </a:cubicBezTo>
                <a:cubicBezTo>
                  <a:pt x="16139" y="2306"/>
                  <a:pt x="17744" y="4232"/>
                  <a:pt x="18494" y="6533"/>
                </a:cubicBezTo>
                <a:lnTo>
                  <a:pt x="20253" y="6500"/>
                </a:lnTo>
                <a:lnTo>
                  <a:pt x="17946" y="9299"/>
                </a:lnTo>
                <a:lnTo>
                  <a:pt x="14609" y="6605"/>
                </a:lnTo>
                <a:lnTo>
                  <a:pt x="16353" y="6573"/>
                </a:lnTo>
                <a:lnTo>
                  <a:pt x="16353" y="6573"/>
                </a:lnTo>
                <a:cubicBezTo>
                  <a:pt x="14756" y="2787"/>
                  <a:pt x="10385" y="1009"/>
                  <a:pt x="6590" y="2601"/>
                </a:cubicBezTo>
                <a:cubicBezTo>
                  <a:pt x="2794" y="4193"/>
                  <a:pt x="1012" y="8553"/>
                  <a:pt x="2608" y="12339"/>
                </a:cubicBezTo>
                <a:cubicBezTo>
                  <a:pt x="4204" y="16125"/>
                  <a:pt x="8575" y="17903"/>
                  <a:pt x="12371" y="16311"/>
                </a:cubicBezTo>
                <a:cubicBezTo>
                  <a:pt x="13931" y="15656"/>
                  <a:pt x="15222" y="14491"/>
                  <a:pt x="16030" y="13008"/>
                </a:cubicBezTo>
                <a:close/>
              </a:path>
            </a:pathLst>
          </a:custGeom>
          <a:solidFill>
            <a:schemeClr val="accent3"/>
          </a:solidFill>
          <a:ln w="25400">
            <a:solidFill>
              <a:srgbClr val="718841"/>
            </a:solidFill>
          </a:ln>
        </p:spPr>
        <p:txBody>
          <a:bodyPr lIns="45718" tIns="45718" rIns="45718" bIns="45718" anchor="ctr"/>
          <a:lstStyle/>
          <a:p>
            <a:pPr algn="ctr">
              <a:defRPr>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Shape 688"/>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9" name="Shape 689"/>
          <p:cNvSpPr/>
          <p:nvPr/>
        </p:nvSpPr>
        <p:spPr>
          <a:xfrm>
            <a:off x="899591" y="3483743"/>
            <a:ext cx="1404939" cy="278764"/>
          </a:xfrm>
          <a:prstGeom prst="rect">
            <a:avLst/>
          </a:prstGeom>
          <a:solidFill>
            <a:srgbClr val="CCFFCC"/>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700"/>
              </a:spcBef>
              <a:defRPr b="1" sz="1200">
                <a:latin typeface="Calibri"/>
                <a:ea typeface="Calibri"/>
                <a:cs typeface="Calibri"/>
                <a:sym typeface="Calibri"/>
              </a:defRPr>
            </a:lvl1pPr>
          </a:lstStyle>
          <a:p>
            <a:pPr/>
            <a:r>
              <a:t>Parent Ctrl</a:t>
            </a:r>
          </a:p>
        </p:txBody>
      </p:sp>
      <p:sp>
        <p:nvSpPr>
          <p:cNvPr id="690" name="Shape 690"/>
          <p:cNvSpPr/>
          <p:nvPr/>
        </p:nvSpPr>
        <p:spPr>
          <a:xfrm>
            <a:off x="3635895" y="2259160"/>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a:solidFill>
              <a:srgbClr val="000000"/>
            </a:solidFill>
            <a:miter/>
          </a:ln>
        </p:spPr>
        <p:txBody>
          <a:bodyPr lIns="45718" tIns="45718" rIns="45718" bIns="45718" anchor="ctr"/>
          <a:lstStyle/>
          <a:p>
            <a:pPr>
              <a:defRPr>
                <a:latin typeface="Calibri"/>
                <a:ea typeface="Calibri"/>
                <a:cs typeface="Calibri"/>
                <a:sym typeface="Calibri"/>
              </a:defRPr>
            </a:pPr>
          </a:p>
        </p:txBody>
      </p:sp>
      <p:sp>
        <p:nvSpPr>
          <p:cNvPr id="691" name="Shape 691"/>
          <p:cNvSpPr/>
          <p:nvPr/>
        </p:nvSpPr>
        <p:spPr>
          <a:xfrm>
            <a:off x="3707903" y="2475756"/>
            <a:ext cx="1" cy="215901"/>
          </a:xfrm>
          <a:prstGeom prst="line">
            <a:avLst/>
          </a:prstGeom>
          <a:ln w="15875">
            <a:solidFill>
              <a:srgbClr val="000000"/>
            </a:solidFill>
            <a:prstDash val="dash"/>
          </a:ln>
        </p:spPr>
        <p:txBody>
          <a:bodyPr lIns="45718" tIns="45718" rIns="45718" bIns="45718"/>
          <a:lstStyle/>
          <a:p>
            <a:pPr>
              <a:defRPr>
                <a:latin typeface="Calibri"/>
                <a:ea typeface="Calibri"/>
                <a:cs typeface="Calibri"/>
                <a:sym typeface="Calibri"/>
              </a:defRPr>
            </a:pPr>
          </a:p>
        </p:txBody>
      </p:sp>
      <p:sp>
        <p:nvSpPr>
          <p:cNvPr id="692" name="Shape 692"/>
          <p:cNvSpPr/>
          <p:nvPr/>
        </p:nvSpPr>
        <p:spPr>
          <a:xfrm>
            <a:off x="3131840" y="1700808"/>
            <a:ext cx="1223963" cy="548004"/>
          </a:xfrm>
          <a:prstGeom prst="rect">
            <a:avLst/>
          </a:prstGeom>
          <a:solidFill>
            <a:srgbClr val="FFE0C1"/>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b="1" sz="1200">
                <a:latin typeface="Calibri"/>
                <a:ea typeface="Calibri"/>
                <a:cs typeface="Calibri"/>
                <a:sym typeface="Calibri"/>
              </a:defRPr>
            </a:pPr>
            <a:r>
              <a:t>&lt;&lt;interface&gt;&gt;</a:t>
            </a:r>
          </a:p>
          <a:p>
            <a:pPr algn="ctr">
              <a:spcBef>
                <a:spcPts val="700"/>
              </a:spcBef>
              <a:defRPr b="1" sz="1200">
                <a:latin typeface="Calibri"/>
                <a:ea typeface="Calibri"/>
                <a:cs typeface="Calibri"/>
                <a:sym typeface="Calibri"/>
              </a:defRPr>
            </a:pPr>
            <a:r>
              <a:t>IModel</a:t>
            </a:r>
          </a:p>
        </p:txBody>
      </p:sp>
      <p:sp>
        <p:nvSpPr>
          <p:cNvPr id="693" name="Shape 693"/>
          <p:cNvSpPr/>
          <p:nvPr/>
        </p:nvSpPr>
        <p:spPr>
          <a:xfrm>
            <a:off x="2340694" y="3627759"/>
            <a:ext cx="719138" cy="1"/>
          </a:xfrm>
          <a:prstGeom prst="line">
            <a:avLst/>
          </a:prstGeom>
          <a:ln w="15875">
            <a:solidFill>
              <a:srgbClr val="000000"/>
            </a:solidFill>
            <a:headEnd type="triangle"/>
            <a:tailEnd type="triangle"/>
          </a:ln>
        </p:spPr>
        <p:txBody>
          <a:bodyPr lIns="45718" tIns="45718" rIns="45718" bIns="45718"/>
          <a:lstStyle/>
          <a:p>
            <a:pPr>
              <a:defRPr>
                <a:latin typeface="Calibri"/>
                <a:ea typeface="Calibri"/>
                <a:cs typeface="Calibri"/>
                <a:sym typeface="Calibri"/>
              </a:defRPr>
            </a:pPr>
          </a:p>
        </p:txBody>
      </p:sp>
      <p:sp>
        <p:nvSpPr>
          <p:cNvPr id="694" name="Shape 694"/>
          <p:cNvSpPr/>
          <p:nvPr/>
        </p:nvSpPr>
        <p:spPr>
          <a:xfrm>
            <a:off x="3044007" y="3484464"/>
            <a:ext cx="1404939" cy="278764"/>
          </a:xfrm>
          <a:prstGeom prst="rect">
            <a:avLst/>
          </a:prstGeom>
          <a:solidFill>
            <a:srgbClr val="CCFFCC"/>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700"/>
              </a:spcBef>
              <a:defRPr b="1" sz="1200">
                <a:latin typeface="Calibri"/>
                <a:ea typeface="Calibri"/>
                <a:cs typeface="Calibri"/>
                <a:sym typeface="Calibri"/>
              </a:defRPr>
            </a:lvl1pPr>
          </a:lstStyle>
          <a:p>
            <a:pPr/>
            <a:r>
              <a:t>ModelCtrl</a:t>
            </a:r>
          </a:p>
        </p:txBody>
      </p:sp>
      <p:sp>
        <p:nvSpPr>
          <p:cNvPr id="695" name="Shape 695"/>
          <p:cNvSpPr/>
          <p:nvPr/>
        </p:nvSpPr>
        <p:spPr>
          <a:xfrm>
            <a:off x="3117032" y="2697064"/>
            <a:ext cx="1223964" cy="278764"/>
          </a:xfrm>
          <a:prstGeom prst="rect">
            <a:avLst/>
          </a:prstGeom>
          <a:solidFill>
            <a:srgbClr val="FFCC99"/>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700"/>
              </a:spcBef>
              <a:defRPr b="1" sz="1200">
                <a:latin typeface="Calibri"/>
                <a:ea typeface="Calibri"/>
                <a:cs typeface="Calibri"/>
                <a:sym typeface="Calibri"/>
              </a:defRPr>
            </a:lvl1pPr>
          </a:lstStyle>
          <a:p>
            <a:pPr/>
            <a:r>
              <a:t>Model</a:t>
            </a:r>
          </a:p>
        </p:txBody>
      </p:sp>
      <p:grpSp>
        <p:nvGrpSpPr>
          <p:cNvPr id="698" name="Group 698"/>
          <p:cNvGrpSpPr/>
          <p:nvPr/>
        </p:nvGrpSpPr>
        <p:grpSpPr>
          <a:xfrm>
            <a:off x="5652120" y="3898801"/>
            <a:ext cx="144464" cy="360363"/>
            <a:chOff x="0" y="0"/>
            <a:chExt cx="144462" cy="360362"/>
          </a:xfrm>
        </p:grpSpPr>
        <p:sp>
          <p:nvSpPr>
            <p:cNvPr id="696" name="Shape 696"/>
            <p:cNvSpPr/>
            <p:nvPr/>
          </p:nvSpPr>
          <p:spPr>
            <a:xfrm>
              <a:off x="0" y="-1"/>
              <a:ext cx="144463" cy="144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697" name="Shape 697"/>
            <p:cNvSpPr/>
            <p:nvPr/>
          </p:nvSpPr>
          <p:spPr>
            <a:xfrm flipH="1">
              <a:off x="71437" y="144462"/>
              <a:ext cx="1" cy="215901"/>
            </a:xfrm>
            <a:prstGeom prst="line">
              <a:avLst/>
            </a:prstGeom>
            <a:noFill/>
            <a:ln w="15875" cap="flat">
              <a:solidFill>
                <a:srgbClr val="000000"/>
              </a:solidFill>
              <a:prstDash val="dash"/>
              <a:roun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699" name="Shape 699"/>
          <p:cNvSpPr/>
          <p:nvPr/>
        </p:nvSpPr>
        <p:spPr>
          <a:xfrm>
            <a:off x="3656781" y="3016150"/>
            <a:ext cx="144464"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a:solidFill>
              <a:srgbClr val="000000"/>
            </a:solidFill>
            <a:miter/>
          </a:ln>
        </p:spPr>
        <p:txBody>
          <a:bodyPr lIns="45718" tIns="45718" rIns="45718" bIns="45718" anchor="ctr"/>
          <a:lstStyle/>
          <a:p>
            <a:pPr>
              <a:defRPr>
                <a:latin typeface="Calibri"/>
                <a:ea typeface="Calibri"/>
                <a:cs typeface="Calibri"/>
                <a:sym typeface="Calibri"/>
              </a:defRPr>
            </a:pPr>
          </a:p>
        </p:txBody>
      </p:sp>
      <p:sp>
        <p:nvSpPr>
          <p:cNvPr id="700" name="Shape 700"/>
          <p:cNvSpPr/>
          <p:nvPr/>
        </p:nvSpPr>
        <p:spPr>
          <a:xfrm>
            <a:off x="3728220" y="3160614"/>
            <a:ext cx="1" cy="323851"/>
          </a:xfrm>
          <a:prstGeom prst="line">
            <a:avLst/>
          </a:prstGeom>
          <a:ln w="15875">
            <a:solidFill>
              <a:srgbClr val="000000"/>
            </a:solidFill>
          </a:ln>
        </p:spPr>
        <p:txBody>
          <a:bodyPr lIns="45718" tIns="45718" rIns="45718" bIns="45718"/>
          <a:lstStyle/>
          <a:p>
            <a:pPr>
              <a:defRPr>
                <a:latin typeface="Calibri"/>
                <a:ea typeface="Calibri"/>
                <a:cs typeface="Calibri"/>
                <a:sym typeface="Calibri"/>
              </a:defRPr>
            </a:pPr>
          </a:p>
        </p:txBody>
      </p:sp>
      <p:sp>
        <p:nvSpPr>
          <p:cNvPr id="701" name="Shape 701"/>
          <p:cNvSpPr/>
          <p:nvPr/>
        </p:nvSpPr>
        <p:spPr>
          <a:xfrm>
            <a:off x="4448945" y="3628926"/>
            <a:ext cx="576264" cy="1"/>
          </a:xfrm>
          <a:prstGeom prst="line">
            <a:avLst/>
          </a:prstGeom>
          <a:ln w="15875">
            <a:solidFill>
              <a:srgbClr val="000000"/>
            </a:solidFill>
            <a:tailEnd type="triangle"/>
          </a:ln>
        </p:spPr>
        <p:txBody>
          <a:bodyPr lIns="45718" tIns="45718" rIns="45718" bIns="45718"/>
          <a:lstStyle/>
          <a:p>
            <a:pPr>
              <a:defRPr>
                <a:latin typeface="Calibri"/>
                <a:ea typeface="Calibri"/>
                <a:cs typeface="Calibri"/>
                <a:sym typeface="Calibri"/>
              </a:defRPr>
            </a:pPr>
          </a:p>
        </p:txBody>
      </p:sp>
      <p:sp>
        <p:nvSpPr>
          <p:cNvPr id="702" name="Shape 702"/>
          <p:cNvSpPr/>
          <p:nvPr/>
        </p:nvSpPr>
        <p:spPr>
          <a:xfrm>
            <a:off x="5025206" y="3322539"/>
            <a:ext cx="1404939" cy="548004"/>
          </a:xfrm>
          <a:prstGeom prst="rect">
            <a:avLst/>
          </a:prstGeom>
          <a:solidFill>
            <a:srgbClr val="FFFF99"/>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b="1" sz="1200">
                <a:latin typeface="Calibri"/>
                <a:ea typeface="Calibri"/>
                <a:cs typeface="Calibri"/>
                <a:sym typeface="Calibri"/>
              </a:defRPr>
            </a:pPr>
            <a:r>
              <a:t>&lt;&lt;interface&gt;&gt;</a:t>
            </a:r>
          </a:p>
          <a:p>
            <a:pPr algn="ctr">
              <a:spcBef>
                <a:spcPts val="700"/>
              </a:spcBef>
              <a:defRPr b="1" sz="1200">
                <a:latin typeface="Calibri"/>
                <a:ea typeface="Calibri"/>
                <a:cs typeface="Calibri"/>
                <a:sym typeface="Calibri"/>
              </a:defRPr>
            </a:pPr>
            <a:r>
              <a:t>IPresentation</a:t>
            </a:r>
          </a:p>
        </p:txBody>
      </p:sp>
      <p:sp>
        <p:nvSpPr>
          <p:cNvPr id="703" name="Shape 703"/>
          <p:cNvSpPr/>
          <p:nvPr/>
        </p:nvSpPr>
        <p:spPr>
          <a:xfrm flipH="1">
            <a:off x="4572000" y="4637142"/>
            <a:ext cx="466725" cy="1"/>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04" name="Shape 704"/>
          <p:cNvSpPr/>
          <p:nvPr/>
        </p:nvSpPr>
        <p:spPr>
          <a:xfrm flipH="1">
            <a:off x="5724128" y="4997182"/>
            <a:ext cx="466726" cy="1"/>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05" name="Shape 705"/>
          <p:cNvSpPr/>
          <p:nvPr/>
        </p:nvSpPr>
        <p:spPr>
          <a:xfrm flipV="1">
            <a:off x="7669614" y="3987800"/>
            <a:ext cx="1" cy="215900"/>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06" name="Shape 706"/>
          <p:cNvSpPr/>
          <p:nvPr/>
        </p:nvSpPr>
        <p:spPr>
          <a:xfrm>
            <a:off x="7885638" y="3987800"/>
            <a:ext cx="1" cy="215900"/>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grpSp>
        <p:nvGrpSpPr>
          <p:cNvPr id="712" name="Group 712"/>
          <p:cNvGrpSpPr/>
          <p:nvPr/>
        </p:nvGrpSpPr>
        <p:grpSpPr>
          <a:xfrm>
            <a:off x="7596336" y="3303016"/>
            <a:ext cx="287339" cy="612776"/>
            <a:chOff x="0" y="0"/>
            <a:chExt cx="287338" cy="612774"/>
          </a:xfrm>
        </p:grpSpPr>
        <p:sp>
          <p:nvSpPr>
            <p:cNvPr id="707" name="Shape 707"/>
            <p:cNvSpPr/>
            <p:nvPr/>
          </p:nvSpPr>
          <p:spPr>
            <a:xfrm>
              <a:off x="34925" y="-1"/>
              <a:ext cx="180977" cy="180978"/>
            </a:xfrm>
            <a:prstGeom prst="ellipse">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08" name="Shape 708"/>
            <p:cNvSpPr/>
            <p:nvPr/>
          </p:nvSpPr>
          <p:spPr>
            <a:xfrm flipH="1">
              <a:off x="142875" y="179387"/>
              <a:ext cx="1" cy="288926"/>
            </a:xfrm>
            <a:prstGeom prst="line">
              <a:avLst/>
            </a:prstGeom>
            <a:solidFill>
              <a:srgbClr val="FFFFFF"/>
            </a:solid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09" name="Shape 709"/>
            <p:cNvSpPr/>
            <p:nvPr/>
          </p:nvSpPr>
          <p:spPr>
            <a:xfrm>
              <a:off x="-1" y="252412"/>
              <a:ext cx="287340" cy="1"/>
            </a:xfrm>
            <a:prstGeom prst="line">
              <a:avLst/>
            </a:prstGeom>
            <a:solidFill>
              <a:srgbClr val="FFFFFF"/>
            </a:solid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10" name="Shape 710"/>
            <p:cNvSpPr/>
            <p:nvPr/>
          </p:nvSpPr>
          <p:spPr>
            <a:xfrm flipH="1">
              <a:off x="0" y="468312"/>
              <a:ext cx="142876" cy="144463"/>
            </a:xfrm>
            <a:prstGeom prst="line">
              <a:avLst/>
            </a:prstGeom>
            <a:solidFill>
              <a:srgbClr val="FFFFFF"/>
            </a:solid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11" name="Shape 711"/>
            <p:cNvSpPr/>
            <p:nvPr/>
          </p:nvSpPr>
          <p:spPr>
            <a:xfrm>
              <a:off x="142875" y="468312"/>
              <a:ext cx="142876" cy="144463"/>
            </a:xfrm>
            <a:prstGeom prst="line">
              <a:avLst/>
            </a:prstGeom>
            <a:solidFill>
              <a:srgbClr val="FFFFFF"/>
            </a:solid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713" name="Shape 713"/>
          <p:cNvSpPr/>
          <p:nvPr/>
        </p:nvSpPr>
        <p:spPr>
          <a:xfrm>
            <a:off x="2555775" y="3413005"/>
            <a:ext cx="432049" cy="1"/>
          </a:xfrm>
          <a:prstGeom prst="line">
            <a:avLst/>
          </a:prstGeom>
          <a:ln w="15875">
            <a:solidFill>
              <a:srgbClr val="FF0000"/>
            </a:solidFill>
            <a:prstDash val="sysDash"/>
            <a:tailEnd type="triangle"/>
          </a:ln>
        </p:spPr>
        <p:txBody>
          <a:bodyPr lIns="45718" tIns="45718" rIns="45718" bIns="45718"/>
          <a:lstStyle/>
          <a:p>
            <a:pPr>
              <a:defRPr>
                <a:latin typeface="Calibri"/>
                <a:ea typeface="Calibri"/>
                <a:cs typeface="Calibri"/>
                <a:sym typeface="Calibri"/>
              </a:defRPr>
            </a:pPr>
          </a:p>
        </p:txBody>
      </p:sp>
      <p:sp>
        <p:nvSpPr>
          <p:cNvPr id="714" name="Shape 714"/>
          <p:cNvSpPr/>
          <p:nvPr/>
        </p:nvSpPr>
        <p:spPr>
          <a:xfrm>
            <a:off x="5652120" y="4707880"/>
            <a:ext cx="433388" cy="1"/>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15" name="Shape 715"/>
          <p:cNvSpPr/>
          <p:nvPr/>
        </p:nvSpPr>
        <p:spPr>
          <a:xfrm flipV="1">
            <a:off x="3585343" y="3124100"/>
            <a:ext cx="1" cy="323851"/>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16" name="Shape 716"/>
          <p:cNvSpPr/>
          <p:nvPr/>
        </p:nvSpPr>
        <p:spPr>
          <a:xfrm>
            <a:off x="3873951" y="3160614"/>
            <a:ext cx="1" cy="288926"/>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17" name="Shape 717"/>
          <p:cNvSpPr/>
          <p:nvPr/>
        </p:nvSpPr>
        <p:spPr>
          <a:xfrm flipV="1">
            <a:off x="3563887" y="3843783"/>
            <a:ext cx="1" cy="360042"/>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18" name="Shape 718"/>
          <p:cNvSpPr/>
          <p:nvPr/>
        </p:nvSpPr>
        <p:spPr>
          <a:xfrm flipH="1" flipV="1">
            <a:off x="4427983" y="3771775"/>
            <a:ext cx="864097" cy="504058"/>
          </a:xfrm>
          <a:prstGeom prst="line">
            <a:avLst/>
          </a:prstGeom>
          <a:ln w="15875">
            <a:solidFill>
              <a:srgbClr val="000000"/>
            </a:solidFill>
            <a:tailEnd type="triangle"/>
          </a:ln>
        </p:spPr>
        <p:txBody>
          <a:bodyPr lIns="45718" tIns="45718" rIns="45718" bIns="45718"/>
          <a:lstStyle/>
          <a:p>
            <a:pPr>
              <a:defRPr>
                <a:latin typeface="Calibri"/>
                <a:ea typeface="Calibri"/>
                <a:cs typeface="Calibri"/>
                <a:sym typeface="Calibri"/>
              </a:defRPr>
            </a:pPr>
          </a:p>
        </p:txBody>
      </p:sp>
      <p:sp>
        <p:nvSpPr>
          <p:cNvPr id="719" name="Shape 719"/>
          <p:cNvSpPr/>
          <p:nvPr/>
        </p:nvSpPr>
        <p:spPr>
          <a:xfrm>
            <a:off x="5076056" y="4275830"/>
            <a:ext cx="1404939" cy="278764"/>
          </a:xfrm>
          <a:prstGeom prst="rect">
            <a:avLst/>
          </a:prstGeom>
          <a:solidFill>
            <a:srgbClr val="99CCFF"/>
          </a:solidFill>
          <a:ln>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700"/>
              </a:spcBef>
              <a:defRPr b="1" sz="1200">
                <a:latin typeface="Calibri"/>
                <a:ea typeface="Calibri"/>
                <a:cs typeface="Calibri"/>
                <a:sym typeface="Calibri"/>
              </a:defRPr>
            </a:lvl1pPr>
          </a:lstStyle>
          <a:p>
            <a:pPr/>
            <a:r>
              <a:t>View</a:t>
            </a:r>
          </a:p>
        </p:txBody>
      </p:sp>
      <p:grpSp>
        <p:nvGrpSpPr>
          <p:cNvPr id="729" name="Group 729"/>
          <p:cNvGrpSpPr/>
          <p:nvPr/>
        </p:nvGrpSpPr>
        <p:grpSpPr>
          <a:xfrm>
            <a:off x="3059831" y="3771775"/>
            <a:ext cx="5437388" cy="1080122"/>
            <a:chOff x="0" y="0"/>
            <a:chExt cx="5437386" cy="1080120"/>
          </a:xfrm>
        </p:grpSpPr>
        <p:sp>
          <p:nvSpPr>
            <p:cNvPr id="720" name="Shape 720"/>
            <p:cNvSpPr/>
            <p:nvPr/>
          </p:nvSpPr>
          <p:spPr>
            <a:xfrm flipH="1" flipV="1">
              <a:off x="1440160" y="649342"/>
              <a:ext cx="576064" cy="1"/>
            </a:xfrm>
            <a:prstGeom prst="line">
              <a:avLst/>
            </a:pr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21" name="Shape 721"/>
            <p:cNvSpPr/>
            <p:nvPr/>
          </p:nvSpPr>
          <p:spPr>
            <a:xfrm flipV="1">
              <a:off x="720079" y="0"/>
              <a:ext cx="1" cy="504057"/>
            </a:xfrm>
            <a:prstGeom prst="line">
              <a:avLst/>
            </a:prstGeom>
            <a:noFill/>
            <a:ln w="25400" cap="flat">
              <a:solidFill>
                <a:schemeClr val="accent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22" name="Shape 722"/>
            <p:cNvSpPr/>
            <p:nvPr/>
          </p:nvSpPr>
          <p:spPr>
            <a:xfrm>
              <a:off x="4032448" y="504056"/>
              <a:ext cx="1404939" cy="278764"/>
            </a:xfrm>
            <a:prstGeom prst="rect">
              <a:avLst/>
            </a:prstGeom>
            <a:solidFill>
              <a:srgbClr val="CC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FxComponent</a:t>
              </a:r>
            </a:p>
          </p:txBody>
        </p:sp>
        <p:sp>
          <p:nvSpPr>
            <p:cNvPr id="723" name="Shape 723"/>
            <p:cNvSpPr/>
            <p:nvPr/>
          </p:nvSpPr>
          <p:spPr>
            <a:xfrm>
              <a:off x="-1" y="504054"/>
              <a:ext cx="1404939" cy="278764"/>
            </a:xfrm>
            <a:prstGeom prst="rect">
              <a:avLst/>
            </a:prstGeom>
            <a:solidFill>
              <a:srgbClr val="92D050"/>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FxCtrl</a:t>
              </a:r>
            </a:p>
          </p:txBody>
        </p:sp>
        <p:sp>
          <p:nvSpPr>
            <p:cNvPr id="724" name="Shape 724"/>
            <p:cNvSpPr/>
            <p:nvPr/>
          </p:nvSpPr>
          <p:spPr>
            <a:xfrm>
              <a:off x="3456383" y="648072"/>
              <a:ext cx="576264" cy="1"/>
            </a:xfrm>
            <a:prstGeom prst="line">
              <a:avLst/>
            </a:prstGeom>
            <a:noFill/>
            <a:ln w="15875"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728" name="Group 728"/>
            <p:cNvGrpSpPr/>
            <p:nvPr/>
          </p:nvGrpSpPr>
          <p:grpSpPr>
            <a:xfrm>
              <a:off x="720079" y="792088"/>
              <a:ext cx="4033720" cy="288033"/>
              <a:chOff x="0" y="0"/>
              <a:chExt cx="4033718" cy="288032"/>
            </a:xfrm>
          </p:grpSpPr>
          <p:sp>
            <p:nvSpPr>
              <p:cNvPr id="725" name="Shape 725"/>
              <p:cNvSpPr/>
              <p:nvPr/>
            </p:nvSpPr>
            <p:spPr>
              <a:xfrm>
                <a:off x="0" y="288032"/>
                <a:ext cx="4032449" cy="1"/>
              </a:xfrm>
              <a:prstGeom prst="line">
                <a:avLst/>
              </a:prstGeom>
              <a:noFill/>
              <a:ln w="25400" cap="flat">
                <a:solidFill>
                  <a:schemeClr val="accent4"/>
                </a:solidFill>
                <a:prstDash val="sysDash"/>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26" name="Shape 726"/>
              <p:cNvSpPr/>
              <p:nvPr/>
            </p:nvSpPr>
            <p:spPr>
              <a:xfrm flipV="1">
                <a:off x="1270" y="0"/>
                <a:ext cx="1" cy="288033"/>
              </a:xfrm>
              <a:prstGeom prst="line">
                <a:avLst/>
              </a:prstGeom>
              <a:noFill/>
              <a:ln w="25400" cap="flat">
                <a:solidFill>
                  <a:schemeClr val="accent4"/>
                </a:solidFill>
                <a:prstDash val="sysDash"/>
                <a:round/>
                <a:tail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27" name="Shape 727"/>
              <p:cNvSpPr/>
              <p:nvPr/>
            </p:nvSpPr>
            <p:spPr>
              <a:xfrm flipV="1">
                <a:off x="4033718" y="0"/>
                <a:ext cx="1" cy="288033"/>
              </a:xfrm>
              <a:prstGeom prst="line">
                <a:avLst/>
              </a:prstGeom>
              <a:noFill/>
              <a:ln w="25400" cap="flat">
                <a:solidFill>
                  <a:schemeClr val="accent4"/>
                </a:solidFill>
                <a:prstDash val="sysDash"/>
                <a:round/>
                <a:tail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grpSp>
      </p:grpSp>
      <p:grpSp>
        <p:nvGrpSpPr>
          <p:cNvPr id="732" name="Group 732"/>
          <p:cNvGrpSpPr/>
          <p:nvPr/>
        </p:nvGrpSpPr>
        <p:grpSpPr>
          <a:xfrm>
            <a:off x="4716016" y="3843783"/>
            <a:ext cx="649343" cy="360934"/>
            <a:chOff x="0" y="0"/>
            <a:chExt cx="649342" cy="360933"/>
          </a:xfrm>
        </p:grpSpPr>
        <p:sp>
          <p:nvSpPr>
            <p:cNvPr id="730" name="Shape 730"/>
            <p:cNvSpPr/>
            <p:nvPr/>
          </p:nvSpPr>
          <p:spPr>
            <a:xfrm>
              <a:off x="0" y="0"/>
              <a:ext cx="648073" cy="1"/>
            </a:xfrm>
            <a:prstGeom prst="line">
              <a:avLst/>
            </a:prstGeom>
            <a:noFill/>
            <a:ln w="15875" cap="flat">
              <a:solidFill>
                <a:srgbClr val="FF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31" name="Shape 731"/>
            <p:cNvSpPr/>
            <p:nvPr/>
          </p:nvSpPr>
          <p:spPr>
            <a:xfrm flipH="1">
              <a:off x="649342" y="0"/>
              <a:ext cx="1" cy="360934"/>
            </a:xfrm>
            <a:prstGeom prst="line">
              <a:avLst/>
            </a:prstGeom>
            <a:noFill/>
            <a:ln w="15875" cap="flat">
              <a:solidFill>
                <a:srgbClr val="FF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733" name="Shape 733"/>
          <p:cNvSpPr/>
          <p:nvPr/>
        </p:nvSpPr>
        <p:spPr>
          <a:xfrm flipH="1">
            <a:off x="2555775" y="3845054"/>
            <a:ext cx="360041" cy="1"/>
          </a:xfrm>
          <a:prstGeom prst="line">
            <a:avLst/>
          </a:prstGeom>
          <a:ln w="15875">
            <a:solidFill>
              <a:srgbClr val="FF0000"/>
            </a:solidFill>
            <a:tailEnd type="triangle"/>
          </a:ln>
        </p:spPr>
        <p:txBody>
          <a:bodyPr lIns="45718" tIns="45718" rIns="45718" bIns="45718"/>
          <a:lstStyle/>
          <a:p>
            <a:pPr>
              <a:defRPr>
                <a:latin typeface="Calibri"/>
                <a:ea typeface="Calibri"/>
                <a:cs typeface="Calibri"/>
                <a:sym typeface="Calibri"/>
              </a:defRPr>
            </a:pPr>
          </a:p>
        </p:txBody>
      </p:sp>
      <p:sp>
        <p:nvSpPr>
          <p:cNvPr id="734" name="Shape 734"/>
          <p:cNvSpPr/>
          <p:nvPr>
            <p:ph type="title"/>
          </p:nvPr>
        </p:nvSpPr>
        <p:spPr>
          <a:prstGeom prst="rect">
            <a:avLst/>
          </a:prstGeom>
        </p:spPr>
        <p:txBody>
          <a:bodyPr/>
          <a:lstStyle/>
          <a:p>
            <a:pPr/>
            <a:r>
              <a:t>Modèles à la MVC</a:t>
            </a:r>
          </a:p>
        </p:txBody>
      </p:sp>
      <p:pic>
        <p:nvPicPr>
          <p:cNvPr id="735"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grpSp>
        <p:nvGrpSpPr>
          <p:cNvPr id="738" name="Group 738"/>
          <p:cNvGrpSpPr/>
          <p:nvPr/>
        </p:nvGrpSpPr>
        <p:grpSpPr>
          <a:xfrm>
            <a:off x="5796136" y="4869160"/>
            <a:ext cx="2088233" cy="790187"/>
            <a:chOff x="0" y="0"/>
            <a:chExt cx="2088232" cy="790185"/>
          </a:xfrm>
        </p:grpSpPr>
        <p:sp>
          <p:nvSpPr>
            <p:cNvPr id="736" name="Shape 736"/>
            <p:cNvSpPr/>
            <p:nvPr/>
          </p:nvSpPr>
          <p:spPr>
            <a:xfrm>
              <a:off x="1008112" y="0"/>
              <a:ext cx="1" cy="432048"/>
            </a:xfrm>
            <a:prstGeom prst="line">
              <a:avLst/>
            </a:prstGeom>
            <a:noFill/>
            <a:ln w="25400" cap="flat">
              <a:solidFill>
                <a:schemeClr val="accent4"/>
              </a:solidFill>
              <a:prstDash val="solid"/>
              <a:round/>
              <a:head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37" name="Shape 737"/>
            <p:cNvSpPr/>
            <p:nvPr/>
          </p:nvSpPr>
          <p:spPr>
            <a:xfrm>
              <a:off x="0" y="432047"/>
              <a:ext cx="2088233"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a:solidFill>
                    <a:schemeClr val="accent4"/>
                  </a:solidFill>
                  <a:latin typeface="Calibri"/>
                  <a:ea typeface="Calibri"/>
                  <a:cs typeface="Calibri"/>
                  <a:sym typeface="Calibri"/>
                </a:defRPr>
              </a:lvl1pPr>
            </a:lstStyle>
            <a:p>
              <a:pPr/>
              <a:r>
                <a:t>Injection JavaFx</a:t>
              </a:r>
            </a:p>
          </p:txBody>
        </p:sp>
      </p:grpSp>
      <p:grpSp>
        <p:nvGrpSpPr>
          <p:cNvPr id="741" name="Group 741"/>
          <p:cNvGrpSpPr/>
          <p:nvPr/>
        </p:nvGrpSpPr>
        <p:grpSpPr>
          <a:xfrm>
            <a:off x="2267743" y="4437112"/>
            <a:ext cx="2880321" cy="1551651"/>
            <a:chOff x="0" y="0"/>
            <a:chExt cx="2880320" cy="1551650"/>
          </a:xfrm>
        </p:grpSpPr>
        <p:sp>
          <p:nvSpPr>
            <p:cNvPr id="739" name="Shape 739"/>
            <p:cNvSpPr/>
            <p:nvPr/>
          </p:nvSpPr>
          <p:spPr>
            <a:xfrm>
              <a:off x="2592288" y="0"/>
              <a:ext cx="1" cy="936105"/>
            </a:xfrm>
            <a:prstGeom prst="line">
              <a:avLst/>
            </a:prstGeom>
            <a:noFill/>
            <a:ln w="25400" cap="flat">
              <a:solidFill>
                <a:schemeClr val="accent6"/>
              </a:solidFill>
              <a:prstDash val="solid"/>
              <a:round/>
              <a:headEnd type="triangle" w="med" len="me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40" name="Shape 740"/>
            <p:cNvSpPr/>
            <p:nvPr/>
          </p:nvSpPr>
          <p:spPr>
            <a:xfrm>
              <a:off x="0" y="926812"/>
              <a:ext cx="2880321"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a:solidFill>
                    <a:srgbClr val="E46C0A"/>
                  </a:solidFill>
                  <a:latin typeface="Calibri"/>
                  <a:ea typeface="Calibri"/>
                  <a:cs typeface="Calibri"/>
                  <a:sym typeface="Calibri"/>
                </a:defRPr>
              </a:lvl1pPr>
            </a:lstStyle>
            <a:p>
              <a:pPr/>
              <a:r>
                <a:t>Init au chargement du FXML</a:t>
              </a:r>
            </a:p>
          </p:txBody>
        </p:sp>
      </p:grpSp>
      <p:grpSp>
        <p:nvGrpSpPr>
          <p:cNvPr id="744" name="Group 744"/>
          <p:cNvGrpSpPr/>
          <p:nvPr/>
        </p:nvGrpSpPr>
        <p:grpSpPr>
          <a:xfrm>
            <a:off x="1691680" y="3195711"/>
            <a:ext cx="3096345" cy="1545011"/>
            <a:chOff x="0" y="0"/>
            <a:chExt cx="3096344" cy="1545010"/>
          </a:xfrm>
        </p:grpSpPr>
        <p:sp>
          <p:nvSpPr>
            <p:cNvPr id="742" name="Shape 742"/>
            <p:cNvSpPr/>
            <p:nvPr/>
          </p:nvSpPr>
          <p:spPr>
            <a:xfrm>
              <a:off x="792087" y="-1"/>
              <a:ext cx="2304257" cy="1545012"/>
            </a:xfrm>
            <a:prstGeom prst="ellipse">
              <a:avLst/>
            </a:prstGeom>
            <a:noFill/>
            <a:ln w="19050" cap="flat">
              <a:solidFill>
                <a:srgbClr val="008000"/>
              </a:solidFill>
              <a:prstDash val="solid"/>
              <a:roun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43" name="Shape 743"/>
            <p:cNvSpPr/>
            <p:nvPr/>
          </p:nvSpPr>
          <p:spPr>
            <a:xfrm>
              <a:off x="-1" y="1152128"/>
              <a:ext cx="1260476" cy="294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spcBef>
                  <a:spcPts val="800"/>
                </a:spcBef>
                <a:defRPr b="1" sz="1400">
                  <a:solidFill>
                    <a:srgbClr val="008000"/>
                  </a:solidFill>
                  <a:latin typeface="Calibri"/>
                  <a:ea typeface="Calibri"/>
                  <a:cs typeface="Calibri"/>
                  <a:sym typeface="Calibri"/>
                </a:defRPr>
              </a:lvl1pPr>
            </a:lstStyle>
            <a:p>
              <a:pPr/>
              <a:r>
                <a:t>Contrôleurs</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729"/>
                                        </p:tgtEl>
                                        <p:attrNameLst>
                                          <p:attrName>style.visibility</p:attrName>
                                        </p:attrNameLst>
                                      </p:cBhvr>
                                      <p:to>
                                        <p:strVal val="visible"/>
                                      </p:to>
                                    </p:set>
                                    <p:anim calcmode="lin" valueType="num">
                                      <p:cBhvr>
                                        <p:cTn id="7" dur="1000" fill="hold"/>
                                        <p:tgtEl>
                                          <p:spTgt spid="729"/>
                                        </p:tgtEl>
                                        <p:attrNameLst>
                                          <p:attrName>ppt_w</p:attrName>
                                        </p:attrNameLst>
                                      </p:cBhvr>
                                      <p:tavLst>
                                        <p:tav tm="0">
                                          <p:val>
                                            <p:fltVal val="0"/>
                                          </p:val>
                                        </p:tav>
                                        <p:tav tm="100000">
                                          <p:val>
                                            <p:strVal val="#ppt_w"/>
                                          </p:val>
                                        </p:tav>
                                      </p:tavLst>
                                    </p:anim>
                                    <p:anim calcmode="lin" valueType="num">
                                      <p:cBhvr>
                                        <p:cTn id="8" dur="1000" fill="hold"/>
                                        <p:tgtEl>
                                          <p:spTgt spid="7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7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7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7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7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el" backwards="0">
                                    <p:tmAbs val="0"/>
                                  </p:iterate>
                                  <p:childTnLst>
                                    <p:set>
                                      <p:cBhvr>
                                        <p:cTn id="28" fill="hold"/>
                                        <p:tgtEl>
                                          <p:spTgt spid="7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7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8" fill="hold">
                                  <p:stCondLst>
                                    <p:cond delay="0"/>
                                  </p:stCondLst>
                                  <p:iterate type="el" backwards="0">
                                    <p:tmAbs val="0"/>
                                  </p:iterate>
                                  <p:childTnLst>
                                    <p:set>
                                      <p:cBhvr>
                                        <p:cTn id="36" fill="hold"/>
                                        <p:tgtEl>
                                          <p:spTgt spid="7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7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0" fill="hold">
                                  <p:stCondLst>
                                    <p:cond delay="0"/>
                                  </p:stCondLst>
                                  <p:iterate type="el" backwards="0">
                                    <p:tmAbs val="0"/>
                                  </p:iterate>
                                  <p:childTnLst>
                                    <p:set>
                                      <p:cBhvr>
                                        <p:cTn id="44" fill="hold"/>
                                        <p:tgtEl>
                                          <p:spTgt spid="7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1" fill="hold">
                                  <p:stCondLst>
                                    <p:cond delay="0"/>
                                  </p:stCondLst>
                                  <p:iterate type="el" backwards="0">
                                    <p:tmAbs val="0"/>
                                  </p:iterate>
                                  <p:childTnLst>
                                    <p:set>
                                      <p:cBhvr>
                                        <p:cTn id="48" fill="hold"/>
                                        <p:tgtEl>
                                          <p:spTgt spid="7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2" fill="hold">
                                  <p:stCondLst>
                                    <p:cond delay="0"/>
                                  </p:stCondLst>
                                  <p:iterate type="el" backwards="0">
                                    <p:tmAbs val="0"/>
                                  </p:iterate>
                                  <p:childTnLst>
                                    <p:set>
                                      <p:cBhvr>
                                        <p:cTn id="52" fill="hold"/>
                                        <p:tgtEl>
                                          <p:spTgt spid="70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3" fill="hold">
                                  <p:stCondLst>
                                    <p:cond delay="0"/>
                                  </p:stCondLst>
                                  <p:iterate type="el" backwards="0">
                                    <p:tmAbs val="0"/>
                                  </p:iterate>
                                  <p:childTnLst>
                                    <p:set>
                                      <p:cBhvr>
                                        <p:cTn id="56" fill="hold"/>
                                        <p:tgtEl>
                                          <p:spTgt spid="7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4" fill="hold">
                                  <p:stCondLst>
                                    <p:cond delay="0"/>
                                  </p:stCondLst>
                                  <p:iterate type="el" backwards="0">
                                    <p:tmAbs val="0"/>
                                  </p:iterate>
                                  <p:childTnLst>
                                    <p:set>
                                      <p:cBhvr>
                                        <p:cTn id="60" fill="hold"/>
                                        <p:tgtEl>
                                          <p:spTgt spid="7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4" presetID="22" grpId="15" fill="hold">
                                  <p:stCondLst>
                                    <p:cond delay="0"/>
                                  </p:stCondLst>
                                  <p:iterate type="el" backwards="0">
                                    <p:tmAbs val="0"/>
                                  </p:iterate>
                                  <p:childTnLst>
                                    <p:set>
                                      <p:cBhvr>
                                        <p:cTn id="64" fill="hold"/>
                                        <p:tgtEl>
                                          <p:spTgt spid="744"/>
                                        </p:tgtEl>
                                        <p:attrNameLst>
                                          <p:attrName>style.visibility</p:attrName>
                                        </p:attrNameLst>
                                      </p:cBhvr>
                                      <p:to>
                                        <p:strVal val="visible"/>
                                      </p:to>
                                    </p:set>
                                    <p:animEffect filter="wipe(down)" transition="in">
                                      <p:cBhvr>
                                        <p:cTn id="65" dur="5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3" grpId="7"/>
      <p:bldP build="whole" bldLvl="1" animBg="1" rev="0" advAuto="0" spid="705" grpId="12"/>
      <p:bldP build="whole" bldLvl="1" animBg="1" rev="0" advAuto="0" spid="741" grpId="14"/>
      <p:bldP build="whole" bldLvl="1" animBg="1" rev="0" advAuto="0" spid="717" grpId="4"/>
      <p:bldP build="whole" bldLvl="1" animBg="1" rev="0" advAuto="0" spid="732" grpId="9"/>
      <p:bldP build="whole" bldLvl="1" animBg="1" rev="0" advAuto="0" spid="703" grpId="10"/>
      <p:bldP build="whole" bldLvl="1" animBg="1" rev="0" advAuto="0" spid="716" grpId="6"/>
      <p:bldP build="whole" bldLvl="1" animBg="1" rev="0" advAuto="0" spid="715" grpId="5"/>
      <p:bldP build="whole" bldLvl="1" animBg="1" rev="0" advAuto="0" spid="706" grpId="2"/>
      <p:bldP build="whole" bldLvl="1" animBg="1" rev="0" advAuto="0" spid="744" grpId="15"/>
      <p:bldP build="whole" bldLvl="1" animBg="1" rev="0" advAuto="0" spid="704" grpId="3"/>
      <p:bldP build="whole" bldLvl="1" animBg="1" rev="0" advAuto="0" spid="729" grpId="1"/>
      <p:bldP build="whole" bldLvl="1" animBg="1" rev="0" advAuto="0" spid="713" grpId="8"/>
      <p:bldP build="whole" bldLvl="1" animBg="1" rev="0" advAuto="0" spid="714" grpId="11"/>
      <p:bldP build="whole" bldLvl="1" animBg="1" rev="0" advAuto="0" spid="738" grpId="13"/>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Shape 74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49" name="Group 749"/>
          <p:cNvGrpSpPr/>
          <p:nvPr/>
        </p:nvGrpSpPr>
        <p:grpSpPr>
          <a:xfrm>
            <a:off x="5760913" y="3443515"/>
            <a:ext cx="2016225" cy="278764"/>
            <a:chOff x="0" y="0"/>
            <a:chExt cx="2016224" cy="278762"/>
          </a:xfrm>
        </p:grpSpPr>
        <p:sp>
          <p:nvSpPr>
            <p:cNvPr id="747" name="Shape 747"/>
            <p:cNvSpPr/>
            <p:nvPr/>
          </p:nvSpPr>
          <p:spPr>
            <a:xfrm>
              <a:off x="611286" y="0"/>
              <a:ext cx="1404939" cy="278763"/>
            </a:xfrm>
            <a:prstGeom prst="rect">
              <a:avLst/>
            </a:prstGeom>
            <a:solidFill>
              <a:srgbClr val="CC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Scene</a:t>
              </a:r>
            </a:p>
          </p:txBody>
        </p:sp>
        <p:sp>
          <p:nvSpPr>
            <p:cNvPr id="748" name="Shape 748"/>
            <p:cNvSpPr/>
            <p:nvPr/>
          </p:nvSpPr>
          <p:spPr>
            <a:xfrm flipV="1">
              <a:off x="0" y="142081"/>
              <a:ext cx="611286" cy="2"/>
            </a:xfrm>
            <a:prstGeom prst="line">
              <a:avLst/>
            </a:prstGeom>
            <a:noFill/>
            <a:ln w="1905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752" name="Group 752"/>
          <p:cNvGrpSpPr/>
          <p:nvPr/>
        </p:nvGrpSpPr>
        <p:grpSpPr>
          <a:xfrm>
            <a:off x="6804248" y="4253988"/>
            <a:ext cx="1908995" cy="278764"/>
            <a:chOff x="0" y="0"/>
            <a:chExt cx="1908994" cy="278762"/>
          </a:xfrm>
        </p:grpSpPr>
        <p:sp>
          <p:nvSpPr>
            <p:cNvPr id="750" name="Shape 750"/>
            <p:cNvSpPr/>
            <p:nvPr/>
          </p:nvSpPr>
          <p:spPr>
            <a:xfrm>
              <a:off x="504056" y="0"/>
              <a:ext cx="1404939" cy="278763"/>
            </a:xfrm>
            <a:prstGeom prst="rect">
              <a:avLst/>
            </a:prstGeom>
            <a:solidFill>
              <a:srgbClr val="CC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Pane</a:t>
              </a:r>
            </a:p>
          </p:txBody>
        </p:sp>
        <p:sp>
          <p:nvSpPr>
            <p:cNvPr id="751" name="Shape 751"/>
            <p:cNvSpPr/>
            <p:nvPr/>
          </p:nvSpPr>
          <p:spPr>
            <a:xfrm>
              <a:off x="0" y="142081"/>
              <a:ext cx="504057" cy="1"/>
            </a:xfrm>
            <a:prstGeom prst="line">
              <a:avLst/>
            </a:prstGeom>
            <a:noFill/>
            <a:ln w="1905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832" name="Shape 832"/>
          <p:cNvSpPr/>
          <p:nvPr/>
        </p:nvSpPr>
        <p:spPr>
          <a:xfrm>
            <a:off x="3144490" y="2581765"/>
            <a:ext cx="2333303" cy="75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w="19050">
            <a:solidFill>
              <a:srgbClr val="000000"/>
            </a:solidFill>
            <a:tailEnd type="triangle"/>
          </a:ln>
        </p:spPr>
        <p:txBody>
          <a:bodyPr/>
          <a:lstStyle/>
          <a:p>
            <a:pPr/>
          </a:p>
        </p:txBody>
      </p:sp>
      <p:grpSp>
        <p:nvGrpSpPr>
          <p:cNvPr id="756" name="Group 756"/>
          <p:cNvGrpSpPr/>
          <p:nvPr/>
        </p:nvGrpSpPr>
        <p:grpSpPr>
          <a:xfrm>
            <a:off x="7740352" y="3306662"/>
            <a:ext cx="1201488" cy="1089407"/>
            <a:chOff x="0" y="0"/>
            <a:chExt cx="1201486" cy="1089406"/>
          </a:xfrm>
        </p:grpSpPr>
        <p:sp>
          <p:nvSpPr>
            <p:cNvPr id="754" name="Shape 754"/>
            <p:cNvSpPr/>
            <p:nvPr/>
          </p:nvSpPr>
          <p:spPr>
            <a:xfrm>
              <a:off x="36785" y="278932"/>
              <a:ext cx="1164702" cy="810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7361" y="21600"/>
                  </a:lnTo>
                </a:path>
              </a:pathLst>
            </a:custGeom>
            <a:noFill/>
            <a:ln w="1905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55" name="Shape 755"/>
            <p:cNvSpPr/>
            <p:nvPr/>
          </p:nvSpPr>
          <p:spPr>
            <a:xfrm>
              <a:off x="0" y="0"/>
              <a:ext cx="864096" cy="269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Calibri"/>
                  <a:ea typeface="Calibri"/>
                  <a:cs typeface="Calibri"/>
                  <a:sym typeface="Calibri"/>
                </a:defRPr>
              </a:lvl1pPr>
            </a:lstStyle>
            <a:p>
              <a:pPr/>
              <a:r>
                <a:t>children</a:t>
              </a:r>
            </a:p>
          </p:txBody>
        </p:sp>
      </p:grpSp>
      <p:grpSp>
        <p:nvGrpSpPr>
          <p:cNvPr id="759" name="Group 759"/>
          <p:cNvGrpSpPr/>
          <p:nvPr/>
        </p:nvGrpSpPr>
        <p:grpSpPr>
          <a:xfrm>
            <a:off x="2123728" y="1135776"/>
            <a:ext cx="5743030" cy="503864"/>
            <a:chOff x="0" y="0"/>
            <a:chExt cx="5743028" cy="503862"/>
          </a:xfrm>
        </p:grpSpPr>
        <p:sp>
          <p:nvSpPr>
            <p:cNvPr id="757" name="Shape 757"/>
            <p:cNvSpPr/>
            <p:nvPr/>
          </p:nvSpPr>
          <p:spPr>
            <a:xfrm rot="5400000">
              <a:off x="2755423" y="-2483743"/>
              <a:ext cx="232183" cy="574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67" y="0"/>
                  </a:moveTo>
                  <a:lnTo>
                    <a:pt x="0" y="0"/>
                  </a:lnTo>
                  <a:lnTo>
                    <a:pt x="0" y="21600"/>
                  </a:lnTo>
                  <a:lnTo>
                    <a:pt x="21600" y="21600"/>
                  </a:lnTo>
                </a:path>
              </a:pathLst>
            </a:custGeom>
            <a:noFill/>
            <a:ln w="1905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58" name="Shape 758"/>
            <p:cNvSpPr/>
            <p:nvPr/>
          </p:nvSpPr>
          <p:spPr>
            <a:xfrm>
              <a:off x="1224135" y="-1"/>
              <a:ext cx="864097"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Calibri"/>
                  <a:ea typeface="Calibri"/>
                  <a:cs typeface="Calibri"/>
                  <a:sym typeface="Calibri"/>
                </a:defRPr>
              </a:lvl1pPr>
            </a:lstStyle>
            <a:p>
              <a:pPr/>
              <a:r>
                <a:t>controller</a:t>
              </a:r>
            </a:p>
          </p:txBody>
        </p:sp>
      </p:grpSp>
      <p:grpSp>
        <p:nvGrpSpPr>
          <p:cNvPr id="763" name="Group 763"/>
          <p:cNvGrpSpPr/>
          <p:nvPr/>
        </p:nvGrpSpPr>
        <p:grpSpPr>
          <a:xfrm>
            <a:off x="1691680" y="3284983"/>
            <a:ext cx="4069235" cy="437295"/>
            <a:chOff x="0" y="0"/>
            <a:chExt cx="4069234" cy="437293"/>
          </a:xfrm>
        </p:grpSpPr>
        <p:sp>
          <p:nvSpPr>
            <p:cNvPr id="760" name="Shape 760"/>
            <p:cNvSpPr/>
            <p:nvPr/>
          </p:nvSpPr>
          <p:spPr>
            <a:xfrm>
              <a:off x="2664296" y="158530"/>
              <a:ext cx="1404939"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ApplicationView</a:t>
              </a:r>
            </a:p>
          </p:txBody>
        </p:sp>
        <p:sp>
          <p:nvSpPr>
            <p:cNvPr id="761" name="Shape 761"/>
            <p:cNvSpPr/>
            <p:nvPr/>
          </p:nvSpPr>
          <p:spPr>
            <a:xfrm>
              <a:off x="-1" y="297031"/>
              <a:ext cx="2664298" cy="3582"/>
            </a:xfrm>
            <a:prstGeom prst="line">
              <a:avLst/>
            </a:prstGeom>
            <a:noFill/>
            <a:ln w="1905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62" name="Shape 762"/>
            <p:cNvSpPr/>
            <p:nvPr/>
          </p:nvSpPr>
          <p:spPr>
            <a:xfrm>
              <a:off x="432048" y="0"/>
              <a:ext cx="864097" cy="269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Calibri"/>
                  <a:ea typeface="Calibri"/>
                  <a:cs typeface="Calibri"/>
                  <a:sym typeface="Calibri"/>
                </a:defRPr>
              </a:lvl1pPr>
            </a:lstStyle>
            <a:p>
              <a:pPr/>
              <a:r>
                <a:t>appView</a:t>
              </a:r>
            </a:p>
          </p:txBody>
        </p:sp>
      </p:grpSp>
      <p:grpSp>
        <p:nvGrpSpPr>
          <p:cNvPr id="767" name="Group 767"/>
          <p:cNvGrpSpPr/>
          <p:nvPr/>
        </p:nvGrpSpPr>
        <p:grpSpPr>
          <a:xfrm>
            <a:off x="3851919" y="4102620"/>
            <a:ext cx="2952329" cy="430131"/>
            <a:chOff x="0" y="0"/>
            <a:chExt cx="2952328" cy="430129"/>
          </a:xfrm>
        </p:grpSpPr>
        <p:sp>
          <p:nvSpPr>
            <p:cNvPr id="764" name="Shape 764"/>
            <p:cNvSpPr/>
            <p:nvPr/>
          </p:nvSpPr>
          <p:spPr>
            <a:xfrm>
              <a:off x="1547390" y="151366"/>
              <a:ext cx="1404939"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CalculView</a:t>
              </a:r>
            </a:p>
          </p:txBody>
        </p:sp>
        <p:sp>
          <p:nvSpPr>
            <p:cNvPr id="765" name="Shape 765"/>
            <p:cNvSpPr/>
            <p:nvPr/>
          </p:nvSpPr>
          <p:spPr>
            <a:xfrm flipV="1">
              <a:off x="0" y="293449"/>
              <a:ext cx="1547391" cy="3583"/>
            </a:xfrm>
            <a:prstGeom prst="line">
              <a:avLst/>
            </a:prstGeom>
            <a:noFill/>
            <a:ln w="1905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66" name="Shape 766"/>
            <p:cNvSpPr/>
            <p:nvPr/>
          </p:nvSpPr>
          <p:spPr>
            <a:xfrm>
              <a:off x="288032" y="0"/>
              <a:ext cx="864097" cy="269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Calibri"/>
                  <a:ea typeface="Calibri"/>
                  <a:cs typeface="Calibri"/>
                  <a:sym typeface="Calibri"/>
                </a:defRPr>
              </a:lvl1pPr>
            </a:lstStyle>
            <a:p>
              <a:pPr/>
              <a:r>
                <a:t>calcView</a:t>
              </a:r>
            </a:p>
          </p:txBody>
        </p:sp>
      </p:grpSp>
      <p:grpSp>
        <p:nvGrpSpPr>
          <p:cNvPr id="770" name="Group 770"/>
          <p:cNvGrpSpPr/>
          <p:nvPr/>
        </p:nvGrpSpPr>
        <p:grpSpPr>
          <a:xfrm>
            <a:off x="2195735" y="5095829"/>
            <a:ext cx="1224138" cy="1277352"/>
            <a:chOff x="0" y="0"/>
            <a:chExt cx="1224136" cy="1277350"/>
          </a:xfrm>
        </p:grpSpPr>
        <p:sp>
          <p:nvSpPr>
            <p:cNvPr id="768" name="Shape 768"/>
            <p:cNvSpPr/>
            <p:nvPr/>
          </p:nvSpPr>
          <p:spPr>
            <a:xfrm flipH="1" rot="10800000">
              <a:off x="0" y="-1"/>
              <a:ext cx="1224137" cy="1252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5400" cap="flat">
              <a:solidFill>
                <a:schemeClr val="accent3"/>
              </a:solidFill>
              <a:prstDash val="sysDash"/>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69" name="Shape 769"/>
            <p:cNvSpPr/>
            <p:nvPr/>
          </p:nvSpPr>
          <p:spPr>
            <a:xfrm>
              <a:off x="216023" y="1008112"/>
              <a:ext cx="720082"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rgbClr val="77933C"/>
                  </a:solidFill>
                  <a:latin typeface="Calibri"/>
                  <a:ea typeface="Calibri"/>
                  <a:cs typeface="Calibri"/>
                  <a:sym typeface="Calibri"/>
                </a:defRPr>
              </a:lvl1pPr>
            </a:lstStyle>
            <a:p>
              <a:pPr/>
              <a:r>
                <a:t>new</a:t>
              </a:r>
            </a:p>
          </p:txBody>
        </p:sp>
      </p:grpSp>
      <p:grpSp>
        <p:nvGrpSpPr>
          <p:cNvPr id="773" name="Group 773"/>
          <p:cNvGrpSpPr/>
          <p:nvPr/>
        </p:nvGrpSpPr>
        <p:grpSpPr>
          <a:xfrm>
            <a:off x="323527" y="3799686"/>
            <a:ext cx="720081" cy="2645502"/>
            <a:chOff x="0" y="0"/>
            <a:chExt cx="720080" cy="2645501"/>
          </a:xfrm>
        </p:grpSpPr>
        <p:sp>
          <p:nvSpPr>
            <p:cNvPr id="771" name="Shape 771"/>
            <p:cNvSpPr/>
            <p:nvPr/>
          </p:nvSpPr>
          <p:spPr>
            <a:xfrm flipH="1" rot="5400000">
              <a:off x="-972108" y="1044115"/>
              <a:ext cx="2376266" cy="288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 y="0"/>
                  </a:lnTo>
                  <a:lnTo>
                    <a:pt x="80" y="21600"/>
                  </a:lnTo>
                  <a:lnTo>
                    <a:pt x="21600" y="21600"/>
                  </a:lnTo>
                </a:path>
              </a:pathLst>
            </a:custGeom>
            <a:noFill/>
            <a:ln w="25400" cap="flat">
              <a:solidFill>
                <a:schemeClr val="accent3"/>
              </a:solidFill>
              <a:prstDash val="sysDash"/>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72" name="Shape 772"/>
            <p:cNvSpPr/>
            <p:nvPr/>
          </p:nvSpPr>
          <p:spPr>
            <a:xfrm>
              <a:off x="0" y="2376263"/>
              <a:ext cx="720081"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rgbClr val="77933C"/>
                  </a:solidFill>
                  <a:latin typeface="Calibri"/>
                  <a:ea typeface="Calibri"/>
                  <a:cs typeface="Calibri"/>
                  <a:sym typeface="Calibri"/>
                </a:defRPr>
              </a:lvl1pPr>
            </a:lstStyle>
            <a:p>
              <a:pPr/>
              <a:r>
                <a:t>new</a:t>
              </a:r>
            </a:p>
          </p:txBody>
        </p:sp>
      </p:grpSp>
      <p:grpSp>
        <p:nvGrpSpPr>
          <p:cNvPr id="780" name="Group 780"/>
          <p:cNvGrpSpPr/>
          <p:nvPr/>
        </p:nvGrpSpPr>
        <p:grpSpPr>
          <a:xfrm>
            <a:off x="251519" y="2435403"/>
            <a:ext cx="1440161" cy="1646500"/>
            <a:chOff x="0" y="0"/>
            <a:chExt cx="1440160" cy="1646498"/>
          </a:xfrm>
        </p:grpSpPr>
        <p:sp>
          <p:nvSpPr>
            <p:cNvPr id="774" name="Shape 774"/>
            <p:cNvSpPr/>
            <p:nvPr/>
          </p:nvSpPr>
          <p:spPr>
            <a:xfrm>
              <a:off x="0" y="1008112"/>
              <a:ext cx="1440161"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GUIApplicationCtrl</a:t>
              </a:r>
            </a:p>
          </p:txBody>
        </p:sp>
        <p:sp>
          <p:nvSpPr>
            <p:cNvPr id="775" name="Shape 775"/>
            <p:cNvSpPr/>
            <p:nvPr/>
          </p:nvSpPr>
          <p:spPr>
            <a:xfrm>
              <a:off x="0" y="504056"/>
              <a:ext cx="1440161"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AApplicationCtrl</a:t>
              </a:r>
            </a:p>
          </p:txBody>
        </p:sp>
        <p:sp>
          <p:nvSpPr>
            <p:cNvPr id="776" name="Shape 776"/>
            <p:cNvSpPr/>
            <p:nvPr/>
          </p:nvSpPr>
          <p:spPr>
            <a:xfrm flipV="1">
              <a:off x="720080" y="781054"/>
              <a:ext cx="1" cy="227058"/>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77" name="Shape 777"/>
            <p:cNvSpPr/>
            <p:nvPr/>
          </p:nvSpPr>
          <p:spPr>
            <a:xfrm>
              <a:off x="0" y="0"/>
              <a:ext cx="1440161" cy="278763"/>
            </a:xfrm>
            <a:prstGeom prst="rect">
              <a:avLst/>
            </a:prstGeom>
            <a:solidFill>
              <a:srgbClr val="CCFFCC">
                <a:alpha val="25000"/>
              </a:srgbClr>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IApplicationCtrl</a:t>
              </a:r>
            </a:p>
          </p:txBody>
        </p:sp>
        <p:sp>
          <p:nvSpPr>
            <p:cNvPr id="778" name="Shape 778"/>
            <p:cNvSpPr/>
            <p:nvPr/>
          </p:nvSpPr>
          <p:spPr>
            <a:xfrm flipV="1">
              <a:off x="720080" y="276999"/>
              <a:ext cx="1" cy="227058"/>
            </a:xfrm>
            <a:prstGeom prst="line">
              <a:avLst/>
            </a:prstGeom>
            <a:noFill/>
            <a:ln w="25400" cap="flat">
              <a:solidFill>
                <a:srgbClr val="000000"/>
              </a:solidFill>
              <a:prstDash val="sysDot"/>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79" name="Shape 779"/>
            <p:cNvSpPr/>
            <p:nvPr/>
          </p:nvSpPr>
          <p:spPr>
            <a:xfrm>
              <a:off x="216024" y="1313760"/>
              <a:ext cx="1080121" cy="332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sz="1600">
                  <a:solidFill>
                    <a:srgbClr val="77933C"/>
                  </a:solidFill>
                  <a:latin typeface="Calibri"/>
                  <a:ea typeface="Calibri"/>
                  <a:cs typeface="Calibri"/>
                  <a:sym typeface="Calibri"/>
                </a:defRPr>
              </a:lvl1pPr>
            </a:lstStyle>
            <a:p>
              <a:pPr/>
              <a:r>
                <a:t>AppCtrl</a:t>
              </a:r>
            </a:p>
          </p:txBody>
        </p:sp>
      </p:grpSp>
      <p:grpSp>
        <p:nvGrpSpPr>
          <p:cNvPr id="789" name="Group 789"/>
          <p:cNvGrpSpPr/>
          <p:nvPr/>
        </p:nvGrpSpPr>
        <p:grpSpPr>
          <a:xfrm>
            <a:off x="1691679" y="2573902"/>
            <a:ext cx="2160242" cy="2808013"/>
            <a:chOff x="0" y="0"/>
            <a:chExt cx="2160240" cy="2808011"/>
          </a:xfrm>
        </p:grpSpPr>
        <p:sp>
          <p:nvSpPr>
            <p:cNvPr id="781" name="Shape 781"/>
            <p:cNvSpPr/>
            <p:nvPr/>
          </p:nvSpPr>
          <p:spPr>
            <a:xfrm>
              <a:off x="720079" y="2191304"/>
              <a:ext cx="1440161"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GUICalculCtrl</a:t>
              </a:r>
            </a:p>
          </p:txBody>
        </p:sp>
        <p:sp>
          <p:nvSpPr>
            <p:cNvPr id="782" name="Shape 782"/>
            <p:cNvSpPr/>
            <p:nvPr/>
          </p:nvSpPr>
          <p:spPr>
            <a:xfrm>
              <a:off x="720079" y="1687247"/>
              <a:ext cx="1440161"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ACalculCtrl</a:t>
              </a:r>
            </a:p>
          </p:txBody>
        </p:sp>
        <p:sp>
          <p:nvSpPr>
            <p:cNvPr id="783" name="Shape 783"/>
            <p:cNvSpPr/>
            <p:nvPr/>
          </p:nvSpPr>
          <p:spPr>
            <a:xfrm>
              <a:off x="720079" y="1172158"/>
              <a:ext cx="1440161" cy="278764"/>
            </a:xfrm>
            <a:prstGeom prst="rect">
              <a:avLst/>
            </a:prstGeom>
            <a:solidFill>
              <a:srgbClr val="CCFFCC">
                <a:alpha val="25000"/>
              </a:srgbClr>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ICalculCtrl</a:t>
              </a:r>
            </a:p>
          </p:txBody>
        </p:sp>
        <p:sp>
          <p:nvSpPr>
            <p:cNvPr id="784" name="Shape 784"/>
            <p:cNvSpPr/>
            <p:nvPr/>
          </p:nvSpPr>
          <p:spPr>
            <a:xfrm rot="10800000">
              <a:off x="-1" y="-1"/>
              <a:ext cx="720082" cy="1825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83" y="0"/>
                  </a:lnTo>
                  <a:lnTo>
                    <a:pt x="16183" y="21600"/>
                  </a:lnTo>
                  <a:lnTo>
                    <a:pt x="21600" y="21600"/>
                  </a:lnTo>
                </a:path>
              </a:pathLst>
            </a:custGeom>
            <a:noFill/>
            <a:ln w="1905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85" name="Shape 785"/>
            <p:cNvSpPr/>
            <p:nvPr/>
          </p:nvSpPr>
          <p:spPr>
            <a:xfrm>
              <a:off x="144015" y="1513814"/>
              <a:ext cx="648073"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Calibri"/>
                  <a:ea typeface="Calibri"/>
                  <a:cs typeface="Calibri"/>
                  <a:sym typeface="Calibri"/>
                </a:defRPr>
              </a:lvl1pPr>
            </a:lstStyle>
            <a:p>
              <a:pPr/>
              <a:r>
                <a:t>parent</a:t>
              </a:r>
            </a:p>
          </p:txBody>
        </p:sp>
        <p:sp>
          <p:nvSpPr>
            <p:cNvPr id="786" name="Shape 786"/>
            <p:cNvSpPr/>
            <p:nvPr/>
          </p:nvSpPr>
          <p:spPr>
            <a:xfrm flipV="1">
              <a:off x="1440160" y="1449157"/>
              <a:ext cx="1" cy="227058"/>
            </a:xfrm>
            <a:prstGeom prst="line">
              <a:avLst/>
            </a:prstGeom>
            <a:noFill/>
            <a:ln w="25400" cap="flat">
              <a:solidFill>
                <a:srgbClr val="000000"/>
              </a:solidFill>
              <a:prstDash val="sysDot"/>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87" name="Shape 787"/>
            <p:cNvSpPr/>
            <p:nvPr/>
          </p:nvSpPr>
          <p:spPr>
            <a:xfrm flipV="1">
              <a:off x="1440160" y="1964247"/>
              <a:ext cx="1" cy="227057"/>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788" name="Shape 788"/>
            <p:cNvSpPr/>
            <p:nvPr/>
          </p:nvSpPr>
          <p:spPr>
            <a:xfrm>
              <a:off x="648071" y="2475273"/>
              <a:ext cx="1080121" cy="332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sz="1600">
                  <a:solidFill>
                    <a:srgbClr val="77933C"/>
                  </a:solidFill>
                  <a:latin typeface="Calibri"/>
                  <a:ea typeface="Calibri"/>
                  <a:cs typeface="Calibri"/>
                  <a:sym typeface="Calibri"/>
                </a:defRPr>
              </a:lvl1pPr>
            </a:lstStyle>
            <a:p>
              <a:pPr/>
              <a:r>
                <a:t>CalculCtrl</a:t>
              </a:r>
            </a:p>
          </p:txBody>
        </p:sp>
      </p:grpSp>
      <p:grpSp>
        <p:nvGrpSpPr>
          <p:cNvPr id="792" name="Group 792"/>
          <p:cNvGrpSpPr/>
          <p:nvPr/>
        </p:nvGrpSpPr>
        <p:grpSpPr>
          <a:xfrm>
            <a:off x="5724128" y="4663781"/>
            <a:ext cx="1061728" cy="1582244"/>
            <a:chOff x="0" y="0"/>
            <a:chExt cx="1061727" cy="1582242"/>
          </a:xfrm>
        </p:grpSpPr>
        <p:sp>
          <p:nvSpPr>
            <p:cNvPr id="790" name="Shape 790"/>
            <p:cNvSpPr/>
            <p:nvPr/>
          </p:nvSpPr>
          <p:spPr>
            <a:xfrm rot="10800000">
              <a:off x="-1" y="-1"/>
              <a:ext cx="1061728" cy="1582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5400" cap="flat">
              <a:solidFill>
                <a:schemeClr val="accent1"/>
              </a:solidFill>
              <a:prstDash val="sysDash"/>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91" name="Shape 791"/>
            <p:cNvSpPr/>
            <p:nvPr/>
          </p:nvSpPr>
          <p:spPr>
            <a:xfrm>
              <a:off x="144015" y="1296144"/>
              <a:ext cx="720080"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chemeClr val="accent1"/>
                  </a:solidFill>
                  <a:latin typeface="Calibri"/>
                  <a:ea typeface="Calibri"/>
                  <a:cs typeface="Calibri"/>
                  <a:sym typeface="Calibri"/>
                </a:defRPr>
              </a:lvl1pPr>
            </a:lstStyle>
            <a:p>
              <a:pPr/>
              <a:r>
                <a:t>new</a:t>
              </a:r>
            </a:p>
          </p:txBody>
        </p:sp>
      </p:grpSp>
      <p:grpSp>
        <p:nvGrpSpPr>
          <p:cNvPr id="795" name="Group 795"/>
          <p:cNvGrpSpPr/>
          <p:nvPr/>
        </p:nvGrpSpPr>
        <p:grpSpPr>
          <a:xfrm>
            <a:off x="5076056" y="3799686"/>
            <a:ext cx="1709801" cy="2590354"/>
            <a:chOff x="0" y="0"/>
            <a:chExt cx="1709800" cy="2590353"/>
          </a:xfrm>
        </p:grpSpPr>
        <p:sp>
          <p:nvSpPr>
            <p:cNvPr id="793" name="Shape 793"/>
            <p:cNvSpPr/>
            <p:nvPr/>
          </p:nvSpPr>
          <p:spPr>
            <a:xfrm flipH="1" rot="5400000">
              <a:off x="-440277" y="440277"/>
              <a:ext cx="2590354" cy="170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0" y="0"/>
                  </a:lnTo>
                  <a:lnTo>
                    <a:pt x="40" y="21600"/>
                  </a:lnTo>
                  <a:lnTo>
                    <a:pt x="21600" y="21600"/>
                  </a:lnTo>
                </a:path>
              </a:pathLst>
            </a:custGeom>
            <a:noFill/>
            <a:ln w="25400" cap="flat">
              <a:solidFill>
                <a:schemeClr val="accent1"/>
              </a:solidFill>
              <a:prstDash val="sysDash"/>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94" name="Shape 794"/>
            <p:cNvSpPr/>
            <p:nvPr/>
          </p:nvSpPr>
          <p:spPr>
            <a:xfrm>
              <a:off x="72008" y="2304255"/>
              <a:ext cx="720081"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chemeClr val="accent1"/>
                  </a:solidFill>
                  <a:latin typeface="Calibri"/>
                  <a:ea typeface="Calibri"/>
                  <a:cs typeface="Calibri"/>
                  <a:sym typeface="Calibri"/>
                </a:defRPr>
              </a:lvl1pPr>
            </a:lstStyle>
            <a:p>
              <a:pPr/>
              <a:r>
                <a:t>new</a:t>
              </a:r>
            </a:p>
          </p:txBody>
        </p:sp>
      </p:grpSp>
      <p:grpSp>
        <p:nvGrpSpPr>
          <p:cNvPr id="801" name="Group 801"/>
          <p:cNvGrpSpPr/>
          <p:nvPr/>
        </p:nvGrpSpPr>
        <p:grpSpPr>
          <a:xfrm>
            <a:off x="4788024" y="908720"/>
            <a:ext cx="1404939" cy="3345268"/>
            <a:chOff x="0" y="0"/>
            <a:chExt cx="1404937" cy="3345267"/>
          </a:xfrm>
        </p:grpSpPr>
        <p:sp>
          <p:nvSpPr>
            <p:cNvPr id="796" name="Shape 796"/>
            <p:cNvSpPr/>
            <p:nvPr/>
          </p:nvSpPr>
          <p:spPr>
            <a:xfrm>
              <a:off x="0" y="727338"/>
              <a:ext cx="1404938"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AFxView</a:t>
              </a:r>
            </a:p>
          </p:txBody>
        </p:sp>
        <p:sp>
          <p:nvSpPr>
            <p:cNvPr id="797" name="Shape 797"/>
            <p:cNvSpPr/>
            <p:nvPr/>
          </p:nvSpPr>
          <p:spPr>
            <a:xfrm rot="16200000">
              <a:off x="-275203" y="1557124"/>
              <a:ext cx="1523296" cy="43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2540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98" name="Shape 798"/>
            <p:cNvSpPr/>
            <p:nvPr/>
          </p:nvSpPr>
          <p:spPr>
            <a:xfrm flipH="1" rot="16200000">
              <a:off x="-158772" y="1872741"/>
              <a:ext cx="2333768" cy="611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003" y="0"/>
                  </a:lnTo>
                  <a:lnTo>
                    <a:pt x="7003" y="21600"/>
                  </a:lnTo>
                  <a:lnTo>
                    <a:pt x="21600" y="21600"/>
                  </a:lnTo>
                </a:path>
              </a:pathLst>
            </a:custGeom>
            <a:noFill/>
            <a:ln w="25400" cap="flat">
              <a:solidFill>
                <a:srgbClr val="000000"/>
              </a:solidFill>
              <a:prstDash val="solid"/>
              <a:roun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799" name="Shape 799"/>
            <p:cNvSpPr/>
            <p:nvPr/>
          </p:nvSpPr>
          <p:spPr>
            <a:xfrm>
              <a:off x="0" y="0"/>
              <a:ext cx="1404938" cy="278764"/>
            </a:xfrm>
            <a:prstGeom prst="rect">
              <a:avLst/>
            </a:prstGeom>
            <a:solidFill>
              <a:srgbClr val="FFFF99"/>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IPresentation</a:t>
              </a:r>
            </a:p>
          </p:txBody>
        </p:sp>
        <p:sp>
          <p:nvSpPr>
            <p:cNvPr id="800" name="Shape 800"/>
            <p:cNvSpPr/>
            <p:nvPr/>
          </p:nvSpPr>
          <p:spPr>
            <a:xfrm flipV="1">
              <a:off x="702468" y="276999"/>
              <a:ext cx="1" cy="450340"/>
            </a:xfrm>
            <a:prstGeom prst="line">
              <a:avLst/>
            </a:prstGeom>
            <a:noFill/>
            <a:ln w="25400" cap="flat">
              <a:solidFill>
                <a:srgbClr val="000000"/>
              </a:solidFill>
              <a:prstDash val="sysDot"/>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grpSp>
      <p:grpSp>
        <p:nvGrpSpPr>
          <p:cNvPr id="805" name="Group 805"/>
          <p:cNvGrpSpPr/>
          <p:nvPr/>
        </p:nvGrpSpPr>
        <p:grpSpPr>
          <a:xfrm>
            <a:off x="971599" y="1639640"/>
            <a:ext cx="2160242" cy="2106422"/>
            <a:chOff x="0" y="0"/>
            <a:chExt cx="2160240" cy="2106421"/>
          </a:xfrm>
        </p:grpSpPr>
        <p:sp>
          <p:nvSpPr>
            <p:cNvPr id="802" name="Shape 802"/>
            <p:cNvSpPr/>
            <p:nvPr/>
          </p:nvSpPr>
          <p:spPr>
            <a:xfrm>
              <a:off x="432047" y="-1"/>
              <a:ext cx="1440162" cy="278764"/>
            </a:xfrm>
            <a:prstGeom prst="rect">
              <a:avLst/>
            </a:prstGeom>
            <a:solidFill>
              <a:srgbClr val="CCFFCC">
                <a:alpha val="25000"/>
              </a:srgbClr>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IController</a:t>
              </a:r>
            </a:p>
          </p:txBody>
        </p:sp>
        <p:sp>
          <p:nvSpPr>
            <p:cNvPr id="803" name="Shape 803"/>
            <p:cNvSpPr/>
            <p:nvPr/>
          </p:nvSpPr>
          <p:spPr>
            <a:xfrm rot="16200000">
              <a:off x="316681" y="-39683"/>
              <a:ext cx="518766" cy="1152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2540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04" name="Shape 804"/>
            <p:cNvSpPr/>
            <p:nvPr/>
          </p:nvSpPr>
          <p:spPr>
            <a:xfrm flipH="1" rot="16200000">
              <a:off x="741473" y="687654"/>
              <a:ext cx="1829424" cy="1008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031" y="0"/>
                  </a:lnTo>
                  <a:lnTo>
                    <a:pt x="3031" y="21600"/>
                  </a:lnTo>
                  <a:lnTo>
                    <a:pt x="21600" y="21600"/>
                  </a:lnTo>
                </a:path>
              </a:pathLst>
            </a:custGeom>
            <a:noFill/>
            <a:ln w="25400" cap="flat">
              <a:solidFill>
                <a:srgbClr val="000000"/>
              </a:solidFill>
              <a:prstDash val="solid"/>
              <a:round/>
            </a:ln>
            <a:effectLst/>
          </p:spPr>
          <p:txBody>
            <a:bodyPr wrap="square" lIns="45718" tIns="45718" rIns="45718" bIns="45718" numCol="1" anchor="ctr">
              <a:noAutofit/>
            </a:bodyPr>
            <a:lstStyle/>
            <a:p>
              <a:pPr>
                <a:defRPr>
                  <a:latin typeface="Calibri"/>
                  <a:ea typeface="Calibri"/>
                  <a:cs typeface="Calibri"/>
                  <a:sym typeface="Calibri"/>
                </a:defRPr>
              </a:pPr>
            </a:p>
          </p:txBody>
        </p:sp>
      </p:grpSp>
      <p:pic>
        <p:nvPicPr>
          <p:cNvPr id="806" name="image32.png" descr="C:\Users\fdegrigny\Pictures\toolbox-red.png"/>
          <p:cNvPicPr>
            <a:picLocks noChangeAspect="1"/>
          </p:cNvPicPr>
          <p:nvPr/>
        </p:nvPicPr>
        <p:blipFill>
          <a:blip r:embed="rId2">
            <a:extLst/>
          </a:blip>
          <a:stretch>
            <a:fillRect/>
          </a:stretch>
        </p:blipFill>
        <p:spPr>
          <a:xfrm>
            <a:off x="7668344" y="245689"/>
            <a:ext cx="1296145" cy="1167087"/>
          </a:xfrm>
          <a:prstGeom prst="rect">
            <a:avLst/>
          </a:prstGeom>
          <a:ln w="12700">
            <a:miter lim="400000"/>
          </a:ln>
        </p:spPr>
      </p:pic>
      <p:grpSp>
        <p:nvGrpSpPr>
          <p:cNvPr id="812" name="Group 812"/>
          <p:cNvGrpSpPr/>
          <p:nvPr/>
        </p:nvGrpSpPr>
        <p:grpSpPr>
          <a:xfrm>
            <a:off x="611559" y="4509653"/>
            <a:ext cx="1668759" cy="2010589"/>
            <a:chOff x="0" y="0"/>
            <a:chExt cx="1668757" cy="2010588"/>
          </a:xfrm>
        </p:grpSpPr>
        <p:sp>
          <p:nvSpPr>
            <p:cNvPr id="807" name="Shape 807"/>
            <p:cNvSpPr/>
            <p:nvPr/>
          </p:nvSpPr>
          <p:spPr>
            <a:xfrm>
              <a:off x="144016" y="1554025"/>
              <a:ext cx="1152129" cy="4565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GUIControllersFactory</a:t>
              </a:r>
            </a:p>
          </p:txBody>
        </p:sp>
        <p:sp>
          <p:nvSpPr>
            <p:cNvPr id="808" name="Shape 808"/>
            <p:cNvSpPr/>
            <p:nvPr/>
          </p:nvSpPr>
          <p:spPr>
            <a:xfrm>
              <a:off x="0" y="185872"/>
              <a:ext cx="1440161" cy="27876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AFactory</a:t>
              </a:r>
            </a:p>
          </p:txBody>
        </p:sp>
        <p:sp>
          <p:nvSpPr>
            <p:cNvPr id="809" name="Shape 809"/>
            <p:cNvSpPr/>
            <p:nvPr/>
          </p:nvSpPr>
          <p:spPr>
            <a:xfrm>
              <a:off x="0" y="446028"/>
              <a:ext cx="1440161" cy="995044"/>
            </a:xfrm>
            <a:prstGeom prst="rect">
              <a:avLst/>
            </a:prstGeom>
            <a:solidFill>
              <a:srgbClr val="CCFFCC"/>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spcBef>
                  <a:spcPts val="700"/>
                </a:spcBef>
                <a:defRPr sz="1200" u="sng">
                  <a:latin typeface="Calibri"/>
                  <a:ea typeface="Calibri"/>
                  <a:cs typeface="Calibri"/>
                  <a:sym typeface="Calibri"/>
                </a:defRPr>
              </a:pPr>
              <a:r>
                <a:t>+ register(AFactory) </a:t>
              </a:r>
            </a:p>
            <a:p>
              <a:pPr>
                <a:spcBef>
                  <a:spcPts val="700"/>
                </a:spcBef>
                <a:defRPr sz="1200" u="sng">
                  <a:latin typeface="Calibri"/>
                  <a:ea typeface="Calibri"/>
                  <a:cs typeface="Calibri"/>
                  <a:sym typeface="Calibri"/>
                </a:defRPr>
              </a:pPr>
              <a:r>
                <a:t>+ getInstance()</a:t>
              </a:r>
            </a:p>
            <a:p>
              <a:pPr>
                <a:spcBef>
                  <a:spcPts val="700"/>
                </a:spcBef>
                <a:defRPr sz="1200">
                  <a:latin typeface="Calibri"/>
                  <a:ea typeface="Calibri"/>
                  <a:cs typeface="Calibri"/>
                  <a:sym typeface="Calibri"/>
                </a:defRPr>
              </a:pPr>
              <a:r>
                <a:t>+ create…</a:t>
              </a:r>
            </a:p>
          </p:txBody>
        </p:sp>
        <p:sp>
          <p:nvSpPr>
            <p:cNvPr id="810" name="Shape 810"/>
            <p:cNvSpPr/>
            <p:nvPr/>
          </p:nvSpPr>
          <p:spPr>
            <a:xfrm flipV="1">
              <a:off x="720080" y="1277026"/>
              <a:ext cx="1" cy="277000"/>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11" name="Shape 811"/>
            <p:cNvSpPr/>
            <p:nvPr/>
          </p:nvSpPr>
          <p:spPr>
            <a:xfrm rot="10800000">
              <a:off x="720080" y="-1"/>
              <a:ext cx="948678" cy="861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05" y="0"/>
                  </a:moveTo>
                  <a:lnTo>
                    <a:pt x="0" y="0"/>
                  </a:lnTo>
                  <a:lnTo>
                    <a:pt x="0" y="21600"/>
                  </a:lnTo>
                  <a:lnTo>
                    <a:pt x="21600" y="21600"/>
                  </a:lnTo>
                  <a:lnTo>
                    <a:pt x="21600" y="16940"/>
                  </a:lnTo>
                </a:path>
              </a:pathLst>
            </a:custGeom>
            <a:noFill/>
            <a:ln w="1905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grpSp>
      <p:grpSp>
        <p:nvGrpSpPr>
          <p:cNvPr id="818" name="Group 818"/>
          <p:cNvGrpSpPr/>
          <p:nvPr/>
        </p:nvGrpSpPr>
        <p:grpSpPr>
          <a:xfrm>
            <a:off x="6660232" y="4647568"/>
            <a:ext cx="2028799" cy="1807145"/>
            <a:chOff x="0" y="0"/>
            <a:chExt cx="2028798" cy="1807144"/>
          </a:xfrm>
        </p:grpSpPr>
        <p:sp>
          <p:nvSpPr>
            <p:cNvPr id="813" name="Shape 813"/>
            <p:cNvSpPr/>
            <p:nvPr/>
          </p:nvSpPr>
          <p:spPr>
            <a:xfrm>
              <a:off x="197631" y="1528380"/>
              <a:ext cx="1404939"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FxViewsFactory</a:t>
              </a:r>
            </a:p>
          </p:txBody>
        </p:sp>
        <p:sp>
          <p:nvSpPr>
            <p:cNvPr id="814" name="Shape 814"/>
            <p:cNvSpPr/>
            <p:nvPr/>
          </p:nvSpPr>
          <p:spPr>
            <a:xfrm>
              <a:off x="0" y="160228"/>
              <a:ext cx="1800201" cy="27876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AViewsFactory</a:t>
              </a:r>
            </a:p>
          </p:txBody>
        </p:sp>
        <p:sp>
          <p:nvSpPr>
            <p:cNvPr id="815" name="Shape 815"/>
            <p:cNvSpPr/>
            <p:nvPr/>
          </p:nvSpPr>
          <p:spPr>
            <a:xfrm>
              <a:off x="0" y="448260"/>
              <a:ext cx="1800201" cy="995044"/>
            </a:xfrm>
            <a:prstGeom prst="rect">
              <a:avLst/>
            </a:prstGeom>
            <a:solidFill>
              <a:srgbClr val="99CC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spcBef>
                  <a:spcPts val="700"/>
                </a:spcBef>
                <a:defRPr sz="1200" u="sng">
                  <a:latin typeface="Calibri"/>
                  <a:ea typeface="Calibri"/>
                  <a:cs typeface="Calibri"/>
                  <a:sym typeface="Calibri"/>
                </a:defRPr>
              </a:pPr>
              <a:r>
                <a:t>+ register(AViewsFactory) </a:t>
              </a:r>
            </a:p>
            <a:p>
              <a:pPr>
                <a:spcBef>
                  <a:spcPts val="700"/>
                </a:spcBef>
                <a:defRPr sz="1200" u="sng">
                  <a:latin typeface="Calibri"/>
                  <a:ea typeface="Calibri"/>
                  <a:cs typeface="Calibri"/>
                  <a:sym typeface="Calibri"/>
                </a:defRPr>
              </a:pPr>
              <a:r>
                <a:t>+ getInstance()</a:t>
              </a:r>
            </a:p>
            <a:p>
              <a:pPr>
                <a:spcBef>
                  <a:spcPts val="700"/>
                </a:spcBef>
                <a:defRPr sz="1200">
                  <a:latin typeface="Calibri"/>
                  <a:ea typeface="Calibri"/>
                  <a:cs typeface="Calibri"/>
                  <a:sym typeface="Calibri"/>
                </a:defRPr>
              </a:pPr>
              <a:r>
                <a:t>+ create…</a:t>
              </a:r>
            </a:p>
          </p:txBody>
        </p:sp>
        <p:sp>
          <p:nvSpPr>
            <p:cNvPr id="816" name="Shape 816"/>
            <p:cNvSpPr/>
            <p:nvPr/>
          </p:nvSpPr>
          <p:spPr>
            <a:xfrm flipV="1">
              <a:off x="900100" y="1279257"/>
              <a:ext cx="1" cy="249124"/>
            </a:xfrm>
            <a:prstGeom prst="line">
              <a:avLst/>
            </a:prstGeom>
            <a:noFill/>
            <a:ln w="25400" cap="flat">
              <a:solidFill>
                <a:srgbClr val="000000"/>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17" name="Shape 817"/>
            <p:cNvSpPr/>
            <p:nvPr/>
          </p:nvSpPr>
          <p:spPr>
            <a:xfrm rot="10800000">
              <a:off x="900100" y="-1"/>
              <a:ext cx="1128699" cy="863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75" y="0"/>
                  </a:moveTo>
                  <a:lnTo>
                    <a:pt x="0" y="0"/>
                  </a:lnTo>
                  <a:lnTo>
                    <a:pt x="0" y="21600"/>
                  </a:lnTo>
                  <a:lnTo>
                    <a:pt x="21600" y="21600"/>
                  </a:lnTo>
                  <a:lnTo>
                    <a:pt x="21600" y="17593"/>
                  </a:lnTo>
                </a:path>
              </a:pathLst>
            </a:custGeom>
            <a:noFill/>
            <a:ln w="1905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grpSp>
      <p:grpSp>
        <p:nvGrpSpPr>
          <p:cNvPr id="830" name="Group 830"/>
          <p:cNvGrpSpPr/>
          <p:nvPr/>
        </p:nvGrpSpPr>
        <p:grpSpPr>
          <a:xfrm>
            <a:off x="6156176" y="1495816"/>
            <a:ext cx="3096345" cy="2758173"/>
            <a:chOff x="0" y="0"/>
            <a:chExt cx="3096344" cy="2758171"/>
          </a:xfrm>
        </p:grpSpPr>
        <p:sp>
          <p:nvSpPr>
            <p:cNvPr id="819" name="Shape 819"/>
            <p:cNvSpPr/>
            <p:nvPr/>
          </p:nvSpPr>
          <p:spPr>
            <a:xfrm>
              <a:off x="1008112" y="140240"/>
              <a:ext cx="1404938" cy="278764"/>
            </a:xfrm>
            <a:prstGeom prst="rect">
              <a:avLst/>
            </a:prstGeom>
            <a:solidFill>
              <a:srgbClr val="92D050"/>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AFxController</a:t>
              </a:r>
            </a:p>
          </p:txBody>
        </p:sp>
        <p:sp>
          <p:nvSpPr>
            <p:cNvPr id="820" name="Shape 820"/>
            <p:cNvSpPr/>
            <p:nvPr/>
          </p:nvSpPr>
          <p:spPr>
            <a:xfrm>
              <a:off x="36785" y="282322"/>
              <a:ext cx="971327" cy="1"/>
            </a:xfrm>
            <a:prstGeom prst="line">
              <a:avLst/>
            </a:prstGeom>
            <a:noFill/>
            <a:ln w="19050" cap="flat">
              <a:solidFill>
                <a:srgbClr val="E46C0A"/>
              </a:solidFill>
              <a:prstDash val="solid"/>
              <a:round/>
              <a:tailEnd type="triangle" w="med" len="me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21" name="Shape 821"/>
            <p:cNvSpPr/>
            <p:nvPr/>
          </p:nvSpPr>
          <p:spPr>
            <a:xfrm>
              <a:off x="216023" y="781054"/>
              <a:ext cx="1404939" cy="278764"/>
            </a:xfrm>
            <a:prstGeom prst="rect">
              <a:avLst/>
            </a:prstGeom>
            <a:solidFill>
              <a:srgbClr val="92D050"/>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app.FxController</a:t>
              </a:r>
            </a:p>
          </p:txBody>
        </p:sp>
        <p:sp>
          <p:nvSpPr>
            <p:cNvPr id="822" name="Shape 822"/>
            <p:cNvSpPr/>
            <p:nvPr/>
          </p:nvSpPr>
          <p:spPr>
            <a:xfrm>
              <a:off x="1152128" y="1357119"/>
              <a:ext cx="1404939" cy="278764"/>
            </a:xfrm>
            <a:prstGeom prst="rect">
              <a:avLst/>
            </a:prstGeom>
            <a:solidFill>
              <a:srgbClr val="92D050"/>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spcBef>
                  <a:spcPts val="700"/>
                </a:spcBef>
                <a:defRPr b="1" sz="1200">
                  <a:latin typeface="Calibri"/>
                  <a:ea typeface="Calibri"/>
                  <a:cs typeface="Calibri"/>
                  <a:sym typeface="Calibri"/>
                </a:defRPr>
              </a:lvl1pPr>
            </a:lstStyle>
            <a:p>
              <a:pPr/>
              <a:r>
                <a:t>calc.FxController</a:t>
              </a:r>
            </a:p>
          </p:txBody>
        </p:sp>
        <p:sp>
          <p:nvSpPr>
            <p:cNvPr id="823" name="Shape 823"/>
            <p:cNvSpPr/>
            <p:nvPr/>
          </p:nvSpPr>
          <p:spPr>
            <a:xfrm rot="16200000">
              <a:off x="1136211" y="206685"/>
              <a:ext cx="356652" cy="79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730" y="0"/>
                  </a:lnTo>
                  <a:lnTo>
                    <a:pt x="8730" y="21600"/>
                  </a:lnTo>
                  <a:lnTo>
                    <a:pt x="21600" y="21600"/>
                  </a:lnTo>
                </a:path>
              </a:pathLst>
            </a:custGeom>
            <a:noFill/>
            <a:ln w="25400" cap="flat">
              <a:solidFill>
                <a:srgbClr val="000000"/>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24" name="Shape 824"/>
            <p:cNvSpPr/>
            <p:nvPr/>
          </p:nvSpPr>
          <p:spPr>
            <a:xfrm flipH="1" rot="16200000">
              <a:off x="1316232" y="818752"/>
              <a:ext cx="932715" cy="144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3" y="0"/>
                  </a:lnTo>
                  <a:lnTo>
                    <a:pt x="4863" y="21600"/>
                  </a:lnTo>
                  <a:lnTo>
                    <a:pt x="21600" y="21600"/>
                  </a:lnTo>
                </a:path>
              </a:pathLst>
            </a:custGeom>
            <a:noFill/>
            <a:ln w="25400" cap="flat">
              <a:solidFill>
                <a:srgbClr val="000000"/>
              </a:solidFill>
              <a:prstDash val="solid"/>
              <a:roun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25" name="Shape 825"/>
            <p:cNvSpPr/>
            <p:nvPr/>
          </p:nvSpPr>
          <p:spPr>
            <a:xfrm>
              <a:off x="-1" y="-1"/>
              <a:ext cx="1008113"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solidFill>
                    <a:srgbClr val="E46C0A"/>
                  </a:solidFill>
                  <a:latin typeface="Calibri"/>
                  <a:ea typeface="Calibri"/>
                  <a:cs typeface="Calibri"/>
                  <a:sym typeface="Calibri"/>
                </a:defRPr>
              </a:lvl1pPr>
            </a:lstStyle>
            <a:p>
              <a:pPr/>
              <a:r>
                <a:t>fxController</a:t>
              </a:r>
            </a:p>
          </p:txBody>
        </p:sp>
        <p:sp>
          <p:nvSpPr>
            <p:cNvPr id="826" name="Shape 826"/>
            <p:cNvSpPr/>
            <p:nvPr/>
          </p:nvSpPr>
          <p:spPr>
            <a:xfrm>
              <a:off x="115611" y="923135"/>
              <a:ext cx="802881" cy="1024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1" y="0"/>
                  </a:moveTo>
                  <a:lnTo>
                    <a:pt x="0" y="0"/>
                  </a:lnTo>
                  <a:lnTo>
                    <a:pt x="0" y="12298"/>
                  </a:lnTo>
                  <a:lnTo>
                    <a:pt x="21600" y="12298"/>
                  </a:lnTo>
                  <a:lnTo>
                    <a:pt x="21600" y="21600"/>
                  </a:lnTo>
                </a:path>
              </a:pathLst>
            </a:custGeom>
            <a:noFill/>
            <a:ln w="19050" cap="flat">
              <a:solidFill>
                <a:schemeClr val="accent4"/>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27" name="Shape 827"/>
            <p:cNvSpPr/>
            <p:nvPr/>
          </p:nvSpPr>
          <p:spPr>
            <a:xfrm flipH="1">
              <a:off x="1854597" y="1499200"/>
              <a:ext cx="837063" cy="1258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73" y="0"/>
                  </a:moveTo>
                  <a:lnTo>
                    <a:pt x="0" y="0"/>
                  </a:lnTo>
                  <a:lnTo>
                    <a:pt x="0" y="12019"/>
                  </a:lnTo>
                  <a:lnTo>
                    <a:pt x="21600" y="12019"/>
                  </a:lnTo>
                  <a:lnTo>
                    <a:pt x="21600" y="21600"/>
                  </a:lnTo>
                </a:path>
              </a:pathLst>
            </a:custGeom>
            <a:noFill/>
            <a:ln w="19050" cap="flat">
              <a:solidFill>
                <a:schemeClr val="accent4"/>
              </a:solidFill>
              <a:prstDash val="solid"/>
              <a:round/>
              <a:tailEnd type="triangle" w="med" len="med"/>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28" name="Shape 828"/>
            <p:cNvSpPr/>
            <p:nvPr/>
          </p:nvSpPr>
          <p:spPr>
            <a:xfrm>
              <a:off x="72007" y="1224135"/>
              <a:ext cx="129614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chemeClr val="accent4"/>
                  </a:solidFill>
                  <a:latin typeface="Calibri"/>
                  <a:ea typeface="Calibri"/>
                  <a:cs typeface="Calibri"/>
                  <a:sym typeface="Calibri"/>
                </a:defRPr>
              </a:lvl1pPr>
            </a:lstStyle>
            <a:p>
              <a:pPr/>
              <a:r>
                <a:t>Fx injection</a:t>
              </a:r>
            </a:p>
          </p:txBody>
        </p:sp>
        <p:sp>
          <p:nvSpPr>
            <p:cNvPr id="829" name="Shape 829"/>
            <p:cNvSpPr/>
            <p:nvPr/>
          </p:nvSpPr>
          <p:spPr>
            <a:xfrm>
              <a:off x="1800200" y="2149206"/>
              <a:ext cx="129614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1200">
                  <a:solidFill>
                    <a:schemeClr val="accent4"/>
                  </a:solidFill>
                  <a:latin typeface="Calibri"/>
                  <a:ea typeface="Calibri"/>
                  <a:cs typeface="Calibri"/>
                  <a:sym typeface="Calibri"/>
                </a:defRPr>
              </a:lvl1pPr>
            </a:lstStyle>
            <a:p>
              <a:pPr/>
              <a:r>
                <a:t>Fx injection</a:t>
              </a:r>
            </a:p>
          </p:txBody>
        </p:sp>
      </p:grpSp>
      <p:sp>
        <p:nvSpPr>
          <p:cNvPr id="831" name="Shape 831"/>
          <p:cNvSpPr/>
          <p:nvPr>
            <p:ph type="title"/>
          </p:nvPr>
        </p:nvSpPr>
        <p:spPr>
          <a:xfrm>
            <a:off x="457200" y="-99393"/>
            <a:ext cx="8229600" cy="1143001"/>
          </a:xfrm>
          <a:prstGeom prst="rect">
            <a:avLst/>
          </a:prstGeom>
        </p:spPr>
        <p:txBody>
          <a:bodyPr/>
          <a:lstStyle/>
          <a:p>
            <a:pPr/>
            <a:r>
              <a:t>Dans notre exemple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773"/>
                                        </p:tgtEl>
                                        <p:attrNameLst>
                                          <p:attrName>style.visibility</p:attrName>
                                        </p:attrNameLst>
                                      </p:cBhvr>
                                      <p:to>
                                        <p:strVal val="visible"/>
                                      </p:to>
                                    </p:set>
                                    <p:animEffect filter="wipe(down)" transition="in">
                                      <p:cBhvr>
                                        <p:cTn id="7" dur="500"/>
                                        <p:tgtEl>
                                          <p:spTgt spid="773"/>
                                        </p:tgtEl>
                                      </p:cBhvr>
                                    </p:animEffect>
                                  </p:childTnLst>
                                </p:cTn>
                              </p:par>
                            </p:childTnLst>
                          </p:cTn>
                        </p:par>
                        <p:par>
                          <p:cTn id="8" fill="hold">
                            <p:stCondLst>
                              <p:cond delay="500"/>
                            </p:stCondLst>
                            <p:childTnLst>
                              <p:par>
                                <p:cTn id="9" presetClass="entr" nodeType="afterEffect" presetSubtype="0" presetID="1" grpId="2" fill="hold">
                                  <p:stCondLst>
                                    <p:cond delay="0"/>
                                  </p:stCondLst>
                                  <p:iterate type="el" backwards="0">
                                    <p:tmAbs val="0"/>
                                  </p:iterate>
                                  <p:childTnLst>
                                    <p:set>
                                      <p:cBhvr>
                                        <p:cTn id="10" fill="hold"/>
                                        <p:tgtEl>
                                          <p:spTgt spid="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4" presetID="22" grpId="3" fill="hold">
                                  <p:stCondLst>
                                    <p:cond delay="0"/>
                                  </p:stCondLst>
                                  <p:iterate type="el" backwards="0">
                                    <p:tmAbs val="0"/>
                                  </p:iterate>
                                  <p:childTnLst>
                                    <p:set>
                                      <p:cBhvr>
                                        <p:cTn id="14" fill="hold"/>
                                        <p:tgtEl>
                                          <p:spTgt spid="795"/>
                                        </p:tgtEl>
                                        <p:attrNameLst>
                                          <p:attrName>style.visibility</p:attrName>
                                        </p:attrNameLst>
                                      </p:cBhvr>
                                      <p:to>
                                        <p:strVal val="visible"/>
                                      </p:to>
                                    </p:set>
                                    <p:animEffect filter="wipe(down)" transition="in">
                                      <p:cBhvr>
                                        <p:cTn id="15" dur="500"/>
                                        <p:tgtEl>
                                          <p:spTgt spid="795"/>
                                        </p:tgtEl>
                                      </p:cBhvr>
                                    </p:animEffect>
                                  </p:childTnLst>
                                </p:cTn>
                              </p:par>
                            </p:childTnLst>
                          </p:cTn>
                        </p:par>
                        <p:par>
                          <p:cTn id="16" fill="hold">
                            <p:stCondLst>
                              <p:cond delay="500"/>
                            </p:stCondLst>
                            <p:childTnLst>
                              <p:par>
                                <p:cTn id="17" presetClass="entr" nodeType="afterEffect" presetSubtype="0" presetID="1" grpId="4" fill="hold">
                                  <p:stCondLst>
                                    <p:cond delay="0"/>
                                  </p:stCondLst>
                                  <p:iterate type="el" backwards="0">
                                    <p:tmAbs val="0"/>
                                  </p:iterate>
                                  <p:childTnLst>
                                    <p:set>
                                      <p:cBhvr>
                                        <p:cTn id="18" fill="hold"/>
                                        <p:tgtEl>
                                          <p:spTgt spid="7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7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6" fill="hold">
                                  <p:stCondLst>
                                    <p:cond delay="0"/>
                                  </p:stCondLst>
                                  <p:iterate type="el" backwards="0">
                                    <p:tmAbs val="0"/>
                                  </p:iterate>
                                  <p:childTnLst>
                                    <p:set>
                                      <p:cBhvr>
                                        <p:cTn id="26" fill="hold"/>
                                        <p:tgtEl>
                                          <p:spTgt spid="770"/>
                                        </p:tgtEl>
                                        <p:attrNameLst>
                                          <p:attrName>style.visibility</p:attrName>
                                        </p:attrNameLst>
                                      </p:cBhvr>
                                      <p:to>
                                        <p:strVal val="visible"/>
                                      </p:to>
                                    </p:set>
                                    <p:animEffect filter="wipe(down)" transition="in">
                                      <p:cBhvr>
                                        <p:cTn id="27" dur="500"/>
                                        <p:tgtEl>
                                          <p:spTgt spid="770"/>
                                        </p:tgtEl>
                                      </p:cBhvr>
                                    </p:animEffect>
                                  </p:childTnLst>
                                </p:cTn>
                              </p:par>
                            </p:childTnLst>
                          </p:cTn>
                        </p:par>
                        <p:par>
                          <p:cTn id="28" fill="hold">
                            <p:stCondLst>
                              <p:cond delay="500"/>
                            </p:stCondLst>
                            <p:childTnLst>
                              <p:par>
                                <p:cTn id="29" presetClass="entr" nodeType="afterEffect" presetSubtype="0" presetID="1" grpId="7" fill="hold">
                                  <p:stCondLst>
                                    <p:cond delay="0"/>
                                  </p:stCondLst>
                                  <p:iterate type="el" backwards="0">
                                    <p:tmAbs val="0"/>
                                  </p:iterate>
                                  <p:childTnLst>
                                    <p:set>
                                      <p:cBhvr>
                                        <p:cTn id="30" fill="hold"/>
                                        <p:tgtEl>
                                          <p:spTgt spid="7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2" grpId="8" fill="hold">
                                  <p:stCondLst>
                                    <p:cond delay="0"/>
                                  </p:stCondLst>
                                  <p:iterate type="el" backwards="0">
                                    <p:tmAbs val="0"/>
                                  </p:iterate>
                                  <p:childTnLst>
                                    <p:set>
                                      <p:cBhvr>
                                        <p:cTn id="34" fill="hold"/>
                                        <p:tgtEl>
                                          <p:spTgt spid="792"/>
                                        </p:tgtEl>
                                        <p:attrNameLst>
                                          <p:attrName>style.visibility</p:attrName>
                                        </p:attrNameLst>
                                      </p:cBhvr>
                                      <p:to>
                                        <p:strVal val="visible"/>
                                      </p:to>
                                    </p:set>
                                    <p:animEffect filter="wipe(down)" transition="in">
                                      <p:cBhvr>
                                        <p:cTn id="35" dur="500"/>
                                        <p:tgtEl>
                                          <p:spTgt spid="792"/>
                                        </p:tgtEl>
                                      </p:cBhvr>
                                    </p:animEffect>
                                  </p:childTnLst>
                                </p:cTn>
                              </p:par>
                            </p:childTnLst>
                          </p:cTn>
                        </p:par>
                        <p:par>
                          <p:cTn id="36" fill="hold">
                            <p:stCondLst>
                              <p:cond delay="500"/>
                            </p:stCondLst>
                            <p:childTnLst>
                              <p:par>
                                <p:cTn id="37" presetClass="entr" nodeType="afterEffect" presetSubtype="0" presetID="1" grpId="9" fill="hold">
                                  <p:stCondLst>
                                    <p:cond delay="0"/>
                                  </p:stCondLst>
                                  <p:iterate type="el" backwards="0">
                                    <p:tmAbs val="0"/>
                                  </p:iterate>
                                  <p:childTnLst>
                                    <p:set>
                                      <p:cBhvr>
                                        <p:cTn id="38" fill="hold"/>
                                        <p:tgtEl>
                                          <p:spTgt spid="7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7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8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7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801"/>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4" fill="hold">
                                  <p:stCondLst>
                                    <p:cond delay="0"/>
                                  </p:stCondLst>
                                  <p:iterate type="el" backwards="0">
                                    <p:tmAbs val="0"/>
                                  </p:iterate>
                                  <p:childTnLst>
                                    <p:set>
                                      <p:cBhvr>
                                        <p:cTn id="57" fill="hold"/>
                                        <p:tgtEl>
                                          <p:spTgt spid="83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5" fill="hold">
                                  <p:stCondLst>
                                    <p:cond delay="0"/>
                                  </p:stCondLst>
                                  <p:iterate type="el" backwards="0">
                                    <p:tmAbs val="0"/>
                                  </p:iterate>
                                  <p:childTnLst>
                                    <p:set>
                                      <p:cBhvr>
                                        <p:cTn id="61" fill="hold"/>
                                        <p:tgtEl>
                                          <p:spTgt spid="830"/>
                                        </p:tgtEl>
                                        <p:attrNameLst>
                                          <p:attrName>style.visibility</p:attrName>
                                        </p:attrNameLst>
                                      </p:cBhvr>
                                      <p:to>
                                        <p:strVal val="visible"/>
                                      </p:to>
                                    </p:set>
                                  </p:childTnLst>
                                </p:cTn>
                              </p:par>
                            </p:childTnLst>
                          </p:cTn>
                        </p:par>
                        <p:par>
                          <p:cTn id="62" fill="hold">
                            <p:stCondLst>
                              <p:cond delay="0"/>
                            </p:stCondLst>
                            <p:childTnLst>
                              <p:par>
                                <p:cTn id="63" presetClass="entr" nodeType="afterEffect" presetSubtype="0" presetID="1" grpId="16" fill="hold">
                                  <p:stCondLst>
                                    <p:cond delay="0"/>
                                  </p:stCondLst>
                                  <p:iterate type="el" backwards="0">
                                    <p:tmAbs val="0"/>
                                  </p:iterate>
                                  <p:childTnLst>
                                    <p:set>
                                      <p:cBhvr>
                                        <p:cTn id="64" fill="hold"/>
                                        <p:tgtEl>
                                          <p:spTgt spid="7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0" grpId="6"/>
      <p:bldP build="whole" bldLvl="1" animBg="1" rev="0" advAuto="0" spid="759" grpId="16"/>
      <p:bldP build="whole" bldLvl="1" animBg="1" rev="0" advAuto="0" spid="767" grpId="9"/>
      <p:bldP build="whole" bldLvl="1" animBg="1" rev="0" advAuto="0" spid="763" grpId="4"/>
      <p:bldP build="whole" bldLvl="1" animBg="1" rev="0" advAuto="0" spid="756" grpId="12"/>
      <p:bldP build="whole" bldLvl="1" animBg="1" rev="0" advAuto="0" spid="792" grpId="8"/>
      <p:bldP build="whole" bldLvl="1" animBg="1" rev="0" advAuto="0" spid="805" grpId="11"/>
      <p:bldP build="whole" bldLvl="1" animBg="1" rev="0" advAuto="0" spid="752" grpId="10"/>
      <p:bldP build="whole" bldLvl="1" animBg="1" rev="0" advAuto="0" spid="749" grpId="5"/>
      <p:bldP build="whole" bldLvl="1" animBg="1" rev="0" advAuto="0" spid="795" grpId="3"/>
      <p:bldP build="whole" bldLvl="1" animBg="1" rev="0" advAuto="0" spid="780" grpId="2"/>
      <p:bldP build="whole" bldLvl="1" animBg="1" rev="0" advAuto="0" spid="801" grpId="13"/>
      <p:bldP build="whole" bldLvl="1" animBg="1" rev="0" advAuto="0" spid="789" grpId="7"/>
      <p:bldP build="whole" bldLvl="1" animBg="1" rev="0" advAuto="0" spid="832" grpId="14"/>
      <p:bldP build="whole" bldLvl="1" animBg="1" rev="0" advAuto="0" spid="830" grpId="15"/>
      <p:bldP build="whole" bldLvl="1" animBg="1" rev="0" advAuto="0" spid="773"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4" name="Shape 83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5" name="Shape 835"/>
          <p:cNvSpPr/>
          <p:nvPr>
            <p:ph type="title"/>
          </p:nvPr>
        </p:nvSpPr>
        <p:spPr>
          <a:prstGeom prst="rect">
            <a:avLst/>
          </a:prstGeom>
        </p:spPr>
        <p:txBody>
          <a:bodyPr/>
          <a:lstStyle/>
          <a:p>
            <a:pPr/>
            <a:r>
              <a:t>Modèles à la MVC</a:t>
            </a:r>
          </a:p>
        </p:txBody>
      </p:sp>
      <p:pic>
        <p:nvPicPr>
          <p:cNvPr id="83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837" name="Shape 837"/>
          <p:cNvSpPr/>
          <p:nvPr/>
        </p:nvSpPr>
        <p:spPr>
          <a:xfrm>
            <a:off x="179511" y="1628799"/>
            <a:ext cx="8490596" cy="4939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700"/>
              </a:spcBef>
              <a:defRPr b="1" sz="3200">
                <a:latin typeface="Calibri"/>
                <a:ea typeface="Calibri"/>
                <a:cs typeface="Calibri"/>
                <a:sym typeface="Calibri"/>
              </a:defRPr>
            </a:pPr>
            <a:r>
              <a:t>Conseils techniques :</a:t>
            </a:r>
          </a:p>
          <a:p>
            <a:pPr lvl="1" marL="800100" indent="-342900">
              <a:lnSpc>
                <a:spcPct val="90000"/>
              </a:lnSpc>
              <a:spcBef>
                <a:spcPts val="700"/>
              </a:spcBef>
              <a:buSzPct val="100000"/>
              <a:buFont typeface="Arial"/>
              <a:buChar char="•"/>
              <a:defRPr sz="3200">
                <a:latin typeface="Calibri"/>
                <a:ea typeface="Calibri"/>
                <a:cs typeface="Calibri"/>
                <a:sym typeface="Calibri"/>
              </a:defRPr>
            </a:pPr>
            <a:r>
              <a:t>Attention à l’ordre de construction des objets</a:t>
            </a:r>
          </a:p>
          <a:p>
            <a:pPr lvl="1" marL="800100" indent="-342900">
              <a:lnSpc>
                <a:spcPct val="90000"/>
              </a:lnSpc>
              <a:spcBef>
                <a:spcPts val="700"/>
              </a:spcBef>
              <a:buSzPct val="100000"/>
              <a:buFont typeface="Arial"/>
              <a:buChar char="•"/>
              <a:defRPr sz="3200">
                <a:latin typeface="Calibri"/>
                <a:ea typeface="Calibri"/>
                <a:cs typeface="Calibri"/>
                <a:sym typeface="Calibri"/>
              </a:defRPr>
            </a:pPr>
            <a:r>
              <a:t>Hiérarchie des contrôleurs : c’est un arbre ! (pas un buisson)</a:t>
            </a:r>
          </a:p>
          <a:p>
            <a:pPr lvl="1" marL="800100" indent="-342900">
              <a:lnSpc>
                <a:spcPct val="90000"/>
              </a:lnSpc>
              <a:spcBef>
                <a:spcPts val="700"/>
              </a:spcBef>
              <a:buSzPct val="100000"/>
              <a:buFont typeface="Arial"/>
              <a:buChar char="•"/>
              <a:defRPr sz="3200">
                <a:latin typeface="Calibri"/>
                <a:ea typeface="Calibri"/>
                <a:cs typeface="Calibri"/>
                <a:sym typeface="Calibri"/>
              </a:defRPr>
            </a:pPr>
            <a:r>
              <a:t>Eviter les boucles infinies </a:t>
            </a:r>
            <a:br/>
            <a:r>
              <a:rPr sz="2400"/>
              <a:t>(prévoir un test pour stopper </a:t>
            </a:r>
            <a:br>
              <a:rPr sz="2400"/>
            </a:br>
            <a:r>
              <a:rPr sz="2400"/>
              <a:t>le cycle des mises à jour)</a:t>
            </a:r>
            <a:endParaRPr sz="2400"/>
          </a:p>
          <a:p>
            <a:pPr lvl="1" marL="800100" indent="-342900">
              <a:lnSpc>
                <a:spcPct val="90000"/>
              </a:lnSpc>
              <a:spcBef>
                <a:spcPts val="700"/>
              </a:spcBef>
              <a:buSzPct val="100000"/>
              <a:buFont typeface="Arial"/>
              <a:buChar char="•"/>
              <a:defRPr sz="3200">
                <a:latin typeface="Calibri"/>
                <a:ea typeface="Calibri"/>
                <a:cs typeface="Calibri"/>
                <a:sym typeface="Calibri"/>
              </a:defRPr>
            </a:pPr>
            <a:r>
              <a:t>Entorse à la règle :</a:t>
            </a:r>
          </a:p>
          <a:p>
            <a:pPr lvl="2" marL="342900" indent="571500">
              <a:lnSpc>
                <a:spcPct val="90000"/>
              </a:lnSpc>
              <a:spcBef>
                <a:spcPts val="600"/>
              </a:spcBef>
              <a:defRPr sz="2800">
                <a:latin typeface="Calibri"/>
                <a:ea typeface="Calibri"/>
                <a:cs typeface="Calibri"/>
                <a:sym typeface="Calibri"/>
              </a:defRPr>
            </a:pPr>
            <a:r>
              <a:t>	Impossible d’empêcher les interactions entre les vues (les limiter le plus possible)</a:t>
            </a:r>
          </a:p>
        </p:txBody>
      </p:sp>
      <p:grpSp>
        <p:nvGrpSpPr>
          <p:cNvPr id="848" name="Group 848"/>
          <p:cNvGrpSpPr/>
          <p:nvPr/>
        </p:nvGrpSpPr>
        <p:grpSpPr>
          <a:xfrm>
            <a:off x="5364088" y="3725784"/>
            <a:ext cx="3347864" cy="1066666"/>
            <a:chOff x="0" y="0"/>
            <a:chExt cx="3347863" cy="1066664"/>
          </a:xfrm>
        </p:grpSpPr>
        <p:sp>
          <p:nvSpPr>
            <p:cNvPr id="838" name="Shape 838"/>
            <p:cNvSpPr/>
            <p:nvPr/>
          </p:nvSpPr>
          <p:spPr>
            <a:xfrm>
              <a:off x="1067188" y="0"/>
              <a:ext cx="1243531" cy="355686"/>
            </a:xfrm>
            <a:custGeom>
              <a:avLst/>
              <a:gdLst/>
              <a:ahLst/>
              <a:cxnLst>
                <a:cxn ang="0">
                  <a:pos x="wd2" y="hd2"/>
                </a:cxn>
                <a:cxn ang="5400000">
                  <a:pos x="wd2" y="hd2"/>
                </a:cxn>
                <a:cxn ang="10800000">
                  <a:pos x="wd2" y="hd2"/>
                </a:cxn>
                <a:cxn ang="16200000">
                  <a:pos x="wd2" y="hd2"/>
                </a:cxn>
              </a:cxnLst>
              <a:rect l="0" t="0" r="r" b="b"/>
              <a:pathLst>
                <a:path w="21600" h="21081" fill="norm" stroke="1" extrusionOk="0">
                  <a:moveTo>
                    <a:pt x="21600" y="17597"/>
                  </a:moveTo>
                  <a:cubicBezTo>
                    <a:pt x="17743" y="8539"/>
                    <a:pt x="13886" y="-519"/>
                    <a:pt x="10278" y="23"/>
                  </a:cubicBezTo>
                  <a:cubicBezTo>
                    <a:pt x="6671" y="565"/>
                    <a:pt x="91" y="12565"/>
                    <a:pt x="0" y="21081"/>
                  </a:cubicBezTo>
                </a:path>
              </a:pathLst>
            </a:custGeom>
            <a:no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841" name="Group 841"/>
            <p:cNvGrpSpPr/>
            <p:nvPr/>
          </p:nvGrpSpPr>
          <p:grpSpPr>
            <a:xfrm>
              <a:off x="0" y="178038"/>
              <a:ext cx="1095926" cy="621764"/>
              <a:chOff x="0" y="0"/>
              <a:chExt cx="1095925" cy="621763"/>
            </a:xfrm>
          </p:grpSpPr>
          <p:sp>
            <p:nvSpPr>
              <p:cNvPr id="839" name="Shape 839"/>
              <p:cNvSpPr/>
              <p:nvPr/>
            </p:nvSpPr>
            <p:spPr>
              <a:xfrm>
                <a:off x="-1" y="0"/>
                <a:ext cx="1095927" cy="621764"/>
              </a:xfrm>
              <a:prstGeom prst="rect">
                <a:avLst/>
              </a:prstGeom>
              <a:solidFill>
                <a:srgbClr val="CCFFCC"/>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a:latin typeface="Calibri"/>
                    <a:ea typeface="Calibri"/>
                    <a:cs typeface="Calibri"/>
                    <a:sym typeface="Calibri"/>
                  </a:defRPr>
                </a:pPr>
              </a:p>
            </p:txBody>
          </p:sp>
          <p:sp>
            <p:nvSpPr>
              <p:cNvPr id="840" name="Shape 840"/>
              <p:cNvSpPr/>
              <p:nvPr/>
            </p:nvSpPr>
            <p:spPr>
              <a:xfrm>
                <a:off x="-1" y="0"/>
                <a:ext cx="1095927" cy="464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1000"/>
                  </a:spcBef>
                  <a:defRPr sz="400">
                    <a:latin typeface="Calibri"/>
                    <a:ea typeface="Calibri"/>
                    <a:cs typeface="Calibri"/>
                    <a:sym typeface="Calibri"/>
                  </a:defRPr>
                </a:pPr>
              </a:p>
              <a:p>
                <a:pPr algn="ctr">
                  <a:spcBef>
                    <a:spcPts val="800"/>
                  </a:spcBef>
                  <a:defRPr b="1" sz="1400">
                    <a:latin typeface="Calibri"/>
                    <a:ea typeface="Calibri"/>
                    <a:cs typeface="Calibri"/>
                    <a:sym typeface="Calibri"/>
                  </a:defRPr>
                </a:pPr>
                <a:r>
                  <a:t>contrôleur</a:t>
                </a:r>
              </a:p>
            </p:txBody>
          </p:sp>
        </p:grpSp>
        <p:grpSp>
          <p:nvGrpSpPr>
            <p:cNvPr id="844" name="Group 844"/>
            <p:cNvGrpSpPr/>
            <p:nvPr/>
          </p:nvGrpSpPr>
          <p:grpSpPr>
            <a:xfrm>
              <a:off x="2310718" y="178037"/>
              <a:ext cx="1037146" cy="591722"/>
              <a:chOff x="0" y="0"/>
              <a:chExt cx="1037145" cy="591721"/>
            </a:xfrm>
          </p:grpSpPr>
          <p:sp>
            <p:nvSpPr>
              <p:cNvPr id="842" name="Shape 842"/>
              <p:cNvSpPr/>
              <p:nvPr/>
            </p:nvSpPr>
            <p:spPr>
              <a:xfrm>
                <a:off x="-1" y="-1"/>
                <a:ext cx="1037147" cy="591723"/>
              </a:xfrm>
              <a:prstGeom prst="rect">
                <a:avLst/>
              </a:prstGeom>
              <a:solidFill>
                <a:srgbClr val="99CCFF"/>
              </a:solidFill>
              <a:ln w="9525" cap="flat">
                <a:solidFill>
                  <a:srgbClr val="000000"/>
                </a:solidFill>
                <a:prstDash val="solid"/>
                <a:miter lim="800000"/>
              </a:ln>
              <a:effectLst/>
            </p:spPr>
            <p:txBody>
              <a:bodyPr wrap="square" lIns="45718" tIns="45718" rIns="45718" bIns="45718" numCol="1" anchor="t">
                <a:noAutofit/>
              </a:bodyPr>
              <a:lstStyle/>
              <a:p>
                <a:pPr algn="ctr">
                  <a:spcBef>
                    <a:spcPts val="1000"/>
                  </a:spcBef>
                  <a:defRPr>
                    <a:latin typeface="Calibri"/>
                    <a:ea typeface="Calibri"/>
                    <a:cs typeface="Calibri"/>
                    <a:sym typeface="Calibri"/>
                  </a:defRPr>
                </a:pPr>
              </a:p>
            </p:txBody>
          </p:sp>
          <p:sp>
            <p:nvSpPr>
              <p:cNvPr id="843" name="Shape 843"/>
              <p:cNvSpPr/>
              <p:nvPr/>
            </p:nvSpPr>
            <p:spPr>
              <a:xfrm>
                <a:off x="-1" y="-1"/>
                <a:ext cx="1037147" cy="4648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spcBef>
                    <a:spcPts val="1000"/>
                  </a:spcBef>
                  <a:defRPr sz="400">
                    <a:latin typeface="Calibri"/>
                    <a:ea typeface="Calibri"/>
                    <a:cs typeface="Calibri"/>
                    <a:sym typeface="Calibri"/>
                  </a:defRPr>
                </a:pPr>
              </a:p>
              <a:p>
                <a:pPr algn="ctr">
                  <a:spcBef>
                    <a:spcPts val="800"/>
                  </a:spcBef>
                  <a:defRPr b="1" sz="1400">
                    <a:latin typeface="Calibri"/>
                    <a:ea typeface="Calibri"/>
                    <a:cs typeface="Calibri"/>
                    <a:sym typeface="Calibri"/>
                  </a:defRPr>
                </a:pPr>
                <a:r>
                  <a:t>vue</a:t>
                </a:r>
              </a:p>
            </p:txBody>
          </p:sp>
        </p:grpSp>
        <p:sp>
          <p:nvSpPr>
            <p:cNvPr id="845" name="Shape 845"/>
            <p:cNvSpPr/>
            <p:nvPr/>
          </p:nvSpPr>
          <p:spPr>
            <a:xfrm flipH="1" rot="10800000">
              <a:off x="1095925" y="710979"/>
              <a:ext cx="1243531" cy="355686"/>
            </a:xfrm>
            <a:custGeom>
              <a:avLst/>
              <a:gdLst/>
              <a:ahLst/>
              <a:cxnLst>
                <a:cxn ang="0">
                  <a:pos x="wd2" y="hd2"/>
                </a:cxn>
                <a:cxn ang="5400000">
                  <a:pos x="wd2" y="hd2"/>
                </a:cxn>
                <a:cxn ang="10800000">
                  <a:pos x="wd2" y="hd2"/>
                </a:cxn>
                <a:cxn ang="16200000">
                  <a:pos x="wd2" y="hd2"/>
                </a:cxn>
              </a:cxnLst>
              <a:rect l="0" t="0" r="r" b="b"/>
              <a:pathLst>
                <a:path w="21600" h="21081" fill="norm" stroke="1" extrusionOk="0">
                  <a:moveTo>
                    <a:pt x="21600" y="17597"/>
                  </a:moveTo>
                  <a:cubicBezTo>
                    <a:pt x="17743" y="8539"/>
                    <a:pt x="13886" y="-519"/>
                    <a:pt x="10278" y="23"/>
                  </a:cubicBezTo>
                  <a:cubicBezTo>
                    <a:pt x="6671" y="565"/>
                    <a:pt x="91" y="12565"/>
                    <a:pt x="0" y="21081"/>
                  </a:cubicBezTo>
                </a:path>
              </a:pathLst>
            </a:custGeom>
            <a:noFill/>
            <a:ln w="25400"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46" name="Shape 846"/>
            <p:cNvSpPr/>
            <p:nvPr/>
          </p:nvSpPr>
          <p:spPr>
            <a:xfrm rot="3265950">
              <a:off x="2251938" y="712285"/>
              <a:ext cx="147604" cy="148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847" name="Shape 847"/>
            <p:cNvSpPr/>
            <p:nvPr/>
          </p:nvSpPr>
          <p:spPr>
            <a:xfrm rot="14065950">
              <a:off x="1035839" y="178038"/>
              <a:ext cx="147604" cy="148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0000"/>
            </a:solidFill>
            <a:ln w="9525" cap="flat">
              <a:solidFill>
                <a:srgbClr val="000000"/>
              </a:solidFill>
              <a:prstDash val="solid"/>
              <a:miter lim="800000"/>
            </a:ln>
            <a:effectLst/>
          </p:spPr>
          <p:txBody>
            <a:bodyPr wrap="square" lIns="45718" tIns="45718" rIns="45718" bIns="45718" numCol="1" anchor="ctr">
              <a:noAutofit/>
            </a:bodyPr>
            <a:lstStyle/>
            <a:p>
              <a:pPr>
                <a:defRPr>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Shape 85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1" name="Shape 851"/>
          <p:cNvSpPr/>
          <p:nvPr>
            <p:ph type="title"/>
          </p:nvPr>
        </p:nvSpPr>
        <p:spPr>
          <a:prstGeom prst="rect">
            <a:avLst/>
          </a:prstGeom>
        </p:spPr>
        <p:txBody>
          <a:bodyPr/>
          <a:lstStyle/>
          <a:p>
            <a:pPr/>
            <a:r>
              <a:t>Modèles à la MVC</a:t>
            </a:r>
          </a:p>
        </p:txBody>
      </p:sp>
      <p:pic>
        <p:nvPicPr>
          <p:cNvPr id="852"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853" name="Shape 853"/>
          <p:cNvSpPr/>
          <p:nvPr/>
        </p:nvSpPr>
        <p:spPr>
          <a:xfrm>
            <a:off x="113854" y="1268759"/>
            <a:ext cx="8915401" cy="15692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72000"/>
              </a:lnSpc>
              <a:spcBef>
                <a:spcPts val="600"/>
              </a:spcBef>
              <a:defRPr b="1" sz="2900">
                <a:latin typeface="Calibri"/>
                <a:ea typeface="Calibri"/>
                <a:cs typeface="Calibri"/>
                <a:sym typeface="Calibri"/>
              </a:defRPr>
            </a:pPr>
            <a:r>
              <a:t>Règles guides :</a:t>
            </a:r>
            <a:endParaRPr sz="1600"/>
          </a:p>
          <a:p>
            <a:pPr marL="342900" indent="-342900">
              <a:lnSpc>
                <a:spcPct val="72000"/>
              </a:lnSpc>
              <a:spcBef>
                <a:spcPts val="600"/>
              </a:spcBef>
              <a:defRPr sz="2900">
                <a:latin typeface="Calibri"/>
                <a:ea typeface="Calibri"/>
                <a:cs typeface="Calibri"/>
                <a:sym typeface="Calibri"/>
              </a:defRPr>
            </a:pPr>
            <a:r>
              <a:t>pas de dépendances entre :</a:t>
            </a:r>
            <a:endParaRPr sz="1600"/>
          </a:p>
          <a:p>
            <a:pPr lvl="1" marL="742950" indent="-285750">
              <a:lnSpc>
                <a:spcPct val="72000"/>
              </a:lnSpc>
              <a:spcBef>
                <a:spcPts val="600"/>
              </a:spcBef>
              <a:buSzPct val="100000"/>
              <a:buFont typeface="Arial"/>
              <a:buChar char="–"/>
              <a:defRPr sz="2500">
                <a:latin typeface="Calibri"/>
                <a:ea typeface="Calibri"/>
                <a:cs typeface="Calibri"/>
                <a:sym typeface="Calibri"/>
              </a:defRPr>
            </a:pPr>
            <a:r>
              <a:t>noyau						contrôle et vue</a:t>
            </a:r>
            <a:endParaRPr sz="1600"/>
          </a:p>
          <a:p>
            <a:pPr lvl="1" marL="742950" indent="-285750">
              <a:lnSpc>
                <a:spcPct val="72000"/>
              </a:lnSpc>
              <a:spcBef>
                <a:spcPts val="600"/>
              </a:spcBef>
              <a:buSzPct val="100000"/>
              <a:buFont typeface="Arial"/>
              <a:buChar char="–"/>
              <a:defRPr sz="2500">
                <a:latin typeface="Calibri"/>
                <a:ea typeface="Calibri"/>
                <a:cs typeface="Calibri"/>
                <a:sym typeface="Calibri"/>
              </a:defRPr>
            </a:pPr>
            <a:r>
              <a:t>présentation et contrôle			vue</a:t>
            </a:r>
          </a:p>
        </p:txBody>
      </p:sp>
      <p:sp>
        <p:nvSpPr>
          <p:cNvPr id="854" name="Shape 854"/>
          <p:cNvSpPr/>
          <p:nvPr/>
        </p:nvSpPr>
        <p:spPr>
          <a:xfrm>
            <a:off x="107504" y="5338390"/>
            <a:ext cx="8915401" cy="15869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FFFFFF"/>
              </a:buClr>
              <a:buSzPct val="80000"/>
              <a:buFont typeface="Wingdings"/>
              <a:buChar char="●"/>
              <a:defRPr b="1" sz="2400">
                <a:latin typeface="Calibri"/>
                <a:ea typeface="Calibri"/>
                <a:cs typeface="Calibri"/>
                <a:sym typeface="Calibri"/>
              </a:defRPr>
            </a:pPr>
            <a:r>
              <a:t>Les </a:t>
            </a:r>
            <a:r>
              <a:rPr b="0" u="sng"/>
              <a:t>traitements</a:t>
            </a:r>
            <a:r>
              <a:t> se font dans le </a:t>
            </a:r>
            <a:r>
              <a:rPr b="0"/>
              <a:t>noyau</a:t>
            </a:r>
            <a:r>
              <a:t> pas dans les </a:t>
            </a:r>
            <a:r>
              <a:rPr b="0"/>
              <a:t>vues</a:t>
            </a:r>
            <a:r>
              <a:t> </a:t>
            </a:r>
            <a:br/>
            <a:r>
              <a:t>ni dans les </a:t>
            </a:r>
            <a:r>
              <a:rPr b="0"/>
              <a:t>contrôleurs</a:t>
            </a:r>
            <a:endParaRPr b="0"/>
          </a:p>
          <a:p>
            <a:pPr marL="342900" indent="-342900">
              <a:spcBef>
                <a:spcPts val="500"/>
              </a:spcBef>
              <a:buClr>
                <a:srgbClr val="FFFFFF"/>
              </a:buClr>
              <a:buSzPct val="80000"/>
              <a:buFont typeface="Wingdings"/>
              <a:buChar char="●"/>
              <a:defRPr b="1" sz="2400">
                <a:latin typeface="Calibri"/>
                <a:ea typeface="Calibri"/>
                <a:cs typeface="Calibri"/>
                <a:sym typeface="Calibri"/>
              </a:defRPr>
            </a:pPr>
            <a:r>
              <a:t>Les </a:t>
            </a:r>
            <a:r>
              <a:rPr b="0" u="sng"/>
              <a:t>contrôleurs</a:t>
            </a:r>
            <a:r>
              <a:t> voient des </a:t>
            </a:r>
            <a:r>
              <a:rPr b="0"/>
              <a:t>présentations</a:t>
            </a:r>
            <a:r>
              <a:t> pas des </a:t>
            </a:r>
            <a:r>
              <a:rPr b="0"/>
              <a:t>vues directement</a:t>
            </a:r>
            <a:r>
              <a:rPr>
                <a:solidFill>
                  <a:srgbClr val="993366"/>
                </a:solidFill>
              </a:rPr>
              <a:t> </a:t>
            </a:r>
          </a:p>
        </p:txBody>
      </p:sp>
      <p:sp>
        <p:nvSpPr>
          <p:cNvPr id="855" name="Shape 855"/>
          <p:cNvSpPr/>
          <p:nvPr/>
        </p:nvSpPr>
        <p:spPr>
          <a:xfrm>
            <a:off x="4500117" y="2242765"/>
            <a:ext cx="1439863" cy="1"/>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856" name="Shape 856"/>
          <p:cNvSpPr/>
          <p:nvPr/>
        </p:nvSpPr>
        <p:spPr>
          <a:xfrm>
            <a:off x="4500117" y="2603127"/>
            <a:ext cx="1439863" cy="1"/>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grpSp>
        <p:nvGrpSpPr>
          <p:cNvPr id="859" name="Group 859"/>
          <p:cNvGrpSpPr/>
          <p:nvPr/>
        </p:nvGrpSpPr>
        <p:grpSpPr>
          <a:xfrm>
            <a:off x="4823967" y="1918915"/>
            <a:ext cx="885826" cy="971551"/>
            <a:chOff x="0" y="0"/>
            <a:chExt cx="885824" cy="971550"/>
          </a:xfrm>
        </p:grpSpPr>
        <p:sp>
          <p:nvSpPr>
            <p:cNvPr id="857" name="Shape 857"/>
            <p:cNvSpPr/>
            <p:nvPr/>
          </p:nvSpPr>
          <p:spPr>
            <a:xfrm flipH="1">
              <a:off x="0" y="-1"/>
              <a:ext cx="885825" cy="971552"/>
            </a:xfrm>
            <a:prstGeom prst="line">
              <a:avLst/>
            </a:prstGeom>
            <a:noFill/>
            <a:ln w="25400" cap="flat">
              <a:solidFill>
                <a:srgbClr val="FF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58" name="Shape 858"/>
            <p:cNvSpPr/>
            <p:nvPr/>
          </p:nvSpPr>
          <p:spPr>
            <a:xfrm>
              <a:off x="-1" y="0"/>
              <a:ext cx="843024" cy="971550"/>
            </a:xfrm>
            <a:prstGeom prst="line">
              <a:avLst/>
            </a:prstGeom>
            <a:noFill/>
            <a:ln w="25400" cap="flat">
              <a:solidFill>
                <a:srgbClr val="FF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860" name="Shape 860"/>
          <p:cNvSpPr/>
          <p:nvPr/>
        </p:nvSpPr>
        <p:spPr>
          <a:xfrm>
            <a:off x="4283967" y="5373587"/>
            <a:ext cx="1042989" cy="431801"/>
          </a:xfrm>
          <a:prstGeom prst="ellipse">
            <a:avLst/>
          </a:prstGeom>
          <a:ln w="25400">
            <a:solidFill>
              <a:srgbClr val="339966"/>
            </a:solidFill>
          </a:ln>
        </p:spPr>
        <p:txBody>
          <a:bodyPr lIns="45718" tIns="45718" rIns="45718" bIns="45718" anchor="ctr"/>
          <a:lstStyle/>
          <a:p>
            <a:pPr>
              <a:defRPr>
                <a:latin typeface="Calibri"/>
                <a:ea typeface="Calibri"/>
                <a:cs typeface="Calibri"/>
                <a:sym typeface="Calibri"/>
              </a:defRPr>
            </a:pPr>
          </a:p>
        </p:txBody>
      </p:sp>
      <p:sp>
        <p:nvSpPr>
          <p:cNvPr id="861" name="Shape 861"/>
          <p:cNvSpPr/>
          <p:nvPr/>
        </p:nvSpPr>
        <p:spPr>
          <a:xfrm flipH="1">
            <a:off x="6804248" y="5589611"/>
            <a:ext cx="757238" cy="1"/>
          </a:xfrm>
          <a:prstGeom prst="line">
            <a:avLst/>
          </a:prstGeom>
          <a:ln w="19050">
            <a:solidFill>
              <a:srgbClr val="FF0000"/>
            </a:solidFill>
          </a:ln>
        </p:spPr>
        <p:txBody>
          <a:bodyPr lIns="45718" tIns="45718" rIns="45718" bIns="45718"/>
          <a:lstStyle/>
          <a:p>
            <a:pPr>
              <a:defRPr>
                <a:latin typeface="Calibri"/>
                <a:ea typeface="Calibri"/>
                <a:cs typeface="Calibri"/>
                <a:sym typeface="Calibri"/>
              </a:defRPr>
            </a:pPr>
          </a:p>
        </p:txBody>
      </p:sp>
      <p:sp>
        <p:nvSpPr>
          <p:cNvPr id="862" name="Shape 862"/>
          <p:cNvSpPr/>
          <p:nvPr/>
        </p:nvSpPr>
        <p:spPr>
          <a:xfrm>
            <a:off x="1763092" y="5950922"/>
            <a:ext cx="1728787" cy="1"/>
          </a:xfrm>
          <a:prstGeom prst="line">
            <a:avLst/>
          </a:prstGeom>
          <a:ln w="19050">
            <a:solidFill>
              <a:srgbClr val="FF0000"/>
            </a:solidFill>
          </a:ln>
        </p:spPr>
        <p:txBody>
          <a:bodyPr lIns="45718" tIns="45718" rIns="45718" bIns="45718"/>
          <a:lstStyle/>
          <a:p>
            <a:pPr>
              <a:defRPr>
                <a:latin typeface="Calibri"/>
                <a:ea typeface="Calibri"/>
                <a:cs typeface="Calibri"/>
                <a:sym typeface="Calibri"/>
              </a:defRPr>
            </a:pPr>
          </a:p>
        </p:txBody>
      </p:sp>
      <p:sp>
        <p:nvSpPr>
          <p:cNvPr id="863" name="Shape 863"/>
          <p:cNvSpPr/>
          <p:nvPr/>
        </p:nvSpPr>
        <p:spPr>
          <a:xfrm>
            <a:off x="3707903" y="6093667"/>
            <a:ext cx="2124077" cy="647701"/>
          </a:xfrm>
          <a:prstGeom prst="ellipse">
            <a:avLst/>
          </a:prstGeom>
          <a:ln w="25400">
            <a:solidFill>
              <a:srgbClr val="339966"/>
            </a:solidFill>
          </a:ln>
        </p:spPr>
        <p:txBody>
          <a:bodyPr lIns="45718" tIns="45718" rIns="45718" bIns="45718" anchor="ctr"/>
          <a:lstStyle/>
          <a:p>
            <a:pPr>
              <a:defRPr>
                <a:latin typeface="Calibri"/>
                <a:ea typeface="Calibri"/>
                <a:cs typeface="Calibri"/>
                <a:sym typeface="Calibri"/>
              </a:defRPr>
            </a:pPr>
          </a:p>
        </p:txBody>
      </p:sp>
      <p:sp>
        <p:nvSpPr>
          <p:cNvPr id="864" name="Shape 864"/>
          <p:cNvSpPr/>
          <p:nvPr/>
        </p:nvSpPr>
        <p:spPr>
          <a:xfrm flipH="1">
            <a:off x="6588224" y="6381700"/>
            <a:ext cx="757239" cy="1"/>
          </a:xfrm>
          <a:prstGeom prst="line">
            <a:avLst/>
          </a:prstGeom>
          <a:ln w="19050">
            <a:solidFill>
              <a:srgbClr val="FF0000"/>
            </a:solidFill>
          </a:ln>
        </p:spPr>
        <p:txBody>
          <a:bodyPr lIns="45718" tIns="45718" rIns="45718" bIns="45718"/>
          <a:lstStyle/>
          <a:p>
            <a:pPr>
              <a:defRPr>
                <a:latin typeface="Calibri"/>
                <a:ea typeface="Calibri"/>
                <a:cs typeface="Calibri"/>
                <a:sym typeface="Calibri"/>
              </a:defRPr>
            </a:pPr>
          </a:p>
        </p:txBody>
      </p:sp>
      <p:grpSp>
        <p:nvGrpSpPr>
          <p:cNvPr id="913" name="Group 913"/>
          <p:cNvGrpSpPr/>
          <p:nvPr/>
        </p:nvGrpSpPr>
        <p:grpSpPr>
          <a:xfrm>
            <a:off x="1510853" y="3034927"/>
            <a:ext cx="4067176" cy="1993901"/>
            <a:chOff x="0" y="0"/>
            <a:chExt cx="4067174" cy="1993899"/>
          </a:xfrm>
        </p:grpSpPr>
        <p:sp>
          <p:nvSpPr>
            <p:cNvPr id="865" name="Shape 865"/>
            <p:cNvSpPr/>
            <p:nvPr/>
          </p:nvSpPr>
          <p:spPr>
            <a:xfrm>
              <a:off x="0" y="0"/>
              <a:ext cx="127000" cy="134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Times New Roman"/>
                  <a:ea typeface="Times New Roman"/>
                  <a:cs typeface="Times New Roman"/>
                  <a:sym typeface="Times New Roman"/>
                </a:defRPr>
              </a:lvl1pPr>
            </a:lstStyle>
            <a:p>
              <a:pPr/>
              <a:r>
                <a:t> </a:t>
              </a:r>
            </a:p>
          </p:txBody>
        </p:sp>
        <p:sp>
          <p:nvSpPr>
            <p:cNvPr id="866" name="Shape 866"/>
            <p:cNvSpPr/>
            <p:nvPr/>
          </p:nvSpPr>
          <p:spPr>
            <a:xfrm>
              <a:off x="61912" y="214312"/>
              <a:ext cx="993776" cy="582613"/>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67" name="Shape 867"/>
            <p:cNvSpPr/>
            <p:nvPr/>
          </p:nvSpPr>
          <p:spPr>
            <a:xfrm>
              <a:off x="61912" y="214312"/>
              <a:ext cx="993776" cy="582613"/>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68" name="Shape 868"/>
            <p:cNvSpPr/>
            <p:nvPr/>
          </p:nvSpPr>
          <p:spPr>
            <a:xfrm>
              <a:off x="558800" y="258762"/>
              <a:ext cx="127001" cy="134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Times New Roman"/>
                  <a:ea typeface="Times New Roman"/>
                  <a:cs typeface="Times New Roman"/>
                  <a:sym typeface="Times New Roman"/>
                </a:defRPr>
              </a:lvl1pPr>
            </a:lstStyle>
            <a:p>
              <a:pPr/>
              <a:r>
                <a:t> </a:t>
              </a:r>
            </a:p>
          </p:txBody>
        </p:sp>
        <p:sp>
          <p:nvSpPr>
            <p:cNvPr id="869" name="Shape 869"/>
            <p:cNvSpPr/>
            <p:nvPr/>
          </p:nvSpPr>
          <p:spPr>
            <a:xfrm>
              <a:off x="357187" y="411162"/>
              <a:ext cx="416249"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noyau</a:t>
              </a:r>
            </a:p>
          </p:txBody>
        </p:sp>
        <p:sp>
          <p:nvSpPr>
            <p:cNvPr id="870" name="Shape 870"/>
            <p:cNvSpPr/>
            <p:nvPr/>
          </p:nvSpPr>
          <p:spPr>
            <a:xfrm>
              <a:off x="760412" y="411162"/>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 </a:t>
              </a:r>
            </a:p>
          </p:txBody>
        </p:sp>
        <p:sp>
          <p:nvSpPr>
            <p:cNvPr id="871" name="Shape 871"/>
            <p:cNvSpPr/>
            <p:nvPr/>
          </p:nvSpPr>
          <p:spPr>
            <a:xfrm>
              <a:off x="61912" y="60325"/>
              <a:ext cx="330201" cy="153988"/>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72" name="Shape 872"/>
            <p:cNvSpPr/>
            <p:nvPr/>
          </p:nvSpPr>
          <p:spPr>
            <a:xfrm>
              <a:off x="61912" y="60325"/>
              <a:ext cx="330201" cy="153988"/>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73" name="Shape 873"/>
            <p:cNvSpPr/>
            <p:nvPr/>
          </p:nvSpPr>
          <p:spPr>
            <a:xfrm>
              <a:off x="1597025" y="1411287"/>
              <a:ext cx="993776" cy="582613"/>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74" name="Shape 874"/>
            <p:cNvSpPr/>
            <p:nvPr/>
          </p:nvSpPr>
          <p:spPr>
            <a:xfrm>
              <a:off x="1597025" y="1411287"/>
              <a:ext cx="993776" cy="582613"/>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75" name="Shape 875"/>
            <p:cNvSpPr/>
            <p:nvPr/>
          </p:nvSpPr>
          <p:spPr>
            <a:xfrm>
              <a:off x="2093912" y="1455737"/>
              <a:ext cx="127001" cy="134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Times New Roman"/>
                  <a:ea typeface="Times New Roman"/>
                  <a:cs typeface="Times New Roman"/>
                  <a:sym typeface="Times New Roman"/>
                </a:defRPr>
              </a:lvl1pPr>
            </a:lstStyle>
            <a:p>
              <a:pPr/>
              <a:r>
                <a:t> </a:t>
              </a:r>
            </a:p>
          </p:txBody>
        </p:sp>
        <p:sp>
          <p:nvSpPr>
            <p:cNvPr id="876" name="Shape 876"/>
            <p:cNvSpPr/>
            <p:nvPr/>
          </p:nvSpPr>
          <p:spPr>
            <a:xfrm>
              <a:off x="1976437" y="1608137"/>
              <a:ext cx="253728"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vue</a:t>
              </a:r>
            </a:p>
          </p:txBody>
        </p:sp>
        <p:sp>
          <p:nvSpPr>
            <p:cNvPr id="877" name="Shape 877"/>
            <p:cNvSpPr/>
            <p:nvPr/>
          </p:nvSpPr>
          <p:spPr>
            <a:xfrm>
              <a:off x="2212975" y="1627187"/>
              <a:ext cx="127001" cy="13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Calibri"/>
                  <a:ea typeface="Calibri"/>
                  <a:cs typeface="Calibri"/>
                  <a:sym typeface="Calibri"/>
                </a:defRPr>
              </a:lvl1pPr>
            </a:lstStyle>
            <a:p>
              <a:pPr/>
              <a:r>
                <a:t> </a:t>
              </a:r>
            </a:p>
          </p:txBody>
        </p:sp>
        <p:sp>
          <p:nvSpPr>
            <p:cNvPr id="878" name="Shape 878"/>
            <p:cNvSpPr/>
            <p:nvPr/>
          </p:nvSpPr>
          <p:spPr>
            <a:xfrm>
              <a:off x="1597025" y="1257300"/>
              <a:ext cx="331788" cy="153988"/>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79" name="Shape 879"/>
            <p:cNvSpPr/>
            <p:nvPr/>
          </p:nvSpPr>
          <p:spPr>
            <a:xfrm>
              <a:off x="1597025" y="1257300"/>
              <a:ext cx="331788" cy="153988"/>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80" name="Shape 880"/>
            <p:cNvSpPr/>
            <p:nvPr/>
          </p:nvSpPr>
          <p:spPr>
            <a:xfrm>
              <a:off x="92075" y="1411287"/>
              <a:ext cx="995363" cy="582613"/>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81" name="Shape 881"/>
            <p:cNvSpPr/>
            <p:nvPr/>
          </p:nvSpPr>
          <p:spPr>
            <a:xfrm>
              <a:off x="92075" y="1411287"/>
              <a:ext cx="995363" cy="582613"/>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82" name="Shape 882"/>
            <p:cNvSpPr/>
            <p:nvPr/>
          </p:nvSpPr>
          <p:spPr>
            <a:xfrm>
              <a:off x="588962" y="1455737"/>
              <a:ext cx="127001" cy="134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Times New Roman"/>
                  <a:ea typeface="Times New Roman"/>
                  <a:cs typeface="Times New Roman"/>
                  <a:sym typeface="Times New Roman"/>
                </a:defRPr>
              </a:lvl1pPr>
            </a:lstStyle>
            <a:p>
              <a:pPr/>
              <a:r>
                <a:t> </a:t>
              </a:r>
            </a:p>
          </p:txBody>
        </p:sp>
        <p:sp>
          <p:nvSpPr>
            <p:cNvPr id="883" name="Shape 883"/>
            <p:cNvSpPr/>
            <p:nvPr/>
          </p:nvSpPr>
          <p:spPr>
            <a:xfrm>
              <a:off x="325437" y="1608137"/>
              <a:ext cx="37286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contr</a:t>
              </a:r>
            </a:p>
          </p:txBody>
        </p:sp>
        <p:sp>
          <p:nvSpPr>
            <p:cNvPr id="884" name="Shape 884"/>
            <p:cNvSpPr/>
            <p:nvPr/>
          </p:nvSpPr>
          <p:spPr>
            <a:xfrm>
              <a:off x="654050" y="1608137"/>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ô</a:t>
              </a:r>
            </a:p>
          </p:txBody>
        </p:sp>
        <p:sp>
          <p:nvSpPr>
            <p:cNvPr id="885" name="Shape 885"/>
            <p:cNvSpPr/>
            <p:nvPr/>
          </p:nvSpPr>
          <p:spPr>
            <a:xfrm>
              <a:off x="736600" y="1608137"/>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l</a:t>
              </a:r>
            </a:p>
          </p:txBody>
        </p:sp>
        <p:sp>
          <p:nvSpPr>
            <p:cNvPr id="886" name="Shape 886"/>
            <p:cNvSpPr/>
            <p:nvPr/>
          </p:nvSpPr>
          <p:spPr>
            <a:xfrm>
              <a:off x="769937" y="1608137"/>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e</a:t>
              </a:r>
            </a:p>
          </p:txBody>
        </p:sp>
        <p:sp>
          <p:nvSpPr>
            <p:cNvPr id="887" name="Shape 887"/>
            <p:cNvSpPr/>
            <p:nvPr/>
          </p:nvSpPr>
          <p:spPr>
            <a:xfrm>
              <a:off x="852487" y="1627187"/>
              <a:ext cx="127001" cy="13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Calibri"/>
                  <a:ea typeface="Calibri"/>
                  <a:cs typeface="Calibri"/>
                  <a:sym typeface="Calibri"/>
                </a:defRPr>
              </a:lvl1pPr>
            </a:lstStyle>
            <a:p>
              <a:pPr/>
              <a:r>
                <a:t> </a:t>
              </a:r>
            </a:p>
          </p:txBody>
        </p:sp>
        <p:sp>
          <p:nvSpPr>
            <p:cNvPr id="888" name="Shape 888"/>
            <p:cNvSpPr/>
            <p:nvPr/>
          </p:nvSpPr>
          <p:spPr>
            <a:xfrm>
              <a:off x="92075" y="1257300"/>
              <a:ext cx="330200" cy="153988"/>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89" name="Shape 889"/>
            <p:cNvSpPr/>
            <p:nvPr/>
          </p:nvSpPr>
          <p:spPr>
            <a:xfrm>
              <a:off x="92075" y="1257300"/>
              <a:ext cx="330200" cy="153988"/>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90" name="Shape 890"/>
            <p:cNvSpPr/>
            <p:nvPr/>
          </p:nvSpPr>
          <p:spPr>
            <a:xfrm>
              <a:off x="1597025" y="214312"/>
              <a:ext cx="993776" cy="582613"/>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91" name="Shape 891"/>
            <p:cNvSpPr/>
            <p:nvPr/>
          </p:nvSpPr>
          <p:spPr>
            <a:xfrm>
              <a:off x="1597025" y="214312"/>
              <a:ext cx="993776" cy="582613"/>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92" name="Shape 892"/>
            <p:cNvSpPr/>
            <p:nvPr/>
          </p:nvSpPr>
          <p:spPr>
            <a:xfrm>
              <a:off x="2093912" y="258762"/>
              <a:ext cx="127001" cy="134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Times New Roman"/>
                  <a:ea typeface="Times New Roman"/>
                  <a:cs typeface="Times New Roman"/>
                  <a:sym typeface="Times New Roman"/>
                </a:defRPr>
              </a:lvl1pPr>
            </a:lstStyle>
            <a:p>
              <a:pPr/>
              <a:r>
                <a:t> </a:t>
              </a:r>
            </a:p>
          </p:txBody>
        </p:sp>
        <p:sp>
          <p:nvSpPr>
            <p:cNvPr id="893" name="Shape 893"/>
            <p:cNvSpPr/>
            <p:nvPr/>
          </p:nvSpPr>
          <p:spPr>
            <a:xfrm>
              <a:off x="1687512" y="411162"/>
              <a:ext cx="15684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pr</a:t>
              </a:r>
            </a:p>
          </p:txBody>
        </p:sp>
        <p:sp>
          <p:nvSpPr>
            <p:cNvPr id="894" name="Shape 894"/>
            <p:cNvSpPr/>
            <p:nvPr/>
          </p:nvSpPr>
          <p:spPr>
            <a:xfrm>
              <a:off x="1819275" y="411162"/>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é</a:t>
              </a:r>
            </a:p>
          </p:txBody>
        </p:sp>
        <p:sp>
          <p:nvSpPr>
            <p:cNvPr id="895" name="Shape 895"/>
            <p:cNvSpPr/>
            <p:nvPr/>
          </p:nvSpPr>
          <p:spPr>
            <a:xfrm>
              <a:off x="1901825" y="411162"/>
              <a:ext cx="650206"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sentation</a:t>
              </a:r>
            </a:p>
          </p:txBody>
        </p:sp>
        <p:sp>
          <p:nvSpPr>
            <p:cNvPr id="896" name="Shape 896"/>
            <p:cNvSpPr/>
            <p:nvPr/>
          </p:nvSpPr>
          <p:spPr>
            <a:xfrm>
              <a:off x="2501900" y="430212"/>
              <a:ext cx="127001" cy="13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000">
                  <a:latin typeface="Calibri"/>
                  <a:ea typeface="Calibri"/>
                  <a:cs typeface="Calibri"/>
                  <a:sym typeface="Calibri"/>
                </a:defRPr>
              </a:lvl1pPr>
            </a:lstStyle>
            <a:p>
              <a:pPr/>
              <a:r>
                <a:t> </a:t>
              </a:r>
            </a:p>
          </p:txBody>
        </p:sp>
        <p:sp>
          <p:nvSpPr>
            <p:cNvPr id="897" name="Shape 897"/>
            <p:cNvSpPr/>
            <p:nvPr/>
          </p:nvSpPr>
          <p:spPr>
            <a:xfrm>
              <a:off x="1597025" y="60325"/>
              <a:ext cx="331788" cy="153988"/>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98" name="Shape 898"/>
            <p:cNvSpPr/>
            <p:nvPr/>
          </p:nvSpPr>
          <p:spPr>
            <a:xfrm>
              <a:off x="1597025" y="60325"/>
              <a:ext cx="331788" cy="153988"/>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899" name="Shape 899"/>
            <p:cNvSpPr/>
            <p:nvPr/>
          </p:nvSpPr>
          <p:spPr>
            <a:xfrm>
              <a:off x="3071812" y="1411287"/>
              <a:ext cx="995363" cy="582613"/>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0" name="Shape 900"/>
            <p:cNvSpPr/>
            <p:nvPr/>
          </p:nvSpPr>
          <p:spPr>
            <a:xfrm>
              <a:off x="3071812" y="1411287"/>
              <a:ext cx="995363" cy="582613"/>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1" name="Shape 901"/>
            <p:cNvSpPr/>
            <p:nvPr/>
          </p:nvSpPr>
          <p:spPr>
            <a:xfrm>
              <a:off x="3568700" y="1454150"/>
              <a:ext cx="127001" cy="12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
                  <a:latin typeface="Times New Roman"/>
                  <a:ea typeface="Times New Roman"/>
                  <a:cs typeface="Times New Roman"/>
                  <a:sym typeface="Times New Roman"/>
                </a:defRPr>
              </a:lvl1pPr>
            </a:lstStyle>
            <a:p>
              <a:pPr/>
              <a:r>
                <a:t> </a:t>
              </a:r>
            </a:p>
          </p:txBody>
        </p:sp>
        <p:sp>
          <p:nvSpPr>
            <p:cNvPr id="902" name="Shape 902"/>
            <p:cNvSpPr/>
            <p:nvPr/>
          </p:nvSpPr>
          <p:spPr>
            <a:xfrm>
              <a:off x="3206750" y="1533525"/>
              <a:ext cx="856184" cy="177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composants </a:t>
              </a:r>
            </a:p>
          </p:txBody>
        </p:sp>
        <p:sp>
          <p:nvSpPr>
            <p:cNvPr id="903" name="Shape 903"/>
            <p:cNvSpPr/>
            <p:nvPr/>
          </p:nvSpPr>
          <p:spPr>
            <a:xfrm>
              <a:off x="3238500" y="1706562"/>
              <a:ext cx="75312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graphiques</a:t>
              </a:r>
            </a:p>
          </p:txBody>
        </p:sp>
        <p:sp>
          <p:nvSpPr>
            <p:cNvPr id="904" name="Shape 904"/>
            <p:cNvSpPr/>
            <p:nvPr/>
          </p:nvSpPr>
          <p:spPr>
            <a:xfrm>
              <a:off x="3898900" y="1706562"/>
              <a:ext cx="1270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Calibri"/>
                  <a:ea typeface="Calibri"/>
                  <a:cs typeface="Calibri"/>
                  <a:sym typeface="Calibri"/>
                </a:defRPr>
              </a:lvl1pPr>
            </a:lstStyle>
            <a:p>
              <a:pPr/>
              <a:r>
                <a:t> </a:t>
              </a:r>
            </a:p>
          </p:txBody>
        </p:sp>
        <p:sp>
          <p:nvSpPr>
            <p:cNvPr id="905" name="Shape 905"/>
            <p:cNvSpPr/>
            <p:nvPr/>
          </p:nvSpPr>
          <p:spPr>
            <a:xfrm>
              <a:off x="3071812" y="1257300"/>
              <a:ext cx="330201" cy="153988"/>
            </a:xfrm>
            <a:prstGeom prst="rect">
              <a:avLst/>
            </a:prstGeom>
            <a:solidFill>
              <a:srgbClr val="FFFF99"/>
            </a:solidFill>
            <a:ln w="12700" cap="flat">
              <a:noFill/>
              <a:miter lim="4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6" name="Shape 906"/>
            <p:cNvSpPr/>
            <p:nvPr/>
          </p:nvSpPr>
          <p:spPr>
            <a:xfrm>
              <a:off x="3071812" y="1257300"/>
              <a:ext cx="330201" cy="153988"/>
            </a:xfrm>
            <a:prstGeom prst="rect">
              <a:avLst/>
            </a:prstGeom>
            <a:noFill/>
            <a:ln w="7938"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7" name="Shape 907"/>
            <p:cNvSpPr/>
            <p:nvPr/>
          </p:nvSpPr>
          <p:spPr>
            <a:xfrm>
              <a:off x="546100" y="812800"/>
              <a:ext cx="112713" cy="60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50" y="21458"/>
                  </a:moveTo>
                  <a:lnTo>
                    <a:pt x="10050" y="20547"/>
                  </a:lnTo>
                  <a:lnTo>
                    <a:pt x="10350" y="20490"/>
                  </a:lnTo>
                  <a:lnTo>
                    <a:pt x="10500" y="20433"/>
                  </a:lnTo>
                  <a:lnTo>
                    <a:pt x="11100" y="20433"/>
                  </a:lnTo>
                  <a:lnTo>
                    <a:pt x="11250" y="20490"/>
                  </a:lnTo>
                  <a:lnTo>
                    <a:pt x="11550" y="20547"/>
                  </a:lnTo>
                  <a:lnTo>
                    <a:pt x="11550" y="21515"/>
                  </a:lnTo>
                  <a:lnTo>
                    <a:pt x="11250" y="21543"/>
                  </a:lnTo>
                  <a:lnTo>
                    <a:pt x="11100" y="21600"/>
                  </a:lnTo>
                  <a:lnTo>
                    <a:pt x="10500" y="21600"/>
                  </a:lnTo>
                  <a:lnTo>
                    <a:pt x="10350" y="21543"/>
                  </a:lnTo>
                  <a:lnTo>
                    <a:pt x="10050" y="21515"/>
                  </a:lnTo>
                  <a:lnTo>
                    <a:pt x="10050" y="21458"/>
                  </a:lnTo>
                  <a:close/>
                  <a:moveTo>
                    <a:pt x="10050" y="19437"/>
                  </a:moveTo>
                  <a:lnTo>
                    <a:pt x="10050" y="18498"/>
                  </a:lnTo>
                  <a:lnTo>
                    <a:pt x="10350" y="18441"/>
                  </a:lnTo>
                  <a:lnTo>
                    <a:pt x="10500" y="18441"/>
                  </a:lnTo>
                  <a:lnTo>
                    <a:pt x="10800" y="18413"/>
                  </a:lnTo>
                  <a:lnTo>
                    <a:pt x="11100" y="18441"/>
                  </a:lnTo>
                  <a:lnTo>
                    <a:pt x="11250" y="18441"/>
                  </a:lnTo>
                  <a:lnTo>
                    <a:pt x="11550" y="18498"/>
                  </a:lnTo>
                  <a:lnTo>
                    <a:pt x="11550" y="19466"/>
                  </a:lnTo>
                  <a:lnTo>
                    <a:pt x="11100" y="19551"/>
                  </a:lnTo>
                  <a:lnTo>
                    <a:pt x="10500" y="19551"/>
                  </a:lnTo>
                  <a:lnTo>
                    <a:pt x="10050" y="19466"/>
                  </a:lnTo>
                  <a:lnTo>
                    <a:pt x="10050" y="19437"/>
                  </a:lnTo>
                  <a:close/>
                  <a:moveTo>
                    <a:pt x="10050" y="17445"/>
                  </a:moveTo>
                  <a:lnTo>
                    <a:pt x="10050" y="16506"/>
                  </a:lnTo>
                  <a:lnTo>
                    <a:pt x="10500" y="16421"/>
                  </a:lnTo>
                  <a:lnTo>
                    <a:pt x="11100" y="16421"/>
                  </a:lnTo>
                  <a:lnTo>
                    <a:pt x="11550" y="16506"/>
                  </a:lnTo>
                  <a:lnTo>
                    <a:pt x="11550" y="17474"/>
                  </a:lnTo>
                  <a:lnTo>
                    <a:pt x="11250" y="17530"/>
                  </a:lnTo>
                  <a:lnTo>
                    <a:pt x="11100" y="17530"/>
                  </a:lnTo>
                  <a:lnTo>
                    <a:pt x="10800" y="17559"/>
                  </a:lnTo>
                  <a:lnTo>
                    <a:pt x="10500" y="17530"/>
                  </a:lnTo>
                  <a:lnTo>
                    <a:pt x="10350" y="17530"/>
                  </a:lnTo>
                  <a:lnTo>
                    <a:pt x="10050" y="17474"/>
                  </a:lnTo>
                  <a:lnTo>
                    <a:pt x="10050" y="17445"/>
                  </a:lnTo>
                  <a:close/>
                  <a:moveTo>
                    <a:pt x="10050" y="15396"/>
                  </a:moveTo>
                  <a:lnTo>
                    <a:pt x="10050" y="14457"/>
                  </a:lnTo>
                  <a:lnTo>
                    <a:pt x="10350" y="14428"/>
                  </a:lnTo>
                  <a:lnTo>
                    <a:pt x="10500" y="14372"/>
                  </a:lnTo>
                  <a:lnTo>
                    <a:pt x="11100" y="14372"/>
                  </a:lnTo>
                  <a:lnTo>
                    <a:pt x="11250" y="14428"/>
                  </a:lnTo>
                  <a:lnTo>
                    <a:pt x="11550" y="14457"/>
                  </a:lnTo>
                  <a:lnTo>
                    <a:pt x="11550" y="15453"/>
                  </a:lnTo>
                  <a:lnTo>
                    <a:pt x="11250" y="15481"/>
                  </a:lnTo>
                  <a:lnTo>
                    <a:pt x="11100" y="15538"/>
                  </a:lnTo>
                  <a:lnTo>
                    <a:pt x="10500" y="15538"/>
                  </a:lnTo>
                  <a:lnTo>
                    <a:pt x="10350" y="15481"/>
                  </a:lnTo>
                  <a:lnTo>
                    <a:pt x="10050" y="15453"/>
                  </a:lnTo>
                  <a:lnTo>
                    <a:pt x="10050" y="15396"/>
                  </a:lnTo>
                  <a:close/>
                  <a:moveTo>
                    <a:pt x="10050" y="13347"/>
                  </a:moveTo>
                  <a:lnTo>
                    <a:pt x="10050" y="12436"/>
                  </a:lnTo>
                  <a:lnTo>
                    <a:pt x="10350" y="12379"/>
                  </a:lnTo>
                  <a:lnTo>
                    <a:pt x="10500" y="12323"/>
                  </a:lnTo>
                  <a:lnTo>
                    <a:pt x="11100" y="12323"/>
                  </a:lnTo>
                  <a:lnTo>
                    <a:pt x="11250" y="12379"/>
                  </a:lnTo>
                  <a:lnTo>
                    <a:pt x="11550" y="12436"/>
                  </a:lnTo>
                  <a:lnTo>
                    <a:pt x="11550" y="13404"/>
                  </a:lnTo>
                  <a:lnTo>
                    <a:pt x="11100" y="13489"/>
                  </a:lnTo>
                  <a:lnTo>
                    <a:pt x="10500" y="13489"/>
                  </a:lnTo>
                  <a:lnTo>
                    <a:pt x="10050" y="13404"/>
                  </a:lnTo>
                  <a:lnTo>
                    <a:pt x="10050" y="13347"/>
                  </a:lnTo>
                  <a:close/>
                  <a:moveTo>
                    <a:pt x="10050" y="11326"/>
                  </a:moveTo>
                  <a:lnTo>
                    <a:pt x="10050" y="10387"/>
                  </a:lnTo>
                  <a:lnTo>
                    <a:pt x="10350" y="10330"/>
                  </a:lnTo>
                  <a:lnTo>
                    <a:pt x="10500" y="10330"/>
                  </a:lnTo>
                  <a:lnTo>
                    <a:pt x="10800" y="10302"/>
                  </a:lnTo>
                  <a:lnTo>
                    <a:pt x="11100" y="10330"/>
                  </a:lnTo>
                  <a:lnTo>
                    <a:pt x="11250" y="10330"/>
                  </a:lnTo>
                  <a:lnTo>
                    <a:pt x="11550" y="10387"/>
                  </a:lnTo>
                  <a:lnTo>
                    <a:pt x="11550" y="11355"/>
                  </a:lnTo>
                  <a:lnTo>
                    <a:pt x="11100" y="11440"/>
                  </a:lnTo>
                  <a:lnTo>
                    <a:pt x="10500" y="11440"/>
                  </a:lnTo>
                  <a:lnTo>
                    <a:pt x="10050" y="11355"/>
                  </a:lnTo>
                  <a:lnTo>
                    <a:pt x="10050" y="11326"/>
                  </a:lnTo>
                  <a:close/>
                  <a:moveTo>
                    <a:pt x="10050" y="9334"/>
                  </a:moveTo>
                  <a:lnTo>
                    <a:pt x="10050" y="8395"/>
                  </a:lnTo>
                  <a:lnTo>
                    <a:pt x="10500" y="8310"/>
                  </a:lnTo>
                  <a:lnTo>
                    <a:pt x="11100" y="8310"/>
                  </a:lnTo>
                  <a:lnTo>
                    <a:pt x="11550" y="8395"/>
                  </a:lnTo>
                  <a:lnTo>
                    <a:pt x="11550" y="9363"/>
                  </a:lnTo>
                  <a:lnTo>
                    <a:pt x="11250" y="9420"/>
                  </a:lnTo>
                  <a:lnTo>
                    <a:pt x="11100" y="9420"/>
                  </a:lnTo>
                  <a:lnTo>
                    <a:pt x="10800" y="9448"/>
                  </a:lnTo>
                  <a:lnTo>
                    <a:pt x="10500" y="9420"/>
                  </a:lnTo>
                  <a:lnTo>
                    <a:pt x="10350" y="9420"/>
                  </a:lnTo>
                  <a:lnTo>
                    <a:pt x="10050" y="9363"/>
                  </a:lnTo>
                  <a:lnTo>
                    <a:pt x="10050" y="9334"/>
                  </a:lnTo>
                  <a:close/>
                  <a:moveTo>
                    <a:pt x="10050" y="7285"/>
                  </a:moveTo>
                  <a:lnTo>
                    <a:pt x="10050" y="6346"/>
                  </a:lnTo>
                  <a:lnTo>
                    <a:pt x="10350" y="6318"/>
                  </a:lnTo>
                  <a:lnTo>
                    <a:pt x="10500" y="6261"/>
                  </a:lnTo>
                  <a:lnTo>
                    <a:pt x="11100" y="6261"/>
                  </a:lnTo>
                  <a:lnTo>
                    <a:pt x="11250" y="6318"/>
                  </a:lnTo>
                  <a:lnTo>
                    <a:pt x="11550" y="6346"/>
                  </a:lnTo>
                  <a:lnTo>
                    <a:pt x="11550" y="7342"/>
                  </a:lnTo>
                  <a:lnTo>
                    <a:pt x="11250" y="7371"/>
                  </a:lnTo>
                  <a:lnTo>
                    <a:pt x="11100" y="7428"/>
                  </a:lnTo>
                  <a:lnTo>
                    <a:pt x="10500" y="7428"/>
                  </a:lnTo>
                  <a:lnTo>
                    <a:pt x="10350" y="7371"/>
                  </a:lnTo>
                  <a:lnTo>
                    <a:pt x="10050" y="7342"/>
                  </a:lnTo>
                  <a:lnTo>
                    <a:pt x="10050" y="7285"/>
                  </a:lnTo>
                  <a:close/>
                  <a:moveTo>
                    <a:pt x="10050" y="5236"/>
                  </a:moveTo>
                  <a:lnTo>
                    <a:pt x="10050" y="4326"/>
                  </a:lnTo>
                  <a:lnTo>
                    <a:pt x="10350" y="4269"/>
                  </a:lnTo>
                  <a:lnTo>
                    <a:pt x="10500" y="4212"/>
                  </a:lnTo>
                  <a:lnTo>
                    <a:pt x="11100" y="4212"/>
                  </a:lnTo>
                  <a:lnTo>
                    <a:pt x="11250" y="4269"/>
                  </a:lnTo>
                  <a:lnTo>
                    <a:pt x="11550" y="4326"/>
                  </a:lnTo>
                  <a:lnTo>
                    <a:pt x="11550" y="5293"/>
                  </a:lnTo>
                  <a:lnTo>
                    <a:pt x="11100" y="5379"/>
                  </a:lnTo>
                  <a:lnTo>
                    <a:pt x="10500" y="5379"/>
                  </a:lnTo>
                  <a:lnTo>
                    <a:pt x="10050" y="5293"/>
                  </a:lnTo>
                  <a:lnTo>
                    <a:pt x="10050" y="5236"/>
                  </a:lnTo>
                  <a:close/>
                  <a:moveTo>
                    <a:pt x="10050" y="3216"/>
                  </a:moveTo>
                  <a:lnTo>
                    <a:pt x="10050" y="2277"/>
                  </a:lnTo>
                  <a:lnTo>
                    <a:pt x="10350" y="2220"/>
                  </a:lnTo>
                  <a:lnTo>
                    <a:pt x="10500" y="2220"/>
                  </a:lnTo>
                  <a:lnTo>
                    <a:pt x="10800" y="2191"/>
                  </a:lnTo>
                  <a:lnTo>
                    <a:pt x="11100" y="2220"/>
                  </a:lnTo>
                  <a:lnTo>
                    <a:pt x="11250" y="2220"/>
                  </a:lnTo>
                  <a:lnTo>
                    <a:pt x="11550" y="2277"/>
                  </a:lnTo>
                  <a:lnTo>
                    <a:pt x="11550" y="3244"/>
                  </a:lnTo>
                  <a:lnTo>
                    <a:pt x="11250" y="3301"/>
                  </a:lnTo>
                  <a:lnTo>
                    <a:pt x="11100" y="3358"/>
                  </a:lnTo>
                  <a:lnTo>
                    <a:pt x="10500" y="3358"/>
                  </a:lnTo>
                  <a:lnTo>
                    <a:pt x="10350" y="3301"/>
                  </a:lnTo>
                  <a:lnTo>
                    <a:pt x="10050" y="3244"/>
                  </a:lnTo>
                  <a:lnTo>
                    <a:pt x="10050" y="3216"/>
                  </a:lnTo>
                  <a:close/>
                  <a:moveTo>
                    <a:pt x="10050" y="1224"/>
                  </a:moveTo>
                  <a:lnTo>
                    <a:pt x="10050" y="285"/>
                  </a:lnTo>
                  <a:lnTo>
                    <a:pt x="10500" y="199"/>
                  </a:lnTo>
                  <a:lnTo>
                    <a:pt x="11100" y="199"/>
                  </a:lnTo>
                  <a:lnTo>
                    <a:pt x="11550" y="285"/>
                  </a:lnTo>
                  <a:lnTo>
                    <a:pt x="11550" y="1252"/>
                  </a:lnTo>
                  <a:lnTo>
                    <a:pt x="11250" y="1309"/>
                  </a:lnTo>
                  <a:lnTo>
                    <a:pt x="11100" y="1309"/>
                  </a:lnTo>
                  <a:lnTo>
                    <a:pt x="10800" y="1338"/>
                  </a:lnTo>
                  <a:lnTo>
                    <a:pt x="10500" y="1309"/>
                  </a:lnTo>
                  <a:lnTo>
                    <a:pt x="10350" y="1309"/>
                  </a:lnTo>
                  <a:lnTo>
                    <a:pt x="10050" y="1252"/>
                  </a:lnTo>
                  <a:lnTo>
                    <a:pt x="10050" y="1224"/>
                  </a:lnTo>
                  <a:close/>
                  <a:moveTo>
                    <a:pt x="300" y="2476"/>
                  </a:moveTo>
                  <a:lnTo>
                    <a:pt x="10800" y="0"/>
                  </a:lnTo>
                  <a:lnTo>
                    <a:pt x="21300" y="2476"/>
                  </a:lnTo>
                  <a:lnTo>
                    <a:pt x="21600" y="2504"/>
                  </a:lnTo>
                  <a:lnTo>
                    <a:pt x="21600" y="2590"/>
                  </a:lnTo>
                  <a:lnTo>
                    <a:pt x="21300" y="2647"/>
                  </a:lnTo>
                  <a:lnTo>
                    <a:pt x="21150" y="2704"/>
                  </a:lnTo>
                  <a:lnTo>
                    <a:pt x="20850" y="2704"/>
                  </a:lnTo>
                  <a:lnTo>
                    <a:pt x="20400" y="2647"/>
                  </a:lnTo>
                  <a:lnTo>
                    <a:pt x="20100" y="2647"/>
                  </a:lnTo>
                  <a:lnTo>
                    <a:pt x="10350" y="342"/>
                  </a:lnTo>
                  <a:lnTo>
                    <a:pt x="11550" y="342"/>
                  </a:lnTo>
                  <a:lnTo>
                    <a:pt x="1500" y="2647"/>
                  </a:lnTo>
                  <a:lnTo>
                    <a:pt x="1200" y="2647"/>
                  </a:lnTo>
                  <a:lnTo>
                    <a:pt x="1050" y="2704"/>
                  </a:lnTo>
                  <a:lnTo>
                    <a:pt x="750" y="2704"/>
                  </a:lnTo>
                  <a:lnTo>
                    <a:pt x="300" y="2647"/>
                  </a:lnTo>
                  <a:lnTo>
                    <a:pt x="300" y="2590"/>
                  </a:lnTo>
                  <a:lnTo>
                    <a:pt x="0" y="2561"/>
                  </a:lnTo>
                  <a:lnTo>
                    <a:pt x="300" y="2504"/>
                  </a:lnTo>
                  <a:lnTo>
                    <a:pt x="300" y="2476"/>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8" name="Shape 908"/>
            <p:cNvSpPr/>
            <p:nvPr/>
          </p:nvSpPr>
          <p:spPr>
            <a:xfrm>
              <a:off x="2051050" y="812800"/>
              <a:ext cx="112713" cy="60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71" y="21458"/>
                  </a:moveTo>
                  <a:lnTo>
                    <a:pt x="10271" y="20490"/>
                  </a:lnTo>
                  <a:lnTo>
                    <a:pt x="10422" y="20433"/>
                  </a:lnTo>
                  <a:lnTo>
                    <a:pt x="11178" y="20433"/>
                  </a:lnTo>
                  <a:lnTo>
                    <a:pt x="11329" y="20490"/>
                  </a:lnTo>
                  <a:lnTo>
                    <a:pt x="11631" y="20547"/>
                  </a:lnTo>
                  <a:lnTo>
                    <a:pt x="11631" y="21515"/>
                  </a:lnTo>
                  <a:lnTo>
                    <a:pt x="11329" y="21543"/>
                  </a:lnTo>
                  <a:lnTo>
                    <a:pt x="11178" y="21600"/>
                  </a:lnTo>
                  <a:lnTo>
                    <a:pt x="10422" y="21600"/>
                  </a:lnTo>
                  <a:lnTo>
                    <a:pt x="10271" y="21543"/>
                  </a:lnTo>
                  <a:lnTo>
                    <a:pt x="10271" y="21458"/>
                  </a:lnTo>
                  <a:close/>
                  <a:moveTo>
                    <a:pt x="10271" y="19437"/>
                  </a:moveTo>
                  <a:lnTo>
                    <a:pt x="10271" y="18441"/>
                  </a:lnTo>
                  <a:lnTo>
                    <a:pt x="10422" y="18441"/>
                  </a:lnTo>
                  <a:lnTo>
                    <a:pt x="10876" y="18413"/>
                  </a:lnTo>
                  <a:lnTo>
                    <a:pt x="11178" y="18441"/>
                  </a:lnTo>
                  <a:lnTo>
                    <a:pt x="11329" y="18441"/>
                  </a:lnTo>
                  <a:lnTo>
                    <a:pt x="11631" y="18498"/>
                  </a:lnTo>
                  <a:lnTo>
                    <a:pt x="11631" y="19466"/>
                  </a:lnTo>
                  <a:lnTo>
                    <a:pt x="11178" y="19551"/>
                  </a:lnTo>
                  <a:lnTo>
                    <a:pt x="10422" y="19551"/>
                  </a:lnTo>
                  <a:lnTo>
                    <a:pt x="10271" y="19523"/>
                  </a:lnTo>
                  <a:lnTo>
                    <a:pt x="10271" y="19437"/>
                  </a:lnTo>
                  <a:close/>
                  <a:moveTo>
                    <a:pt x="10271" y="17445"/>
                  </a:moveTo>
                  <a:lnTo>
                    <a:pt x="10271" y="16449"/>
                  </a:lnTo>
                  <a:lnTo>
                    <a:pt x="10422" y="16421"/>
                  </a:lnTo>
                  <a:lnTo>
                    <a:pt x="11178" y="16421"/>
                  </a:lnTo>
                  <a:lnTo>
                    <a:pt x="11631" y="16506"/>
                  </a:lnTo>
                  <a:lnTo>
                    <a:pt x="11631" y="17474"/>
                  </a:lnTo>
                  <a:lnTo>
                    <a:pt x="11329" y="17530"/>
                  </a:lnTo>
                  <a:lnTo>
                    <a:pt x="11178" y="17530"/>
                  </a:lnTo>
                  <a:lnTo>
                    <a:pt x="10876" y="17559"/>
                  </a:lnTo>
                  <a:lnTo>
                    <a:pt x="10422" y="17530"/>
                  </a:lnTo>
                  <a:lnTo>
                    <a:pt x="10271" y="17530"/>
                  </a:lnTo>
                  <a:lnTo>
                    <a:pt x="10271" y="17445"/>
                  </a:lnTo>
                  <a:close/>
                  <a:moveTo>
                    <a:pt x="10271" y="15396"/>
                  </a:moveTo>
                  <a:lnTo>
                    <a:pt x="10271" y="14428"/>
                  </a:lnTo>
                  <a:lnTo>
                    <a:pt x="10422" y="14372"/>
                  </a:lnTo>
                  <a:lnTo>
                    <a:pt x="11178" y="14372"/>
                  </a:lnTo>
                  <a:lnTo>
                    <a:pt x="11329" y="14428"/>
                  </a:lnTo>
                  <a:lnTo>
                    <a:pt x="11631" y="14457"/>
                  </a:lnTo>
                  <a:lnTo>
                    <a:pt x="11631" y="15453"/>
                  </a:lnTo>
                  <a:lnTo>
                    <a:pt x="11329" y="15481"/>
                  </a:lnTo>
                  <a:lnTo>
                    <a:pt x="11178" y="15538"/>
                  </a:lnTo>
                  <a:lnTo>
                    <a:pt x="10422" y="15538"/>
                  </a:lnTo>
                  <a:lnTo>
                    <a:pt x="10271" y="15481"/>
                  </a:lnTo>
                  <a:lnTo>
                    <a:pt x="10271" y="15396"/>
                  </a:lnTo>
                  <a:close/>
                  <a:moveTo>
                    <a:pt x="10271" y="13347"/>
                  </a:moveTo>
                  <a:lnTo>
                    <a:pt x="10271" y="12379"/>
                  </a:lnTo>
                  <a:lnTo>
                    <a:pt x="10422" y="12323"/>
                  </a:lnTo>
                  <a:lnTo>
                    <a:pt x="11178" y="12323"/>
                  </a:lnTo>
                  <a:lnTo>
                    <a:pt x="11329" y="12379"/>
                  </a:lnTo>
                  <a:lnTo>
                    <a:pt x="11631" y="12436"/>
                  </a:lnTo>
                  <a:lnTo>
                    <a:pt x="11631" y="13404"/>
                  </a:lnTo>
                  <a:lnTo>
                    <a:pt x="11178" y="13489"/>
                  </a:lnTo>
                  <a:lnTo>
                    <a:pt x="10422" y="13489"/>
                  </a:lnTo>
                  <a:lnTo>
                    <a:pt x="10271" y="13461"/>
                  </a:lnTo>
                  <a:lnTo>
                    <a:pt x="10271" y="13347"/>
                  </a:lnTo>
                  <a:close/>
                  <a:moveTo>
                    <a:pt x="10271" y="11326"/>
                  </a:moveTo>
                  <a:lnTo>
                    <a:pt x="10271" y="10330"/>
                  </a:lnTo>
                  <a:lnTo>
                    <a:pt x="10422" y="10330"/>
                  </a:lnTo>
                  <a:lnTo>
                    <a:pt x="10876" y="10302"/>
                  </a:lnTo>
                  <a:lnTo>
                    <a:pt x="11178" y="10330"/>
                  </a:lnTo>
                  <a:lnTo>
                    <a:pt x="11329" y="10330"/>
                  </a:lnTo>
                  <a:lnTo>
                    <a:pt x="11631" y="10387"/>
                  </a:lnTo>
                  <a:lnTo>
                    <a:pt x="11631" y="11355"/>
                  </a:lnTo>
                  <a:lnTo>
                    <a:pt x="11178" y="11440"/>
                  </a:lnTo>
                  <a:lnTo>
                    <a:pt x="10422" y="11440"/>
                  </a:lnTo>
                  <a:lnTo>
                    <a:pt x="10271" y="11412"/>
                  </a:lnTo>
                  <a:lnTo>
                    <a:pt x="10271" y="11326"/>
                  </a:lnTo>
                  <a:close/>
                  <a:moveTo>
                    <a:pt x="10271" y="9334"/>
                  </a:moveTo>
                  <a:lnTo>
                    <a:pt x="10271" y="8338"/>
                  </a:lnTo>
                  <a:lnTo>
                    <a:pt x="10422" y="8310"/>
                  </a:lnTo>
                  <a:lnTo>
                    <a:pt x="11178" y="8310"/>
                  </a:lnTo>
                  <a:lnTo>
                    <a:pt x="11631" y="8395"/>
                  </a:lnTo>
                  <a:lnTo>
                    <a:pt x="11631" y="9363"/>
                  </a:lnTo>
                  <a:lnTo>
                    <a:pt x="11329" y="9420"/>
                  </a:lnTo>
                  <a:lnTo>
                    <a:pt x="11178" y="9420"/>
                  </a:lnTo>
                  <a:lnTo>
                    <a:pt x="10876" y="9448"/>
                  </a:lnTo>
                  <a:lnTo>
                    <a:pt x="10422" y="9420"/>
                  </a:lnTo>
                  <a:lnTo>
                    <a:pt x="10271" y="9420"/>
                  </a:lnTo>
                  <a:lnTo>
                    <a:pt x="10271" y="9334"/>
                  </a:lnTo>
                  <a:close/>
                  <a:moveTo>
                    <a:pt x="10271" y="7285"/>
                  </a:moveTo>
                  <a:lnTo>
                    <a:pt x="10271" y="6318"/>
                  </a:lnTo>
                  <a:lnTo>
                    <a:pt x="10422" y="6261"/>
                  </a:lnTo>
                  <a:lnTo>
                    <a:pt x="11178" y="6261"/>
                  </a:lnTo>
                  <a:lnTo>
                    <a:pt x="11329" y="6318"/>
                  </a:lnTo>
                  <a:lnTo>
                    <a:pt x="11631" y="6346"/>
                  </a:lnTo>
                  <a:lnTo>
                    <a:pt x="11631" y="7342"/>
                  </a:lnTo>
                  <a:lnTo>
                    <a:pt x="11329" y="7371"/>
                  </a:lnTo>
                  <a:lnTo>
                    <a:pt x="11178" y="7428"/>
                  </a:lnTo>
                  <a:lnTo>
                    <a:pt x="10422" y="7428"/>
                  </a:lnTo>
                  <a:lnTo>
                    <a:pt x="10271" y="7371"/>
                  </a:lnTo>
                  <a:lnTo>
                    <a:pt x="10271" y="7285"/>
                  </a:lnTo>
                  <a:close/>
                  <a:moveTo>
                    <a:pt x="10271" y="5236"/>
                  </a:moveTo>
                  <a:lnTo>
                    <a:pt x="10271" y="4269"/>
                  </a:lnTo>
                  <a:lnTo>
                    <a:pt x="10422" y="4212"/>
                  </a:lnTo>
                  <a:lnTo>
                    <a:pt x="11178" y="4212"/>
                  </a:lnTo>
                  <a:lnTo>
                    <a:pt x="11329" y="4269"/>
                  </a:lnTo>
                  <a:lnTo>
                    <a:pt x="11631" y="4326"/>
                  </a:lnTo>
                  <a:lnTo>
                    <a:pt x="11631" y="5293"/>
                  </a:lnTo>
                  <a:lnTo>
                    <a:pt x="11178" y="5379"/>
                  </a:lnTo>
                  <a:lnTo>
                    <a:pt x="10422" y="5379"/>
                  </a:lnTo>
                  <a:lnTo>
                    <a:pt x="10271" y="5350"/>
                  </a:lnTo>
                  <a:lnTo>
                    <a:pt x="10271" y="5236"/>
                  </a:lnTo>
                  <a:close/>
                  <a:moveTo>
                    <a:pt x="10271" y="3216"/>
                  </a:moveTo>
                  <a:lnTo>
                    <a:pt x="10271" y="2220"/>
                  </a:lnTo>
                  <a:lnTo>
                    <a:pt x="10422" y="2220"/>
                  </a:lnTo>
                  <a:lnTo>
                    <a:pt x="10876" y="2191"/>
                  </a:lnTo>
                  <a:lnTo>
                    <a:pt x="11178" y="2220"/>
                  </a:lnTo>
                  <a:lnTo>
                    <a:pt x="11329" y="2220"/>
                  </a:lnTo>
                  <a:lnTo>
                    <a:pt x="11631" y="2277"/>
                  </a:lnTo>
                  <a:lnTo>
                    <a:pt x="11631" y="3244"/>
                  </a:lnTo>
                  <a:lnTo>
                    <a:pt x="11329" y="3301"/>
                  </a:lnTo>
                  <a:lnTo>
                    <a:pt x="11178" y="3358"/>
                  </a:lnTo>
                  <a:lnTo>
                    <a:pt x="10422" y="3358"/>
                  </a:lnTo>
                  <a:lnTo>
                    <a:pt x="10271" y="3301"/>
                  </a:lnTo>
                  <a:lnTo>
                    <a:pt x="10271" y="3216"/>
                  </a:lnTo>
                  <a:close/>
                  <a:moveTo>
                    <a:pt x="10271" y="1224"/>
                  </a:moveTo>
                  <a:lnTo>
                    <a:pt x="10271" y="228"/>
                  </a:lnTo>
                  <a:lnTo>
                    <a:pt x="10422" y="199"/>
                  </a:lnTo>
                  <a:lnTo>
                    <a:pt x="11178" y="199"/>
                  </a:lnTo>
                  <a:lnTo>
                    <a:pt x="11631" y="285"/>
                  </a:lnTo>
                  <a:lnTo>
                    <a:pt x="11631" y="1252"/>
                  </a:lnTo>
                  <a:lnTo>
                    <a:pt x="11329" y="1309"/>
                  </a:lnTo>
                  <a:lnTo>
                    <a:pt x="11178" y="1309"/>
                  </a:lnTo>
                  <a:lnTo>
                    <a:pt x="10876" y="1338"/>
                  </a:lnTo>
                  <a:lnTo>
                    <a:pt x="10422" y="1309"/>
                  </a:lnTo>
                  <a:lnTo>
                    <a:pt x="10271" y="1309"/>
                  </a:lnTo>
                  <a:lnTo>
                    <a:pt x="10271" y="1224"/>
                  </a:lnTo>
                  <a:close/>
                  <a:moveTo>
                    <a:pt x="302" y="2476"/>
                  </a:moveTo>
                  <a:lnTo>
                    <a:pt x="10876" y="0"/>
                  </a:lnTo>
                  <a:lnTo>
                    <a:pt x="21600" y="2476"/>
                  </a:lnTo>
                  <a:lnTo>
                    <a:pt x="21600" y="2590"/>
                  </a:lnTo>
                  <a:lnTo>
                    <a:pt x="20996" y="2704"/>
                  </a:lnTo>
                  <a:lnTo>
                    <a:pt x="20845" y="2704"/>
                  </a:lnTo>
                  <a:lnTo>
                    <a:pt x="20543" y="2647"/>
                  </a:lnTo>
                  <a:lnTo>
                    <a:pt x="20392" y="2647"/>
                  </a:lnTo>
                  <a:lnTo>
                    <a:pt x="10271" y="342"/>
                  </a:lnTo>
                  <a:lnTo>
                    <a:pt x="11329" y="342"/>
                  </a:lnTo>
                  <a:lnTo>
                    <a:pt x="1208" y="2647"/>
                  </a:lnTo>
                  <a:lnTo>
                    <a:pt x="1057" y="2647"/>
                  </a:lnTo>
                  <a:lnTo>
                    <a:pt x="755" y="2704"/>
                  </a:lnTo>
                  <a:lnTo>
                    <a:pt x="604" y="2704"/>
                  </a:lnTo>
                  <a:lnTo>
                    <a:pt x="0" y="2590"/>
                  </a:lnTo>
                  <a:lnTo>
                    <a:pt x="0" y="2504"/>
                  </a:lnTo>
                  <a:lnTo>
                    <a:pt x="302" y="2476"/>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09" name="Shape 909"/>
            <p:cNvSpPr/>
            <p:nvPr/>
          </p:nvSpPr>
          <p:spPr>
            <a:xfrm>
              <a:off x="2586037" y="1660525"/>
              <a:ext cx="469901" cy="115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 y="9900"/>
                  </a:moveTo>
                  <a:lnTo>
                    <a:pt x="1238" y="9900"/>
                  </a:lnTo>
                  <a:lnTo>
                    <a:pt x="1348" y="10200"/>
                  </a:lnTo>
                  <a:lnTo>
                    <a:pt x="1421" y="10200"/>
                  </a:lnTo>
                  <a:lnTo>
                    <a:pt x="1421" y="10500"/>
                  </a:lnTo>
                  <a:lnTo>
                    <a:pt x="1457" y="10950"/>
                  </a:lnTo>
                  <a:lnTo>
                    <a:pt x="1421" y="11100"/>
                  </a:lnTo>
                  <a:lnTo>
                    <a:pt x="1421" y="11400"/>
                  </a:lnTo>
                  <a:lnTo>
                    <a:pt x="1348" y="11400"/>
                  </a:lnTo>
                  <a:lnTo>
                    <a:pt x="1238" y="11700"/>
                  </a:lnTo>
                  <a:lnTo>
                    <a:pt x="182" y="11700"/>
                  </a:lnTo>
                  <a:lnTo>
                    <a:pt x="73" y="11400"/>
                  </a:lnTo>
                  <a:lnTo>
                    <a:pt x="0" y="11400"/>
                  </a:lnTo>
                  <a:lnTo>
                    <a:pt x="0" y="10200"/>
                  </a:lnTo>
                  <a:lnTo>
                    <a:pt x="73" y="10200"/>
                  </a:lnTo>
                  <a:lnTo>
                    <a:pt x="182" y="9900"/>
                  </a:lnTo>
                  <a:close/>
                  <a:moveTo>
                    <a:pt x="2695" y="9900"/>
                  </a:moveTo>
                  <a:lnTo>
                    <a:pt x="3788" y="9900"/>
                  </a:lnTo>
                  <a:lnTo>
                    <a:pt x="3861" y="10200"/>
                  </a:lnTo>
                  <a:lnTo>
                    <a:pt x="3897" y="10200"/>
                  </a:lnTo>
                  <a:lnTo>
                    <a:pt x="3970" y="10500"/>
                  </a:lnTo>
                  <a:lnTo>
                    <a:pt x="3970" y="11100"/>
                  </a:lnTo>
                  <a:lnTo>
                    <a:pt x="3897" y="11400"/>
                  </a:lnTo>
                  <a:lnTo>
                    <a:pt x="3861" y="11400"/>
                  </a:lnTo>
                  <a:lnTo>
                    <a:pt x="3788" y="11700"/>
                  </a:lnTo>
                  <a:lnTo>
                    <a:pt x="2695" y="11700"/>
                  </a:lnTo>
                  <a:lnTo>
                    <a:pt x="2623" y="11400"/>
                  </a:lnTo>
                  <a:lnTo>
                    <a:pt x="2586" y="11400"/>
                  </a:lnTo>
                  <a:lnTo>
                    <a:pt x="2586" y="11100"/>
                  </a:lnTo>
                  <a:lnTo>
                    <a:pt x="2513" y="10950"/>
                  </a:lnTo>
                  <a:lnTo>
                    <a:pt x="2586" y="10500"/>
                  </a:lnTo>
                  <a:lnTo>
                    <a:pt x="2586" y="10200"/>
                  </a:lnTo>
                  <a:lnTo>
                    <a:pt x="2623" y="10200"/>
                  </a:lnTo>
                  <a:lnTo>
                    <a:pt x="2695" y="9900"/>
                  </a:lnTo>
                  <a:close/>
                  <a:moveTo>
                    <a:pt x="5245" y="9900"/>
                  </a:moveTo>
                  <a:lnTo>
                    <a:pt x="6338" y="9900"/>
                  </a:lnTo>
                  <a:lnTo>
                    <a:pt x="6411" y="10200"/>
                  </a:lnTo>
                  <a:lnTo>
                    <a:pt x="6484" y="10200"/>
                  </a:lnTo>
                  <a:lnTo>
                    <a:pt x="6520" y="10500"/>
                  </a:lnTo>
                  <a:lnTo>
                    <a:pt x="6520" y="11100"/>
                  </a:lnTo>
                  <a:lnTo>
                    <a:pt x="6484" y="11400"/>
                  </a:lnTo>
                  <a:lnTo>
                    <a:pt x="6411" y="11400"/>
                  </a:lnTo>
                  <a:lnTo>
                    <a:pt x="6338" y="11700"/>
                  </a:lnTo>
                  <a:lnTo>
                    <a:pt x="5245" y="11700"/>
                  </a:lnTo>
                  <a:lnTo>
                    <a:pt x="5209" y="11400"/>
                  </a:lnTo>
                  <a:lnTo>
                    <a:pt x="5136" y="11400"/>
                  </a:lnTo>
                  <a:lnTo>
                    <a:pt x="5063" y="11100"/>
                  </a:lnTo>
                  <a:lnTo>
                    <a:pt x="5063" y="10500"/>
                  </a:lnTo>
                  <a:lnTo>
                    <a:pt x="5136" y="10200"/>
                  </a:lnTo>
                  <a:lnTo>
                    <a:pt x="5209" y="10200"/>
                  </a:lnTo>
                  <a:lnTo>
                    <a:pt x="5245" y="9900"/>
                  </a:lnTo>
                  <a:close/>
                  <a:moveTo>
                    <a:pt x="7795" y="9900"/>
                  </a:moveTo>
                  <a:lnTo>
                    <a:pt x="8924" y="9900"/>
                  </a:lnTo>
                  <a:lnTo>
                    <a:pt x="8961" y="10200"/>
                  </a:lnTo>
                  <a:lnTo>
                    <a:pt x="9033" y="10200"/>
                  </a:lnTo>
                  <a:lnTo>
                    <a:pt x="9106" y="10500"/>
                  </a:lnTo>
                  <a:lnTo>
                    <a:pt x="9106" y="11100"/>
                  </a:lnTo>
                  <a:lnTo>
                    <a:pt x="9033" y="11400"/>
                  </a:lnTo>
                  <a:lnTo>
                    <a:pt x="8961" y="11400"/>
                  </a:lnTo>
                  <a:lnTo>
                    <a:pt x="8924" y="11700"/>
                  </a:lnTo>
                  <a:lnTo>
                    <a:pt x="7795" y="11700"/>
                  </a:lnTo>
                  <a:lnTo>
                    <a:pt x="7759" y="11400"/>
                  </a:lnTo>
                  <a:lnTo>
                    <a:pt x="7686" y="11400"/>
                  </a:lnTo>
                  <a:lnTo>
                    <a:pt x="7649" y="11100"/>
                  </a:lnTo>
                  <a:lnTo>
                    <a:pt x="7649" y="10500"/>
                  </a:lnTo>
                  <a:lnTo>
                    <a:pt x="7686" y="10200"/>
                  </a:lnTo>
                  <a:lnTo>
                    <a:pt x="7759" y="10200"/>
                  </a:lnTo>
                  <a:lnTo>
                    <a:pt x="7795" y="9900"/>
                  </a:lnTo>
                  <a:close/>
                  <a:moveTo>
                    <a:pt x="10381" y="9900"/>
                  </a:moveTo>
                  <a:lnTo>
                    <a:pt x="11401" y="9900"/>
                  </a:lnTo>
                  <a:lnTo>
                    <a:pt x="11547" y="10200"/>
                  </a:lnTo>
                  <a:lnTo>
                    <a:pt x="11583" y="10200"/>
                  </a:lnTo>
                  <a:lnTo>
                    <a:pt x="11583" y="10500"/>
                  </a:lnTo>
                  <a:lnTo>
                    <a:pt x="11656" y="10950"/>
                  </a:lnTo>
                  <a:lnTo>
                    <a:pt x="11583" y="11100"/>
                  </a:lnTo>
                  <a:lnTo>
                    <a:pt x="11583" y="11400"/>
                  </a:lnTo>
                  <a:lnTo>
                    <a:pt x="11547" y="11400"/>
                  </a:lnTo>
                  <a:lnTo>
                    <a:pt x="11401" y="11700"/>
                  </a:lnTo>
                  <a:lnTo>
                    <a:pt x="10381" y="11700"/>
                  </a:lnTo>
                  <a:lnTo>
                    <a:pt x="10235" y="11400"/>
                  </a:lnTo>
                  <a:lnTo>
                    <a:pt x="10199" y="11400"/>
                  </a:lnTo>
                  <a:lnTo>
                    <a:pt x="10199" y="10200"/>
                  </a:lnTo>
                  <a:lnTo>
                    <a:pt x="10235" y="10200"/>
                  </a:lnTo>
                  <a:lnTo>
                    <a:pt x="10381" y="9900"/>
                  </a:lnTo>
                  <a:close/>
                  <a:moveTo>
                    <a:pt x="12858" y="9900"/>
                  </a:moveTo>
                  <a:lnTo>
                    <a:pt x="13987" y="9900"/>
                  </a:lnTo>
                  <a:lnTo>
                    <a:pt x="14024" y="10200"/>
                  </a:lnTo>
                  <a:lnTo>
                    <a:pt x="14096" y="10200"/>
                  </a:lnTo>
                  <a:lnTo>
                    <a:pt x="14133" y="10500"/>
                  </a:lnTo>
                  <a:lnTo>
                    <a:pt x="14133" y="11100"/>
                  </a:lnTo>
                  <a:lnTo>
                    <a:pt x="14096" y="11400"/>
                  </a:lnTo>
                  <a:lnTo>
                    <a:pt x="14024" y="11400"/>
                  </a:lnTo>
                  <a:lnTo>
                    <a:pt x="13987" y="11700"/>
                  </a:lnTo>
                  <a:lnTo>
                    <a:pt x="12858" y="11700"/>
                  </a:lnTo>
                  <a:lnTo>
                    <a:pt x="12822" y="11400"/>
                  </a:lnTo>
                  <a:lnTo>
                    <a:pt x="12749" y="11400"/>
                  </a:lnTo>
                  <a:lnTo>
                    <a:pt x="12749" y="11100"/>
                  </a:lnTo>
                  <a:lnTo>
                    <a:pt x="12712" y="10950"/>
                  </a:lnTo>
                  <a:lnTo>
                    <a:pt x="12749" y="10500"/>
                  </a:lnTo>
                  <a:lnTo>
                    <a:pt x="12749" y="10200"/>
                  </a:lnTo>
                  <a:lnTo>
                    <a:pt x="12822" y="10200"/>
                  </a:lnTo>
                  <a:lnTo>
                    <a:pt x="12858" y="9900"/>
                  </a:lnTo>
                  <a:close/>
                  <a:moveTo>
                    <a:pt x="15444" y="9900"/>
                  </a:moveTo>
                  <a:lnTo>
                    <a:pt x="16537" y="9900"/>
                  </a:lnTo>
                  <a:lnTo>
                    <a:pt x="16610" y="10200"/>
                  </a:lnTo>
                  <a:lnTo>
                    <a:pt x="16646" y="10200"/>
                  </a:lnTo>
                  <a:lnTo>
                    <a:pt x="16719" y="10500"/>
                  </a:lnTo>
                  <a:lnTo>
                    <a:pt x="16719" y="11100"/>
                  </a:lnTo>
                  <a:lnTo>
                    <a:pt x="16646" y="11400"/>
                  </a:lnTo>
                  <a:lnTo>
                    <a:pt x="16610" y="11400"/>
                  </a:lnTo>
                  <a:lnTo>
                    <a:pt x="16537" y="11700"/>
                  </a:lnTo>
                  <a:lnTo>
                    <a:pt x="15444" y="11700"/>
                  </a:lnTo>
                  <a:lnTo>
                    <a:pt x="15371" y="11400"/>
                  </a:lnTo>
                  <a:lnTo>
                    <a:pt x="15298" y="11400"/>
                  </a:lnTo>
                  <a:lnTo>
                    <a:pt x="15262" y="11100"/>
                  </a:lnTo>
                  <a:lnTo>
                    <a:pt x="15262" y="10500"/>
                  </a:lnTo>
                  <a:lnTo>
                    <a:pt x="15298" y="10200"/>
                  </a:lnTo>
                  <a:lnTo>
                    <a:pt x="15371" y="10200"/>
                  </a:lnTo>
                  <a:lnTo>
                    <a:pt x="15444" y="9900"/>
                  </a:lnTo>
                  <a:close/>
                  <a:moveTo>
                    <a:pt x="17994" y="9900"/>
                  </a:moveTo>
                  <a:lnTo>
                    <a:pt x="19087" y="9900"/>
                  </a:lnTo>
                  <a:lnTo>
                    <a:pt x="19160" y="10200"/>
                  </a:lnTo>
                  <a:lnTo>
                    <a:pt x="19196" y="10200"/>
                  </a:lnTo>
                  <a:lnTo>
                    <a:pt x="19269" y="10500"/>
                  </a:lnTo>
                  <a:lnTo>
                    <a:pt x="19269" y="11100"/>
                  </a:lnTo>
                  <a:lnTo>
                    <a:pt x="19196" y="11400"/>
                  </a:lnTo>
                  <a:lnTo>
                    <a:pt x="19160" y="11400"/>
                  </a:lnTo>
                  <a:lnTo>
                    <a:pt x="19087" y="11700"/>
                  </a:lnTo>
                  <a:lnTo>
                    <a:pt x="17994" y="11700"/>
                  </a:lnTo>
                  <a:lnTo>
                    <a:pt x="17921" y="11400"/>
                  </a:lnTo>
                  <a:lnTo>
                    <a:pt x="17885" y="11400"/>
                  </a:lnTo>
                  <a:lnTo>
                    <a:pt x="17812" y="11100"/>
                  </a:lnTo>
                  <a:lnTo>
                    <a:pt x="17812" y="10500"/>
                  </a:lnTo>
                  <a:lnTo>
                    <a:pt x="17885" y="10200"/>
                  </a:lnTo>
                  <a:lnTo>
                    <a:pt x="17921" y="10200"/>
                  </a:lnTo>
                  <a:lnTo>
                    <a:pt x="17994" y="9900"/>
                  </a:lnTo>
                  <a:close/>
                  <a:moveTo>
                    <a:pt x="20544" y="9900"/>
                  </a:moveTo>
                  <a:lnTo>
                    <a:pt x="21309" y="9900"/>
                  </a:lnTo>
                  <a:lnTo>
                    <a:pt x="21381" y="10200"/>
                  </a:lnTo>
                  <a:lnTo>
                    <a:pt x="21418" y="10200"/>
                  </a:lnTo>
                  <a:lnTo>
                    <a:pt x="21491" y="10500"/>
                  </a:lnTo>
                  <a:lnTo>
                    <a:pt x="21491" y="11100"/>
                  </a:lnTo>
                  <a:lnTo>
                    <a:pt x="21418" y="11400"/>
                  </a:lnTo>
                  <a:lnTo>
                    <a:pt x="21381" y="11400"/>
                  </a:lnTo>
                  <a:lnTo>
                    <a:pt x="21309" y="11700"/>
                  </a:lnTo>
                  <a:lnTo>
                    <a:pt x="20544" y="11700"/>
                  </a:lnTo>
                  <a:lnTo>
                    <a:pt x="20434" y="11400"/>
                  </a:lnTo>
                  <a:lnTo>
                    <a:pt x="20362" y="11400"/>
                  </a:lnTo>
                  <a:lnTo>
                    <a:pt x="20362" y="10200"/>
                  </a:lnTo>
                  <a:lnTo>
                    <a:pt x="20434" y="10200"/>
                  </a:lnTo>
                  <a:lnTo>
                    <a:pt x="20544" y="9900"/>
                  </a:lnTo>
                  <a:close/>
                  <a:moveTo>
                    <a:pt x="18504" y="150"/>
                  </a:moveTo>
                  <a:lnTo>
                    <a:pt x="21600" y="10950"/>
                  </a:lnTo>
                  <a:lnTo>
                    <a:pt x="18504" y="21600"/>
                  </a:lnTo>
                  <a:lnTo>
                    <a:pt x="18322" y="21600"/>
                  </a:lnTo>
                  <a:lnTo>
                    <a:pt x="18212" y="21150"/>
                  </a:lnTo>
                  <a:lnTo>
                    <a:pt x="18212" y="20700"/>
                  </a:lnTo>
                  <a:lnTo>
                    <a:pt x="18285" y="20400"/>
                  </a:lnTo>
                  <a:lnTo>
                    <a:pt x="21199" y="10200"/>
                  </a:lnTo>
                  <a:lnTo>
                    <a:pt x="21199" y="11400"/>
                  </a:lnTo>
                  <a:lnTo>
                    <a:pt x="18285" y="1200"/>
                  </a:lnTo>
                  <a:lnTo>
                    <a:pt x="18212" y="900"/>
                  </a:lnTo>
                  <a:lnTo>
                    <a:pt x="18212" y="450"/>
                  </a:lnTo>
                  <a:lnTo>
                    <a:pt x="18322" y="0"/>
                  </a:lnTo>
                  <a:lnTo>
                    <a:pt x="18467" y="0"/>
                  </a:lnTo>
                  <a:lnTo>
                    <a:pt x="18504" y="150"/>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10" name="Shape 910"/>
            <p:cNvSpPr/>
            <p:nvPr/>
          </p:nvSpPr>
          <p:spPr>
            <a:xfrm>
              <a:off x="1081087" y="839787"/>
              <a:ext cx="595314" cy="666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 y="21395"/>
                  </a:moveTo>
                  <a:lnTo>
                    <a:pt x="604" y="20804"/>
                  </a:lnTo>
                  <a:lnTo>
                    <a:pt x="633" y="20804"/>
                  </a:lnTo>
                  <a:lnTo>
                    <a:pt x="748" y="20752"/>
                  </a:lnTo>
                  <a:lnTo>
                    <a:pt x="777" y="20752"/>
                  </a:lnTo>
                  <a:lnTo>
                    <a:pt x="863" y="20829"/>
                  </a:lnTo>
                  <a:lnTo>
                    <a:pt x="863" y="20932"/>
                  </a:lnTo>
                  <a:lnTo>
                    <a:pt x="834" y="21009"/>
                  </a:lnTo>
                  <a:lnTo>
                    <a:pt x="173" y="21600"/>
                  </a:lnTo>
                  <a:lnTo>
                    <a:pt x="58" y="21600"/>
                  </a:lnTo>
                  <a:lnTo>
                    <a:pt x="0" y="21549"/>
                  </a:lnTo>
                  <a:lnTo>
                    <a:pt x="0" y="21420"/>
                  </a:lnTo>
                  <a:lnTo>
                    <a:pt x="58" y="21395"/>
                  </a:lnTo>
                  <a:close/>
                  <a:moveTo>
                    <a:pt x="1381" y="20033"/>
                  </a:moveTo>
                  <a:lnTo>
                    <a:pt x="1985" y="19468"/>
                  </a:lnTo>
                  <a:lnTo>
                    <a:pt x="2013" y="19417"/>
                  </a:lnTo>
                  <a:lnTo>
                    <a:pt x="2128" y="19417"/>
                  </a:lnTo>
                  <a:lnTo>
                    <a:pt x="2157" y="19468"/>
                  </a:lnTo>
                  <a:lnTo>
                    <a:pt x="2215" y="19494"/>
                  </a:lnTo>
                  <a:lnTo>
                    <a:pt x="2215" y="19597"/>
                  </a:lnTo>
                  <a:lnTo>
                    <a:pt x="2157" y="19622"/>
                  </a:lnTo>
                  <a:lnTo>
                    <a:pt x="1611" y="20213"/>
                  </a:lnTo>
                  <a:lnTo>
                    <a:pt x="1553" y="20264"/>
                  </a:lnTo>
                  <a:lnTo>
                    <a:pt x="1467" y="20264"/>
                  </a:lnTo>
                  <a:lnTo>
                    <a:pt x="1381" y="20213"/>
                  </a:lnTo>
                  <a:lnTo>
                    <a:pt x="1381" y="20162"/>
                  </a:lnTo>
                  <a:lnTo>
                    <a:pt x="1323" y="20136"/>
                  </a:lnTo>
                  <a:lnTo>
                    <a:pt x="1381" y="20085"/>
                  </a:lnTo>
                  <a:lnTo>
                    <a:pt x="1381" y="20033"/>
                  </a:lnTo>
                  <a:close/>
                  <a:moveTo>
                    <a:pt x="2761" y="18672"/>
                  </a:moveTo>
                  <a:lnTo>
                    <a:pt x="3308" y="18133"/>
                  </a:lnTo>
                  <a:lnTo>
                    <a:pt x="3365" y="18081"/>
                  </a:lnTo>
                  <a:lnTo>
                    <a:pt x="3538" y="18081"/>
                  </a:lnTo>
                  <a:lnTo>
                    <a:pt x="3538" y="18133"/>
                  </a:lnTo>
                  <a:lnTo>
                    <a:pt x="3595" y="18210"/>
                  </a:lnTo>
                  <a:lnTo>
                    <a:pt x="3595" y="18235"/>
                  </a:lnTo>
                  <a:lnTo>
                    <a:pt x="3538" y="18287"/>
                  </a:lnTo>
                  <a:lnTo>
                    <a:pt x="2934" y="18878"/>
                  </a:lnTo>
                  <a:lnTo>
                    <a:pt x="2905" y="18878"/>
                  </a:lnTo>
                  <a:lnTo>
                    <a:pt x="2847" y="18929"/>
                  </a:lnTo>
                  <a:lnTo>
                    <a:pt x="2819" y="18929"/>
                  </a:lnTo>
                  <a:lnTo>
                    <a:pt x="2704" y="18826"/>
                  </a:lnTo>
                  <a:lnTo>
                    <a:pt x="2704" y="18749"/>
                  </a:lnTo>
                  <a:lnTo>
                    <a:pt x="2761" y="18672"/>
                  </a:lnTo>
                  <a:close/>
                  <a:moveTo>
                    <a:pt x="4084" y="17337"/>
                  </a:moveTo>
                  <a:lnTo>
                    <a:pt x="4688" y="16746"/>
                  </a:lnTo>
                  <a:lnTo>
                    <a:pt x="4746" y="16746"/>
                  </a:lnTo>
                  <a:lnTo>
                    <a:pt x="4774" y="16694"/>
                  </a:lnTo>
                  <a:lnTo>
                    <a:pt x="4832" y="16694"/>
                  </a:lnTo>
                  <a:lnTo>
                    <a:pt x="4861" y="16746"/>
                  </a:lnTo>
                  <a:lnTo>
                    <a:pt x="4918" y="16771"/>
                  </a:lnTo>
                  <a:lnTo>
                    <a:pt x="4918" y="16874"/>
                  </a:lnTo>
                  <a:lnTo>
                    <a:pt x="4861" y="16900"/>
                  </a:lnTo>
                  <a:lnTo>
                    <a:pt x="4314" y="17491"/>
                  </a:lnTo>
                  <a:lnTo>
                    <a:pt x="4285" y="17542"/>
                  </a:lnTo>
                  <a:lnTo>
                    <a:pt x="4084" y="17542"/>
                  </a:lnTo>
                  <a:lnTo>
                    <a:pt x="4084" y="17491"/>
                  </a:lnTo>
                  <a:lnTo>
                    <a:pt x="4055" y="17414"/>
                  </a:lnTo>
                  <a:lnTo>
                    <a:pt x="4055" y="17362"/>
                  </a:lnTo>
                  <a:lnTo>
                    <a:pt x="4084" y="17337"/>
                  </a:lnTo>
                  <a:close/>
                  <a:moveTo>
                    <a:pt x="5465" y="16001"/>
                  </a:moveTo>
                  <a:lnTo>
                    <a:pt x="6011" y="15410"/>
                  </a:lnTo>
                  <a:lnTo>
                    <a:pt x="6069" y="15359"/>
                  </a:lnTo>
                  <a:lnTo>
                    <a:pt x="6213" y="15359"/>
                  </a:lnTo>
                  <a:lnTo>
                    <a:pt x="6241" y="15410"/>
                  </a:lnTo>
                  <a:lnTo>
                    <a:pt x="6241" y="15436"/>
                  </a:lnTo>
                  <a:lnTo>
                    <a:pt x="6299" y="15487"/>
                  </a:lnTo>
                  <a:lnTo>
                    <a:pt x="6241" y="15539"/>
                  </a:lnTo>
                  <a:lnTo>
                    <a:pt x="6241" y="15564"/>
                  </a:lnTo>
                  <a:lnTo>
                    <a:pt x="5666" y="16155"/>
                  </a:lnTo>
                  <a:lnTo>
                    <a:pt x="5609" y="16206"/>
                  </a:lnTo>
                  <a:lnTo>
                    <a:pt x="5522" y="16206"/>
                  </a:lnTo>
                  <a:lnTo>
                    <a:pt x="5465" y="16155"/>
                  </a:lnTo>
                  <a:lnTo>
                    <a:pt x="5436" y="16104"/>
                  </a:lnTo>
                  <a:lnTo>
                    <a:pt x="5436" y="16027"/>
                  </a:lnTo>
                  <a:lnTo>
                    <a:pt x="5465" y="16001"/>
                  </a:lnTo>
                  <a:close/>
                  <a:moveTo>
                    <a:pt x="6788" y="14614"/>
                  </a:moveTo>
                  <a:lnTo>
                    <a:pt x="7392" y="14023"/>
                  </a:lnTo>
                  <a:lnTo>
                    <a:pt x="7449" y="14023"/>
                  </a:lnTo>
                  <a:lnTo>
                    <a:pt x="7478" y="13972"/>
                  </a:lnTo>
                  <a:lnTo>
                    <a:pt x="7536" y="14023"/>
                  </a:lnTo>
                  <a:lnTo>
                    <a:pt x="7593" y="14023"/>
                  </a:lnTo>
                  <a:lnTo>
                    <a:pt x="7622" y="14075"/>
                  </a:lnTo>
                  <a:lnTo>
                    <a:pt x="7622" y="14177"/>
                  </a:lnTo>
                  <a:lnTo>
                    <a:pt x="7593" y="14229"/>
                  </a:lnTo>
                  <a:lnTo>
                    <a:pt x="7018" y="14820"/>
                  </a:lnTo>
                  <a:lnTo>
                    <a:pt x="6989" y="14820"/>
                  </a:lnTo>
                  <a:lnTo>
                    <a:pt x="6903" y="14871"/>
                  </a:lnTo>
                  <a:lnTo>
                    <a:pt x="6845" y="14820"/>
                  </a:lnTo>
                  <a:lnTo>
                    <a:pt x="6788" y="14820"/>
                  </a:lnTo>
                  <a:lnTo>
                    <a:pt x="6759" y="14768"/>
                  </a:lnTo>
                  <a:lnTo>
                    <a:pt x="6759" y="14640"/>
                  </a:lnTo>
                  <a:lnTo>
                    <a:pt x="6788" y="14614"/>
                  </a:lnTo>
                  <a:close/>
                  <a:moveTo>
                    <a:pt x="8140" y="13278"/>
                  </a:moveTo>
                  <a:lnTo>
                    <a:pt x="8744" y="12688"/>
                  </a:lnTo>
                  <a:lnTo>
                    <a:pt x="8772" y="12636"/>
                  </a:lnTo>
                  <a:lnTo>
                    <a:pt x="8859" y="12636"/>
                  </a:lnTo>
                  <a:lnTo>
                    <a:pt x="8974" y="12739"/>
                  </a:lnTo>
                  <a:lnTo>
                    <a:pt x="8974" y="12842"/>
                  </a:lnTo>
                  <a:lnTo>
                    <a:pt x="8370" y="13433"/>
                  </a:lnTo>
                  <a:lnTo>
                    <a:pt x="8312" y="13484"/>
                  </a:lnTo>
                  <a:lnTo>
                    <a:pt x="8226" y="13484"/>
                  </a:lnTo>
                  <a:lnTo>
                    <a:pt x="8140" y="13407"/>
                  </a:lnTo>
                  <a:lnTo>
                    <a:pt x="8140" y="13278"/>
                  </a:lnTo>
                  <a:close/>
                  <a:moveTo>
                    <a:pt x="9520" y="11943"/>
                  </a:moveTo>
                  <a:lnTo>
                    <a:pt x="10067" y="11352"/>
                  </a:lnTo>
                  <a:lnTo>
                    <a:pt x="10095" y="11301"/>
                  </a:lnTo>
                  <a:lnTo>
                    <a:pt x="10239" y="11301"/>
                  </a:lnTo>
                  <a:lnTo>
                    <a:pt x="10325" y="11378"/>
                  </a:lnTo>
                  <a:lnTo>
                    <a:pt x="10325" y="11481"/>
                  </a:lnTo>
                  <a:lnTo>
                    <a:pt x="10297" y="11506"/>
                  </a:lnTo>
                  <a:lnTo>
                    <a:pt x="9693" y="12097"/>
                  </a:lnTo>
                  <a:lnTo>
                    <a:pt x="9635" y="12148"/>
                  </a:lnTo>
                  <a:lnTo>
                    <a:pt x="9549" y="12148"/>
                  </a:lnTo>
                  <a:lnTo>
                    <a:pt x="9520" y="12097"/>
                  </a:lnTo>
                  <a:lnTo>
                    <a:pt x="9463" y="12046"/>
                  </a:lnTo>
                  <a:lnTo>
                    <a:pt x="9463" y="11969"/>
                  </a:lnTo>
                  <a:lnTo>
                    <a:pt x="9520" y="11943"/>
                  </a:lnTo>
                  <a:close/>
                  <a:moveTo>
                    <a:pt x="10843" y="10556"/>
                  </a:moveTo>
                  <a:lnTo>
                    <a:pt x="11447" y="9965"/>
                  </a:lnTo>
                  <a:lnTo>
                    <a:pt x="11476" y="9965"/>
                  </a:lnTo>
                  <a:lnTo>
                    <a:pt x="11533" y="9914"/>
                  </a:lnTo>
                  <a:lnTo>
                    <a:pt x="11591" y="9965"/>
                  </a:lnTo>
                  <a:lnTo>
                    <a:pt x="11620" y="9965"/>
                  </a:lnTo>
                  <a:lnTo>
                    <a:pt x="11677" y="10017"/>
                  </a:lnTo>
                  <a:lnTo>
                    <a:pt x="11677" y="10171"/>
                  </a:lnTo>
                  <a:lnTo>
                    <a:pt x="11016" y="10761"/>
                  </a:lnTo>
                  <a:lnTo>
                    <a:pt x="10843" y="10761"/>
                  </a:lnTo>
                  <a:lnTo>
                    <a:pt x="10843" y="10710"/>
                  </a:lnTo>
                  <a:lnTo>
                    <a:pt x="10786" y="10633"/>
                  </a:lnTo>
                  <a:lnTo>
                    <a:pt x="10843" y="10582"/>
                  </a:lnTo>
                  <a:lnTo>
                    <a:pt x="10843" y="10556"/>
                  </a:lnTo>
                  <a:close/>
                  <a:moveTo>
                    <a:pt x="12224" y="9220"/>
                  </a:moveTo>
                  <a:lnTo>
                    <a:pt x="12770" y="8630"/>
                  </a:lnTo>
                  <a:lnTo>
                    <a:pt x="12828" y="8578"/>
                  </a:lnTo>
                  <a:lnTo>
                    <a:pt x="12943" y="8578"/>
                  </a:lnTo>
                  <a:lnTo>
                    <a:pt x="13000" y="8630"/>
                  </a:lnTo>
                  <a:lnTo>
                    <a:pt x="13000" y="8681"/>
                  </a:lnTo>
                  <a:lnTo>
                    <a:pt x="13058" y="8707"/>
                  </a:lnTo>
                  <a:lnTo>
                    <a:pt x="13058" y="8758"/>
                  </a:lnTo>
                  <a:lnTo>
                    <a:pt x="13000" y="8784"/>
                  </a:lnTo>
                  <a:lnTo>
                    <a:pt x="12396" y="9375"/>
                  </a:lnTo>
                  <a:lnTo>
                    <a:pt x="12368" y="9426"/>
                  </a:lnTo>
                  <a:lnTo>
                    <a:pt x="12281" y="9426"/>
                  </a:lnTo>
                  <a:lnTo>
                    <a:pt x="12224" y="9375"/>
                  </a:lnTo>
                  <a:lnTo>
                    <a:pt x="12166" y="9349"/>
                  </a:lnTo>
                  <a:lnTo>
                    <a:pt x="12166" y="9246"/>
                  </a:lnTo>
                  <a:lnTo>
                    <a:pt x="12224" y="9220"/>
                  </a:lnTo>
                  <a:close/>
                  <a:moveTo>
                    <a:pt x="13547" y="7834"/>
                  </a:moveTo>
                  <a:lnTo>
                    <a:pt x="14208" y="7243"/>
                  </a:lnTo>
                  <a:lnTo>
                    <a:pt x="14323" y="7243"/>
                  </a:lnTo>
                  <a:lnTo>
                    <a:pt x="14381" y="7294"/>
                  </a:lnTo>
                  <a:lnTo>
                    <a:pt x="14381" y="7423"/>
                  </a:lnTo>
                  <a:lnTo>
                    <a:pt x="14323" y="7448"/>
                  </a:lnTo>
                  <a:lnTo>
                    <a:pt x="13777" y="8039"/>
                  </a:lnTo>
                  <a:lnTo>
                    <a:pt x="13748" y="8039"/>
                  </a:lnTo>
                  <a:lnTo>
                    <a:pt x="13691" y="8090"/>
                  </a:lnTo>
                  <a:lnTo>
                    <a:pt x="13604" y="8090"/>
                  </a:lnTo>
                  <a:lnTo>
                    <a:pt x="13547" y="8039"/>
                  </a:lnTo>
                  <a:lnTo>
                    <a:pt x="13547" y="7988"/>
                  </a:lnTo>
                  <a:lnTo>
                    <a:pt x="13518" y="7962"/>
                  </a:lnTo>
                  <a:lnTo>
                    <a:pt x="13518" y="7911"/>
                  </a:lnTo>
                  <a:lnTo>
                    <a:pt x="13547" y="7834"/>
                  </a:lnTo>
                  <a:close/>
                  <a:moveTo>
                    <a:pt x="14927" y="6498"/>
                  </a:moveTo>
                  <a:lnTo>
                    <a:pt x="15474" y="5907"/>
                  </a:lnTo>
                  <a:lnTo>
                    <a:pt x="15531" y="5907"/>
                  </a:lnTo>
                  <a:lnTo>
                    <a:pt x="15560" y="5856"/>
                  </a:lnTo>
                  <a:lnTo>
                    <a:pt x="15675" y="5856"/>
                  </a:lnTo>
                  <a:lnTo>
                    <a:pt x="15704" y="5907"/>
                  </a:lnTo>
                  <a:lnTo>
                    <a:pt x="15704" y="5959"/>
                  </a:lnTo>
                  <a:lnTo>
                    <a:pt x="15761" y="5984"/>
                  </a:lnTo>
                  <a:lnTo>
                    <a:pt x="15704" y="6036"/>
                  </a:lnTo>
                  <a:lnTo>
                    <a:pt x="15704" y="6087"/>
                  </a:lnTo>
                  <a:lnTo>
                    <a:pt x="15129" y="6652"/>
                  </a:lnTo>
                  <a:lnTo>
                    <a:pt x="15071" y="6703"/>
                  </a:lnTo>
                  <a:lnTo>
                    <a:pt x="14927" y="6703"/>
                  </a:lnTo>
                  <a:lnTo>
                    <a:pt x="14899" y="6652"/>
                  </a:lnTo>
                  <a:lnTo>
                    <a:pt x="14899" y="6524"/>
                  </a:lnTo>
                  <a:lnTo>
                    <a:pt x="14927" y="6498"/>
                  </a:lnTo>
                  <a:close/>
                  <a:moveTo>
                    <a:pt x="16250" y="5162"/>
                  </a:moveTo>
                  <a:lnTo>
                    <a:pt x="16854" y="4572"/>
                  </a:lnTo>
                  <a:lnTo>
                    <a:pt x="16912" y="4520"/>
                  </a:lnTo>
                  <a:lnTo>
                    <a:pt x="16998" y="4520"/>
                  </a:lnTo>
                  <a:lnTo>
                    <a:pt x="17056" y="4572"/>
                  </a:lnTo>
                  <a:lnTo>
                    <a:pt x="17084" y="4623"/>
                  </a:lnTo>
                  <a:lnTo>
                    <a:pt x="17084" y="4700"/>
                  </a:lnTo>
                  <a:lnTo>
                    <a:pt x="17056" y="4726"/>
                  </a:lnTo>
                  <a:lnTo>
                    <a:pt x="16480" y="5317"/>
                  </a:lnTo>
                  <a:lnTo>
                    <a:pt x="16452" y="5368"/>
                  </a:lnTo>
                  <a:lnTo>
                    <a:pt x="16308" y="5368"/>
                  </a:lnTo>
                  <a:lnTo>
                    <a:pt x="16222" y="5291"/>
                  </a:lnTo>
                  <a:lnTo>
                    <a:pt x="16222" y="5188"/>
                  </a:lnTo>
                  <a:lnTo>
                    <a:pt x="16250" y="5162"/>
                  </a:lnTo>
                  <a:close/>
                  <a:moveTo>
                    <a:pt x="17602" y="3776"/>
                  </a:moveTo>
                  <a:lnTo>
                    <a:pt x="18206" y="3185"/>
                  </a:lnTo>
                  <a:lnTo>
                    <a:pt x="18235" y="3185"/>
                  </a:lnTo>
                  <a:lnTo>
                    <a:pt x="18292" y="3159"/>
                  </a:lnTo>
                  <a:lnTo>
                    <a:pt x="18321" y="3185"/>
                  </a:lnTo>
                  <a:lnTo>
                    <a:pt x="18379" y="3185"/>
                  </a:lnTo>
                  <a:lnTo>
                    <a:pt x="18436" y="3236"/>
                  </a:lnTo>
                  <a:lnTo>
                    <a:pt x="18436" y="3390"/>
                  </a:lnTo>
                  <a:lnTo>
                    <a:pt x="17832" y="3981"/>
                  </a:lnTo>
                  <a:lnTo>
                    <a:pt x="17775" y="3981"/>
                  </a:lnTo>
                  <a:lnTo>
                    <a:pt x="17746" y="4032"/>
                  </a:lnTo>
                  <a:lnTo>
                    <a:pt x="17688" y="3981"/>
                  </a:lnTo>
                  <a:lnTo>
                    <a:pt x="17631" y="3981"/>
                  </a:lnTo>
                  <a:lnTo>
                    <a:pt x="17602" y="3955"/>
                  </a:lnTo>
                  <a:lnTo>
                    <a:pt x="17602" y="3776"/>
                  </a:lnTo>
                  <a:close/>
                  <a:moveTo>
                    <a:pt x="18983" y="2440"/>
                  </a:moveTo>
                  <a:lnTo>
                    <a:pt x="19529" y="1849"/>
                  </a:lnTo>
                  <a:lnTo>
                    <a:pt x="19558" y="1798"/>
                  </a:lnTo>
                  <a:lnTo>
                    <a:pt x="19702" y="1798"/>
                  </a:lnTo>
                  <a:lnTo>
                    <a:pt x="19759" y="1849"/>
                  </a:lnTo>
                  <a:lnTo>
                    <a:pt x="19788" y="1901"/>
                  </a:lnTo>
                  <a:lnTo>
                    <a:pt x="19788" y="1978"/>
                  </a:lnTo>
                  <a:lnTo>
                    <a:pt x="19759" y="2029"/>
                  </a:lnTo>
                  <a:lnTo>
                    <a:pt x="19155" y="2594"/>
                  </a:lnTo>
                  <a:lnTo>
                    <a:pt x="19098" y="2645"/>
                  </a:lnTo>
                  <a:lnTo>
                    <a:pt x="19011" y="2645"/>
                  </a:lnTo>
                  <a:lnTo>
                    <a:pt x="18983" y="2594"/>
                  </a:lnTo>
                  <a:lnTo>
                    <a:pt x="18925" y="2568"/>
                  </a:lnTo>
                  <a:lnTo>
                    <a:pt x="18925" y="2491"/>
                  </a:lnTo>
                  <a:lnTo>
                    <a:pt x="18983" y="2440"/>
                  </a:lnTo>
                  <a:close/>
                  <a:moveTo>
                    <a:pt x="20306" y="1104"/>
                  </a:moveTo>
                  <a:lnTo>
                    <a:pt x="20910" y="514"/>
                  </a:lnTo>
                  <a:lnTo>
                    <a:pt x="20938" y="462"/>
                  </a:lnTo>
                  <a:lnTo>
                    <a:pt x="21054" y="462"/>
                  </a:lnTo>
                  <a:lnTo>
                    <a:pt x="21082" y="514"/>
                  </a:lnTo>
                  <a:lnTo>
                    <a:pt x="21140" y="565"/>
                  </a:lnTo>
                  <a:lnTo>
                    <a:pt x="21140" y="693"/>
                  </a:lnTo>
                  <a:lnTo>
                    <a:pt x="20536" y="1259"/>
                  </a:lnTo>
                  <a:lnTo>
                    <a:pt x="20478" y="1310"/>
                  </a:lnTo>
                  <a:lnTo>
                    <a:pt x="20392" y="1310"/>
                  </a:lnTo>
                  <a:lnTo>
                    <a:pt x="20306" y="1259"/>
                  </a:lnTo>
                  <a:lnTo>
                    <a:pt x="20306" y="1233"/>
                  </a:lnTo>
                  <a:lnTo>
                    <a:pt x="20248" y="1181"/>
                  </a:lnTo>
                  <a:lnTo>
                    <a:pt x="20306" y="1130"/>
                  </a:lnTo>
                  <a:lnTo>
                    <a:pt x="20306" y="1104"/>
                  </a:lnTo>
                  <a:close/>
                  <a:moveTo>
                    <a:pt x="18465" y="385"/>
                  </a:moveTo>
                  <a:lnTo>
                    <a:pt x="21600" y="0"/>
                  </a:lnTo>
                  <a:lnTo>
                    <a:pt x="21456" y="2851"/>
                  </a:lnTo>
                  <a:lnTo>
                    <a:pt x="21456" y="2902"/>
                  </a:lnTo>
                  <a:lnTo>
                    <a:pt x="21399" y="2928"/>
                  </a:lnTo>
                  <a:lnTo>
                    <a:pt x="21370" y="2979"/>
                  </a:lnTo>
                  <a:lnTo>
                    <a:pt x="21284" y="2979"/>
                  </a:lnTo>
                  <a:lnTo>
                    <a:pt x="21226" y="2928"/>
                  </a:lnTo>
                  <a:lnTo>
                    <a:pt x="21169" y="2902"/>
                  </a:lnTo>
                  <a:lnTo>
                    <a:pt x="21169" y="2851"/>
                  </a:lnTo>
                  <a:lnTo>
                    <a:pt x="21312" y="128"/>
                  </a:lnTo>
                  <a:lnTo>
                    <a:pt x="21456" y="257"/>
                  </a:lnTo>
                  <a:lnTo>
                    <a:pt x="18523" y="642"/>
                  </a:lnTo>
                  <a:lnTo>
                    <a:pt x="18436" y="642"/>
                  </a:lnTo>
                  <a:lnTo>
                    <a:pt x="18379" y="591"/>
                  </a:lnTo>
                  <a:lnTo>
                    <a:pt x="18321" y="565"/>
                  </a:lnTo>
                  <a:lnTo>
                    <a:pt x="18321" y="462"/>
                  </a:lnTo>
                  <a:lnTo>
                    <a:pt x="18379" y="437"/>
                  </a:lnTo>
                  <a:lnTo>
                    <a:pt x="18436" y="385"/>
                  </a:lnTo>
                  <a:lnTo>
                    <a:pt x="18465" y="385"/>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11" name="Shape 911"/>
            <p:cNvSpPr/>
            <p:nvPr/>
          </p:nvSpPr>
          <p:spPr>
            <a:xfrm>
              <a:off x="1004887" y="701675"/>
              <a:ext cx="595314" cy="668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42" y="205"/>
                  </a:moveTo>
                  <a:lnTo>
                    <a:pt x="20996" y="795"/>
                  </a:lnTo>
                  <a:lnTo>
                    <a:pt x="20967" y="847"/>
                  </a:lnTo>
                  <a:lnTo>
                    <a:pt x="20823" y="847"/>
                  </a:lnTo>
                  <a:lnTo>
                    <a:pt x="20737" y="770"/>
                  </a:lnTo>
                  <a:lnTo>
                    <a:pt x="20737" y="667"/>
                  </a:lnTo>
                  <a:lnTo>
                    <a:pt x="20766" y="641"/>
                  </a:lnTo>
                  <a:lnTo>
                    <a:pt x="21370" y="51"/>
                  </a:lnTo>
                  <a:lnTo>
                    <a:pt x="21399" y="0"/>
                  </a:lnTo>
                  <a:lnTo>
                    <a:pt x="21542" y="0"/>
                  </a:lnTo>
                  <a:lnTo>
                    <a:pt x="21600" y="51"/>
                  </a:lnTo>
                  <a:lnTo>
                    <a:pt x="21600" y="180"/>
                  </a:lnTo>
                  <a:lnTo>
                    <a:pt x="21542" y="205"/>
                  </a:lnTo>
                  <a:close/>
                  <a:moveTo>
                    <a:pt x="20219" y="1539"/>
                  </a:moveTo>
                  <a:lnTo>
                    <a:pt x="19615" y="2129"/>
                  </a:lnTo>
                  <a:lnTo>
                    <a:pt x="19587" y="2181"/>
                  </a:lnTo>
                  <a:lnTo>
                    <a:pt x="19472" y="2181"/>
                  </a:lnTo>
                  <a:lnTo>
                    <a:pt x="19443" y="2129"/>
                  </a:lnTo>
                  <a:lnTo>
                    <a:pt x="19385" y="2104"/>
                  </a:lnTo>
                  <a:lnTo>
                    <a:pt x="19385" y="2001"/>
                  </a:lnTo>
                  <a:lnTo>
                    <a:pt x="19443" y="1975"/>
                  </a:lnTo>
                  <a:lnTo>
                    <a:pt x="19989" y="1385"/>
                  </a:lnTo>
                  <a:lnTo>
                    <a:pt x="20047" y="1334"/>
                  </a:lnTo>
                  <a:lnTo>
                    <a:pt x="20162" y="1334"/>
                  </a:lnTo>
                  <a:lnTo>
                    <a:pt x="20219" y="1385"/>
                  </a:lnTo>
                  <a:lnTo>
                    <a:pt x="20219" y="1437"/>
                  </a:lnTo>
                  <a:lnTo>
                    <a:pt x="20277" y="1462"/>
                  </a:lnTo>
                  <a:lnTo>
                    <a:pt x="20219" y="1514"/>
                  </a:lnTo>
                  <a:lnTo>
                    <a:pt x="20219" y="1539"/>
                  </a:lnTo>
                  <a:close/>
                  <a:moveTo>
                    <a:pt x="18839" y="2924"/>
                  </a:moveTo>
                  <a:lnTo>
                    <a:pt x="18292" y="3514"/>
                  </a:lnTo>
                  <a:lnTo>
                    <a:pt x="18235" y="3514"/>
                  </a:lnTo>
                  <a:lnTo>
                    <a:pt x="18206" y="3566"/>
                  </a:lnTo>
                  <a:lnTo>
                    <a:pt x="18120" y="3514"/>
                  </a:lnTo>
                  <a:lnTo>
                    <a:pt x="18062" y="3514"/>
                  </a:lnTo>
                  <a:lnTo>
                    <a:pt x="18062" y="3463"/>
                  </a:lnTo>
                  <a:lnTo>
                    <a:pt x="18005" y="3438"/>
                  </a:lnTo>
                  <a:lnTo>
                    <a:pt x="18005" y="3335"/>
                  </a:lnTo>
                  <a:lnTo>
                    <a:pt x="18062" y="3309"/>
                  </a:lnTo>
                  <a:lnTo>
                    <a:pt x="18666" y="2719"/>
                  </a:lnTo>
                  <a:lnTo>
                    <a:pt x="18695" y="2719"/>
                  </a:lnTo>
                  <a:lnTo>
                    <a:pt x="18753" y="2668"/>
                  </a:lnTo>
                  <a:lnTo>
                    <a:pt x="18781" y="2719"/>
                  </a:lnTo>
                  <a:lnTo>
                    <a:pt x="18839" y="2719"/>
                  </a:lnTo>
                  <a:lnTo>
                    <a:pt x="18896" y="2771"/>
                  </a:lnTo>
                  <a:lnTo>
                    <a:pt x="18896" y="2899"/>
                  </a:lnTo>
                  <a:lnTo>
                    <a:pt x="18839" y="2924"/>
                  </a:lnTo>
                  <a:close/>
                  <a:moveTo>
                    <a:pt x="17516" y="4258"/>
                  </a:moveTo>
                  <a:lnTo>
                    <a:pt x="16912" y="4848"/>
                  </a:lnTo>
                  <a:lnTo>
                    <a:pt x="16854" y="4900"/>
                  </a:lnTo>
                  <a:lnTo>
                    <a:pt x="16768" y="4900"/>
                  </a:lnTo>
                  <a:lnTo>
                    <a:pt x="16739" y="4848"/>
                  </a:lnTo>
                  <a:lnTo>
                    <a:pt x="16682" y="4797"/>
                  </a:lnTo>
                  <a:lnTo>
                    <a:pt x="16682" y="4720"/>
                  </a:lnTo>
                  <a:lnTo>
                    <a:pt x="16739" y="4695"/>
                  </a:lnTo>
                  <a:lnTo>
                    <a:pt x="17286" y="4105"/>
                  </a:lnTo>
                  <a:lnTo>
                    <a:pt x="17315" y="4053"/>
                  </a:lnTo>
                  <a:lnTo>
                    <a:pt x="17458" y="4053"/>
                  </a:lnTo>
                  <a:lnTo>
                    <a:pt x="17516" y="4105"/>
                  </a:lnTo>
                  <a:lnTo>
                    <a:pt x="17516" y="4130"/>
                  </a:lnTo>
                  <a:lnTo>
                    <a:pt x="17545" y="4181"/>
                  </a:lnTo>
                  <a:lnTo>
                    <a:pt x="17545" y="4233"/>
                  </a:lnTo>
                  <a:lnTo>
                    <a:pt x="17516" y="4258"/>
                  </a:lnTo>
                  <a:close/>
                  <a:moveTo>
                    <a:pt x="16135" y="5592"/>
                  </a:moveTo>
                  <a:lnTo>
                    <a:pt x="15589" y="6182"/>
                  </a:lnTo>
                  <a:lnTo>
                    <a:pt x="15531" y="6234"/>
                  </a:lnTo>
                  <a:lnTo>
                    <a:pt x="15445" y="6234"/>
                  </a:lnTo>
                  <a:lnTo>
                    <a:pt x="15359" y="6182"/>
                  </a:lnTo>
                  <a:lnTo>
                    <a:pt x="15359" y="6157"/>
                  </a:lnTo>
                  <a:lnTo>
                    <a:pt x="15301" y="6105"/>
                  </a:lnTo>
                  <a:lnTo>
                    <a:pt x="15359" y="6054"/>
                  </a:lnTo>
                  <a:lnTo>
                    <a:pt x="15359" y="6029"/>
                  </a:lnTo>
                  <a:lnTo>
                    <a:pt x="15934" y="5438"/>
                  </a:lnTo>
                  <a:lnTo>
                    <a:pt x="15991" y="5387"/>
                  </a:lnTo>
                  <a:lnTo>
                    <a:pt x="16078" y="5387"/>
                  </a:lnTo>
                  <a:lnTo>
                    <a:pt x="16135" y="5438"/>
                  </a:lnTo>
                  <a:lnTo>
                    <a:pt x="16164" y="5490"/>
                  </a:lnTo>
                  <a:lnTo>
                    <a:pt x="16164" y="5567"/>
                  </a:lnTo>
                  <a:lnTo>
                    <a:pt x="16135" y="5592"/>
                  </a:lnTo>
                  <a:close/>
                  <a:moveTo>
                    <a:pt x="14812" y="6978"/>
                  </a:moveTo>
                  <a:lnTo>
                    <a:pt x="14208" y="7568"/>
                  </a:lnTo>
                  <a:lnTo>
                    <a:pt x="14151" y="7568"/>
                  </a:lnTo>
                  <a:lnTo>
                    <a:pt x="14122" y="7619"/>
                  </a:lnTo>
                  <a:lnTo>
                    <a:pt x="14064" y="7568"/>
                  </a:lnTo>
                  <a:lnTo>
                    <a:pt x="14007" y="7568"/>
                  </a:lnTo>
                  <a:lnTo>
                    <a:pt x="13978" y="7516"/>
                  </a:lnTo>
                  <a:lnTo>
                    <a:pt x="13978" y="7439"/>
                  </a:lnTo>
                  <a:lnTo>
                    <a:pt x="14007" y="7362"/>
                  </a:lnTo>
                  <a:lnTo>
                    <a:pt x="14582" y="6824"/>
                  </a:lnTo>
                  <a:lnTo>
                    <a:pt x="14611" y="6772"/>
                  </a:lnTo>
                  <a:lnTo>
                    <a:pt x="14812" y="6772"/>
                  </a:lnTo>
                  <a:lnTo>
                    <a:pt x="14841" y="6824"/>
                  </a:lnTo>
                  <a:lnTo>
                    <a:pt x="14841" y="6952"/>
                  </a:lnTo>
                  <a:lnTo>
                    <a:pt x="14812" y="6978"/>
                  </a:lnTo>
                  <a:close/>
                  <a:moveTo>
                    <a:pt x="13460" y="8312"/>
                  </a:moveTo>
                  <a:lnTo>
                    <a:pt x="12856" y="8902"/>
                  </a:lnTo>
                  <a:lnTo>
                    <a:pt x="12828" y="8953"/>
                  </a:lnTo>
                  <a:lnTo>
                    <a:pt x="12741" y="8953"/>
                  </a:lnTo>
                  <a:lnTo>
                    <a:pt x="12626" y="8850"/>
                  </a:lnTo>
                  <a:lnTo>
                    <a:pt x="12626" y="8748"/>
                  </a:lnTo>
                  <a:lnTo>
                    <a:pt x="13230" y="8158"/>
                  </a:lnTo>
                  <a:lnTo>
                    <a:pt x="13288" y="8106"/>
                  </a:lnTo>
                  <a:lnTo>
                    <a:pt x="13374" y="8106"/>
                  </a:lnTo>
                  <a:lnTo>
                    <a:pt x="13460" y="8183"/>
                  </a:lnTo>
                  <a:lnTo>
                    <a:pt x="13460" y="8312"/>
                  </a:lnTo>
                  <a:close/>
                  <a:moveTo>
                    <a:pt x="12080" y="9697"/>
                  </a:moveTo>
                  <a:lnTo>
                    <a:pt x="11533" y="10236"/>
                  </a:lnTo>
                  <a:lnTo>
                    <a:pt x="11505" y="10287"/>
                  </a:lnTo>
                  <a:lnTo>
                    <a:pt x="11303" y="10287"/>
                  </a:lnTo>
                  <a:lnTo>
                    <a:pt x="11275" y="10236"/>
                  </a:lnTo>
                  <a:lnTo>
                    <a:pt x="11275" y="10107"/>
                  </a:lnTo>
                  <a:lnTo>
                    <a:pt x="11303" y="10082"/>
                  </a:lnTo>
                  <a:lnTo>
                    <a:pt x="11907" y="9492"/>
                  </a:lnTo>
                  <a:lnTo>
                    <a:pt x="11965" y="9492"/>
                  </a:lnTo>
                  <a:lnTo>
                    <a:pt x="11994" y="9440"/>
                  </a:lnTo>
                  <a:lnTo>
                    <a:pt x="12051" y="9440"/>
                  </a:lnTo>
                  <a:lnTo>
                    <a:pt x="12080" y="9492"/>
                  </a:lnTo>
                  <a:lnTo>
                    <a:pt x="12137" y="9543"/>
                  </a:lnTo>
                  <a:lnTo>
                    <a:pt x="12137" y="9620"/>
                  </a:lnTo>
                  <a:lnTo>
                    <a:pt x="12080" y="9697"/>
                  </a:lnTo>
                  <a:close/>
                  <a:moveTo>
                    <a:pt x="10757" y="11031"/>
                  </a:moveTo>
                  <a:lnTo>
                    <a:pt x="10153" y="11621"/>
                  </a:lnTo>
                  <a:lnTo>
                    <a:pt x="10124" y="11621"/>
                  </a:lnTo>
                  <a:lnTo>
                    <a:pt x="10067" y="11672"/>
                  </a:lnTo>
                  <a:lnTo>
                    <a:pt x="10009" y="11672"/>
                  </a:lnTo>
                  <a:lnTo>
                    <a:pt x="9980" y="11621"/>
                  </a:lnTo>
                  <a:lnTo>
                    <a:pt x="9923" y="11570"/>
                  </a:lnTo>
                  <a:lnTo>
                    <a:pt x="9923" y="11493"/>
                  </a:lnTo>
                  <a:lnTo>
                    <a:pt x="9980" y="11441"/>
                  </a:lnTo>
                  <a:lnTo>
                    <a:pt x="10527" y="10877"/>
                  </a:lnTo>
                  <a:lnTo>
                    <a:pt x="10584" y="10826"/>
                  </a:lnTo>
                  <a:lnTo>
                    <a:pt x="10757" y="10826"/>
                  </a:lnTo>
                  <a:lnTo>
                    <a:pt x="10757" y="10877"/>
                  </a:lnTo>
                  <a:lnTo>
                    <a:pt x="10814" y="10954"/>
                  </a:lnTo>
                  <a:lnTo>
                    <a:pt x="10757" y="10980"/>
                  </a:lnTo>
                  <a:lnTo>
                    <a:pt x="10757" y="11031"/>
                  </a:lnTo>
                  <a:close/>
                  <a:moveTo>
                    <a:pt x="9376" y="12365"/>
                  </a:moveTo>
                  <a:lnTo>
                    <a:pt x="8830" y="12955"/>
                  </a:lnTo>
                  <a:lnTo>
                    <a:pt x="8772" y="13006"/>
                  </a:lnTo>
                  <a:lnTo>
                    <a:pt x="8657" y="13006"/>
                  </a:lnTo>
                  <a:lnTo>
                    <a:pt x="8600" y="12955"/>
                  </a:lnTo>
                  <a:lnTo>
                    <a:pt x="8600" y="12904"/>
                  </a:lnTo>
                  <a:lnTo>
                    <a:pt x="8542" y="12878"/>
                  </a:lnTo>
                  <a:lnTo>
                    <a:pt x="8542" y="12827"/>
                  </a:lnTo>
                  <a:lnTo>
                    <a:pt x="8600" y="12801"/>
                  </a:lnTo>
                  <a:lnTo>
                    <a:pt x="9204" y="12211"/>
                  </a:lnTo>
                  <a:lnTo>
                    <a:pt x="9232" y="12160"/>
                  </a:lnTo>
                  <a:lnTo>
                    <a:pt x="9319" y="12160"/>
                  </a:lnTo>
                  <a:lnTo>
                    <a:pt x="9376" y="12211"/>
                  </a:lnTo>
                  <a:lnTo>
                    <a:pt x="9434" y="12237"/>
                  </a:lnTo>
                  <a:lnTo>
                    <a:pt x="9434" y="12339"/>
                  </a:lnTo>
                  <a:lnTo>
                    <a:pt x="9376" y="12365"/>
                  </a:lnTo>
                  <a:close/>
                  <a:moveTo>
                    <a:pt x="8053" y="13750"/>
                  </a:moveTo>
                  <a:lnTo>
                    <a:pt x="7449" y="14340"/>
                  </a:lnTo>
                  <a:lnTo>
                    <a:pt x="7392" y="14340"/>
                  </a:lnTo>
                  <a:lnTo>
                    <a:pt x="7363" y="14366"/>
                  </a:lnTo>
                  <a:lnTo>
                    <a:pt x="7305" y="14340"/>
                  </a:lnTo>
                  <a:lnTo>
                    <a:pt x="7277" y="14340"/>
                  </a:lnTo>
                  <a:lnTo>
                    <a:pt x="7219" y="14289"/>
                  </a:lnTo>
                  <a:lnTo>
                    <a:pt x="7219" y="14161"/>
                  </a:lnTo>
                  <a:lnTo>
                    <a:pt x="7277" y="14135"/>
                  </a:lnTo>
                  <a:lnTo>
                    <a:pt x="7823" y="13545"/>
                  </a:lnTo>
                  <a:lnTo>
                    <a:pt x="7852" y="13545"/>
                  </a:lnTo>
                  <a:lnTo>
                    <a:pt x="7909" y="13494"/>
                  </a:lnTo>
                  <a:lnTo>
                    <a:pt x="7996" y="13545"/>
                  </a:lnTo>
                  <a:lnTo>
                    <a:pt x="8053" y="13545"/>
                  </a:lnTo>
                  <a:lnTo>
                    <a:pt x="8053" y="13571"/>
                  </a:lnTo>
                  <a:lnTo>
                    <a:pt x="8082" y="13622"/>
                  </a:lnTo>
                  <a:lnTo>
                    <a:pt x="8082" y="13699"/>
                  </a:lnTo>
                  <a:lnTo>
                    <a:pt x="8053" y="13750"/>
                  </a:lnTo>
                  <a:close/>
                  <a:moveTo>
                    <a:pt x="6673" y="15084"/>
                  </a:moveTo>
                  <a:lnTo>
                    <a:pt x="6126" y="15674"/>
                  </a:lnTo>
                  <a:lnTo>
                    <a:pt x="6069" y="15725"/>
                  </a:lnTo>
                  <a:lnTo>
                    <a:pt x="5982" y="15725"/>
                  </a:lnTo>
                  <a:lnTo>
                    <a:pt x="5896" y="15674"/>
                  </a:lnTo>
                  <a:lnTo>
                    <a:pt x="5896" y="15623"/>
                  </a:lnTo>
                  <a:lnTo>
                    <a:pt x="5839" y="15597"/>
                  </a:lnTo>
                  <a:lnTo>
                    <a:pt x="5896" y="15546"/>
                  </a:lnTo>
                  <a:lnTo>
                    <a:pt x="5896" y="15495"/>
                  </a:lnTo>
                  <a:lnTo>
                    <a:pt x="6471" y="14930"/>
                  </a:lnTo>
                  <a:lnTo>
                    <a:pt x="6529" y="14879"/>
                  </a:lnTo>
                  <a:lnTo>
                    <a:pt x="6615" y="14879"/>
                  </a:lnTo>
                  <a:lnTo>
                    <a:pt x="6701" y="14956"/>
                  </a:lnTo>
                  <a:lnTo>
                    <a:pt x="6701" y="15033"/>
                  </a:lnTo>
                  <a:lnTo>
                    <a:pt x="6673" y="15084"/>
                  </a:lnTo>
                  <a:close/>
                  <a:moveTo>
                    <a:pt x="5350" y="16418"/>
                  </a:moveTo>
                  <a:lnTo>
                    <a:pt x="4746" y="17008"/>
                  </a:lnTo>
                  <a:lnTo>
                    <a:pt x="4688" y="17059"/>
                  </a:lnTo>
                  <a:lnTo>
                    <a:pt x="4602" y="17059"/>
                  </a:lnTo>
                  <a:lnTo>
                    <a:pt x="4544" y="17008"/>
                  </a:lnTo>
                  <a:lnTo>
                    <a:pt x="4516" y="16957"/>
                  </a:lnTo>
                  <a:lnTo>
                    <a:pt x="4516" y="16880"/>
                  </a:lnTo>
                  <a:lnTo>
                    <a:pt x="4544" y="16829"/>
                  </a:lnTo>
                  <a:lnTo>
                    <a:pt x="5120" y="16264"/>
                  </a:lnTo>
                  <a:lnTo>
                    <a:pt x="5148" y="16213"/>
                  </a:lnTo>
                  <a:lnTo>
                    <a:pt x="5292" y="16213"/>
                  </a:lnTo>
                  <a:lnTo>
                    <a:pt x="5378" y="16290"/>
                  </a:lnTo>
                  <a:lnTo>
                    <a:pt x="5378" y="16392"/>
                  </a:lnTo>
                  <a:lnTo>
                    <a:pt x="5350" y="16418"/>
                  </a:lnTo>
                  <a:close/>
                  <a:moveTo>
                    <a:pt x="3998" y="17803"/>
                  </a:moveTo>
                  <a:lnTo>
                    <a:pt x="3394" y="18393"/>
                  </a:lnTo>
                  <a:lnTo>
                    <a:pt x="3365" y="18393"/>
                  </a:lnTo>
                  <a:lnTo>
                    <a:pt x="3308" y="18419"/>
                  </a:lnTo>
                  <a:lnTo>
                    <a:pt x="3279" y="18393"/>
                  </a:lnTo>
                  <a:lnTo>
                    <a:pt x="3221" y="18393"/>
                  </a:lnTo>
                  <a:lnTo>
                    <a:pt x="3164" y="18342"/>
                  </a:lnTo>
                  <a:lnTo>
                    <a:pt x="3164" y="18188"/>
                  </a:lnTo>
                  <a:lnTo>
                    <a:pt x="3768" y="17624"/>
                  </a:lnTo>
                  <a:lnTo>
                    <a:pt x="3825" y="17598"/>
                  </a:lnTo>
                  <a:lnTo>
                    <a:pt x="3969" y="17598"/>
                  </a:lnTo>
                  <a:lnTo>
                    <a:pt x="3998" y="17624"/>
                  </a:lnTo>
                  <a:lnTo>
                    <a:pt x="3998" y="17803"/>
                  </a:lnTo>
                  <a:close/>
                  <a:moveTo>
                    <a:pt x="2617" y="19137"/>
                  </a:moveTo>
                  <a:lnTo>
                    <a:pt x="2071" y="19727"/>
                  </a:lnTo>
                  <a:lnTo>
                    <a:pt x="2042" y="19753"/>
                  </a:lnTo>
                  <a:lnTo>
                    <a:pt x="1898" y="19753"/>
                  </a:lnTo>
                  <a:lnTo>
                    <a:pt x="1841" y="19727"/>
                  </a:lnTo>
                  <a:lnTo>
                    <a:pt x="1812" y="19676"/>
                  </a:lnTo>
                  <a:lnTo>
                    <a:pt x="1812" y="19599"/>
                  </a:lnTo>
                  <a:lnTo>
                    <a:pt x="1841" y="19548"/>
                  </a:lnTo>
                  <a:lnTo>
                    <a:pt x="2445" y="18983"/>
                  </a:lnTo>
                  <a:lnTo>
                    <a:pt x="2502" y="18932"/>
                  </a:lnTo>
                  <a:lnTo>
                    <a:pt x="2589" y="18932"/>
                  </a:lnTo>
                  <a:lnTo>
                    <a:pt x="2617" y="18983"/>
                  </a:lnTo>
                  <a:lnTo>
                    <a:pt x="2675" y="19009"/>
                  </a:lnTo>
                  <a:lnTo>
                    <a:pt x="2675" y="19086"/>
                  </a:lnTo>
                  <a:lnTo>
                    <a:pt x="2617" y="19137"/>
                  </a:lnTo>
                  <a:close/>
                  <a:moveTo>
                    <a:pt x="1294" y="20471"/>
                  </a:moveTo>
                  <a:lnTo>
                    <a:pt x="690" y="21061"/>
                  </a:lnTo>
                  <a:lnTo>
                    <a:pt x="662" y="21113"/>
                  </a:lnTo>
                  <a:lnTo>
                    <a:pt x="518" y="21113"/>
                  </a:lnTo>
                  <a:lnTo>
                    <a:pt x="460" y="21061"/>
                  </a:lnTo>
                  <a:lnTo>
                    <a:pt x="460" y="20933"/>
                  </a:lnTo>
                  <a:lnTo>
                    <a:pt x="518" y="20882"/>
                  </a:lnTo>
                  <a:lnTo>
                    <a:pt x="1064" y="20317"/>
                  </a:lnTo>
                  <a:lnTo>
                    <a:pt x="1122" y="20317"/>
                  </a:lnTo>
                  <a:lnTo>
                    <a:pt x="1150" y="20266"/>
                  </a:lnTo>
                  <a:lnTo>
                    <a:pt x="1208" y="20266"/>
                  </a:lnTo>
                  <a:lnTo>
                    <a:pt x="1294" y="20317"/>
                  </a:lnTo>
                  <a:lnTo>
                    <a:pt x="1294" y="20343"/>
                  </a:lnTo>
                  <a:lnTo>
                    <a:pt x="1352" y="20394"/>
                  </a:lnTo>
                  <a:lnTo>
                    <a:pt x="1294" y="20446"/>
                  </a:lnTo>
                  <a:lnTo>
                    <a:pt x="1294" y="20471"/>
                  </a:lnTo>
                  <a:close/>
                  <a:moveTo>
                    <a:pt x="3135" y="21190"/>
                  </a:moveTo>
                  <a:lnTo>
                    <a:pt x="0" y="21600"/>
                  </a:lnTo>
                  <a:lnTo>
                    <a:pt x="144" y="18727"/>
                  </a:lnTo>
                  <a:lnTo>
                    <a:pt x="144" y="18676"/>
                  </a:lnTo>
                  <a:lnTo>
                    <a:pt x="230" y="18599"/>
                  </a:lnTo>
                  <a:lnTo>
                    <a:pt x="316" y="18599"/>
                  </a:lnTo>
                  <a:lnTo>
                    <a:pt x="374" y="18624"/>
                  </a:lnTo>
                  <a:lnTo>
                    <a:pt x="431" y="18676"/>
                  </a:lnTo>
                  <a:lnTo>
                    <a:pt x="431" y="18727"/>
                  </a:lnTo>
                  <a:lnTo>
                    <a:pt x="288" y="21446"/>
                  </a:lnTo>
                  <a:lnTo>
                    <a:pt x="144" y="21318"/>
                  </a:lnTo>
                  <a:lnTo>
                    <a:pt x="3077" y="20933"/>
                  </a:lnTo>
                  <a:lnTo>
                    <a:pt x="3135" y="20933"/>
                  </a:lnTo>
                  <a:lnTo>
                    <a:pt x="3164" y="20984"/>
                  </a:lnTo>
                  <a:lnTo>
                    <a:pt x="3221" y="20984"/>
                  </a:lnTo>
                  <a:lnTo>
                    <a:pt x="3279" y="21061"/>
                  </a:lnTo>
                  <a:lnTo>
                    <a:pt x="3279" y="21113"/>
                  </a:lnTo>
                  <a:lnTo>
                    <a:pt x="3221" y="21138"/>
                  </a:lnTo>
                  <a:lnTo>
                    <a:pt x="3164" y="21190"/>
                  </a:lnTo>
                  <a:lnTo>
                    <a:pt x="3135" y="21190"/>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sp>
          <p:nvSpPr>
            <p:cNvPr id="912" name="Shape 912"/>
            <p:cNvSpPr/>
            <p:nvPr/>
          </p:nvSpPr>
          <p:spPr>
            <a:xfrm>
              <a:off x="1100137" y="1692275"/>
              <a:ext cx="469901" cy="114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18" y="11321"/>
                  </a:moveTo>
                  <a:lnTo>
                    <a:pt x="20252" y="11321"/>
                  </a:lnTo>
                  <a:lnTo>
                    <a:pt x="20179" y="11023"/>
                  </a:lnTo>
                  <a:lnTo>
                    <a:pt x="20179" y="10874"/>
                  </a:lnTo>
                  <a:lnTo>
                    <a:pt x="20143" y="10577"/>
                  </a:lnTo>
                  <a:lnTo>
                    <a:pt x="20179" y="10428"/>
                  </a:lnTo>
                  <a:lnTo>
                    <a:pt x="20179" y="10130"/>
                  </a:lnTo>
                  <a:lnTo>
                    <a:pt x="20252" y="9832"/>
                  </a:lnTo>
                  <a:lnTo>
                    <a:pt x="21454" y="9832"/>
                  </a:lnTo>
                  <a:lnTo>
                    <a:pt x="21600" y="10428"/>
                  </a:lnTo>
                  <a:lnTo>
                    <a:pt x="21600" y="10874"/>
                  </a:lnTo>
                  <a:lnTo>
                    <a:pt x="21527" y="11023"/>
                  </a:lnTo>
                  <a:lnTo>
                    <a:pt x="21454" y="11321"/>
                  </a:lnTo>
                  <a:lnTo>
                    <a:pt x="21418" y="11321"/>
                  </a:lnTo>
                  <a:close/>
                  <a:moveTo>
                    <a:pt x="18832" y="11321"/>
                  </a:moveTo>
                  <a:lnTo>
                    <a:pt x="17703" y="11321"/>
                  </a:lnTo>
                  <a:lnTo>
                    <a:pt x="17630" y="11023"/>
                  </a:lnTo>
                  <a:lnTo>
                    <a:pt x="17630" y="10130"/>
                  </a:lnTo>
                  <a:lnTo>
                    <a:pt x="17703" y="9832"/>
                  </a:lnTo>
                  <a:lnTo>
                    <a:pt x="18977" y="9832"/>
                  </a:lnTo>
                  <a:lnTo>
                    <a:pt x="19014" y="10130"/>
                  </a:lnTo>
                  <a:lnTo>
                    <a:pt x="19014" y="10428"/>
                  </a:lnTo>
                  <a:lnTo>
                    <a:pt x="19087" y="10577"/>
                  </a:lnTo>
                  <a:lnTo>
                    <a:pt x="19014" y="10874"/>
                  </a:lnTo>
                  <a:lnTo>
                    <a:pt x="19014" y="11023"/>
                  </a:lnTo>
                  <a:lnTo>
                    <a:pt x="18977" y="11321"/>
                  </a:lnTo>
                  <a:lnTo>
                    <a:pt x="18832" y="11321"/>
                  </a:lnTo>
                  <a:close/>
                  <a:moveTo>
                    <a:pt x="16355" y="11321"/>
                  </a:moveTo>
                  <a:lnTo>
                    <a:pt x="15189" y="11321"/>
                  </a:lnTo>
                  <a:lnTo>
                    <a:pt x="15080" y="10874"/>
                  </a:lnTo>
                  <a:lnTo>
                    <a:pt x="15080" y="10428"/>
                  </a:lnTo>
                  <a:lnTo>
                    <a:pt x="15116" y="10130"/>
                  </a:lnTo>
                  <a:lnTo>
                    <a:pt x="15189" y="9832"/>
                  </a:lnTo>
                  <a:lnTo>
                    <a:pt x="16391" y="9832"/>
                  </a:lnTo>
                  <a:lnTo>
                    <a:pt x="16537" y="10428"/>
                  </a:lnTo>
                  <a:lnTo>
                    <a:pt x="16537" y="10874"/>
                  </a:lnTo>
                  <a:lnTo>
                    <a:pt x="16464" y="11023"/>
                  </a:lnTo>
                  <a:lnTo>
                    <a:pt x="16391" y="11321"/>
                  </a:lnTo>
                  <a:lnTo>
                    <a:pt x="16355" y="11321"/>
                  </a:lnTo>
                  <a:close/>
                  <a:moveTo>
                    <a:pt x="13805" y="11321"/>
                  </a:moveTo>
                  <a:lnTo>
                    <a:pt x="12639" y="11321"/>
                  </a:lnTo>
                  <a:lnTo>
                    <a:pt x="12567" y="11023"/>
                  </a:lnTo>
                  <a:lnTo>
                    <a:pt x="12494" y="10874"/>
                  </a:lnTo>
                  <a:lnTo>
                    <a:pt x="12494" y="10428"/>
                  </a:lnTo>
                  <a:lnTo>
                    <a:pt x="12639" y="9832"/>
                  </a:lnTo>
                  <a:lnTo>
                    <a:pt x="13841" y="9832"/>
                  </a:lnTo>
                  <a:lnTo>
                    <a:pt x="13914" y="10130"/>
                  </a:lnTo>
                  <a:lnTo>
                    <a:pt x="13951" y="10428"/>
                  </a:lnTo>
                  <a:lnTo>
                    <a:pt x="13951" y="10874"/>
                  </a:lnTo>
                  <a:lnTo>
                    <a:pt x="13841" y="11321"/>
                  </a:lnTo>
                  <a:lnTo>
                    <a:pt x="13805" y="11321"/>
                  </a:lnTo>
                  <a:close/>
                  <a:moveTo>
                    <a:pt x="11219" y="11321"/>
                  </a:moveTo>
                  <a:lnTo>
                    <a:pt x="10053" y="11321"/>
                  </a:lnTo>
                  <a:lnTo>
                    <a:pt x="10017" y="11023"/>
                  </a:lnTo>
                  <a:lnTo>
                    <a:pt x="10017" y="10874"/>
                  </a:lnTo>
                  <a:lnTo>
                    <a:pt x="9944" y="10577"/>
                  </a:lnTo>
                  <a:lnTo>
                    <a:pt x="10017" y="10428"/>
                  </a:lnTo>
                  <a:lnTo>
                    <a:pt x="10017" y="10130"/>
                  </a:lnTo>
                  <a:lnTo>
                    <a:pt x="10053" y="9832"/>
                  </a:lnTo>
                  <a:lnTo>
                    <a:pt x="11292" y="9832"/>
                  </a:lnTo>
                  <a:lnTo>
                    <a:pt x="11328" y="10130"/>
                  </a:lnTo>
                  <a:lnTo>
                    <a:pt x="11401" y="10428"/>
                  </a:lnTo>
                  <a:lnTo>
                    <a:pt x="11401" y="10874"/>
                  </a:lnTo>
                  <a:lnTo>
                    <a:pt x="11328" y="11023"/>
                  </a:lnTo>
                  <a:lnTo>
                    <a:pt x="11292" y="11321"/>
                  </a:lnTo>
                  <a:lnTo>
                    <a:pt x="11219" y="11321"/>
                  </a:lnTo>
                  <a:close/>
                  <a:moveTo>
                    <a:pt x="8669" y="11321"/>
                  </a:moveTo>
                  <a:lnTo>
                    <a:pt x="7504" y="11321"/>
                  </a:lnTo>
                  <a:lnTo>
                    <a:pt x="7431" y="11023"/>
                  </a:lnTo>
                  <a:lnTo>
                    <a:pt x="7431" y="10130"/>
                  </a:lnTo>
                  <a:lnTo>
                    <a:pt x="7504" y="9832"/>
                  </a:lnTo>
                  <a:lnTo>
                    <a:pt x="8778" y="9832"/>
                  </a:lnTo>
                  <a:lnTo>
                    <a:pt x="8851" y="10130"/>
                  </a:lnTo>
                  <a:lnTo>
                    <a:pt x="8851" y="10428"/>
                  </a:lnTo>
                  <a:lnTo>
                    <a:pt x="8888" y="10577"/>
                  </a:lnTo>
                  <a:lnTo>
                    <a:pt x="8851" y="10874"/>
                  </a:lnTo>
                  <a:lnTo>
                    <a:pt x="8851" y="11023"/>
                  </a:lnTo>
                  <a:lnTo>
                    <a:pt x="8778" y="11321"/>
                  </a:lnTo>
                  <a:lnTo>
                    <a:pt x="8669" y="11321"/>
                  </a:lnTo>
                  <a:close/>
                  <a:moveTo>
                    <a:pt x="6156" y="11321"/>
                  </a:moveTo>
                  <a:lnTo>
                    <a:pt x="4990" y="11321"/>
                  </a:lnTo>
                  <a:lnTo>
                    <a:pt x="4954" y="11023"/>
                  </a:lnTo>
                  <a:lnTo>
                    <a:pt x="4881" y="10874"/>
                  </a:lnTo>
                  <a:lnTo>
                    <a:pt x="4881" y="10428"/>
                  </a:lnTo>
                  <a:lnTo>
                    <a:pt x="4954" y="10130"/>
                  </a:lnTo>
                  <a:lnTo>
                    <a:pt x="4990" y="9832"/>
                  </a:lnTo>
                  <a:lnTo>
                    <a:pt x="6229" y="9832"/>
                  </a:lnTo>
                  <a:lnTo>
                    <a:pt x="6302" y="10130"/>
                  </a:lnTo>
                  <a:lnTo>
                    <a:pt x="6338" y="10428"/>
                  </a:lnTo>
                  <a:lnTo>
                    <a:pt x="6338" y="10874"/>
                  </a:lnTo>
                  <a:lnTo>
                    <a:pt x="6229" y="11321"/>
                  </a:lnTo>
                  <a:lnTo>
                    <a:pt x="6156" y="11321"/>
                  </a:lnTo>
                  <a:close/>
                  <a:moveTo>
                    <a:pt x="3606" y="11321"/>
                  </a:moveTo>
                  <a:lnTo>
                    <a:pt x="2440" y="11321"/>
                  </a:lnTo>
                  <a:lnTo>
                    <a:pt x="2404" y="11023"/>
                  </a:lnTo>
                  <a:lnTo>
                    <a:pt x="2331" y="10874"/>
                  </a:lnTo>
                  <a:lnTo>
                    <a:pt x="2331" y="10428"/>
                  </a:lnTo>
                  <a:lnTo>
                    <a:pt x="2404" y="10130"/>
                  </a:lnTo>
                  <a:lnTo>
                    <a:pt x="2440" y="9832"/>
                  </a:lnTo>
                  <a:lnTo>
                    <a:pt x="3679" y="9832"/>
                  </a:lnTo>
                  <a:lnTo>
                    <a:pt x="3715" y="10130"/>
                  </a:lnTo>
                  <a:lnTo>
                    <a:pt x="3788" y="10428"/>
                  </a:lnTo>
                  <a:lnTo>
                    <a:pt x="3788" y="10874"/>
                  </a:lnTo>
                  <a:lnTo>
                    <a:pt x="3715" y="11023"/>
                  </a:lnTo>
                  <a:lnTo>
                    <a:pt x="3679" y="11321"/>
                  </a:lnTo>
                  <a:lnTo>
                    <a:pt x="3606" y="11321"/>
                  </a:lnTo>
                  <a:close/>
                  <a:moveTo>
                    <a:pt x="1056" y="11321"/>
                  </a:moveTo>
                  <a:lnTo>
                    <a:pt x="219" y="11321"/>
                  </a:lnTo>
                  <a:lnTo>
                    <a:pt x="182" y="11023"/>
                  </a:lnTo>
                  <a:lnTo>
                    <a:pt x="109" y="10874"/>
                  </a:lnTo>
                  <a:lnTo>
                    <a:pt x="109" y="10428"/>
                  </a:lnTo>
                  <a:lnTo>
                    <a:pt x="182" y="10130"/>
                  </a:lnTo>
                  <a:lnTo>
                    <a:pt x="219" y="9832"/>
                  </a:lnTo>
                  <a:lnTo>
                    <a:pt x="1093" y="9832"/>
                  </a:lnTo>
                  <a:lnTo>
                    <a:pt x="1238" y="10428"/>
                  </a:lnTo>
                  <a:lnTo>
                    <a:pt x="1238" y="10874"/>
                  </a:lnTo>
                  <a:lnTo>
                    <a:pt x="1166" y="11023"/>
                  </a:lnTo>
                  <a:lnTo>
                    <a:pt x="1093" y="11321"/>
                  </a:lnTo>
                  <a:lnTo>
                    <a:pt x="1056" y="11321"/>
                  </a:lnTo>
                  <a:close/>
                  <a:moveTo>
                    <a:pt x="3096" y="21302"/>
                  </a:moveTo>
                  <a:lnTo>
                    <a:pt x="0" y="10577"/>
                  </a:lnTo>
                  <a:lnTo>
                    <a:pt x="3096" y="0"/>
                  </a:lnTo>
                  <a:lnTo>
                    <a:pt x="3242" y="0"/>
                  </a:lnTo>
                  <a:lnTo>
                    <a:pt x="3315" y="149"/>
                  </a:lnTo>
                  <a:lnTo>
                    <a:pt x="3388" y="447"/>
                  </a:lnTo>
                  <a:lnTo>
                    <a:pt x="3388" y="894"/>
                  </a:lnTo>
                  <a:lnTo>
                    <a:pt x="3315" y="1192"/>
                  </a:lnTo>
                  <a:lnTo>
                    <a:pt x="401" y="11321"/>
                  </a:lnTo>
                  <a:lnTo>
                    <a:pt x="401" y="10130"/>
                  </a:lnTo>
                  <a:lnTo>
                    <a:pt x="3315" y="20259"/>
                  </a:lnTo>
                  <a:lnTo>
                    <a:pt x="3388" y="20557"/>
                  </a:lnTo>
                  <a:lnTo>
                    <a:pt x="3388" y="21004"/>
                  </a:lnTo>
                  <a:lnTo>
                    <a:pt x="3242" y="21600"/>
                  </a:lnTo>
                  <a:lnTo>
                    <a:pt x="3133" y="21600"/>
                  </a:lnTo>
                  <a:lnTo>
                    <a:pt x="3096" y="21302"/>
                  </a:lnTo>
                  <a:close/>
                </a:path>
              </a:pathLst>
            </a:custGeom>
            <a:solidFill>
              <a:srgbClr val="000000"/>
            </a:solidFill>
            <a:ln w="3175" cap="flat">
              <a:solidFill>
                <a:srgbClr val="000000"/>
              </a:solidFill>
              <a:prstDash val="solid"/>
              <a:round/>
            </a:ln>
            <a:effectLst/>
          </p:spPr>
          <p:txBody>
            <a:bodyPr wrap="square" lIns="45718" tIns="45718" rIns="45718" bIns="45718" numCol="1" anchor="t">
              <a:noAutofit/>
            </a:bodyPr>
            <a:lstStyle/>
            <a:p>
              <a:pPr>
                <a:defRPr>
                  <a:latin typeface="Calibri"/>
                  <a:ea typeface="Calibri"/>
                  <a:cs typeface="Calibri"/>
                  <a:sym typeface="Calibri"/>
                </a:defRPr>
              </a:pPr>
            </a:p>
          </p:txBody>
        </p:sp>
      </p:gr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6" name="Shape 916"/>
          <p:cNvSpPr/>
          <p:nvPr>
            <p:ph type="title"/>
          </p:nvPr>
        </p:nvSpPr>
        <p:spPr>
          <a:prstGeom prst="rect">
            <a:avLst/>
          </a:prstGeom>
        </p:spPr>
        <p:txBody>
          <a:bodyPr/>
          <a:lstStyle/>
          <a:p>
            <a:pPr/>
            <a:r>
              <a:t>TP Calculatrice</a:t>
            </a:r>
          </a:p>
        </p:txBody>
      </p:sp>
      <p:sp>
        <p:nvSpPr>
          <p:cNvPr id="917" name="Shape 917"/>
          <p:cNvSpPr/>
          <p:nvPr>
            <p:ph type="body" idx="1"/>
          </p:nvPr>
        </p:nvSpPr>
        <p:spPr>
          <a:xfrm>
            <a:off x="395535" y="980727"/>
            <a:ext cx="7704858" cy="5616626"/>
          </a:xfrm>
          <a:prstGeom prst="rect">
            <a:avLst/>
          </a:prstGeom>
        </p:spPr>
        <p:txBody>
          <a:bodyPr/>
          <a:lstStyle/>
          <a:p>
            <a:pPr marL="339470" indent="-339470" defTabSz="905255">
              <a:lnSpc>
                <a:spcPct val="90000"/>
              </a:lnSpc>
              <a:spcBef>
                <a:spcPts val="600"/>
              </a:spcBef>
              <a:buSzTx/>
              <a:buNone/>
              <a:defRPr sz="2673"/>
            </a:pPr>
            <a:r>
              <a:t>Objectif :</a:t>
            </a:r>
          </a:p>
          <a:p>
            <a:pPr lvl="1" marL="735520" indent="-282892" defTabSz="905255">
              <a:lnSpc>
                <a:spcPct val="90000"/>
              </a:lnSpc>
              <a:spcBef>
                <a:spcPts val="500"/>
              </a:spcBef>
              <a:defRPr sz="2277"/>
            </a:pPr>
            <a:r>
              <a:t>ajouter une IHM graphique en JavaFX </a:t>
            </a:r>
            <a:br/>
            <a:r>
              <a:t>à une application console livrée dans jar</a:t>
            </a:r>
          </a:p>
          <a:p>
            <a:pPr lvl="1" marL="735520" indent="-282892" defTabSz="905255">
              <a:lnSpc>
                <a:spcPct val="90000"/>
              </a:lnSpc>
              <a:spcBef>
                <a:spcPts val="500"/>
              </a:spcBef>
              <a:defRPr b="1" sz="2277"/>
            </a:pPr>
            <a:r>
              <a:t>Contrainte</a:t>
            </a:r>
            <a:r>
              <a:rPr b="0"/>
              <a:t> : sans modifier le jar console !</a:t>
            </a:r>
            <a:br>
              <a:rPr b="0"/>
            </a:br>
            <a:r>
              <a:rPr b="0"/>
              <a:t>(importer l’application en tant de dépendance)</a:t>
            </a:r>
          </a:p>
          <a:p>
            <a:pPr lvl="1" marL="735520" indent="-282892" defTabSz="905255">
              <a:lnSpc>
                <a:spcPct val="90000"/>
              </a:lnSpc>
              <a:spcBef>
                <a:spcPts val="500"/>
              </a:spcBef>
              <a:defRPr sz="1485"/>
            </a:pPr>
          </a:p>
          <a:p>
            <a:pPr marL="339470" indent="-339470" defTabSz="905255">
              <a:lnSpc>
                <a:spcPct val="90000"/>
              </a:lnSpc>
              <a:spcBef>
                <a:spcPts val="600"/>
              </a:spcBef>
              <a:buSzTx/>
              <a:buNone/>
              <a:defRPr sz="2673"/>
            </a:pPr>
            <a:r>
              <a:t>Etapes :</a:t>
            </a:r>
          </a:p>
          <a:p>
            <a:pPr lvl="1" marL="961834" indent="-509206" defTabSz="905255">
              <a:lnSpc>
                <a:spcPct val="90000"/>
              </a:lnSpc>
              <a:spcBef>
                <a:spcPts val="500"/>
              </a:spcBef>
              <a:buFontTx/>
              <a:buAutoNum type="arabicPeriod" startAt="1"/>
              <a:defRPr sz="2277"/>
            </a:pPr>
            <a:r>
              <a:t>Lancer l’appli console et comprendre </a:t>
            </a:r>
            <a:br/>
            <a:r>
              <a:t>son fonctionnement</a:t>
            </a:r>
          </a:p>
          <a:p>
            <a:pPr lvl="1" marL="961834" indent="-509206" defTabSz="905255">
              <a:lnSpc>
                <a:spcPct val="90000"/>
              </a:lnSpc>
              <a:spcBef>
                <a:spcPts val="500"/>
              </a:spcBef>
              <a:buFontTx/>
              <a:buAutoNum type="arabicPeriod" startAt="1"/>
              <a:defRPr sz="2277"/>
            </a:pPr>
            <a:r>
              <a:t>Ecrire une nouvelle factory de Ctrl pour l’appli JavaFX </a:t>
            </a:r>
            <a:br/>
            <a:r>
              <a:t>compléter le code de GUIControllersFactory</a:t>
            </a:r>
          </a:p>
          <a:p>
            <a:pPr lvl="1" marL="961834" indent="-509206" defTabSz="905255">
              <a:lnSpc>
                <a:spcPct val="90000"/>
              </a:lnSpc>
              <a:spcBef>
                <a:spcPts val="500"/>
              </a:spcBef>
              <a:buFontTx/>
              <a:buAutoNum type="arabicPeriod" startAt="1"/>
              <a:defRPr sz="2277"/>
            </a:pPr>
            <a:r>
              <a:t>Lancer l’application, que manque-t-il ?</a:t>
            </a:r>
          </a:p>
          <a:p>
            <a:pPr lvl="1" marL="961834" indent="-509206" defTabSz="905255">
              <a:lnSpc>
                <a:spcPct val="90000"/>
              </a:lnSpc>
              <a:spcBef>
                <a:spcPts val="500"/>
              </a:spcBef>
              <a:buFontTx/>
              <a:buAutoNum type="arabicPeriod" startAt="1"/>
              <a:defRPr sz="2277"/>
            </a:pPr>
            <a:r>
              <a:t>Compléter le code de GUICalculCtrl  : </a:t>
            </a:r>
            <a:br/>
            <a:r>
              <a:t>créer la vue correspondante dans le constructeur</a:t>
            </a:r>
          </a:p>
          <a:p>
            <a:pPr lvl="1" marL="961834" indent="-509206" defTabSz="905255">
              <a:lnSpc>
                <a:spcPct val="90000"/>
              </a:lnSpc>
              <a:spcBef>
                <a:spcPts val="500"/>
              </a:spcBef>
              <a:buFontTx/>
              <a:buAutoNum type="arabicPeriod" startAt="1"/>
              <a:defRPr sz="2277"/>
            </a:pPr>
            <a:r>
              <a:t>Discutons</a:t>
            </a:r>
          </a:p>
        </p:txBody>
      </p:sp>
      <p:pic>
        <p:nvPicPr>
          <p:cNvPr id="918"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919" name="Shape 919"/>
          <p:cNvSpPr/>
          <p:nvPr/>
        </p:nvSpPr>
        <p:spPr>
          <a:xfrm>
            <a:off x="8028384" y="3645024"/>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10 min</a:t>
            </a:r>
          </a:p>
        </p:txBody>
      </p:sp>
      <p:sp>
        <p:nvSpPr>
          <p:cNvPr id="920" name="Shape 920"/>
          <p:cNvSpPr/>
          <p:nvPr/>
        </p:nvSpPr>
        <p:spPr>
          <a:xfrm>
            <a:off x="8028384" y="429309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5 min</a:t>
            </a:r>
          </a:p>
        </p:txBody>
      </p:sp>
      <p:sp>
        <p:nvSpPr>
          <p:cNvPr id="921" name="Shape 921"/>
          <p:cNvSpPr/>
          <p:nvPr/>
        </p:nvSpPr>
        <p:spPr>
          <a:xfrm>
            <a:off x="8028384" y="49731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5 min</a:t>
            </a:r>
          </a:p>
        </p:txBody>
      </p:sp>
      <p:sp>
        <p:nvSpPr>
          <p:cNvPr id="922" name="Shape 922"/>
          <p:cNvSpPr/>
          <p:nvPr/>
        </p:nvSpPr>
        <p:spPr>
          <a:xfrm>
            <a:off x="8028384" y="5445223"/>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5 min</a:t>
            </a:r>
          </a:p>
        </p:txBody>
      </p:sp>
      <p:sp>
        <p:nvSpPr>
          <p:cNvPr id="923" name="Shape 923"/>
          <p:cNvSpPr/>
          <p:nvPr/>
        </p:nvSpPr>
        <p:spPr>
          <a:xfrm>
            <a:off x="8028384" y="6093295"/>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sp>
        <p:nvSpPr>
          <p:cNvPr id="924" name="Shape 924"/>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35 min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Shape 202"/>
          <p:cNvSpPr/>
          <p:nvPr>
            <p:ph type="title"/>
          </p:nvPr>
        </p:nvSpPr>
        <p:spPr>
          <a:prstGeom prst="rect">
            <a:avLst/>
          </a:prstGeom>
        </p:spPr>
        <p:txBody>
          <a:bodyPr/>
          <a:lstStyle/>
          <a:p>
            <a:pPr/>
            <a:r>
              <a:t>Introduction</a:t>
            </a:r>
          </a:p>
        </p:txBody>
      </p:sp>
      <p:sp>
        <p:nvSpPr>
          <p:cNvPr id="203" name="Shape 203"/>
          <p:cNvSpPr/>
          <p:nvPr>
            <p:ph type="body" sz="half" idx="1"/>
          </p:nvPr>
        </p:nvSpPr>
        <p:spPr>
          <a:xfrm>
            <a:off x="323527" y="1600200"/>
            <a:ext cx="4320482" cy="4133057"/>
          </a:xfrm>
          <a:prstGeom prst="rect">
            <a:avLst/>
          </a:prstGeom>
        </p:spPr>
        <p:txBody>
          <a:bodyPr/>
          <a:lstStyle/>
          <a:p>
            <a:pPr>
              <a:lnSpc>
                <a:spcPct val="90000"/>
              </a:lnSpc>
              <a:buSzTx/>
              <a:buNone/>
            </a:pPr>
            <a:r>
              <a:t>Qui a déjà utilisé:</a:t>
            </a:r>
          </a:p>
          <a:p>
            <a:pPr lvl="1" marL="742950" indent="-285750">
              <a:lnSpc>
                <a:spcPct val="90000"/>
              </a:lnSpc>
              <a:spcBef>
                <a:spcPts val="600"/>
              </a:spcBef>
              <a:defRPr sz="2800"/>
            </a:pPr>
            <a:r>
              <a:t>Spring</a:t>
            </a:r>
          </a:p>
          <a:p>
            <a:pPr lvl="1" marL="742950" indent="-285750">
              <a:lnSpc>
                <a:spcPct val="90000"/>
              </a:lnSpc>
              <a:spcBef>
                <a:spcPts val="600"/>
              </a:spcBef>
              <a:defRPr sz="2800"/>
            </a:pPr>
            <a:r>
              <a:t>Spring MVC</a:t>
            </a:r>
          </a:p>
          <a:p>
            <a:pPr lvl="1" marL="742950" indent="-285750">
              <a:lnSpc>
                <a:spcPct val="90000"/>
              </a:lnSpc>
              <a:spcBef>
                <a:spcPts val="600"/>
              </a:spcBef>
              <a:defRPr sz="2800"/>
            </a:pPr>
            <a:r>
              <a:t>Struts</a:t>
            </a:r>
          </a:p>
          <a:p>
            <a:pPr lvl="1" marL="742950" indent="-285750">
              <a:lnSpc>
                <a:spcPct val="90000"/>
              </a:lnSpc>
              <a:spcBef>
                <a:spcPts val="600"/>
              </a:spcBef>
              <a:defRPr sz="2800"/>
            </a:pPr>
            <a:r>
              <a:t>Swing , JavaFX</a:t>
            </a:r>
          </a:p>
          <a:p>
            <a:pPr lvl="1" marL="742950" indent="-285750">
              <a:lnSpc>
                <a:spcPct val="90000"/>
              </a:lnSpc>
              <a:spcBef>
                <a:spcPts val="600"/>
              </a:spcBef>
              <a:defRPr sz="2800"/>
            </a:pPr>
            <a:r>
              <a:t>Hibernate</a:t>
            </a:r>
          </a:p>
          <a:p>
            <a:pPr lvl="1" marL="742950" indent="-285750">
              <a:lnSpc>
                <a:spcPct val="90000"/>
              </a:lnSpc>
              <a:spcBef>
                <a:spcPts val="600"/>
              </a:spcBef>
              <a:defRPr sz="2800"/>
            </a:pPr>
            <a:r>
              <a:t>La classe Java « Proxy »</a:t>
            </a:r>
          </a:p>
          <a:p>
            <a:pPr lvl="1" marL="742950" indent="-285750">
              <a:lnSpc>
                <a:spcPct val="90000"/>
              </a:lnSpc>
              <a:spcBef>
                <a:spcPts val="600"/>
              </a:spcBef>
              <a:defRPr sz="2800"/>
            </a:pPr>
            <a:r>
              <a:t>Active MQ</a:t>
            </a:r>
          </a:p>
        </p:txBody>
      </p:sp>
      <p:pic>
        <p:nvPicPr>
          <p:cNvPr id="204" name="image8.png" descr="C:\Users\fdegrigny\Desktop\Facilitation de réunion\images\megaphone.png"/>
          <p:cNvPicPr>
            <a:picLocks noChangeAspect="1"/>
          </p:cNvPicPr>
          <p:nvPr/>
        </p:nvPicPr>
        <p:blipFill>
          <a:blip r:embed="rId2">
            <a:extLst/>
          </a:blip>
          <a:stretch>
            <a:fillRect/>
          </a:stretch>
        </p:blipFill>
        <p:spPr>
          <a:xfrm flipH="1">
            <a:off x="7380312" y="332656"/>
            <a:ext cx="1411922" cy="1080121"/>
          </a:xfrm>
          <a:prstGeom prst="rect">
            <a:avLst/>
          </a:prstGeom>
          <a:ln w="12700">
            <a:miter lim="400000"/>
          </a:ln>
        </p:spPr>
      </p:pic>
      <p:sp>
        <p:nvSpPr>
          <p:cNvPr id="205" name="Shape 205"/>
          <p:cNvSpPr/>
          <p:nvPr/>
        </p:nvSpPr>
        <p:spPr>
          <a:xfrm>
            <a:off x="4211959" y="1600200"/>
            <a:ext cx="4824538" cy="53451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600"/>
              </a:spcBef>
              <a:defRPr sz="2900">
                <a:latin typeface="Calibri"/>
                <a:ea typeface="Calibri"/>
                <a:cs typeface="Calibri"/>
                <a:sym typeface="Calibri"/>
              </a:defRPr>
            </a:pPr>
            <a:r>
              <a:t>Qui connait:</a:t>
            </a:r>
            <a:endParaRPr sz="1600"/>
          </a:p>
          <a:p>
            <a:pPr lvl="1" marL="742950" indent="-285750">
              <a:spcBef>
                <a:spcPts val="600"/>
              </a:spcBef>
              <a:buSzPct val="100000"/>
              <a:buFont typeface="Arial"/>
              <a:buChar char="–"/>
              <a:defRPr sz="2500">
                <a:latin typeface="Calibri"/>
                <a:ea typeface="Calibri"/>
                <a:cs typeface="Calibri"/>
                <a:sym typeface="Calibri"/>
              </a:defRPr>
            </a:pPr>
            <a:r>
              <a:t>JDBC</a:t>
            </a:r>
            <a:endParaRPr sz="2800"/>
          </a:p>
          <a:p>
            <a:pPr lvl="1" marL="742950" indent="-285750">
              <a:spcBef>
                <a:spcPts val="600"/>
              </a:spcBef>
              <a:buSzPct val="100000"/>
              <a:buFont typeface="Arial"/>
              <a:buChar char="–"/>
              <a:defRPr sz="2500">
                <a:latin typeface="Calibri"/>
                <a:ea typeface="Calibri"/>
                <a:cs typeface="Calibri"/>
                <a:sym typeface="Calibri"/>
              </a:defRPr>
            </a:pPr>
            <a:r>
              <a:t>SOAP</a:t>
            </a:r>
            <a:endParaRPr sz="1600"/>
          </a:p>
          <a:p>
            <a:pPr lvl="1" marL="742950" indent="-285750">
              <a:spcBef>
                <a:spcPts val="600"/>
              </a:spcBef>
              <a:buSzPct val="100000"/>
              <a:buFont typeface="Arial"/>
              <a:buChar char="–"/>
              <a:defRPr sz="2500">
                <a:latin typeface="Calibri"/>
                <a:ea typeface="Calibri"/>
                <a:cs typeface="Calibri"/>
                <a:sym typeface="Calibri"/>
              </a:defRPr>
            </a:pPr>
            <a:r>
              <a:t>JSON</a:t>
            </a:r>
            <a:endParaRPr sz="2800"/>
          </a:p>
          <a:p>
            <a:pPr lvl="1" marL="742950" indent="-285750">
              <a:spcBef>
                <a:spcPts val="600"/>
              </a:spcBef>
              <a:buSzPct val="100000"/>
              <a:buFont typeface="Arial"/>
              <a:buChar char="–"/>
              <a:defRPr sz="2500">
                <a:latin typeface="Calibri"/>
                <a:ea typeface="Calibri"/>
                <a:cs typeface="Calibri"/>
                <a:sym typeface="Calibri"/>
              </a:defRPr>
            </a:pPr>
            <a:r>
              <a:t>JMX</a:t>
            </a:r>
            <a:endParaRPr sz="1600"/>
          </a:p>
          <a:p>
            <a:pPr lvl="1" marL="742950" indent="-285750">
              <a:spcBef>
                <a:spcPts val="600"/>
              </a:spcBef>
              <a:buSzPct val="100000"/>
              <a:buFont typeface="Arial"/>
              <a:buChar char="–"/>
              <a:defRPr sz="2500">
                <a:latin typeface="Calibri"/>
                <a:ea typeface="Calibri"/>
                <a:cs typeface="Calibri"/>
                <a:sym typeface="Calibri"/>
              </a:defRPr>
            </a:pPr>
            <a:r>
              <a:t>JMS</a:t>
            </a:r>
            <a:endParaRPr sz="1600"/>
          </a:p>
          <a:p>
            <a:pPr lvl="1" marL="742950" indent="-285750">
              <a:spcBef>
                <a:spcPts val="600"/>
              </a:spcBef>
              <a:buSzPct val="100000"/>
              <a:buFont typeface="Arial"/>
              <a:buChar char="–"/>
              <a:defRPr sz="2500">
                <a:latin typeface="Calibri"/>
                <a:ea typeface="Calibri"/>
                <a:cs typeface="Calibri"/>
                <a:sym typeface="Calibri"/>
              </a:defRPr>
            </a:pPr>
            <a:r>
              <a:t>L’AOP</a:t>
            </a:r>
            <a:endParaRPr sz="1600"/>
          </a:p>
          <a:p>
            <a:pPr lvl="1" marL="742950" indent="-285750">
              <a:spcBef>
                <a:spcPts val="600"/>
              </a:spcBef>
              <a:buSzPct val="100000"/>
              <a:buFont typeface="Arial"/>
              <a:buChar char="–"/>
              <a:defRPr sz="2500">
                <a:latin typeface="Calibri"/>
                <a:ea typeface="Calibri"/>
                <a:cs typeface="Calibri"/>
                <a:sym typeface="Calibri"/>
              </a:defRPr>
            </a:pPr>
            <a:r>
              <a:t>Les Design Patterns</a:t>
            </a:r>
            <a:endParaRPr sz="1600"/>
          </a:p>
          <a:p>
            <a:pPr lvl="1" marL="742950" indent="-285750">
              <a:spcBef>
                <a:spcPts val="300"/>
              </a:spcBef>
              <a:buSzPct val="100000"/>
              <a:buFont typeface="Arial"/>
              <a:buChar char="–"/>
              <a:defRPr sz="2800">
                <a:latin typeface="Calibri"/>
                <a:ea typeface="Calibri"/>
                <a:cs typeface="Calibri"/>
                <a:sym typeface="Calibri"/>
              </a:defRPr>
            </a:pPr>
          </a:p>
          <a:p>
            <a:pPr lvl="1" marL="742950" indent="-285750">
              <a:spcBef>
                <a:spcPts val="600"/>
              </a:spcBef>
              <a:buSzPct val="100000"/>
              <a:buFont typeface="Arial"/>
              <a:buChar char="–"/>
              <a:defRPr sz="2500">
                <a:latin typeface="Calibri"/>
                <a:ea typeface="Calibri"/>
                <a:cs typeface="Calibri"/>
                <a:sym typeface="Calibri"/>
              </a:defRPr>
            </a:pPr>
            <a:r>
              <a:t>Java, PHP, C++, JavaScript….</a:t>
            </a:r>
            <a:endParaRPr sz="2800"/>
          </a:p>
        </p:txBody>
      </p:sp>
      <p:sp>
        <p:nvSpPr>
          <p:cNvPr id="206" name="Shape 206"/>
          <p:cNvSpPr/>
          <p:nvPr/>
        </p:nvSpPr>
        <p:spPr>
          <a:xfrm>
            <a:off x="7452320" y="1628799"/>
            <a:ext cx="1224137" cy="3037839"/>
          </a:xfrm>
          <a:prstGeom prst="rect">
            <a:avLst/>
          </a:prstGeom>
          <a:ln w="12700">
            <a:miter lim="400000"/>
          </a:ln>
          <a:effectLst>
            <a:outerShdw sx="100000" sy="100000" kx="0" ky="0" algn="b" rotWithShape="0" blurRad="50800" dist="38100" dir="27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defRPr b="1" sz="20000">
                <a:solidFill>
                  <a:srgbClr val="0070C0"/>
                </a:solidFill>
                <a:latin typeface="Calibri"/>
                <a:ea typeface="Calibri"/>
                <a:cs typeface="Calibri"/>
                <a:sym typeface="Calibri"/>
              </a:defRPr>
            </a:lvl1pPr>
          </a:lstStyle>
          <a:p>
            <a:pPr/>
            <a:r>
              <a:t>?</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6" name="Shape 92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7" name="Shape 927"/>
          <p:cNvSpPr/>
          <p:nvPr>
            <p:ph type="title"/>
          </p:nvPr>
        </p:nvSpPr>
        <p:spPr>
          <a:prstGeom prst="rect">
            <a:avLst/>
          </a:prstGeom>
        </p:spPr>
        <p:txBody>
          <a:bodyPr/>
          <a:lstStyle/>
          <a:p>
            <a:pPr/>
            <a:r>
              <a:t>Injection de dépendances</a:t>
            </a:r>
          </a:p>
        </p:txBody>
      </p:sp>
      <p:sp>
        <p:nvSpPr>
          <p:cNvPr id="928" name="Shape 928"/>
          <p:cNvSpPr/>
          <p:nvPr>
            <p:ph type="body" idx="1"/>
          </p:nvPr>
        </p:nvSpPr>
        <p:spPr>
          <a:xfrm>
            <a:off x="457200" y="1600200"/>
            <a:ext cx="8229600" cy="4525963"/>
          </a:xfrm>
          <a:prstGeom prst="rect">
            <a:avLst/>
          </a:prstGeom>
        </p:spPr>
        <p:txBody>
          <a:bodyPr/>
          <a:lstStyle/>
          <a:p>
            <a:pPr marL="336042" indent="-336042" defTabSz="896111">
              <a:buSzTx/>
              <a:buNone/>
              <a:defRPr sz="3136"/>
            </a:pPr>
            <a:r>
              <a:t>	Architecture Pattern : IoC inversion of control</a:t>
            </a:r>
          </a:p>
          <a:p>
            <a:pPr marL="336042" indent="-336042" defTabSz="896111">
              <a:buSzTx/>
              <a:buNone/>
              <a:defRPr sz="3136"/>
            </a:pPr>
            <a:r>
              <a:t>	Le framework gère le cycle de vie des objet à la place de l’application</a:t>
            </a:r>
          </a:p>
          <a:p>
            <a:pPr marL="336042" indent="-336042" defTabSz="896111">
              <a:buSzTx/>
              <a:buNone/>
              <a:defRPr sz="3136"/>
            </a:pPr>
            <a:r>
              <a:t>	L’injection de dépendance un moyen pour réaliser l’IoC, injection par :</a:t>
            </a:r>
          </a:p>
          <a:p>
            <a:pPr lvl="1" marL="728091" indent="-280035" defTabSz="896111">
              <a:spcBef>
                <a:spcPts val="600"/>
              </a:spcBef>
              <a:defRPr sz="2744"/>
            </a:pPr>
            <a:r>
              <a:t>par muttateurs : Spring</a:t>
            </a:r>
          </a:p>
          <a:p>
            <a:pPr lvl="1" marL="728091" indent="-280035" defTabSz="896111">
              <a:spcBef>
                <a:spcPts val="600"/>
              </a:spcBef>
              <a:defRPr sz="2744"/>
            </a:pPr>
            <a:r>
              <a:t>par constructeurs : PicoContainer</a:t>
            </a:r>
          </a:p>
          <a:p>
            <a:pPr lvl="1" marL="728091" indent="-280035" defTabSz="896111">
              <a:spcBef>
                <a:spcPts val="600"/>
              </a:spcBef>
              <a:defRPr sz="2744"/>
            </a:pPr>
            <a:r>
              <a:t>par génération de code : Dagger 2</a:t>
            </a:r>
          </a:p>
        </p:txBody>
      </p:sp>
      <p:pic>
        <p:nvPicPr>
          <p:cNvPr id="929"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1" name="Shape 93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2" name="Shape 932"/>
          <p:cNvSpPr/>
          <p:nvPr>
            <p:ph type="title"/>
          </p:nvPr>
        </p:nvSpPr>
        <p:spPr>
          <a:prstGeom prst="rect">
            <a:avLst/>
          </a:prstGeom>
        </p:spPr>
        <p:txBody>
          <a:bodyPr/>
          <a:lstStyle/>
          <a:p>
            <a:pPr/>
            <a:r>
              <a:t>Dagger 2</a:t>
            </a:r>
          </a:p>
        </p:txBody>
      </p:sp>
      <p:pic>
        <p:nvPicPr>
          <p:cNvPr id="93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934" name="Shape 934"/>
          <p:cNvSpPr/>
          <p:nvPr>
            <p:ph type="body" idx="1"/>
          </p:nvPr>
        </p:nvSpPr>
        <p:spPr>
          <a:xfrm>
            <a:off x="457200" y="1600200"/>
            <a:ext cx="8229600" cy="4525963"/>
          </a:xfrm>
          <a:prstGeom prst="rect">
            <a:avLst/>
          </a:prstGeom>
        </p:spPr>
        <p:txBody>
          <a:bodyPr/>
          <a:lstStyle/>
          <a:p>
            <a:pPr/>
            <a:r>
              <a:t>Pour Androïd et Java</a:t>
            </a:r>
          </a:p>
          <a:p>
            <a:pPr/>
            <a:r>
              <a:t>Generation de code :</a:t>
            </a:r>
          </a:p>
          <a:p>
            <a:pPr lvl="1" marL="742950" indent="-285750">
              <a:spcBef>
                <a:spcPts val="600"/>
              </a:spcBef>
              <a:defRPr sz="2800"/>
            </a:pPr>
            <a:r>
              <a:t>Builders et Factories (a partir d’annotations)</a:t>
            </a:r>
          </a:p>
          <a:p>
            <a:pPr/>
            <a:r>
              <a:t>Analyse des dépendances  la compilation (analyse de graphe)</a:t>
            </a:r>
          </a:p>
          <a:p>
            <a:pPr/>
            <a:r>
              <a:t>Pas d’overhead, pas de lib au runtime</a:t>
            </a:r>
          </a:p>
          <a:p>
            <a:pPr/>
            <a:r>
              <a:t>Idéal dans un environnement à ressources limitées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Shape 93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7" name="Shape 937"/>
          <p:cNvSpPr/>
          <p:nvPr>
            <p:ph type="title"/>
          </p:nvPr>
        </p:nvSpPr>
        <p:spPr>
          <a:prstGeom prst="rect">
            <a:avLst/>
          </a:prstGeom>
        </p:spPr>
        <p:txBody>
          <a:bodyPr/>
          <a:lstStyle/>
          <a:p>
            <a:pPr/>
            <a:r>
              <a:t>Dagger 2</a:t>
            </a:r>
          </a:p>
        </p:txBody>
      </p:sp>
      <p:pic>
        <p:nvPicPr>
          <p:cNvPr id="93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939" name="Shape 939"/>
          <p:cNvSpPr/>
          <p:nvPr>
            <p:ph type="body" idx="1"/>
          </p:nvPr>
        </p:nvSpPr>
        <p:spPr>
          <a:xfrm>
            <a:off x="457200" y="1600200"/>
            <a:ext cx="8229600" cy="4525963"/>
          </a:xfrm>
          <a:prstGeom prst="rect">
            <a:avLst/>
          </a:prstGeom>
        </p:spPr>
        <p:txBody>
          <a:bodyPr/>
          <a:lstStyle/>
          <a:p>
            <a:pPr>
              <a:buSzTx/>
              <a:buNone/>
              <a:defRPr>
                <a:solidFill>
                  <a:schemeClr val="accent1"/>
                </a:solidFill>
              </a:defRPr>
            </a:pPr>
            <a:r>
              <a:t>	@Module</a:t>
            </a:r>
            <a:r>
              <a:rPr>
                <a:solidFill>
                  <a:srgbClr val="000000"/>
                </a:solidFill>
              </a:rPr>
              <a:t>  pour les classes qui fournissent des dépendances (new)</a:t>
            </a:r>
            <a:endParaRPr>
              <a:solidFill>
                <a:srgbClr val="000000"/>
              </a:solidFill>
            </a:endParaRPr>
          </a:p>
          <a:p>
            <a:pPr>
              <a:buSzTx/>
              <a:buNone/>
              <a:defRPr>
                <a:solidFill>
                  <a:schemeClr val="accent1"/>
                </a:solidFill>
              </a:defRPr>
            </a:pPr>
            <a:r>
              <a:t>	@Provides</a:t>
            </a:r>
            <a:r>
              <a:rPr>
                <a:solidFill>
                  <a:srgbClr val="000000"/>
                </a:solidFill>
              </a:rPr>
              <a:t> pour les méthodes dans les classes </a:t>
            </a:r>
            <a:r>
              <a:t>@Module</a:t>
            </a:r>
          </a:p>
          <a:p>
            <a:pPr>
              <a:buSzTx/>
              <a:buNone/>
              <a:defRPr>
                <a:solidFill>
                  <a:schemeClr val="accent1"/>
                </a:solidFill>
              </a:defRPr>
            </a:pPr>
            <a:r>
              <a:t>	@Inject </a:t>
            </a:r>
            <a:r>
              <a:rPr>
                <a:solidFill>
                  <a:srgbClr val="000000"/>
                </a:solidFill>
              </a:rPr>
              <a:t>pour injecter une dépendance</a:t>
            </a:r>
            <a:br>
              <a:rPr>
                <a:solidFill>
                  <a:srgbClr val="000000"/>
                </a:solidFill>
              </a:rPr>
            </a:br>
            <a:r>
              <a:rPr>
                <a:solidFill>
                  <a:srgbClr val="000000"/>
                </a:solidFill>
              </a:rPr>
              <a:t>(constructeur, champ, ou methode)</a:t>
            </a:r>
            <a:endParaRPr>
              <a:solidFill>
                <a:srgbClr val="000000"/>
              </a:solidFill>
            </a:endParaRPr>
          </a:p>
          <a:p>
            <a:pPr>
              <a:buSzTx/>
              <a:buNone/>
              <a:defRPr>
                <a:solidFill>
                  <a:schemeClr val="accent1"/>
                </a:solidFill>
              </a:defRPr>
            </a:pPr>
            <a:r>
              <a:t>	@Component </a:t>
            </a:r>
            <a:r>
              <a:rPr>
                <a:solidFill>
                  <a:srgbClr val="000000"/>
                </a:solidFill>
              </a:rPr>
              <a:t>interface pont entre les between modules et l’injection</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2" name="Shape 942"/>
          <p:cNvSpPr/>
          <p:nvPr>
            <p:ph type="title"/>
          </p:nvPr>
        </p:nvSpPr>
        <p:spPr>
          <a:prstGeom prst="rect">
            <a:avLst/>
          </a:prstGeom>
        </p:spPr>
        <p:txBody>
          <a:bodyPr/>
          <a:lstStyle/>
          <a:p>
            <a:pPr/>
            <a:r>
              <a:t>Dagger 2</a:t>
            </a:r>
          </a:p>
        </p:txBody>
      </p:sp>
      <p:pic>
        <p:nvPicPr>
          <p:cNvPr id="94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944" name="image27.png"/>
          <p:cNvPicPr>
            <a:picLocks noChangeAspect="1"/>
          </p:cNvPicPr>
          <p:nvPr/>
        </p:nvPicPr>
        <p:blipFill>
          <a:blip r:embed="rId3">
            <a:extLst/>
          </a:blip>
          <a:stretch>
            <a:fillRect/>
          </a:stretch>
        </p:blipFill>
        <p:spPr>
          <a:xfrm>
            <a:off x="827583" y="1700808"/>
            <a:ext cx="3267076" cy="2190751"/>
          </a:xfrm>
          <a:prstGeom prst="rect">
            <a:avLst/>
          </a:prstGeom>
          <a:ln w="12700">
            <a:miter lim="400000"/>
          </a:ln>
          <a:effectLst>
            <a:outerShdw sx="100000" sy="100000" kx="0" ky="0" algn="b" rotWithShape="0" blurRad="50800" dist="38100" dir="2700000">
              <a:srgbClr val="000000">
                <a:alpha val="40000"/>
              </a:srgbClr>
            </a:outerShdw>
          </a:effectLst>
        </p:spPr>
      </p:pic>
      <p:pic>
        <p:nvPicPr>
          <p:cNvPr id="945" name="image28.png"/>
          <p:cNvPicPr>
            <a:picLocks noChangeAspect="1"/>
          </p:cNvPicPr>
          <p:nvPr/>
        </p:nvPicPr>
        <p:blipFill>
          <a:blip r:embed="rId4">
            <a:extLst/>
          </a:blip>
          <a:stretch>
            <a:fillRect/>
          </a:stretch>
        </p:blipFill>
        <p:spPr>
          <a:xfrm>
            <a:off x="4644008" y="1772816"/>
            <a:ext cx="2800351" cy="819151"/>
          </a:xfrm>
          <a:prstGeom prst="rect">
            <a:avLst/>
          </a:prstGeom>
          <a:ln w="12700">
            <a:miter lim="400000"/>
          </a:ln>
          <a:effectLst>
            <a:outerShdw sx="100000" sy="100000" kx="0" ky="0" algn="b" rotWithShape="0" blurRad="50800" dist="38100" dir="2700000">
              <a:srgbClr val="000000">
                <a:alpha val="40000"/>
              </a:srgbClr>
            </a:outerShdw>
          </a:effectLst>
        </p:spPr>
      </p:pic>
      <p:pic>
        <p:nvPicPr>
          <p:cNvPr id="946" name="image29.png"/>
          <p:cNvPicPr>
            <a:picLocks noChangeAspect="1"/>
          </p:cNvPicPr>
          <p:nvPr/>
        </p:nvPicPr>
        <p:blipFill>
          <a:blip r:embed="rId5">
            <a:extLst/>
          </a:blip>
          <a:stretch>
            <a:fillRect/>
          </a:stretch>
        </p:blipFill>
        <p:spPr>
          <a:xfrm>
            <a:off x="4572000" y="2852935"/>
            <a:ext cx="3914775" cy="1276351"/>
          </a:xfrm>
          <a:prstGeom prst="rect">
            <a:avLst/>
          </a:prstGeom>
          <a:ln w="12700">
            <a:miter lim="400000"/>
          </a:ln>
          <a:effectLst>
            <a:outerShdw sx="100000" sy="100000" kx="0" ky="0" algn="b" rotWithShape="0" blurRad="50800" dist="38100" dir="2700000">
              <a:srgbClr val="000000">
                <a:alpha val="40000"/>
              </a:srgbClr>
            </a:outerShdw>
          </a:effectLst>
        </p:spPr>
      </p:pic>
      <p:sp>
        <p:nvSpPr>
          <p:cNvPr id="947" name="Shape 947"/>
          <p:cNvSpPr/>
          <p:nvPr/>
        </p:nvSpPr>
        <p:spPr>
          <a:xfrm>
            <a:off x="683567" y="4581128"/>
            <a:ext cx="7920882" cy="967739"/>
          </a:xfrm>
          <a:prstGeom prst="rect">
            <a:avLst/>
          </a:prstGeom>
          <a:solidFill>
            <a:srgbClr val="F2F2F2"/>
          </a:solidFill>
          <a:ln w="12700">
            <a:miter lim="400000"/>
          </a:ln>
          <a:effectLst>
            <a:outerShdw sx="100000" sy="100000" kx="0" ky="0" algn="b" rotWithShape="0" blurRad="50800" dist="38100" dir="27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a:defRPr b="1" sz="1100">
                <a:latin typeface="Courier New"/>
                <a:ea typeface="Courier New"/>
                <a:cs typeface="Courier New"/>
                <a:sym typeface="Courier New"/>
              </a:defRPr>
            </a:pPr>
            <a:r>
              <a:t>VehicleComponent component = 	</a:t>
            </a:r>
          </a:p>
          <a:p>
            <a:pPr>
              <a:defRPr b="1" sz="1100">
                <a:latin typeface="Courier New"/>
                <a:ea typeface="Courier New"/>
                <a:cs typeface="Courier New"/>
                <a:sym typeface="Courier New"/>
              </a:defRPr>
            </a:pPr>
            <a:r>
              <a:t>	Dagger_VehicleComponent.builder().vehicleModule(</a:t>
            </a:r>
            <a:r>
              <a:rPr>
                <a:solidFill>
                  <a:schemeClr val="accent1"/>
                </a:solidFill>
              </a:rPr>
              <a:t>new</a:t>
            </a:r>
            <a:r>
              <a:t> VehicleModule()).build();</a:t>
            </a:r>
          </a:p>
          <a:p>
            <a:pPr>
              <a:defRPr b="1" sz="1100">
                <a:latin typeface="Courier New"/>
                <a:ea typeface="Courier New"/>
                <a:cs typeface="Courier New"/>
                <a:sym typeface="Courier New"/>
              </a:defRPr>
            </a:pPr>
            <a:r>
              <a:t> </a:t>
            </a:r>
          </a:p>
          <a:p>
            <a:pPr>
              <a:defRPr b="1" sz="1100">
                <a:latin typeface="Courier New"/>
                <a:ea typeface="Courier New"/>
                <a:cs typeface="Courier New"/>
                <a:sym typeface="Courier New"/>
              </a:defRPr>
            </a:pPr>
            <a:r>
              <a:t>Vehicle vehicle = component.provideVehicle();</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9" name="Shape 94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0" name="Shape 950"/>
          <p:cNvSpPr/>
          <p:nvPr>
            <p:ph type="title"/>
          </p:nvPr>
        </p:nvSpPr>
        <p:spPr>
          <a:prstGeom prst="rect">
            <a:avLst/>
          </a:prstGeom>
        </p:spPr>
        <p:txBody>
          <a:bodyPr/>
          <a:lstStyle/>
          <a:p>
            <a:pPr/>
            <a:r>
              <a:t>Spring</a:t>
            </a:r>
          </a:p>
        </p:txBody>
      </p:sp>
      <p:pic>
        <p:nvPicPr>
          <p:cNvPr id="951"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952" name="Shape 952"/>
          <p:cNvSpPr/>
          <p:nvPr>
            <p:ph type="body" idx="1"/>
          </p:nvPr>
        </p:nvSpPr>
        <p:spPr>
          <a:xfrm>
            <a:off x="457200" y="1600200"/>
            <a:ext cx="8229600" cy="4525963"/>
          </a:xfrm>
          <a:prstGeom prst="rect">
            <a:avLst/>
          </a:prstGeom>
        </p:spPr>
        <p:txBody>
          <a:bodyPr/>
          <a:lstStyle/>
          <a:p>
            <a:pPr/>
            <a:r>
              <a:t>Conteneur léger</a:t>
            </a:r>
          </a:p>
          <a:p>
            <a:pPr/>
            <a:r>
              <a:t>Inversion de contrôle par injection de dépendance</a:t>
            </a:r>
          </a:p>
          <a:p>
            <a:pPr/>
            <a:r>
              <a:t>Composants</a:t>
            </a:r>
          </a:p>
          <a:p>
            <a:pPr lvl="1" marL="742950" indent="-285750">
              <a:spcBef>
                <a:spcPts val="600"/>
              </a:spcBef>
              <a:defRPr sz="2800"/>
            </a:pPr>
            <a:r>
              <a:t>Spring MVC, Spring Security, etc.</a:t>
            </a:r>
          </a:p>
          <a:p>
            <a:pPr/>
            <a:r>
              <a:t>Wrapper vers de nombreux composants</a:t>
            </a:r>
          </a:p>
          <a:p>
            <a:pPr lvl="1" marL="742950" indent="-285750">
              <a:spcBef>
                <a:spcPts val="600"/>
              </a:spcBef>
              <a:defRPr sz="2800"/>
            </a:pPr>
            <a:r>
              <a:t>standards ou non</a:t>
            </a:r>
          </a:p>
          <a:p>
            <a:pPr lvl="1" marL="742950" indent="-285750">
              <a:spcBef>
                <a:spcPts val="600"/>
              </a:spcBef>
              <a:defRPr sz="2800"/>
            </a:pPr>
            <a:r>
              <a:t>exemple : JPA</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Shape 95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5" name="Shape 955"/>
          <p:cNvSpPr/>
          <p:nvPr>
            <p:ph type="title"/>
          </p:nvPr>
        </p:nvSpPr>
        <p:spPr>
          <a:prstGeom prst="rect">
            <a:avLst/>
          </a:prstGeom>
        </p:spPr>
        <p:txBody>
          <a:bodyPr/>
          <a:lstStyle/>
          <a:p>
            <a:pPr/>
            <a:r>
              <a:t>Spring</a:t>
            </a:r>
          </a:p>
        </p:txBody>
      </p:sp>
      <p:pic>
        <p:nvPicPr>
          <p:cNvPr id="95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grpSp>
        <p:nvGrpSpPr>
          <p:cNvPr id="959" name="Group 959"/>
          <p:cNvGrpSpPr/>
          <p:nvPr/>
        </p:nvGrpSpPr>
        <p:grpSpPr>
          <a:xfrm>
            <a:off x="5436096" y="3789039"/>
            <a:ext cx="2448273" cy="2520282"/>
            <a:chOff x="0" y="0"/>
            <a:chExt cx="2448272" cy="2520280"/>
          </a:xfrm>
        </p:grpSpPr>
        <p:sp>
          <p:nvSpPr>
            <p:cNvPr id="957" name="Shape 957"/>
            <p:cNvSpPr/>
            <p:nvPr/>
          </p:nvSpPr>
          <p:spPr>
            <a:xfrm>
              <a:off x="-1" y="-1"/>
              <a:ext cx="2448274" cy="2520282"/>
            </a:xfrm>
            <a:prstGeom prst="rect">
              <a:avLst/>
            </a:prstGeom>
            <a:solidFill>
              <a:schemeClr val="accent3"/>
            </a:solidFill>
            <a:ln w="25400" cap="flat">
              <a:solidFill>
                <a:srgbClr val="718841"/>
              </a:solidFill>
              <a:prstDash val="solid"/>
              <a:round/>
            </a:ln>
            <a:effectLst/>
          </p:spPr>
          <p:txBody>
            <a:bodyPr wrap="square" lIns="45718" tIns="45718" rIns="45718" bIns="45718" numCol="1" anchor="t">
              <a:noAutofit/>
            </a:bodyPr>
            <a:lstStyle/>
            <a:p>
              <a:pPr algn="ctr">
                <a:defRPr>
                  <a:solidFill>
                    <a:srgbClr val="FFFFFF"/>
                  </a:solidFill>
                  <a:latin typeface="Calibri"/>
                  <a:ea typeface="Calibri"/>
                  <a:cs typeface="Calibri"/>
                  <a:sym typeface="Calibri"/>
                </a:defRPr>
              </a:pPr>
            </a:p>
          </p:txBody>
        </p:sp>
        <p:sp>
          <p:nvSpPr>
            <p:cNvPr id="958" name="Shape 958"/>
            <p:cNvSpPr/>
            <p:nvPr/>
          </p:nvSpPr>
          <p:spPr>
            <a:xfrm rot="5400000">
              <a:off x="1009063" y="1081071"/>
              <a:ext cx="2520281"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a:solidFill>
                    <a:srgbClr val="FFFFFF"/>
                  </a:solidFill>
                  <a:latin typeface="Calibri"/>
                  <a:ea typeface="Calibri"/>
                  <a:cs typeface="Calibri"/>
                  <a:sym typeface="Calibri"/>
                </a:defRPr>
              </a:lvl1pPr>
            </a:lstStyle>
            <a:p>
              <a:pPr/>
              <a:r>
                <a:t>Conteneur léger</a:t>
              </a:r>
            </a:p>
          </p:txBody>
        </p:sp>
      </p:grpSp>
      <p:sp>
        <p:nvSpPr>
          <p:cNvPr id="960" name="Shape 960"/>
          <p:cNvSpPr/>
          <p:nvPr/>
        </p:nvSpPr>
        <p:spPr>
          <a:xfrm>
            <a:off x="457200" y="1535112"/>
            <a:ext cx="4040188" cy="561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42900" indent="-342900">
              <a:spcBef>
                <a:spcPts val="700"/>
              </a:spcBef>
              <a:defRPr sz="3200">
                <a:latin typeface="Calibri"/>
                <a:ea typeface="Calibri"/>
                <a:cs typeface="Calibri"/>
                <a:sym typeface="Calibri"/>
              </a:defRPr>
            </a:lvl1pPr>
          </a:lstStyle>
          <a:p>
            <a:pPr/>
            <a:r>
              <a:t>Sans</a:t>
            </a:r>
          </a:p>
        </p:txBody>
      </p:sp>
      <p:sp>
        <p:nvSpPr>
          <p:cNvPr id="961" name="Shape 961"/>
          <p:cNvSpPr/>
          <p:nvPr/>
        </p:nvSpPr>
        <p:spPr>
          <a:xfrm>
            <a:off x="4645025" y="1535112"/>
            <a:ext cx="4041775" cy="561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spcBef>
                <a:spcPts val="700"/>
              </a:spcBef>
              <a:defRPr sz="3200">
                <a:latin typeface="Calibri"/>
                <a:ea typeface="Calibri"/>
                <a:cs typeface="Calibri"/>
                <a:sym typeface="Calibri"/>
              </a:defRPr>
            </a:lvl1pPr>
          </a:lstStyle>
          <a:p>
            <a:pPr/>
            <a:r>
              <a:t>Avec</a:t>
            </a:r>
          </a:p>
        </p:txBody>
      </p:sp>
      <p:grpSp>
        <p:nvGrpSpPr>
          <p:cNvPr id="964" name="Group 964"/>
          <p:cNvGrpSpPr/>
          <p:nvPr/>
        </p:nvGrpSpPr>
        <p:grpSpPr>
          <a:xfrm>
            <a:off x="539552" y="5373215"/>
            <a:ext cx="2736304" cy="720081"/>
            <a:chOff x="0" y="0"/>
            <a:chExt cx="2736303" cy="720080"/>
          </a:xfrm>
        </p:grpSpPr>
        <p:sp>
          <p:nvSpPr>
            <p:cNvPr id="962" name="Shape 962"/>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63" name="Shape 963"/>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Composant 2</a:t>
              </a:r>
            </a:p>
          </p:txBody>
        </p:sp>
      </p:grpSp>
      <p:sp>
        <p:nvSpPr>
          <p:cNvPr id="985" name="Shape 985"/>
          <p:cNvSpPr/>
          <p:nvPr/>
        </p:nvSpPr>
        <p:spPr>
          <a:xfrm>
            <a:off x="1907703" y="4737695"/>
            <a:ext cx="1" cy="622821"/>
          </a:xfrm>
          <a:custGeom>
            <a:avLst/>
            <a:gdLst/>
            <a:ahLst/>
            <a:cxnLst>
              <a:cxn ang="0">
                <a:pos x="wd2" y="hd2"/>
              </a:cxn>
              <a:cxn ang="5400000">
                <a:pos x="wd2" y="hd2"/>
              </a:cxn>
              <a:cxn ang="10800000">
                <a:pos x="wd2" y="hd2"/>
              </a:cxn>
              <a:cxn ang="16200000">
                <a:pos x="wd2" y="hd2"/>
              </a:cxn>
            </a:cxnLst>
            <a:rect l="0" t="0" r="r" b="b"/>
            <a:pathLst>
              <a:path w="9600" h="21600" fill="norm" stroke="1" extrusionOk="0">
                <a:moveTo>
                  <a:pt x="9600" y="0"/>
                </a:moveTo>
                <a:cubicBezTo>
                  <a:pt x="9600" y="7200"/>
                  <a:pt x="-12000" y="14400"/>
                  <a:pt x="9600" y="21600"/>
                </a:cubicBezTo>
              </a:path>
            </a:pathLst>
          </a:custGeom>
          <a:ln w="38100">
            <a:solidFill>
              <a:schemeClr val="accent1"/>
            </a:solidFill>
            <a:tailEnd type="triangle"/>
          </a:ln>
          <a:effectLst>
            <a:outerShdw sx="100000" sy="100000" kx="0" ky="0" algn="b" rotWithShape="0" blurRad="38100" dist="23000" dir="5400000">
              <a:srgbClr val="000000">
                <a:alpha val="35000"/>
              </a:srgbClr>
            </a:outerShdw>
          </a:effectLst>
        </p:spPr>
        <p:txBody>
          <a:bodyPr/>
          <a:lstStyle/>
          <a:p>
            <a:pPr/>
          </a:p>
        </p:txBody>
      </p:sp>
      <p:grpSp>
        <p:nvGrpSpPr>
          <p:cNvPr id="968" name="Group 968"/>
          <p:cNvGrpSpPr/>
          <p:nvPr/>
        </p:nvGrpSpPr>
        <p:grpSpPr>
          <a:xfrm>
            <a:off x="539552" y="4005064"/>
            <a:ext cx="2736304" cy="720081"/>
            <a:chOff x="0" y="0"/>
            <a:chExt cx="2736303" cy="720080"/>
          </a:xfrm>
        </p:grpSpPr>
        <p:sp>
          <p:nvSpPr>
            <p:cNvPr id="966" name="Shape 966"/>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67" name="Shape 967"/>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Composant 1</a:t>
              </a:r>
            </a:p>
          </p:txBody>
        </p:sp>
      </p:grpSp>
      <p:grpSp>
        <p:nvGrpSpPr>
          <p:cNvPr id="971" name="Group 971"/>
          <p:cNvGrpSpPr/>
          <p:nvPr/>
        </p:nvGrpSpPr>
        <p:grpSpPr>
          <a:xfrm>
            <a:off x="539552" y="2564903"/>
            <a:ext cx="2736304" cy="720081"/>
            <a:chOff x="0" y="0"/>
            <a:chExt cx="2736303" cy="720080"/>
          </a:xfrm>
        </p:grpSpPr>
        <p:sp>
          <p:nvSpPr>
            <p:cNvPr id="969" name="Shape 969"/>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70" name="Shape 970"/>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Main</a:t>
              </a:r>
            </a:p>
          </p:txBody>
        </p:sp>
      </p:grpSp>
      <p:sp>
        <p:nvSpPr>
          <p:cNvPr id="986" name="Shape 986"/>
          <p:cNvSpPr/>
          <p:nvPr/>
        </p:nvSpPr>
        <p:spPr>
          <a:xfrm>
            <a:off x="1907703" y="3297535"/>
            <a:ext cx="1" cy="694830"/>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w="38100">
            <a:solidFill>
              <a:schemeClr val="accent1"/>
            </a:solidFill>
            <a:tailEnd type="triangle"/>
          </a:ln>
          <a:effectLst>
            <a:outerShdw sx="100000" sy="100000" kx="0" ky="0" algn="b" rotWithShape="0" blurRad="38100" dist="23000" dir="5400000">
              <a:srgbClr val="000000">
                <a:alpha val="35000"/>
              </a:srgbClr>
            </a:outerShdw>
          </a:effectLst>
        </p:spPr>
        <p:txBody>
          <a:bodyPr/>
          <a:lstStyle/>
          <a:p>
            <a:pPr/>
          </a:p>
        </p:txBody>
      </p:sp>
      <p:grpSp>
        <p:nvGrpSpPr>
          <p:cNvPr id="975" name="Group 975"/>
          <p:cNvGrpSpPr/>
          <p:nvPr/>
        </p:nvGrpSpPr>
        <p:grpSpPr>
          <a:xfrm>
            <a:off x="4644008" y="5373215"/>
            <a:ext cx="2736304" cy="720081"/>
            <a:chOff x="0" y="0"/>
            <a:chExt cx="2736303" cy="720080"/>
          </a:xfrm>
        </p:grpSpPr>
        <p:sp>
          <p:nvSpPr>
            <p:cNvPr id="973" name="Shape 973"/>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74" name="Shape 974"/>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Composant 2</a:t>
              </a:r>
            </a:p>
          </p:txBody>
        </p:sp>
      </p:grpSp>
      <p:grpSp>
        <p:nvGrpSpPr>
          <p:cNvPr id="978" name="Group 978"/>
          <p:cNvGrpSpPr/>
          <p:nvPr/>
        </p:nvGrpSpPr>
        <p:grpSpPr>
          <a:xfrm>
            <a:off x="4644008" y="4005064"/>
            <a:ext cx="2736304" cy="720081"/>
            <a:chOff x="0" y="0"/>
            <a:chExt cx="2736303" cy="720080"/>
          </a:xfrm>
        </p:grpSpPr>
        <p:sp>
          <p:nvSpPr>
            <p:cNvPr id="976" name="Shape 976"/>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77" name="Shape 977"/>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Composant 1</a:t>
              </a:r>
            </a:p>
          </p:txBody>
        </p:sp>
      </p:grpSp>
      <p:grpSp>
        <p:nvGrpSpPr>
          <p:cNvPr id="981" name="Group 981"/>
          <p:cNvGrpSpPr/>
          <p:nvPr/>
        </p:nvGrpSpPr>
        <p:grpSpPr>
          <a:xfrm>
            <a:off x="5292080" y="2564903"/>
            <a:ext cx="2736304" cy="720081"/>
            <a:chOff x="0" y="0"/>
            <a:chExt cx="2736303" cy="720080"/>
          </a:xfrm>
        </p:grpSpPr>
        <p:sp>
          <p:nvSpPr>
            <p:cNvPr id="979" name="Shape 979"/>
            <p:cNvSpPr/>
            <p:nvPr/>
          </p:nvSpPr>
          <p:spPr>
            <a:xfrm>
              <a:off x="0" y="-1"/>
              <a:ext cx="2736304" cy="720082"/>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980" name="Shape 980"/>
            <p:cNvSpPr/>
            <p:nvPr/>
          </p:nvSpPr>
          <p:spPr>
            <a:xfrm>
              <a:off x="0" y="180970"/>
              <a:ext cx="2736304"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Main</a:t>
              </a:r>
            </a:p>
          </p:txBody>
        </p:sp>
      </p:grpSp>
      <p:sp>
        <p:nvSpPr>
          <p:cNvPr id="987" name="Shape 987"/>
          <p:cNvSpPr/>
          <p:nvPr/>
        </p:nvSpPr>
        <p:spPr>
          <a:xfrm>
            <a:off x="6660232" y="3297535"/>
            <a:ext cx="1" cy="478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38100">
            <a:solidFill>
              <a:schemeClr val="accent1"/>
            </a:solidFill>
            <a:tailEnd type="triangle"/>
          </a:ln>
          <a:effectLst>
            <a:outerShdw sx="100000" sy="100000" kx="0" ky="0" algn="b" rotWithShape="0" blurRad="38100" dist="23000" dir="5400000">
              <a:srgbClr val="000000">
                <a:alpha val="35000"/>
              </a:srgbClr>
            </a:outerShdw>
          </a:effectLst>
        </p:spPr>
        <p:txBody>
          <a:bodyPr/>
          <a:lstStyle/>
          <a:p>
            <a:pPr/>
          </a:p>
        </p:txBody>
      </p:sp>
      <p:sp>
        <p:nvSpPr>
          <p:cNvPr id="988" name="Shape 988"/>
          <p:cNvSpPr/>
          <p:nvPr/>
        </p:nvSpPr>
        <p:spPr>
          <a:xfrm>
            <a:off x="4414520" y="3737609"/>
            <a:ext cx="1596390" cy="1310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44" y="21600"/>
                </a:moveTo>
                <a:lnTo>
                  <a:pt x="0" y="21600"/>
                </a:lnTo>
                <a:lnTo>
                  <a:pt x="0" y="0"/>
                </a:lnTo>
                <a:lnTo>
                  <a:pt x="21600" y="0"/>
                </a:lnTo>
                <a:lnTo>
                  <a:pt x="21600" y="4186"/>
                </a:lnTo>
              </a:path>
            </a:pathLst>
          </a:custGeom>
          <a:ln w="25400">
            <a:solidFill>
              <a:schemeClr val="accent3"/>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989" name="Shape 989"/>
          <p:cNvSpPr/>
          <p:nvPr/>
        </p:nvSpPr>
        <p:spPr>
          <a:xfrm>
            <a:off x="4414520" y="5048250"/>
            <a:ext cx="1596390" cy="1310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44" y="0"/>
                </a:moveTo>
                <a:lnTo>
                  <a:pt x="0" y="0"/>
                </a:lnTo>
                <a:lnTo>
                  <a:pt x="0" y="21600"/>
                </a:lnTo>
                <a:lnTo>
                  <a:pt x="21600" y="21600"/>
                </a:lnTo>
                <a:lnTo>
                  <a:pt x="21600" y="17414"/>
                </a:lnTo>
              </a:path>
            </a:pathLst>
          </a:custGeom>
          <a:ln w="25400">
            <a:solidFill>
              <a:schemeClr val="accent3"/>
            </a:solidFill>
            <a:tailEnd type="triangle"/>
          </a:ln>
          <a:effectLst>
            <a:outerShdw sx="100000" sy="100000" kx="0" ky="0" algn="b" rotWithShape="0" blurRad="38100" dist="20000" dir="5400000">
              <a:srgbClr val="000000">
                <a:alpha val="38000"/>
              </a:srgbClr>
            </a:outerShdw>
          </a:effectLst>
        </p:spPr>
        <p:txBody>
          <a:bodyPr/>
          <a:lstStyle/>
          <a:p>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1" name="Shape 99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2" name="Shape 992"/>
          <p:cNvSpPr/>
          <p:nvPr>
            <p:ph type="title"/>
          </p:nvPr>
        </p:nvSpPr>
        <p:spPr>
          <a:prstGeom prst="rect">
            <a:avLst/>
          </a:prstGeom>
        </p:spPr>
        <p:txBody>
          <a:bodyPr/>
          <a:lstStyle/>
          <a:p>
            <a:pPr/>
            <a:r>
              <a:t>Spring</a:t>
            </a:r>
          </a:p>
        </p:txBody>
      </p:sp>
      <p:pic>
        <p:nvPicPr>
          <p:cNvPr id="99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994" name="Shape 994"/>
          <p:cNvSpPr/>
          <p:nvPr>
            <p:ph type="body" idx="1"/>
          </p:nvPr>
        </p:nvSpPr>
        <p:spPr>
          <a:xfrm>
            <a:off x="323528" y="1600200"/>
            <a:ext cx="8435280" cy="4525963"/>
          </a:xfrm>
          <a:prstGeom prst="rect">
            <a:avLst/>
          </a:prstGeom>
        </p:spPr>
        <p:txBody>
          <a:bodyPr/>
          <a:lstStyle/>
          <a:p>
            <a:pPr/>
            <a:r>
              <a:t>Le code d’instanciation des objets est remplacé par de la configuration</a:t>
            </a:r>
          </a:p>
          <a:p>
            <a:pPr lvl="1" marL="742950" indent="-285750">
              <a:spcBef>
                <a:spcPts val="600"/>
              </a:spcBef>
              <a:defRPr sz="2800"/>
            </a:pPr>
            <a:r>
              <a:t>Par XML</a:t>
            </a:r>
          </a:p>
          <a:p>
            <a:pPr lvl="1" marL="742950" indent="-285750">
              <a:spcBef>
                <a:spcPts val="600"/>
              </a:spcBef>
              <a:defRPr sz="2800"/>
            </a:pPr>
            <a:r>
              <a:t>Par annotations (à partir de Java 5)</a:t>
            </a:r>
          </a:p>
          <a:p>
            <a:pPr lvl="1" marL="742950" indent="-285750">
              <a:spcBef>
                <a:spcPts val="600"/>
              </a:spcBef>
              <a:defRPr sz="2800"/>
            </a:pPr>
          </a:p>
          <a:p>
            <a:pPr/>
            <a:r>
              <a:t>Démarrage de l’application :</a:t>
            </a:r>
          </a:p>
          <a:p>
            <a:pPr>
              <a:spcBef>
                <a:spcPts val="300"/>
              </a:spcBef>
              <a:buSzTx/>
              <a:buNone/>
              <a:defRPr sz="1600">
                <a:latin typeface="Courier New"/>
                <a:ea typeface="Courier New"/>
                <a:cs typeface="Courier New"/>
                <a:sym typeface="Courier New"/>
              </a:defRPr>
            </a:pPr>
            <a:r>
              <a:t>	ApplicationContext context = new 	ClassPathXmlApplicationContext("**/applicationContext*.xml);</a:t>
            </a:r>
          </a:p>
          <a:p>
            <a:pPr>
              <a:spcBef>
                <a:spcPts val="300"/>
              </a:spcBef>
              <a:buSzTx/>
              <a:buNone/>
              <a:defRPr sz="1600">
                <a:latin typeface="Courier New"/>
                <a:ea typeface="Courier New"/>
                <a:cs typeface="Courier New"/>
                <a:sym typeface="Courier New"/>
              </a:defRPr>
            </a:pPr>
            <a:r>
              <a:t>	ComposantA composantA = </a:t>
            </a:r>
          </a:p>
          <a:p>
            <a:pPr>
              <a:spcBef>
                <a:spcPts val="300"/>
              </a:spcBef>
              <a:buSzTx/>
              <a:buNone/>
              <a:defRPr sz="1600">
                <a:latin typeface="Courier New"/>
                <a:ea typeface="Courier New"/>
                <a:cs typeface="Courier New"/>
                <a:sym typeface="Courier New"/>
              </a:defRPr>
            </a:pPr>
            <a:r>
              <a:t>		context.getBean("composantA", ComposantA.class);</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6" name="Shape 99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7" name="Shape 997"/>
          <p:cNvSpPr/>
          <p:nvPr>
            <p:ph type="title"/>
          </p:nvPr>
        </p:nvSpPr>
        <p:spPr>
          <a:prstGeom prst="rect">
            <a:avLst/>
          </a:prstGeom>
        </p:spPr>
        <p:txBody>
          <a:bodyPr/>
          <a:lstStyle/>
          <a:p>
            <a:pPr/>
            <a:r>
              <a:t>Spring - annotations</a:t>
            </a:r>
          </a:p>
        </p:txBody>
      </p:sp>
      <p:pic>
        <p:nvPicPr>
          <p:cNvPr id="99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999" name="Shape 999"/>
          <p:cNvSpPr/>
          <p:nvPr>
            <p:ph type="body" idx="1"/>
          </p:nvPr>
        </p:nvSpPr>
        <p:spPr>
          <a:xfrm>
            <a:off x="467543" y="1484784"/>
            <a:ext cx="8229601" cy="4525963"/>
          </a:xfrm>
          <a:prstGeom prst="rect">
            <a:avLst/>
          </a:prstGeom>
        </p:spPr>
        <p:txBody>
          <a:bodyPr/>
          <a:lstStyle/>
          <a:p>
            <a:pPr>
              <a:spcBef>
                <a:spcPts val="300"/>
              </a:spcBef>
              <a:buSzTx/>
              <a:buNone/>
              <a:defRPr b="1" sz="1600">
                <a:solidFill>
                  <a:srgbClr val="008000"/>
                </a:solidFill>
                <a:latin typeface="Courier New"/>
                <a:ea typeface="Courier New"/>
                <a:cs typeface="Courier New"/>
                <a:sym typeface="Courier New"/>
              </a:defRPr>
            </a:pPr>
            <a:r>
              <a:t>@Component</a:t>
            </a:r>
          </a:p>
          <a:p>
            <a:pPr>
              <a:spcBef>
                <a:spcPts val="300"/>
              </a:spcBef>
              <a:buSzTx/>
              <a:buNone/>
              <a:defRPr b="1" sz="1600">
                <a:solidFill>
                  <a:srgbClr val="984807"/>
                </a:solidFill>
                <a:latin typeface="Courier New"/>
                <a:ea typeface="Courier New"/>
                <a:cs typeface="Courier New"/>
                <a:sym typeface="Courier New"/>
              </a:defRPr>
            </a:pPr>
            <a:r>
              <a:t>public class </a:t>
            </a:r>
            <a:r>
              <a:rPr>
                <a:solidFill>
                  <a:srgbClr val="000000"/>
                </a:solidFill>
              </a:rPr>
              <a:t>ComposantA {</a:t>
            </a:r>
            <a:endParaRPr>
              <a:solidFill>
                <a:srgbClr val="000000"/>
              </a:solidFill>
            </a:endParaRPr>
          </a:p>
          <a:p>
            <a:pPr>
              <a:buSzTx/>
              <a:buNone/>
              <a:defRPr b="1" sz="1600">
                <a:latin typeface="Courier New"/>
                <a:ea typeface="Courier New"/>
                <a:cs typeface="Courier New"/>
                <a:sym typeface="Courier New"/>
              </a:defRPr>
            </a:pPr>
          </a:p>
          <a:p>
            <a:pPr>
              <a:spcBef>
                <a:spcPts val="300"/>
              </a:spcBef>
              <a:buSzTx/>
              <a:buNone/>
              <a:defRPr b="1" sz="1600">
                <a:latin typeface="Courier New"/>
                <a:ea typeface="Courier New"/>
                <a:cs typeface="Courier New"/>
                <a:sym typeface="Courier New"/>
              </a:defRPr>
            </a:pPr>
            <a:r>
              <a:t>	</a:t>
            </a:r>
            <a:r>
              <a:rPr>
                <a:solidFill>
                  <a:srgbClr val="008000"/>
                </a:solidFill>
              </a:rPr>
              <a:t>@Autowired</a:t>
            </a:r>
            <a:endParaRPr>
              <a:solidFill>
                <a:srgbClr val="008000"/>
              </a:solidFill>
            </a:endParaRPr>
          </a:p>
          <a:p>
            <a:pPr>
              <a:spcBef>
                <a:spcPts val="300"/>
              </a:spcBef>
              <a:buSzTx/>
              <a:buNone/>
              <a:defRPr b="1" sz="1600">
                <a:latin typeface="Courier New"/>
                <a:ea typeface="Courier New"/>
                <a:cs typeface="Courier New"/>
                <a:sym typeface="Courier New"/>
              </a:defRPr>
            </a:pPr>
            <a:r>
              <a:t>	ComposantB cb;</a:t>
            </a:r>
          </a:p>
          <a:p>
            <a:pPr>
              <a:buSzTx/>
              <a:buNone/>
              <a:defRPr b="1" sz="1600">
                <a:latin typeface="Courier New"/>
                <a:ea typeface="Courier New"/>
                <a:cs typeface="Courier New"/>
                <a:sym typeface="Courier New"/>
              </a:defRPr>
            </a:pPr>
          </a:p>
          <a:p>
            <a:pPr>
              <a:spcBef>
                <a:spcPts val="300"/>
              </a:spcBef>
              <a:buSzTx/>
              <a:buNone/>
              <a:defRPr b="1" sz="1600">
                <a:latin typeface="Courier New"/>
                <a:ea typeface="Courier New"/>
                <a:cs typeface="Courier New"/>
                <a:sym typeface="Courier New"/>
              </a:defRPr>
            </a:pPr>
            <a:r>
              <a:t>	</a:t>
            </a:r>
            <a:r>
              <a:rPr>
                <a:solidFill>
                  <a:srgbClr val="984807"/>
                </a:solidFill>
              </a:rPr>
              <a:t>public void </a:t>
            </a:r>
            <a:r>
              <a:t>getDoubleBValue() {</a:t>
            </a:r>
          </a:p>
          <a:p>
            <a:pPr>
              <a:spcBef>
                <a:spcPts val="300"/>
              </a:spcBef>
              <a:buSzTx/>
              <a:buNone/>
              <a:defRPr b="1" sz="1600">
                <a:latin typeface="Courier New"/>
                <a:ea typeface="Courier New"/>
                <a:cs typeface="Courier New"/>
                <a:sym typeface="Courier New"/>
              </a:defRPr>
            </a:pPr>
            <a:r>
              <a:t>		</a:t>
            </a:r>
            <a:r>
              <a:rPr>
                <a:solidFill>
                  <a:srgbClr val="984807"/>
                </a:solidFill>
              </a:rPr>
              <a:t>return</a:t>
            </a:r>
            <a:r>
              <a:t> cb.getValue * 2; </a:t>
            </a:r>
            <a:r>
              <a:rPr>
                <a:solidFill>
                  <a:srgbClr val="558ED5"/>
                </a:solidFill>
              </a:rPr>
              <a:t>// sans Spring ?</a:t>
            </a:r>
            <a:endParaRPr>
              <a:solidFill>
                <a:srgbClr val="558ED5"/>
              </a:solidFill>
            </a:endParaRPr>
          </a:p>
          <a:p>
            <a:pPr>
              <a:spcBef>
                <a:spcPts val="300"/>
              </a:spcBef>
              <a:buSzTx/>
              <a:buNone/>
              <a:defRPr b="1" sz="1600">
                <a:latin typeface="Courier New"/>
                <a:ea typeface="Courier New"/>
                <a:cs typeface="Courier New"/>
                <a:sym typeface="Courier New"/>
              </a:defRPr>
            </a:pPr>
            <a:r>
              <a:t>	}</a:t>
            </a:r>
          </a:p>
          <a:p>
            <a:pPr>
              <a:spcBef>
                <a:spcPts val="300"/>
              </a:spcBef>
              <a:buSzTx/>
              <a:buNone/>
              <a:defRPr b="1" sz="1600">
                <a:latin typeface="Courier New"/>
                <a:ea typeface="Courier New"/>
                <a:cs typeface="Courier New"/>
                <a:sym typeface="Courier New"/>
              </a:defRPr>
            </a:pPr>
            <a:r>
              <a:t>}</a:t>
            </a:r>
          </a:p>
          <a:p>
            <a:pPr>
              <a:buSzTx/>
              <a:buNone/>
              <a:defRPr b="1" sz="1600">
                <a:latin typeface="Courier New"/>
                <a:ea typeface="Courier New"/>
                <a:cs typeface="Courier New"/>
                <a:sym typeface="Courier New"/>
              </a:defRPr>
            </a:pPr>
          </a:p>
          <a:p>
            <a:pPr>
              <a:spcBef>
                <a:spcPts val="300"/>
              </a:spcBef>
              <a:buSzTx/>
              <a:buNone/>
              <a:defRPr b="1" sz="1600">
                <a:solidFill>
                  <a:srgbClr val="008000"/>
                </a:solidFill>
                <a:latin typeface="Courier New"/>
                <a:ea typeface="Courier New"/>
                <a:cs typeface="Courier New"/>
                <a:sym typeface="Courier New"/>
              </a:defRPr>
            </a:pPr>
            <a:r>
              <a:t>@Component</a:t>
            </a:r>
          </a:p>
          <a:p>
            <a:pPr>
              <a:spcBef>
                <a:spcPts val="300"/>
              </a:spcBef>
              <a:buSzTx/>
              <a:buNone/>
              <a:defRPr b="1" sz="1600">
                <a:solidFill>
                  <a:srgbClr val="984807"/>
                </a:solidFill>
                <a:latin typeface="Courier New"/>
                <a:ea typeface="Courier New"/>
                <a:cs typeface="Courier New"/>
                <a:sym typeface="Courier New"/>
              </a:defRPr>
            </a:pPr>
            <a:r>
              <a:t>public class </a:t>
            </a:r>
            <a:r>
              <a:rPr>
                <a:solidFill>
                  <a:srgbClr val="000000"/>
                </a:solidFill>
              </a:rPr>
              <a:t>ComposantB {</a:t>
            </a:r>
            <a:endParaRPr>
              <a:solidFill>
                <a:srgbClr val="000000"/>
              </a:solidFill>
            </a:endParaRPr>
          </a:p>
          <a:p>
            <a:pPr>
              <a:spcBef>
                <a:spcPts val="300"/>
              </a:spcBef>
              <a:buSzTx/>
              <a:buNone/>
              <a:defRPr b="1" sz="1600">
                <a:latin typeface="Courier New"/>
                <a:ea typeface="Courier New"/>
                <a:cs typeface="Courier New"/>
                <a:sym typeface="Courier New"/>
              </a:defRPr>
            </a:pPr>
            <a:r>
              <a:t>	</a:t>
            </a:r>
            <a:r>
              <a:rPr>
                <a:solidFill>
                  <a:srgbClr val="984807"/>
                </a:solidFill>
              </a:rPr>
              <a:t>public int </a:t>
            </a:r>
            <a:r>
              <a:t>getValue() { </a:t>
            </a:r>
            <a:r>
              <a:rPr>
                <a:solidFill>
                  <a:srgbClr val="984807"/>
                </a:solidFill>
              </a:rPr>
              <a:t>return</a:t>
            </a:r>
            <a:r>
              <a:t> 5; }</a:t>
            </a:r>
          </a:p>
          <a:p>
            <a:pPr>
              <a:spcBef>
                <a:spcPts val="300"/>
              </a:spcBef>
              <a:buSzTx/>
              <a:buNone/>
              <a:defRPr b="1" sz="16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1" name="Shape 100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2" name="Shape 1002"/>
          <p:cNvSpPr/>
          <p:nvPr>
            <p:ph type="title"/>
          </p:nvPr>
        </p:nvSpPr>
        <p:spPr>
          <a:prstGeom prst="rect">
            <a:avLst/>
          </a:prstGeom>
        </p:spPr>
        <p:txBody>
          <a:bodyPr/>
          <a:lstStyle/>
          <a:p>
            <a:pPr/>
            <a:r>
              <a:t>Spring - annotations</a:t>
            </a:r>
          </a:p>
        </p:txBody>
      </p:sp>
      <p:pic>
        <p:nvPicPr>
          <p:cNvPr id="1003"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1004" name="Shape 1004"/>
          <p:cNvSpPr/>
          <p:nvPr>
            <p:ph type="body" idx="1"/>
          </p:nvPr>
        </p:nvSpPr>
        <p:spPr>
          <a:xfrm>
            <a:off x="457199" y="1600200"/>
            <a:ext cx="44511290" cy="4525963"/>
          </a:xfrm>
          <a:prstGeom prst="rect">
            <a:avLst/>
          </a:prstGeom>
        </p:spPr>
        <p:txBody>
          <a:bodyPr/>
          <a:lstStyle/>
          <a:p>
            <a:pPr>
              <a:spcBef>
                <a:spcPts val="300"/>
              </a:spcBef>
              <a:buSzTx/>
              <a:buNone/>
              <a:defRPr b="1" sz="1600">
                <a:latin typeface="Courier New"/>
                <a:ea typeface="Courier New"/>
                <a:cs typeface="Courier New"/>
                <a:sym typeface="Courier New"/>
              </a:defRPr>
            </a:pPr>
            <a:r>
              <a:t>&lt;?xml version="1.0" encoding="UTF-8"?&gt;</a:t>
            </a:r>
          </a:p>
          <a:p>
            <a:pPr>
              <a:spcBef>
                <a:spcPts val="300"/>
              </a:spcBef>
              <a:buSzTx/>
              <a:buNone/>
              <a:defRPr b="1" sz="1600">
                <a:latin typeface="Courier New"/>
                <a:ea typeface="Courier New"/>
                <a:cs typeface="Courier New"/>
                <a:sym typeface="Courier New"/>
              </a:defRPr>
            </a:pPr>
            <a:r>
              <a:t>&lt;beans</a:t>
            </a:r>
          </a:p>
          <a:p>
            <a:pPr>
              <a:spcBef>
                <a:spcPts val="300"/>
              </a:spcBef>
              <a:buSzTx/>
              <a:buNone/>
              <a:defRPr b="1" sz="1600">
                <a:latin typeface="Courier New"/>
                <a:ea typeface="Courier New"/>
                <a:cs typeface="Courier New"/>
                <a:sym typeface="Courier New"/>
              </a:defRPr>
            </a:pPr>
            <a:r>
              <a:t>  xmlns="http://www.springframework.org/schema/beans"</a:t>
            </a:r>
          </a:p>
          <a:p>
            <a:pPr>
              <a:spcBef>
                <a:spcPts val="300"/>
              </a:spcBef>
              <a:buSzTx/>
              <a:buNone/>
              <a:defRPr b="1" sz="1600">
                <a:latin typeface="Courier New"/>
                <a:ea typeface="Courier New"/>
                <a:cs typeface="Courier New"/>
                <a:sym typeface="Courier New"/>
              </a:defRPr>
            </a:pPr>
            <a:r>
              <a:t>  xmlns:xsi="http://www.w3.org/2001/XMLSchema-instance"</a:t>
            </a:r>
          </a:p>
          <a:p>
            <a:pPr>
              <a:spcBef>
                <a:spcPts val="300"/>
              </a:spcBef>
              <a:buSzTx/>
              <a:buNone/>
              <a:defRPr b="1" sz="1600">
                <a:latin typeface="Courier New"/>
                <a:ea typeface="Courier New"/>
                <a:cs typeface="Courier New"/>
                <a:sym typeface="Courier New"/>
              </a:defRPr>
            </a:pPr>
            <a:r>
              <a:t>  xmlns:context="http://www.springframework.org/schema/context"</a:t>
            </a:r>
          </a:p>
          <a:p>
            <a:pPr>
              <a:spcBef>
                <a:spcPts val="300"/>
              </a:spcBef>
              <a:buSzTx/>
              <a:buNone/>
              <a:defRPr b="1" sz="1600">
                <a:latin typeface="Courier New"/>
                <a:ea typeface="Courier New"/>
                <a:cs typeface="Courier New"/>
                <a:sym typeface="Courier New"/>
              </a:defRPr>
            </a:pPr>
            <a:r>
              <a:t>  xsi:schemaLocation="http://www.springframework.org/schema/beans...</a:t>
            </a:r>
          </a:p>
          <a:p>
            <a:pPr>
              <a:spcBef>
                <a:spcPts val="300"/>
              </a:spcBef>
              <a:buSzTx/>
              <a:buNone/>
              <a:defRPr b="1" sz="1600">
                <a:latin typeface="Courier New"/>
                <a:ea typeface="Courier New"/>
                <a:cs typeface="Courier New"/>
                <a:sym typeface="Courier New"/>
              </a:defRPr>
            </a:pPr>
            <a:r>
              <a:t>&gt;</a:t>
            </a:r>
          </a:p>
          <a:p>
            <a:pPr>
              <a:buSzTx/>
              <a:buNone/>
              <a:defRPr b="1" sz="1600">
                <a:latin typeface="Courier New"/>
                <a:ea typeface="Courier New"/>
                <a:cs typeface="Courier New"/>
                <a:sym typeface="Courier New"/>
              </a:defRPr>
            </a:pPr>
          </a:p>
          <a:p>
            <a:pPr>
              <a:spcBef>
                <a:spcPts val="300"/>
              </a:spcBef>
              <a:buSzTx/>
              <a:buNone/>
              <a:defRPr b="1" sz="1600">
                <a:latin typeface="Courier New"/>
                <a:ea typeface="Courier New"/>
                <a:cs typeface="Courier New"/>
                <a:sym typeface="Courier New"/>
              </a:defRPr>
            </a:pPr>
            <a:r>
              <a:t>	&lt;context:component-scan base-package="fr.kc.components" /&gt;</a:t>
            </a:r>
          </a:p>
          <a:p>
            <a:pPr>
              <a:buSzTx/>
              <a:buNone/>
              <a:defRPr b="1" sz="1600">
                <a:latin typeface="Courier New"/>
                <a:ea typeface="Courier New"/>
                <a:cs typeface="Courier New"/>
                <a:sym typeface="Courier New"/>
              </a:defRPr>
            </a:pPr>
          </a:p>
          <a:p>
            <a:pPr>
              <a:spcBef>
                <a:spcPts val="300"/>
              </a:spcBef>
              <a:buSzTx/>
              <a:buNone/>
              <a:defRPr b="1" sz="1600">
                <a:latin typeface="Courier New"/>
                <a:ea typeface="Courier New"/>
                <a:cs typeface="Courier New"/>
                <a:sym typeface="Courier New"/>
              </a:defRPr>
            </a:pPr>
            <a:r>
              <a:t>	&lt;context:annotation-config /&gt;</a:t>
            </a:r>
          </a:p>
          <a:p>
            <a:pPr>
              <a:buSzTx/>
              <a:buNone/>
              <a:defRPr b="1" sz="1600">
                <a:latin typeface="Courier New"/>
                <a:ea typeface="Courier New"/>
                <a:cs typeface="Courier New"/>
                <a:sym typeface="Courier New"/>
              </a:defRPr>
            </a:pPr>
          </a:p>
          <a:p>
            <a:pPr>
              <a:spcBef>
                <a:spcPts val="300"/>
              </a:spcBef>
              <a:buSzTx/>
              <a:buNone/>
              <a:defRPr b="1" sz="1600">
                <a:latin typeface="Courier New"/>
                <a:ea typeface="Courier New"/>
                <a:cs typeface="Courier New"/>
                <a:sym typeface="Courier New"/>
              </a:defRPr>
            </a:pPr>
            <a:r>
              <a:t>&lt;/beans&gt;</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Shape 100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7" name="Shape 1007"/>
          <p:cNvSpPr/>
          <p:nvPr>
            <p:ph type="title"/>
          </p:nvPr>
        </p:nvSpPr>
        <p:spPr>
          <a:prstGeom prst="rect">
            <a:avLst/>
          </a:prstGeom>
        </p:spPr>
        <p:txBody>
          <a:bodyPr/>
          <a:lstStyle/>
          <a:p>
            <a:pPr/>
            <a:r>
              <a:t>Spring - XML</a:t>
            </a:r>
          </a:p>
        </p:txBody>
      </p:sp>
      <p:pic>
        <p:nvPicPr>
          <p:cNvPr id="100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1009" name="Shape 1009"/>
          <p:cNvSpPr/>
          <p:nvPr>
            <p:ph type="body" idx="1"/>
          </p:nvPr>
        </p:nvSpPr>
        <p:spPr>
          <a:xfrm>
            <a:off x="457199" y="1600200"/>
            <a:ext cx="44511290" cy="4525963"/>
          </a:xfrm>
          <a:prstGeom prst="rect">
            <a:avLst/>
          </a:prstGeom>
        </p:spPr>
        <p:txBody>
          <a:bodyPr/>
          <a:lstStyle/>
          <a:p>
            <a:pPr marL="322325" indent="-322325" defTabSz="859536">
              <a:spcBef>
                <a:spcPts val="300"/>
              </a:spcBef>
              <a:buSzTx/>
              <a:buNone/>
              <a:defRPr b="1" sz="1504">
                <a:latin typeface="Courier New"/>
                <a:ea typeface="Courier New"/>
                <a:cs typeface="Courier New"/>
                <a:sym typeface="Courier New"/>
              </a:defRPr>
            </a:pPr>
            <a:r>
              <a:t>&lt;?xml version="1.0" encoding="UTF-8"?&gt;</a:t>
            </a:r>
          </a:p>
          <a:p>
            <a:pPr marL="322325" indent="-322325" defTabSz="859536">
              <a:spcBef>
                <a:spcPts val="300"/>
              </a:spcBef>
              <a:buSzTx/>
              <a:buNone/>
              <a:defRPr b="1" sz="1504">
                <a:latin typeface="Courier New"/>
                <a:ea typeface="Courier New"/>
                <a:cs typeface="Courier New"/>
                <a:sym typeface="Courier New"/>
              </a:defRPr>
            </a:pPr>
            <a:r>
              <a:t>&lt;beans </a:t>
            </a:r>
          </a:p>
          <a:p>
            <a:pPr marL="322325" indent="-322325" defTabSz="859536">
              <a:spcBef>
                <a:spcPts val="300"/>
              </a:spcBef>
              <a:buSzTx/>
              <a:buNone/>
              <a:defRPr b="1" sz="1504">
                <a:latin typeface="Courier New"/>
                <a:ea typeface="Courier New"/>
                <a:cs typeface="Courier New"/>
                <a:sym typeface="Courier New"/>
              </a:defRPr>
            </a:pPr>
            <a:r>
              <a:t>	xmlns="http://www.springframework.org/schema/beans" </a:t>
            </a:r>
          </a:p>
          <a:p>
            <a:pPr marL="322325" indent="-322325" defTabSz="859536">
              <a:spcBef>
                <a:spcPts val="300"/>
              </a:spcBef>
              <a:buSzTx/>
              <a:buNone/>
              <a:defRPr b="1" sz="1504">
                <a:latin typeface="Courier New"/>
                <a:ea typeface="Courier New"/>
                <a:cs typeface="Courier New"/>
                <a:sym typeface="Courier New"/>
              </a:defRPr>
            </a:pPr>
            <a:r>
              <a:t>	xmlns:xsi="http://www.w3.org/2001/XMLSchema-instance" </a:t>
            </a:r>
          </a:p>
          <a:p>
            <a:pPr marL="322325" indent="-322325" defTabSz="859536">
              <a:spcBef>
                <a:spcPts val="300"/>
              </a:spcBef>
              <a:buSzTx/>
              <a:buNone/>
              <a:defRPr b="1" sz="1504">
                <a:latin typeface="Courier New"/>
                <a:ea typeface="Courier New"/>
                <a:cs typeface="Courier New"/>
                <a:sym typeface="Courier New"/>
              </a:defRPr>
            </a:pPr>
            <a:r>
              <a:t>	xsi:schemaLocation="http://www.springframework.org/schema/beans...</a:t>
            </a:r>
          </a:p>
          <a:p>
            <a:pPr marL="322325" indent="-322325" defTabSz="859536">
              <a:spcBef>
                <a:spcPts val="300"/>
              </a:spcBef>
              <a:buSzTx/>
              <a:buNone/>
              <a:defRPr b="1" sz="1504">
                <a:latin typeface="Courier New"/>
                <a:ea typeface="Courier New"/>
                <a:cs typeface="Courier New"/>
                <a:sym typeface="Courier New"/>
              </a:defRPr>
            </a:pPr>
            <a:r>
              <a:t>&gt; </a:t>
            </a:r>
          </a:p>
          <a:p>
            <a:pPr marL="322325" indent="-322325" defTabSz="859536">
              <a:spcBef>
                <a:spcPts val="300"/>
              </a:spcBef>
              <a:buSzTx/>
              <a:buNone/>
              <a:defRPr b="1" sz="1504">
                <a:latin typeface="Courier New"/>
                <a:ea typeface="Courier New"/>
                <a:cs typeface="Courier New"/>
                <a:sym typeface="Courier New"/>
              </a:defRPr>
            </a:pPr>
            <a:r>
              <a:t>   &lt;bean id="composantB" class="fr.kc.components.ComposantB"&gt;</a:t>
            </a:r>
          </a:p>
          <a:p>
            <a:pPr marL="322325" indent="-322325" defTabSz="859536">
              <a:spcBef>
                <a:spcPts val="300"/>
              </a:spcBef>
              <a:buSzTx/>
              <a:buNone/>
              <a:defRPr b="1" sz="1504">
                <a:latin typeface="Courier New"/>
                <a:ea typeface="Courier New"/>
                <a:cs typeface="Courier New"/>
                <a:sym typeface="Courier New"/>
              </a:defRPr>
            </a:pPr>
            <a:r>
              <a:t>	&lt;/bean&gt;</a:t>
            </a:r>
          </a:p>
          <a:p>
            <a:pPr marL="322325" indent="-322325" defTabSz="859536">
              <a:buSzTx/>
              <a:buNone/>
              <a:defRPr b="1" sz="1504">
                <a:latin typeface="Courier New"/>
                <a:ea typeface="Courier New"/>
                <a:cs typeface="Courier New"/>
                <a:sym typeface="Courier New"/>
              </a:defRPr>
            </a:pPr>
          </a:p>
          <a:p>
            <a:pPr marL="322325" indent="-322325" defTabSz="859536">
              <a:spcBef>
                <a:spcPts val="300"/>
              </a:spcBef>
              <a:buSzTx/>
              <a:buNone/>
              <a:defRPr b="1" sz="1504">
                <a:latin typeface="Courier New"/>
                <a:ea typeface="Courier New"/>
                <a:cs typeface="Courier New"/>
                <a:sym typeface="Courier New"/>
              </a:defRPr>
            </a:pPr>
            <a:r>
              <a:t>	&lt;bean id="composantA" class="fr.kc.components.ComposantA"&gt; </a:t>
            </a:r>
          </a:p>
          <a:p>
            <a:pPr marL="322325" indent="-322325" defTabSz="859536">
              <a:spcBef>
                <a:spcPts val="300"/>
              </a:spcBef>
              <a:buSzTx/>
              <a:buNone/>
              <a:defRPr b="1" sz="1504">
                <a:latin typeface="Courier New"/>
                <a:ea typeface="Courier New"/>
                <a:cs typeface="Courier New"/>
                <a:sym typeface="Courier New"/>
              </a:defRPr>
            </a:pPr>
            <a:r>
              <a:t>		&lt;property name="cb"&gt; </a:t>
            </a:r>
          </a:p>
          <a:p>
            <a:pPr marL="322325" indent="-322325" defTabSz="859536">
              <a:spcBef>
                <a:spcPts val="300"/>
              </a:spcBef>
              <a:buSzTx/>
              <a:buNone/>
              <a:defRPr b="1" sz="1504">
                <a:latin typeface="Courier New"/>
                <a:ea typeface="Courier New"/>
                <a:cs typeface="Courier New"/>
                <a:sym typeface="Courier New"/>
              </a:defRPr>
            </a:pPr>
            <a:r>
              <a:t>			&lt;ref bean="composantB" /&gt;</a:t>
            </a:r>
          </a:p>
          <a:p>
            <a:pPr marL="322325" indent="-322325" defTabSz="859536">
              <a:spcBef>
                <a:spcPts val="300"/>
              </a:spcBef>
              <a:buSzTx/>
              <a:buNone/>
              <a:defRPr b="1" sz="1504">
                <a:latin typeface="Courier New"/>
                <a:ea typeface="Courier New"/>
                <a:cs typeface="Courier New"/>
                <a:sym typeface="Courier New"/>
              </a:defRPr>
            </a:pPr>
            <a:r>
              <a:t>		&lt;/property&gt;</a:t>
            </a:r>
          </a:p>
          <a:p>
            <a:pPr marL="322325" indent="-322325" defTabSz="859536">
              <a:spcBef>
                <a:spcPts val="300"/>
              </a:spcBef>
              <a:buSzTx/>
              <a:buNone/>
              <a:defRPr b="1" sz="1504">
                <a:latin typeface="Courier New"/>
                <a:ea typeface="Courier New"/>
                <a:cs typeface="Courier New"/>
                <a:sym typeface="Courier New"/>
              </a:defRPr>
            </a:pPr>
            <a:r>
              <a:t>	&lt;/bean&gt;</a:t>
            </a:r>
          </a:p>
          <a:p>
            <a:pPr marL="322325" indent="-322325" defTabSz="859536">
              <a:buSzTx/>
              <a:buNone/>
              <a:defRPr b="1" sz="1504">
                <a:latin typeface="Courier New"/>
                <a:ea typeface="Courier New"/>
                <a:cs typeface="Courier New"/>
                <a:sym typeface="Courier New"/>
              </a:defRPr>
            </a:pPr>
          </a:p>
          <a:p>
            <a:pPr marL="322325" indent="-322325" defTabSz="859536">
              <a:spcBef>
                <a:spcPts val="300"/>
              </a:spcBef>
              <a:buSzTx/>
              <a:buNone/>
              <a:defRPr b="1" sz="1504">
                <a:latin typeface="Courier New"/>
                <a:ea typeface="Courier New"/>
                <a:cs typeface="Courier New"/>
                <a:sym typeface="Courier New"/>
              </a:defRPr>
            </a:pPr>
            <a:r>
              <a:t>&lt;/beans&gt;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Shape 209"/>
          <p:cNvSpPr/>
          <p:nvPr>
            <p:ph type="title"/>
          </p:nvPr>
        </p:nvSpPr>
        <p:spPr>
          <a:prstGeom prst="rect">
            <a:avLst/>
          </a:prstGeom>
        </p:spPr>
        <p:txBody>
          <a:bodyPr/>
          <a:lstStyle/>
          <a:p>
            <a:pPr/>
            <a:r>
              <a:t>Introduction</a:t>
            </a:r>
          </a:p>
        </p:txBody>
      </p:sp>
      <p:sp>
        <p:nvSpPr>
          <p:cNvPr id="210" name="Shape 210"/>
          <p:cNvSpPr/>
          <p:nvPr>
            <p:ph type="body" idx="1"/>
          </p:nvPr>
        </p:nvSpPr>
        <p:spPr>
          <a:xfrm>
            <a:off x="457200" y="1340767"/>
            <a:ext cx="8229600" cy="5184578"/>
          </a:xfrm>
          <a:prstGeom prst="rect">
            <a:avLst/>
          </a:prstGeom>
        </p:spPr>
        <p:txBody>
          <a:bodyPr/>
          <a:lstStyle/>
          <a:p>
            <a:pPr>
              <a:buSzTx/>
              <a:buNone/>
            </a:pPr>
            <a:r>
              <a:t>Pour vous, L’architecture logicielle :</a:t>
            </a:r>
          </a:p>
          <a:p>
            <a:pPr lvl="1" marL="742950" indent="-285750">
              <a:spcBef>
                <a:spcPts val="600"/>
              </a:spcBef>
              <a:defRPr sz="2800"/>
            </a:pPr>
            <a:r>
              <a:t>C’est quoi ?</a:t>
            </a:r>
          </a:p>
          <a:p>
            <a:pPr lvl="1" marL="742950" indent="-285750">
              <a:spcBef>
                <a:spcPts val="600"/>
              </a:spcBef>
              <a:defRPr sz="2800"/>
            </a:pPr>
            <a:r>
              <a:t>Ca sert à quoi ?</a:t>
            </a:r>
          </a:p>
          <a:p>
            <a:pPr lvl="1" marL="742950" indent="-285750">
              <a:spcBef>
                <a:spcPts val="600"/>
              </a:spcBef>
              <a:defRPr sz="2800"/>
            </a:pPr>
            <a:r>
              <a:t>C’est quoi une bonne architecture ?</a:t>
            </a:r>
          </a:p>
          <a:p>
            <a:pPr/>
            <a:endParaRPr sz="2800"/>
          </a:p>
          <a:p>
            <a:pPr>
              <a:buSzTx/>
              <a:buNone/>
            </a:pPr>
            <a:r>
              <a:t>Un architecte logiciel :</a:t>
            </a:r>
          </a:p>
          <a:p>
            <a:pPr lvl="1" marL="742950" indent="-285750">
              <a:spcBef>
                <a:spcPts val="600"/>
              </a:spcBef>
              <a:defRPr sz="2800"/>
            </a:pPr>
            <a:r>
              <a:t>C’est qui ?</a:t>
            </a:r>
          </a:p>
          <a:p>
            <a:pPr lvl="1" marL="742950" indent="-285750">
              <a:spcBef>
                <a:spcPts val="600"/>
              </a:spcBef>
              <a:defRPr sz="2800"/>
            </a:pPr>
            <a:r>
              <a:t>Il sert à quoi ?</a:t>
            </a:r>
          </a:p>
          <a:p>
            <a:pPr lvl="1" marL="742950" indent="-285750">
              <a:spcBef>
                <a:spcPts val="600"/>
              </a:spcBef>
              <a:defRPr sz="2800"/>
            </a:pPr>
            <a:r>
              <a:t>C’est quoi un bon architecte ?</a:t>
            </a:r>
          </a:p>
        </p:txBody>
      </p:sp>
      <p:pic>
        <p:nvPicPr>
          <p:cNvPr id="211" name="image8.png" descr="C:\Users\fdegrigny\Desktop\Facilitation de réunion\images\megaphone.png"/>
          <p:cNvPicPr>
            <a:picLocks noChangeAspect="1"/>
          </p:cNvPicPr>
          <p:nvPr/>
        </p:nvPicPr>
        <p:blipFill>
          <a:blip r:embed="rId2">
            <a:extLst/>
          </a:blip>
          <a:stretch>
            <a:fillRect/>
          </a:stretch>
        </p:blipFill>
        <p:spPr>
          <a:xfrm flipH="1">
            <a:off x="7380312" y="332656"/>
            <a:ext cx="1411922" cy="1080121"/>
          </a:xfrm>
          <a:prstGeom prst="rect">
            <a:avLst/>
          </a:prstGeom>
          <a:ln w="12700">
            <a:miter lim="400000"/>
          </a:ln>
        </p:spPr>
      </p:pic>
      <p:pic>
        <p:nvPicPr>
          <p:cNvPr id="212" name="image9.jpg" descr="C:\Users\fdegrigny\Pictures\we-need-you.jpg"/>
          <p:cNvPicPr>
            <a:picLocks noChangeAspect="1"/>
          </p:cNvPicPr>
          <p:nvPr/>
        </p:nvPicPr>
        <p:blipFill>
          <a:blip r:embed="rId3">
            <a:extLst/>
          </a:blip>
          <a:stretch>
            <a:fillRect/>
          </a:stretch>
        </p:blipFill>
        <p:spPr>
          <a:xfrm>
            <a:off x="7020272" y="2919642"/>
            <a:ext cx="1728193" cy="2021526"/>
          </a:xfrm>
          <a:prstGeom prst="rect">
            <a:avLst/>
          </a:prstGeom>
          <a:ln w="12700">
            <a:miter lim="400000"/>
          </a:ln>
        </p:spPr>
      </p:pic>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1" name="Shape 101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2" name="Shape 1012"/>
          <p:cNvSpPr/>
          <p:nvPr>
            <p:ph type="title"/>
          </p:nvPr>
        </p:nvSpPr>
        <p:spPr>
          <a:prstGeom prst="rect">
            <a:avLst/>
          </a:prstGeom>
        </p:spPr>
        <p:txBody>
          <a:bodyPr/>
          <a:lstStyle/>
          <a:p>
            <a:pPr/>
            <a:r>
              <a:t>Exercice Spring</a:t>
            </a:r>
          </a:p>
        </p:txBody>
      </p:sp>
      <p:sp>
        <p:nvSpPr>
          <p:cNvPr id="1013" name="Shape 1013"/>
          <p:cNvSpPr/>
          <p:nvPr>
            <p:ph type="body" idx="1"/>
          </p:nvPr>
        </p:nvSpPr>
        <p:spPr>
          <a:xfrm>
            <a:off x="457200" y="1600200"/>
            <a:ext cx="8229600" cy="4525963"/>
          </a:xfrm>
          <a:prstGeom prst="rect">
            <a:avLst/>
          </a:prstGeom>
        </p:spPr>
        <p:txBody>
          <a:bodyPr/>
          <a:lstStyle/>
          <a:p>
            <a:pPr/>
            <a:r>
              <a:t>XML</a:t>
            </a:r>
          </a:p>
          <a:p>
            <a:pPr lvl="1" marL="742950" indent="-285750">
              <a:spcBef>
                <a:spcPts val="600"/>
              </a:spcBef>
              <a:defRPr sz="2800"/>
            </a:pPr>
            <a:r>
              <a:t>Créez un nouveau projet dans Eclipse</a:t>
            </a:r>
          </a:p>
          <a:p>
            <a:pPr lvl="1" marL="742950" indent="-285750">
              <a:spcBef>
                <a:spcPts val="600"/>
              </a:spcBef>
              <a:defRPr sz="2800"/>
            </a:pPr>
            <a:r>
              <a:t>Ajouter les dépendances Spring dans le POM</a:t>
            </a:r>
          </a:p>
          <a:p>
            <a:pPr lvl="1" marL="742950" indent="-285750">
              <a:spcBef>
                <a:spcPts val="600"/>
              </a:spcBef>
              <a:defRPr sz="2800"/>
            </a:pPr>
            <a:r>
              <a:t>Créez 2 beans dont l’un utilise l’autre</a:t>
            </a:r>
          </a:p>
          <a:p>
            <a:pPr lvl="1" marL="742950" indent="-285750">
              <a:spcBef>
                <a:spcPts val="600"/>
              </a:spcBef>
              <a:defRPr sz="2800"/>
            </a:pPr>
            <a:r>
              <a:t>Faire le fichier de conf XML</a:t>
            </a:r>
          </a:p>
          <a:p>
            <a:pPr lvl="1" marL="742950" indent="-285750">
              <a:spcBef>
                <a:spcPts val="600"/>
              </a:spcBef>
              <a:defRPr sz="2800"/>
            </a:pPr>
            <a:r>
              <a:t>Ecrire le main qui charge le contexte</a:t>
            </a:r>
          </a:p>
        </p:txBody>
      </p:sp>
      <p:pic>
        <p:nvPicPr>
          <p:cNvPr id="1014"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015" name="Shape 1015"/>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pic>
        <p:nvPicPr>
          <p:cNvPr id="1016" name="image17.png" descr="C:\Users\fdegrigny\Pictures\book-icon.png"/>
          <p:cNvPicPr>
            <a:picLocks noChangeAspect="1"/>
          </p:cNvPicPr>
          <p:nvPr/>
        </p:nvPicPr>
        <p:blipFill>
          <a:blip r:embed="rId3">
            <a:extLst/>
          </a:blip>
          <a:stretch>
            <a:fillRect/>
          </a:stretch>
        </p:blipFill>
        <p:spPr>
          <a:xfrm>
            <a:off x="395536" y="836712"/>
            <a:ext cx="735013" cy="661988"/>
          </a:xfrm>
          <a:prstGeom prst="rect">
            <a:avLst/>
          </a:prstGeom>
          <a:ln w="12700">
            <a:miter lim="400000"/>
          </a:ln>
        </p:spPr>
      </p:pic>
      <p:sp>
        <p:nvSpPr>
          <p:cNvPr id="1017" name="Shape 1017"/>
          <p:cNvSpPr/>
          <p:nvPr/>
        </p:nvSpPr>
        <p:spPr>
          <a:xfrm>
            <a:off x="1187624" y="908720"/>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1.5</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9" name="Shape 101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0" name="Shape 1020"/>
          <p:cNvSpPr/>
          <p:nvPr>
            <p:ph type="title"/>
          </p:nvPr>
        </p:nvSpPr>
        <p:spPr>
          <a:prstGeom prst="rect">
            <a:avLst/>
          </a:prstGeom>
        </p:spPr>
        <p:txBody>
          <a:bodyPr/>
          <a:lstStyle/>
          <a:p>
            <a:pPr/>
            <a:r>
              <a:t>TP Spring</a:t>
            </a:r>
          </a:p>
        </p:txBody>
      </p:sp>
      <p:sp>
        <p:nvSpPr>
          <p:cNvPr id="1021" name="Shape 1021"/>
          <p:cNvSpPr/>
          <p:nvPr>
            <p:ph type="body" idx="1"/>
          </p:nvPr>
        </p:nvSpPr>
        <p:spPr>
          <a:xfrm>
            <a:off x="457200" y="1600200"/>
            <a:ext cx="8229600" cy="4525963"/>
          </a:xfrm>
          <a:prstGeom prst="rect">
            <a:avLst/>
          </a:prstGeom>
        </p:spPr>
        <p:txBody>
          <a:bodyPr/>
          <a:lstStyle/>
          <a:p>
            <a:pPr/>
            <a:r>
              <a:t>Intialiser les AFactory de l’aplication Calculatrice JavaFx par Spring</a:t>
            </a:r>
          </a:p>
          <a:p>
            <a:pPr lvl="1" marL="742950" indent="-285750">
              <a:spcBef>
                <a:spcPts val="600"/>
              </a:spcBef>
              <a:defRPr sz="2800"/>
            </a:pPr>
            <a:r>
              <a:t>Conseil : utiliser factory-method</a:t>
            </a:r>
          </a:p>
          <a:p>
            <a:pPr/>
            <a:r>
              <a:t>Remplacer les NEW des AFactory par des appels Spring </a:t>
            </a:r>
          </a:p>
          <a:p>
            <a:pPr lvl="1" marL="742950" indent="-285750">
              <a:spcBef>
                <a:spcPts val="600"/>
              </a:spcBef>
              <a:defRPr sz="2800"/>
            </a:pPr>
            <a:r>
              <a:t>(utiliser le scope=prototype + l’interface ApplicationContextAware ou factory-bean + factory-method)</a:t>
            </a:r>
          </a:p>
        </p:txBody>
      </p:sp>
      <p:pic>
        <p:nvPicPr>
          <p:cNvPr id="1022"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023" name="Shape 1023"/>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40 min</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5" name="Shape 102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6" name="Shape 1026"/>
          <p:cNvSpPr/>
          <p:nvPr>
            <p:ph type="title"/>
          </p:nvPr>
        </p:nvSpPr>
        <p:spPr>
          <a:prstGeom prst="rect">
            <a:avLst/>
          </a:prstGeom>
        </p:spPr>
        <p:txBody>
          <a:bodyPr/>
          <a:lstStyle/>
          <a:p>
            <a:pPr/>
            <a:r>
              <a:t>Configuration</a:t>
            </a:r>
          </a:p>
        </p:txBody>
      </p:sp>
      <p:sp>
        <p:nvSpPr>
          <p:cNvPr id="1027" name="Shape 1027"/>
          <p:cNvSpPr/>
          <p:nvPr>
            <p:ph type="body" idx="1"/>
          </p:nvPr>
        </p:nvSpPr>
        <p:spPr>
          <a:xfrm>
            <a:off x="457200" y="1600200"/>
            <a:ext cx="8229600" cy="4525963"/>
          </a:xfrm>
          <a:prstGeom prst="rect">
            <a:avLst/>
          </a:prstGeom>
        </p:spPr>
        <p:txBody>
          <a:bodyPr/>
          <a:lstStyle/>
          <a:p>
            <a:pPr>
              <a:lnSpc>
                <a:spcPct val="90000"/>
              </a:lnSpc>
            </a:pPr>
            <a:r>
              <a:t>La config de l’appli doit être aisée :</a:t>
            </a:r>
          </a:p>
          <a:p>
            <a:pPr lvl="1" marL="742950" indent="-285750">
              <a:lnSpc>
                <a:spcPct val="90000"/>
              </a:lnSpc>
              <a:spcBef>
                <a:spcPts val="600"/>
              </a:spcBef>
              <a:defRPr sz="2800"/>
            </a:pPr>
            <a:r>
              <a:t>Unifiée dans le code (se reposer sur le famework)</a:t>
            </a:r>
          </a:p>
          <a:p>
            <a:pPr lvl="1" marL="742950" indent="-285750">
              <a:lnSpc>
                <a:spcPct val="90000"/>
              </a:lnSpc>
              <a:spcBef>
                <a:spcPts val="600"/>
              </a:spcBef>
              <a:defRPr sz="2800"/>
            </a:pPr>
            <a:r>
              <a:t>Bien découpée dans différents fichiers</a:t>
            </a:r>
          </a:p>
          <a:p>
            <a:pPr lvl="1" marL="742950" indent="-285750">
              <a:lnSpc>
                <a:spcPct val="90000"/>
              </a:lnSpc>
              <a:spcBef>
                <a:spcPts val="600"/>
              </a:spcBef>
              <a:defRPr sz="2800"/>
            </a:pPr>
            <a:r>
              <a:t>Avoir des valeurs par défaut pratiques</a:t>
            </a:r>
          </a:p>
          <a:p>
            <a:pPr lvl="1" marL="742950" indent="-285750">
              <a:lnSpc>
                <a:spcPct val="90000"/>
              </a:lnSpc>
              <a:spcBef>
                <a:spcPts val="600"/>
              </a:spcBef>
              <a:defRPr sz="2800"/>
            </a:pPr>
            <a:r>
              <a:t>Etre surchargeable par environnement (dev, integ, prod…)</a:t>
            </a:r>
          </a:p>
          <a:p>
            <a:pPr lvl="1" marL="742950" indent="-285750">
              <a:lnSpc>
                <a:spcPct val="90000"/>
              </a:lnSpc>
              <a:spcBef>
                <a:spcPts val="600"/>
              </a:spcBef>
              <a:defRPr sz="2800"/>
            </a:pPr>
            <a:r>
              <a:t>Etre observable en prod</a:t>
            </a:r>
          </a:p>
          <a:p>
            <a:pPr lvl="1" marL="742950" indent="-285750">
              <a:lnSpc>
                <a:spcPct val="90000"/>
              </a:lnSpc>
              <a:spcBef>
                <a:spcPts val="600"/>
              </a:spcBef>
              <a:defRPr sz="2800"/>
            </a:pPr>
            <a:r>
              <a:t>Etre modifiable sans relivraison</a:t>
            </a:r>
          </a:p>
          <a:p>
            <a:pPr lvl="1" marL="742950" indent="-285750">
              <a:lnSpc>
                <a:spcPct val="90000"/>
              </a:lnSpc>
              <a:spcBef>
                <a:spcPts val="600"/>
              </a:spcBef>
              <a:defRPr sz="2800"/>
            </a:pPr>
            <a:r>
              <a:t>Si possible, modifiable à chaud</a:t>
            </a:r>
          </a:p>
        </p:txBody>
      </p:sp>
      <p:pic>
        <p:nvPicPr>
          <p:cNvPr id="102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0" name="Shape 103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1" name="Shape 1031"/>
          <p:cNvSpPr/>
          <p:nvPr>
            <p:ph type="title"/>
          </p:nvPr>
        </p:nvSpPr>
        <p:spPr>
          <a:prstGeom prst="rect">
            <a:avLst/>
          </a:prstGeom>
        </p:spPr>
        <p:txBody>
          <a:bodyPr/>
          <a:lstStyle/>
          <a:p>
            <a:pPr/>
            <a:r>
              <a:t>Configuration</a:t>
            </a:r>
          </a:p>
        </p:txBody>
      </p:sp>
      <p:sp>
        <p:nvSpPr>
          <p:cNvPr id="1032" name="Shape 1032"/>
          <p:cNvSpPr/>
          <p:nvPr>
            <p:ph type="body" idx="1"/>
          </p:nvPr>
        </p:nvSpPr>
        <p:spPr>
          <a:xfrm>
            <a:off x="457200" y="1600200"/>
            <a:ext cx="8229600" cy="4525963"/>
          </a:xfrm>
          <a:prstGeom prst="rect">
            <a:avLst/>
          </a:prstGeom>
        </p:spPr>
        <p:txBody>
          <a:bodyPr/>
          <a:lstStyle/>
          <a:p>
            <a:pPr>
              <a:lnSpc>
                <a:spcPct val="90000"/>
              </a:lnSpc>
              <a:spcBef>
                <a:spcPts val="600"/>
              </a:spcBef>
              <a:defRPr sz="2700"/>
            </a:pPr>
            <a:r>
              <a:t>On veut pouvoir Gérer les properties de manière centralisée</a:t>
            </a:r>
          </a:p>
          <a:p>
            <a:pPr lvl="1" marL="742950" indent="-285750">
              <a:lnSpc>
                <a:spcPct val="90000"/>
              </a:lnSpc>
              <a:spcBef>
                <a:spcPts val="500"/>
              </a:spcBef>
              <a:defRPr sz="2300"/>
            </a:pPr>
            <a:r>
              <a:t>Créez un bean PropertiesManager, singleton, qui contient les Properties de l’application (Utilisez factory-method)</a:t>
            </a:r>
          </a:p>
          <a:p>
            <a:pPr lvl="1" marL="742950" indent="-285750">
              <a:lnSpc>
                <a:spcPct val="90000"/>
              </a:lnSpc>
              <a:spcBef>
                <a:spcPts val="500"/>
              </a:spcBef>
              <a:defRPr sz="2300"/>
            </a:pPr>
            <a:r>
              <a:t>Afficher le numéro de version dans la barre de titre (utilisez le filtering Maven)</a:t>
            </a:r>
          </a:p>
          <a:p>
            <a:pPr lvl="1" marL="742950" indent="-285750">
              <a:lnSpc>
                <a:spcPct val="90000"/>
              </a:lnSpc>
              <a:spcBef>
                <a:spcPts val="500"/>
              </a:spcBef>
              <a:defRPr sz="2300"/>
            </a:pPr>
          </a:p>
          <a:p>
            <a:pPr>
              <a:lnSpc>
                <a:spcPct val="90000"/>
              </a:lnSpc>
              <a:spcBef>
                <a:spcPts val="600"/>
              </a:spcBef>
              <a:defRPr sz="2700"/>
            </a:pPr>
            <a:r>
              <a:t>On veut pourvoir lancer notre application Calculatice soit en mode console soit en mode GUI à partir d’un fichier de conf</a:t>
            </a:r>
          </a:p>
          <a:p>
            <a:pPr lvl="1" marL="742950" indent="-285750">
              <a:lnSpc>
                <a:spcPct val="90000"/>
              </a:lnSpc>
              <a:spcBef>
                <a:spcPts val="500"/>
              </a:spcBef>
              <a:defRPr sz="2300"/>
            </a:pPr>
            <a:r>
              <a:t>Utilisez un profile Spring</a:t>
            </a:r>
          </a:p>
        </p:txBody>
      </p:sp>
      <p:pic>
        <p:nvPicPr>
          <p:cNvPr id="1033"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034" name="Shape 1034"/>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20 min</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6" name="Shape 103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7" name="Shape 1037"/>
          <p:cNvSpPr/>
          <p:nvPr>
            <p:ph type="title"/>
          </p:nvPr>
        </p:nvSpPr>
        <p:spPr>
          <a:prstGeom prst="rect">
            <a:avLst/>
          </a:prstGeom>
        </p:spPr>
        <p:txBody>
          <a:bodyPr/>
          <a:lstStyle/>
          <a:p>
            <a:pPr/>
            <a:r>
              <a:t>Configuration - JMX</a:t>
            </a:r>
          </a:p>
        </p:txBody>
      </p:sp>
      <p:pic>
        <p:nvPicPr>
          <p:cNvPr id="1038"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
        <p:nvSpPr>
          <p:cNvPr id="1039" name="Shape 1039"/>
          <p:cNvSpPr/>
          <p:nvPr>
            <p:ph type="body" idx="1"/>
          </p:nvPr>
        </p:nvSpPr>
        <p:spPr>
          <a:xfrm>
            <a:off x="457200" y="1600200"/>
            <a:ext cx="8229600" cy="4525963"/>
          </a:xfrm>
          <a:prstGeom prst="rect">
            <a:avLst/>
          </a:prstGeom>
        </p:spPr>
        <p:txBody>
          <a:bodyPr/>
          <a:lstStyle/>
          <a:p>
            <a:pPr/>
            <a:r>
              <a:t>TimeManager :</a:t>
            </a:r>
          </a:p>
          <a:p>
            <a:pPr lvl="1" marL="742950" indent="-285750">
              <a:spcBef>
                <a:spcPts val="600"/>
              </a:spcBef>
              <a:defRPr sz="2800"/>
            </a:pPr>
            <a:r>
              <a:t>LocalDate.now()</a:t>
            </a:r>
          </a:p>
          <a:p>
            <a:pPr lvl="1" marL="742950" indent="-285750">
              <a:spcBef>
                <a:spcPts val="600"/>
              </a:spcBef>
              <a:defRPr sz="2800"/>
            </a:pPr>
            <a:r>
              <a:t>Et comment on Teste ?</a:t>
            </a:r>
          </a:p>
          <a:p>
            <a:pPr lvl="1" marL="742950" indent="-285750">
              <a:spcBef>
                <a:spcPts val="600"/>
              </a:spcBef>
              <a:defRPr sz="2800"/>
            </a:pPr>
          </a:p>
          <a:p>
            <a:pPr/>
            <a:r>
              <a:t>Le temps de référence doit être porté par l’appli (et si possible modifiable au runtime)</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1" name="Shape 104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2" name="Shape 1042"/>
          <p:cNvSpPr/>
          <p:nvPr>
            <p:ph type="title"/>
          </p:nvPr>
        </p:nvSpPr>
        <p:spPr>
          <a:prstGeom prst="rect">
            <a:avLst/>
          </a:prstGeom>
        </p:spPr>
        <p:txBody>
          <a:bodyPr/>
          <a:lstStyle/>
          <a:p>
            <a:pPr/>
            <a:r>
              <a:t>A vous de jouer</a:t>
            </a:r>
          </a:p>
        </p:txBody>
      </p:sp>
      <p:sp>
        <p:nvSpPr>
          <p:cNvPr id="1043" name="Shape 1043"/>
          <p:cNvSpPr/>
          <p:nvPr>
            <p:ph type="body" idx="1"/>
          </p:nvPr>
        </p:nvSpPr>
        <p:spPr>
          <a:xfrm>
            <a:off x="457200" y="1600200"/>
            <a:ext cx="8229600" cy="4525963"/>
          </a:xfrm>
          <a:prstGeom prst="rect">
            <a:avLst/>
          </a:prstGeom>
        </p:spPr>
        <p:txBody>
          <a:bodyPr/>
          <a:lstStyle/>
          <a:p>
            <a:pPr/>
            <a:r>
              <a:t>TP JMX</a:t>
            </a:r>
          </a:p>
          <a:p>
            <a:pPr/>
          </a:p>
          <a:p>
            <a:pPr/>
            <a:r>
              <a:t>Objectif : contrôler le temps de référence de l’appli avec JMX (config avec Spring)</a:t>
            </a:r>
          </a:p>
        </p:txBody>
      </p:sp>
      <p:pic>
        <p:nvPicPr>
          <p:cNvPr id="1044"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045" name="Shape 1045"/>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pic>
        <p:nvPicPr>
          <p:cNvPr id="1046" name="image17.png" descr="C:\Users\fdegrigny\Pictures\book-icon.png"/>
          <p:cNvPicPr>
            <a:picLocks noChangeAspect="1"/>
          </p:cNvPicPr>
          <p:nvPr/>
        </p:nvPicPr>
        <p:blipFill>
          <a:blip r:embed="rId3">
            <a:extLst/>
          </a:blip>
          <a:stretch>
            <a:fillRect/>
          </a:stretch>
        </p:blipFill>
        <p:spPr>
          <a:xfrm>
            <a:off x="2843808" y="1556791"/>
            <a:ext cx="735013" cy="661989"/>
          </a:xfrm>
          <a:prstGeom prst="rect">
            <a:avLst/>
          </a:prstGeom>
          <a:ln w="12700">
            <a:miter lim="400000"/>
          </a:ln>
        </p:spPr>
      </p:pic>
      <p:sp>
        <p:nvSpPr>
          <p:cNvPr id="1047" name="Shape 1047"/>
          <p:cNvSpPr/>
          <p:nvPr/>
        </p:nvSpPr>
        <p:spPr>
          <a:xfrm>
            <a:off x="3635895" y="1628799"/>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1.3</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Shape 104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0" name="Shape 1050"/>
          <p:cNvSpPr/>
          <p:nvPr>
            <p:ph type="title"/>
          </p:nvPr>
        </p:nvSpPr>
        <p:spPr>
          <a:xfrm>
            <a:off x="457200" y="274638"/>
            <a:ext cx="8229600" cy="1143002"/>
          </a:xfrm>
          <a:prstGeom prst="rect">
            <a:avLst/>
          </a:prstGeom>
        </p:spPr>
        <p:txBody>
          <a:bodyPr/>
          <a:lstStyle/>
          <a:p>
            <a:pPr/>
            <a:r>
              <a:t>Services transverses</a:t>
            </a:r>
          </a:p>
        </p:txBody>
      </p:sp>
      <p:sp>
        <p:nvSpPr>
          <p:cNvPr id="1051" name="Shape 1051"/>
          <p:cNvSpPr/>
          <p:nvPr>
            <p:ph type="body" idx="1"/>
          </p:nvPr>
        </p:nvSpPr>
        <p:spPr>
          <a:xfrm>
            <a:off x="457200" y="1600200"/>
            <a:ext cx="8229600" cy="4525963"/>
          </a:xfrm>
          <a:prstGeom prst="rect">
            <a:avLst/>
          </a:prstGeom>
        </p:spPr>
        <p:txBody>
          <a:bodyPr/>
          <a:lstStyle/>
          <a:p>
            <a:pPr marL="1926636" indent="-1926636">
              <a:buSzTx/>
              <a:buNone/>
            </a:pPr>
            <a:r>
              <a:t>Use case : gestion des logs dans les services</a:t>
            </a:r>
            <a:endParaRPr sz="1800"/>
          </a:p>
          <a:p>
            <a:pPr>
              <a:spcBef>
                <a:spcPts val="400"/>
              </a:spcBef>
              <a:defRPr sz="1800"/>
            </a:pPr>
          </a:p>
          <a:p>
            <a:pPr marL="1926636" indent="-1926636">
              <a:buSzTx/>
              <a:buNone/>
            </a:pPr>
            <a:r>
              <a:t>Exercice</a:t>
            </a:r>
          </a:p>
        </p:txBody>
      </p:sp>
      <p:pic>
        <p:nvPicPr>
          <p:cNvPr id="1052"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grpSp>
        <p:nvGrpSpPr>
          <p:cNvPr id="1055" name="Group 1055"/>
          <p:cNvGrpSpPr/>
          <p:nvPr/>
        </p:nvGrpSpPr>
        <p:grpSpPr>
          <a:xfrm>
            <a:off x="2627782" y="2483182"/>
            <a:ext cx="1700462" cy="1067676"/>
            <a:chOff x="0" y="0"/>
            <a:chExt cx="1700461" cy="1067675"/>
          </a:xfrm>
        </p:grpSpPr>
        <p:pic>
          <p:nvPicPr>
            <p:cNvPr id="1053" name="image30.png" descr="C:\Users\fdegrigny\Pictures\book-icon.png"/>
            <p:cNvPicPr>
              <a:picLocks noChangeAspect="1"/>
            </p:cNvPicPr>
            <p:nvPr/>
          </p:nvPicPr>
          <p:blipFill>
            <a:blip r:embed="rId3">
              <a:extLst/>
            </a:blip>
            <a:stretch>
              <a:fillRect/>
            </a:stretch>
          </p:blipFill>
          <p:spPr>
            <a:xfrm>
              <a:off x="0" y="0"/>
              <a:ext cx="680187" cy="595167"/>
            </a:xfrm>
            <a:prstGeom prst="rect">
              <a:avLst/>
            </a:prstGeom>
            <a:ln w="12700" cap="flat">
              <a:noFill/>
              <a:miter lim="400000"/>
            </a:ln>
            <a:effectLst/>
          </p:spPr>
        </p:pic>
        <p:sp>
          <p:nvSpPr>
            <p:cNvPr id="1054" name="Shape 1054"/>
            <p:cNvSpPr/>
            <p:nvPr/>
          </p:nvSpPr>
          <p:spPr>
            <a:xfrm>
              <a:off x="680182" y="0"/>
              <a:ext cx="1020280" cy="10676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sz="2800">
                  <a:latin typeface="Calibri"/>
                  <a:ea typeface="Calibri"/>
                  <a:cs typeface="Calibri"/>
                  <a:sym typeface="Calibri"/>
                </a:defRPr>
              </a:lvl1pPr>
            </a:lstStyle>
            <a:p>
              <a:pPr/>
              <a:r>
                <a:t>1.7.1</a:t>
              </a:r>
            </a:p>
          </p:txBody>
        </p:sp>
      </p:gr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7" name="Shape 105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8" name="Shape 1058"/>
          <p:cNvSpPr/>
          <p:nvPr>
            <p:ph type="title"/>
          </p:nvPr>
        </p:nvSpPr>
        <p:spPr>
          <a:xfrm>
            <a:off x="457199" y="274637"/>
            <a:ext cx="7355162" cy="1143004"/>
          </a:xfrm>
          <a:prstGeom prst="rect">
            <a:avLst/>
          </a:prstGeom>
        </p:spPr>
        <p:txBody>
          <a:bodyPr lIns="0" tIns="0" rIns="0" bIns="0"/>
          <a:lstStyle/>
          <a:p>
            <a:pPr/>
            <a:r>
              <a:t>Services transverses</a:t>
            </a:r>
          </a:p>
        </p:txBody>
      </p:sp>
      <p:sp>
        <p:nvSpPr>
          <p:cNvPr id="1059" name="Shape 1059"/>
          <p:cNvSpPr/>
          <p:nvPr/>
        </p:nvSpPr>
        <p:spPr>
          <a:xfrm>
            <a:off x="609600" y="1752600"/>
            <a:ext cx="8229600" cy="3365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42900" indent="-342900">
              <a:spcBef>
                <a:spcPts val="700"/>
              </a:spcBef>
              <a:defRPr i="1" sz="3200">
                <a:latin typeface="Calibri"/>
                <a:ea typeface="Calibri"/>
                <a:cs typeface="Calibri"/>
                <a:sym typeface="Calibri"/>
              </a:defRPr>
            </a:pPr>
            <a:r>
              <a:t>Quelle difficulté rencontre-t-on ?</a:t>
            </a:r>
          </a:p>
          <a:p>
            <a:pPr marL="342900" indent="-342900">
              <a:spcBef>
                <a:spcPts val="700"/>
              </a:spcBef>
              <a:defRPr sz="1400">
                <a:latin typeface="Calibri"/>
                <a:ea typeface="Calibri"/>
                <a:cs typeface="Calibri"/>
                <a:sym typeface="Calibri"/>
              </a:defRPr>
            </a:pPr>
          </a:p>
          <a:p>
            <a:pPr marL="423332" indent="-423332">
              <a:spcBef>
                <a:spcPts val="400"/>
              </a:spcBef>
              <a:buSzPct val="100000"/>
              <a:buFont typeface="Arial"/>
              <a:buChar char="•"/>
              <a:defRPr sz="2400">
                <a:latin typeface="Calibri"/>
                <a:ea typeface="Calibri"/>
                <a:cs typeface="Calibri"/>
                <a:sym typeface="Calibri"/>
              </a:defRPr>
            </a:pPr>
            <a:r>
              <a:t>Code redondant</a:t>
            </a:r>
          </a:p>
          <a:p>
            <a:pPr marL="423332" indent="-423332">
              <a:spcBef>
                <a:spcPts val="400"/>
              </a:spcBef>
              <a:buSzPct val="100000"/>
              <a:buFont typeface="Arial"/>
              <a:buChar char="•"/>
              <a:defRPr sz="2400">
                <a:latin typeface="Calibri"/>
                <a:ea typeface="Calibri"/>
                <a:cs typeface="Calibri"/>
                <a:sym typeface="Calibri"/>
              </a:defRPr>
            </a:pPr>
            <a:r>
              <a:t>Plus l’application grossit, plus le changement devient difficile</a:t>
            </a:r>
          </a:p>
          <a:p>
            <a:pPr marL="423332" indent="-423332">
              <a:spcBef>
                <a:spcPts val="400"/>
              </a:spcBef>
              <a:buSzPct val="100000"/>
              <a:buFont typeface="Arial"/>
              <a:buChar char="•"/>
              <a:defRPr sz="2400">
                <a:latin typeface="Calibri"/>
                <a:ea typeface="Calibri"/>
                <a:cs typeface="Calibri"/>
                <a:sym typeface="Calibri"/>
              </a:defRPr>
            </a:pPr>
            <a:r>
              <a:t>Désactivation gérée ?</a:t>
            </a:r>
          </a:p>
          <a:p>
            <a:pPr>
              <a:spcBef>
                <a:spcPts val="400"/>
              </a:spcBef>
              <a:defRPr sz="2000">
                <a:latin typeface="Calibri"/>
                <a:ea typeface="Calibri"/>
                <a:cs typeface="Calibri"/>
                <a:sym typeface="Calibri"/>
              </a:defRPr>
            </a:pPr>
          </a:p>
          <a:p>
            <a:pPr>
              <a:spcBef>
                <a:spcPts val="400"/>
              </a:spcBef>
              <a:defRPr sz="2000">
                <a:latin typeface="Calibri"/>
                <a:ea typeface="Calibri"/>
                <a:cs typeface="Calibri"/>
                <a:sym typeface="Calibri"/>
              </a:defRPr>
            </a:pPr>
          </a:p>
        </p:txBody>
      </p:sp>
      <p:pic>
        <p:nvPicPr>
          <p:cNvPr id="1060"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2" name="Shape 106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3" name="Shape 1063"/>
          <p:cNvSpPr/>
          <p:nvPr>
            <p:ph type="title"/>
          </p:nvPr>
        </p:nvSpPr>
        <p:spPr>
          <a:xfrm>
            <a:off x="457200" y="92075"/>
            <a:ext cx="8229600" cy="854871"/>
          </a:xfrm>
          <a:prstGeom prst="rect">
            <a:avLst/>
          </a:prstGeom>
        </p:spPr>
        <p:txBody>
          <a:bodyPr/>
          <a:lstStyle/>
          <a:p>
            <a:pPr/>
            <a:r>
              <a:t>AOP</a:t>
            </a:r>
          </a:p>
        </p:txBody>
      </p:sp>
      <p:grpSp>
        <p:nvGrpSpPr>
          <p:cNvPr id="1076" name="Group 1076"/>
          <p:cNvGrpSpPr/>
          <p:nvPr/>
        </p:nvGrpSpPr>
        <p:grpSpPr>
          <a:xfrm>
            <a:off x="5511797" y="1746371"/>
            <a:ext cx="3324331" cy="4296575"/>
            <a:chOff x="0" y="-1"/>
            <a:chExt cx="3324330" cy="4296573"/>
          </a:xfrm>
        </p:grpSpPr>
        <p:sp>
          <p:nvSpPr>
            <p:cNvPr id="1064" name="Shape 1064"/>
            <p:cNvSpPr/>
            <p:nvPr/>
          </p:nvSpPr>
          <p:spPr>
            <a:xfrm>
              <a:off x="-1" y="-2"/>
              <a:ext cx="3324331" cy="2145858"/>
            </a:xfrm>
            <a:prstGeom prst="rect">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65" name="Shape 1065"/>
            <p:cNvSpPr/>
            <p:nvPr/>
          </p:nvSpPr>
          <p:spPr>
            <a:xfrm>
              <a:off x="-1" y="2474244"/>
              <a:ext cx="3324331" cy="804965"/>
            </a:xfrm>
            <a:prstGeom prst="rect">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66" name="Shape 1066"/>
            <p:cNvSpPr/>
            <p:nvPr/>
          </p:nvSpPr>
          <p:spPr>
            <a:xfrm>
              <a:off x="-1" y="3632995"/>
              <a:ext cx="3324331" cy="663578"/>
            </a:xfrm>
            <a:prstGeom prst="rect">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67" name="Shape 1067"/>
            <p:cNvSpPr/>
            <p:nvPr/>
          </p:nvSpPr>
          <p:spPr>
            <a:xfrm>
              <a:off x="393699" y="299069"/>
              <a:ext cx="2536930"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68" name="Shape 1068"/>
            <p:cNvSpPr/>
            <p:nvPr/>
          </p:nvSpPr>
          <p:spPr>
            <a:xfrm>
              <a:off x="393699" y="603423"/>
              <a:ext cx="2536930"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69" name="Shape 1069"/>
            <p:cNvSpPr/>
            <p:nvPr/>
          </p:nvSpPr>
          <p:spPr>
            <a:xfrm>
              <a:off x="393699" y="907777"/>
              <a:ext cx="2536930"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0" name="Shape 1070"/>
            <p:cNvSpPr/>
            <p:nvPr/>
          </p:nvSpPr>
          <p:spPr>
            <a:xfrm>
              <a:off x="393699" y="1212130"/>
              <a:ext cx="2536930"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1" name="Shape 1071"/>
            <p:cNvSpPr/>
            <p:nvPr/>
          </p:nvSpPr>
          <p:spPr>
            <a:xfrm>
              <a:off x="393699" y="1516484"/>
              <a:ext cx="2536930"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2" name="Shape 1072"/>
            <p:cNvSpPr/>
            <p:nvPr/>
          </p:nvSpPr>
          <p:spPr>
            <a:xfrm>
              <a:off x="393699" y="2675718"/>
              <a:ext cx="2536930" cy="2"/>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3" name="Shape 1073"/>
            <p:cNvSpPr/>
            <p:nvPr/>
          </p:nvSpPr>
          <p:spPr>
            <a:xfrm>
              <a:off x="393699" y="2980071"/>
              <a:ext cx="2536930" cy="3"/>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4" name="Shape 1074"/>
            <p:cNvSpPr/>
            <p:nvPr/>
          </p:nvSpPr>
          <p:spPr>
            <a:xfrm>
              <a:off x="386454" y="3864042"/>
              <a:ext cx="2551420" cy="2"/>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75" name="Shape 1075"/>
            <p:cNvSpPr/>
            <p:nvPr/>
          </p:nvSpPr>
          <p:spPr>
            <a:xfrm>
              <a:off x="393699" y="4136219"/>
              <a:ext cx="2551421" cy="3"/>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1077" name="Shape 1077"/>
          <p:cNvSpPr/>
          <p:nvPr/>
        </p:nvSpPr>
        <p:spPr>
          <a:xfrm>
            <a:off x="755576" y="5733255"/>
            <a:ext cx="229968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chemeClr val="accent3"/>
                </a:solidFill>
                <a:latin typeface="Calibri"/>
                <a:ea typeface="Calibri"/>
                <a:cs typeface="Calibri"/>
                <a:sym typeface="Calibri"/>
              </a:defRPr>
            </a:lvl1pPr>
          </a:lstStyle>
          <a:p>
            <a:pPr/>
            <a:r>
              <a:t>Code métier</a:t>
            </a:r>
          </a:p>
        </p:txBody>
      </p:sp>
      <p:sp>
        <p:nvSpPr>
          <p:cNvPr id="1078" name="Shape 1078"/>
          <p:cNvSpPr/>
          <p:nvPr/>
        </p:nvSpPr>
        <p:spPr>
          <a:xfrm>
            <a:off x="755576" y="6149106"/>
            <a:ext cx="2299681"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4972A"/>
                </a:solidFill>
                <a:latin typeface="Calibri"/>
                <a:ea typeface="Calibri"/>
                <a:cs typeface="Calibri"/>
                <a:sym typeface="Calibri"/>
              </a:defRPr>
            </a:lvl1pPr>
          </a:lstStyle>
          <a:p>
            <a:pPr/>
            <a:r>
              <a:t>Logs</a:t>
            </a:r>
          </a:p>
        </p:txBody>
      </p:sp>
      <p:sp>
        <p:nvSpPr>
          <p:cNvPr id="1079" name="Shape 1079"/>
          <p:cNvSpPr/>
          <p:nvPr/>
        </p:nvSpPr>
        <p:spPr>
          <a:xfrm>
            <a:off x="1623379" y="6099938"/>
            <a:ext cx="229968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D27F9"/>
                </a:solidFill>
                <a:latin typeface="Calibri"/>
                <a:ea typeface="Calibri"/>
                <a:cs typeface="Calibri"/>
                <a:sym typeface="Calibri"/>
              </a:defRPr>
            </a:lvl1pPr>
          </a:lstStyle>
          <a:p>
            <a:pPr/>
            <a:r>
              <a:t>Transaction</a:t>
            </a:r>
          </a:p>
        </p:txBody>
      </p:sp>
      <p:grpSp>
        <p:nvGrpSpPr>
          <p:cNvPr id="1097" name="Group 1097"/>
          <p:cNvGrpSpPr/>
          <p:nvPr/>
        </p:nvGrpSpPr>
        <p:grpSpPr>
          <a:xfrm>
            <a:off x="660397" y="1311101"/>
            <a:ext cx="3324329" cy="4235802"/>
            <a:chOff x="-1" y="0"/>
            <a:chExt cx="3324328" cy="4235801"/>
          </a:xfrm>
        </p:grpSpPr>
        <p:sp>
          <p:nvSpPr>
            <p:cNvPr id="1080" name="Shape 1080"/>
            <p:cNvSpPr/>
            <p:nvPr/>
          </p:nvSpPr>
          <p:spPr>
            <a:xfrm>
              <a:off x="-2" y="0"/>
              <a:ext cx="3324329" cy="4235802"/>
            </a:xfrm>
            <a:prstGeom prst="rect">
              <a:avLst/>
            </a:prstGeom>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081" name="Shape 1081"/>
            <p:cNvSpPr/>
            <p:nvPr/>
          </p:nvSpPr>
          <p:spPr>
            <a:xfrm>
              <a:off x="393699" y="657398"/>
              <a:ext cx="2536928"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2" name="Shape 1082"/>
            <p:cNvSpPr/>
            <p:nvPr/>
          </p:nvSpPr>
          <p:spPr>
            <a:xfrm>
              <a:off x="393699" y="3152601"/>
              <a:ext cx="2536928"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3" name="Shape 1083"/>
            <p:cNvSpPr/>
            <p:nvPr/>
          </p:nvSpPr>
          <p:spPr>
            <a:xfrm>
              <a:off x="393699" y="1063798"/>
              <a:ext cx="1655174"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4" name="Shape 1084"/>
            <p:cNvSpPr/>
            <p:nvPr/>
          </p:nvSpPr>
          <p:spPr>
            <a:xfrm>
              <a:off x="393699" y="2930253"/>
              <a:ext cx="1655174"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5" name="Shape 1085"/>
            <p:cNvSpPr/>
            <p:nvPr/>
          </p:nvSpPr>
          <p:spPr>
            <a:xfrm>
              <a:off x="1282700" y="1905000"/>
              <a:ext cx="1655173"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6" name="Shape 1086"/>
            <p:cNvSpPr/>
            <p:nvPr/>
          </p:nvSpPr>
          <p:spPr>
            <a:xfrm>
              <a:off x="393699" y="2117899"/>
              <a:ext cx="2536928"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7" name="Shape 1087"/>
            <p:cNvSpPr/>
            <p:nvPr/>
          </p:nvSpPr>
          <p:spPr>
            <a:xfrm>
              <a:off x="393699" y="3374951"/>
              <a:ext cx="2536928" cy="2"/>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8" name="Shape 1088"/>
            <p:cNvSpPr/>
            <p:nvPr/>
          </p:nvSpPr>
          <p:spPr>
            <a:xfrm>
              <a:off x="393699" y="444499"/>
              <a:ext cx="2536928" cy="2"/>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89" name="Shape 1089"/>
            <p:cNvSpPr/>
            <p:nvPr/>
          </p:nvSpPr>
          <p:spPr>
            <a:xfrm>
              <a:off x="393699" y="2322376"/>
              <a:ext cx="2536928" cy="2"/>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0" name="Shape 1090"/>
            <p:cNvSpPr/>
            <p:nvPr/>
          </p:nvSpPr>
          <p:spPr>
            <a:xfrm>
              <a:off x="393699" y="870297"/>
              <a:ext cx="2536928" cy="3"/>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1" name="Shape 1091"/>
            <p:cNvSpPr/>
            <p:nvPr/>
          </p:nvSpPr>
          <p:spPr>
            <a:xfrm>
              <a:off x="2176765" y="1063798"/>
              <a:ext cx="748011" cy="3"/>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2" name="Shape 1092"/>
            <p:cNvSpPr/>
            <p:nvPr/>
          </p:nvSpPr>
          <p:spPr>
            <a:xfrm>
              <a:off x="386454" y="3597299"/>
              <a:ext cx="2551419" cy="2"/>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3" name="Shape 1093"/>
            <p:cNvSpPr/>
            <p:nvPr/>
          </p:nvSpPr>
          <p:spPr>
            <a:xfrm>
              <a:off x="386454" y="2707904"/>
              <a:ext cx="2551418" cy="2"/>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4" name="Shape 1094"/>
            <p:cNvSpPr/>
            <p:nvPr/>
          </p:nvSpPr>
          <p:spPr>
            <a:xfrm>
              <a:off x="393699" y="1683098"/>
              <a:ext cx="2536928" cy="2"/>
            </a:xfrm>
            <a:prstGeom prst="line">
              <a:avLst/>
            </a:prstGeom>
            <a:noFill/>
            <a:ln w="25400" cap="flat">
              <a:solidFill>
                <a:srgbClr val="2DF905"/>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5" name="Shape 1095"/>
            <p:cNvSpPr/>
            <p:nvPr/>
          </p:nvSpPr>
          <p:spPr>
            <a:xfrm>
              <a:off x="411465" y="213147"/>
              <a:ext cx="2501396" cy="3"/>
            </a:xfrm>
            <a:prstGeom prst="line">
              <a:avLst/>
            </a:prstGeom>
            <a:noFill/>
            <a:ln w="25400" cap="flat">
              <a:solidFill>
                <a:srgbClr val="2324E7"/>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096" name="Shape 1096"/>
            <p:cNvSpPr/>
            <p:nvPr/>
          </p:nvSpPr>
          <p:spPr>
            <a:xfrm>
              <a:off x="393699" y="1901749"/>
              <a:ext cx="748011" cy="3"/>
            </a:xfrm>
            <a:prstGeom prst="line">
              <a:avLst/>
            </a:prstGeom>
            <a:noFill/>
            <a:ln w="25400" cap="flat">
              <a:solidFill>
                <a:srgbClr val="F5A32B"/>
              </a:solidFill>
              <a:prstDash val="solid"/>
              <a:bevel/>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grpSp>
      <p:sp>
        <p:nvSpPr>
          <p:cNvPr id="1098" name="Shape 1098"/>
          <p:cNvSpPr/>
          <p:nvPr/>
        </p:nvSpPr>
        <p:spPr>
          <a:xfrm flipH="1">
            <a:off x="4211959" y="3717031"/>
            <a:ext cx="936106" cy="2"/>
          </a:xfrm>
          <a:prstGeom prst="line">
            <a:avLst/>
          </a:prstGeom>
          <a:ln w="1270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pic>
        <p:nvPicPr>
          <p:cNvPr id="1099"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1" name="Shape 110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2" name="Shape 1102"/>
          <p:cNvSpPr/>
          <p:nvPr>
            <p:ph type="title"/>
          </p:nvPr>
        </p:nvSpPr>
        <p:spPr>
          <a:xfrm>
            <a:off x="457199" y="274637"/>
            <a:ext cx="7355162" cy="1143004"/>
          </a:xfrm>
          <a:prstGeom prst="rect">
            <a:avLst/>
          </a:prstGeom>
        </p:spPr>
        <p:txBody>
          <a:bodyPr lIns="0" tIns="0" rIns="0" bIns="0"/>
          <a:lstStyle/>
          <a:p>
            <a:pPr/>
            <a:r>
              <a:t>AOP</a:t>
            </a:r>
          </a:p>
        </p:txBody>
      </p:sp>
      <p:sp>
        <p:nvSpPr>
          <p:cNvPr id="1103" name="Shape 1103"/>
          <p:cNvSpPr/>
          <p:nvPr/>
        </p:nvSpPr>
        <p:spPr>
          <a:xfrm>
            <a:off x="609600" y="1484783"/>
            <a:ext cx="8229600" cy="5143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4031" indent="-264031" defTabSz="704087">
              <a:spcBef>
                <a:spcPts val="500"/>
              </a:spcBef>
              <a:defRPr i="1" sz="2400">
                <a:latin typeface="Calibri"/>
                <a:ea typeface="Calibri"/>
                <a:cs typeface="Calibri"/>
                <a:sym typeface="Calibri"/>
              </a:defRPr>
            </a:pPr>
            <a:r>
              <a:t>Aspect oriented programming</a:t>
            </a:r>
          </a:p>
          <a:p>
            <a:pPr marL="264031" indent="-264031" defTabSz="704087">
              <a:spcBef>
                <a:spcPts val="300"/>
              </a:spcBef>
              <a:defRPr sz="1600">
                <a:latin typeface="Calibri"/>
                <a:ea typeface="Calibri"/>
                <a:cs typeface="Calibri"/>
                <a:sym typeface="Calibri"/>
              </a:defRPr>
            </a:pPr>
          </a:p>
          <a:p>
            <a:pPr marL="244474" indent="-244474" defTabSz="704087">
              <a:spcBef>
                <a:spcPts val="300"/>
              </a:spcBef>
              <a:buSzPct val="100000"/>
              <a:buFont typeface="Arial"/>
              <a:buChar char="•"/>
              <a:defRPr>
                <a:latin typeface="Calibri"/>
                <a:ea typeface="Calibri"/>
                <a:cs typeface="Calibri"/>
                <a:sym typeface="Calibri"/>
              </a:defRPr>
            </a:pPr>
            <a:r>
              <a:t>Séparer chaque aspect du programme</a:t>
            </a:r>
          </a:p>
          <a:p>
            <a:pPr marL="244474" indent="-244474" defTabSz="704087">
              <a:spcBef>
                <a:spcPts val="300"/>
              </a:spcBef>
              <a:buSzPct val="100000"/>
              <a:buFont typeface="Arial"/>
              <a:buChar char="•"/>
              <a:defRPr>
                <a:latin typeface="Calibri"/>
                <a:ea typeface="Calibri"/>
                <a:cs typeface="Calibri"/>
                <a:sym typeface="Calibri"/>
              </a:defRPr>
            </a:pPr>
            <a:r>
              <a:t>Le module développé se concentre sur la logique métier</a:t>
            </a:r>
          </a:p>
          <a:p>
            <a:pPr marL="244474" indent="-244474" defTabSz="704087">
              <a:spcBef>
                <a:spcPts val="300"/>
              </a:spcBef>
              <a:buSzPct val="100000"/>
              <a:buFont typeface="Arial"/>
              <a:buChar char="•"/>
              <a:defRPr>
                <a:latin typeface="Calibri"/>
                <a:ea typeface="Calibri"/>
                <a:cs typeface="Calibri"/>
                <a:sym typeface="Calibri"/>
              </a:defRPr>
            </a:pPr>
            <a:r>
              <a:t>Ne pas polluer le code métier avec du code technique</a:t>
            </a:r>
          </a:p>
          <a:p>
            <a:pPr marL="244474" indent="-244474" defTabSz="704087">
              <a:spcBef>
                <a:spcPts val="300"/>
              </a:spcBef>
              <a:buSzPct val="100000"/>
              <a:buFont typeface="Arial"/>
              <a:buChar char="•"/>
              <a:defRPr>
                <a:latin typeface="Calibri"/>
                <a:ea typeface="Calibri"/>
                <a:cs typeface="Calibri"/>
                <a:sym typeface="Calibri"/>
              </a:defRPr>
            </a:pPr>
            <a:r>
              <a:t>Un nouveau paradigme de programmation</a:t>
            </a:r>
          </a:p>
          <a:p>
            <a:pPr defTabSz="704087">
              <a:spcBef>
                <a:spcPts val="300"/>
              </a:spcBef>
              <a:defRPr sz="1500">
                <a:latin typeface="Calibri"/>
                <a:ea typeface="Calibri"/>
                <a:cs typeface="Calibri"/>
                <a:sym typeface="Calibri"/>
              </a:defRPr>
            </a:pPr>
          </a:p>
          <a:p>
            <a:pPr marL="264031" indent="-264031" defTabSz="704087">
              <a:spcBef>
                <a:spcPts val="500"/>
              </a:spcBef>
              <a:defRPr i="1" sz="2400">
                <a:latin typeface="Calibri"/>
                <a:ea typeface="Calibri"/>
                <a:cs typeface="Calibri"/>
                <a:sym typeface="Calibri"/>
              </a:defRPr>
            </a:pPr>
            <a:r>
              <a:t>Quelques définitions</a:t>
            </a:r>
          </a:p>
          <a:p>
            <a:pPr defTabSz="704087">
              <a:spcBef>
                <a:spcPts val="300"/>
              </a:spcBef>
              <a:defRPr sz="1500">
                <a:latin typeface="Calibri"/>
                <a:ea typeface="Calibri"/>
                <a:cs typeface="Calibri"/>
                <a:sym typeface="Calibri"/>
              </a:defRPr>
            </a:pPr>
          </a:p>
          <a:p>
            <a:pPr defTabSz="704087">
              <a:spcBef>
                <a:spcPts val="300"/>
              </a:spcBef>
              <a:defRPr>
                <a:latin typeface="Calibri"/>
                <a:ea typeface="Calibri"/>
                <a:cs typeface="Calibri"/>
                <a:sym typeface="Calibri"/>
              </a:defRPr>
            </a:pPr>
            <a:r>
              <a:t>Un aspect définit :</a:t>
            </a:r>
          </a:p>
          <a:p>
            <a:pPr marL="244474" indent="-244474" defTabSz="704087">
              <a:spcBef>
                <a:spcPts val="300"/>
              </a:spcBef>
              <a:buSzPct val="100000"/>
              <a:buFont typeface="Arial"/>
              <a:buChar char="•"/>
              <a:defRPr>
                <a:latin typeface="Calibri"/>
                <a:ea typeface="Calibri"/>
                <a:cs typeface="Calibri"/>
                <a:sym typeface="Calibri"/>
              </a:defRPr>
            </a:pPr>
            <a:r>
              <a:t>un pointcut : point d’action  définissant le moment où l’interaction peut avoir lieu</a:t>
            </a:r>
          </a:p>
          <a:p>
            <a:pPr marL="244474" indent="-244474" defTabSz="704087">
              <a:spcBef>
                <a:spcPts val="300"/>
              </a:spcBef>
              <a:buSzPct val="100000"/>
              <a:buFont typeface="Arial"/>
              <a:buChar char="•"/>
              <a:defRPr>
                <a:latin typeface="Calibri"/>
                <a:ea typeface="Calibri"/>
                <a:cs typeface="Calibri"/>
                <a:sym typeface="Calibri"/>
              </a:defRPr>
            </a:pPr>
            <a:r>
              <a:t>un advice : programmes pouvant être activés avant, autour ou après un point d’action</a:t>
            </a:r>
          </a:p>
          <a:p>
            <a:pPr defTabSz="704087">
              <a:spcBef>
                <a:spcPts val="300"/>
              </a:spcBef>
              <a:defRPr>
                <a:latin typeface="Calibri"/>
                <a:ea typeface="Calibri"/>
                <a:cs typeface="Calibri"/>
                <a:sym typeface="Calibri"/>
              </a:defRPr>
            </a:pPr>
          </a:p>
          <a:p>
            <a:pPr defTabSz="704087">
              <a:spcBef>
                <a:spcPts val="300"/>
              </a:spcBef>
              <a:defRPr>
                <a:latin typeface="Calibri"/>
                <a:ea typeface="Calibri"/>
                <a:cs typeface="Calibri"/>
                <a:sym typeface="Calibri"/>
              </a:defRPr>
            </a:pPr>
            <a:r>
              <a:t>Tissage : insertion des advice aux pointcuts</a:t>
            </a:r>
          </a:p>
          <a:p>
            <a:pPr marL="264031" indent="-264031" defTabSz="704087">
              <a:spcBef>
                <a:spcPts val="300"/>
              </a:spcBef>
              <a:defRPr>
                <a:latin typeface="Calibri"/>
                <a:ea typeface="Calibri"/>
                <a:cs typeface="Calibri"/>
                <a:sym typeface="Calibri"/>
              </a:defRPr>
            </a:pPr>
            <a:r>
              <a:t>Joinpoint : endroit dans les codes où ils est valide d’insérer un advice</a:t>
            </a:r>
          </a:p>
        </p:txBody>
      </p:sp>
      <p:pic>
        <p:nvPicPr>
          <p:cNvPr id="1104"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Shape 215"/>
          <p:cNvSpPr/>
          <p:nvPr>
            <p:ph type="title"/>
          </p:nvPr>
        </p:nvSpPr>
        <p:spPr>
          <a:prstGeom prst="rect">
            <a:avLst/>
          </a:prstGeom>
        </p:spPr>
        <p:txBody>
          <a:bodyPr/>
          <a:lstStyle/>
          <a:p>
            <a:pPr/>
            <a:r>
              <a:t>A vous de jouer</a:t>
            </a:r>
          </a:p>
        </p:txBody>
      </p:sp>
      <p:sp>
        <p:nvSpPr>
          <p:cNvPr id="216" name="Shape 216"/>
          <p:cNvSpPr/>
          <p:nvPr>
            <p:ph type="body" idx="1"/>
          </p:nvPr>
        </p:nvSpPr>
        <p:spPr>
          <a:xfrm>
            <a:off x="457200" y="1600200"/>
            <a:ext cx="8229600" cy="4525963"/>
          </a:xfrm>
          <a:prstGeom prst="rect">
            <a:avLst/>
          </a:prstGeom>
        </p:spPr>
        <p:txBody>
          <a:bodyPr/>
          <a:lstStyle/>
          <a:p>
            <a:pPr>
              <a:buSzTx/>
              <a:buNone/>
            </a:pPr>
            <a:r>
              <a:t>Par groupe de 3, cherchez </a:t>
            </a:r>
          </a:p>
          <a:p>
            <a:pPr>
              <a:buSzTx/>
              <a:buNone/>
            </a:pPr>
            <a:r>
              <a:t>quelles sont les caractéristiques</a:t>
            </a:r>
          </a:p>
          <a:p>
            <a:pPr>
              <a:buSzTx/>
              <a:buNone/>
            </a:pPr>
            <a:r>
              <a:t>d’une bonne architecture logicielle</a:t>
            </a:r>
          </a:p>
          <a:p>
            <a:pPr>
              <a:buSzTx/>
              <a:buNone/>
            </a:pPr>
          </a:p>
          <a:p>
            <a:pPr lvl="1" marL="285750" indent="171450">
              <a:spcBef>
                <a:spcPts val="600"/>
              </a:spcBef>
              <a:buSzTx/>
              <a:buNone/>
              <a:defRPr sz="2800"/>
            </a:pPr>
            <a:r>
              <a:t>Ecrivez 1 idée par post-it</a:t>
            </a:r>
          </a:p>
          <a:p>
            <a:pPr lvl="1" marL="285750" indent="171450">
              <a:spcBef>
                <a:spcPts val="600"/>
              </a:spcBef>
              <a:buSzTx/>
              <a:buNone/>
              <a:defRPr sz="1200"/>
            </a:pPr>
          </a:p>
          <a:p>
            <a:pPr lvl="1" marL="285750" indent="171450">
              <a:spcBef>
                <a:spcPts val="600"/>
              </a:spcBef>
              <a:buSzTx/>
              <a:buNone/>
              <a:defRPr sz="2800"/>
            </a:pPr>
            <a:r>
              <a:t>Essayer de les trier par importance</a:t>
            </a:r>
          </a:p>
        </p:txBody>
      </p:sp>
      <p:pic>
        <p:nvPicPr>
          <p:cNvPr id="217"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218" name="Shape 218"/>
          <p:cNvSpPr/>
          <p:nvPr/>
        </p:nvSpPr>
        <p:spPr>
          <a:xfrm>
            <a:off x="7668344" y="1412775"/>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pic>
        <p:nvPicPr>
          <p:cNvPr id="219" name="image11.png" descr="C:\Users\fdegrigny\Pictures\post-it-Azul.png"/>
          <p:cNvPicPr>
            <a:picLocks noChangeAspect="1"/>
          </p:cNvPicPr>
          <p:nvPr/>
        </p:nvPicPr>
        <p:blipFill>
          <a:blip r:embed="rId3">
            <a:extLst/>
          </a:blip>
          <a:stretch>
            <a:fillRect/>
          </a:stretch>
        </p:blipFill>
        <p:spPr>
          <a:xfrm>
            <a:off x="7740352" y="3501008"/>
            <a:ext cx="1263497" cy="1298117"/>
          </a:xfrm>
          <a:prstGeom prst="rect">
            <a:avLst/>
          </a:prstGeom>
          <a:ln w="12700">
            <a:miter lim="400000"/>
          </a:ln>
        </p:spPr>
      </p:pic>
      <p:pic>
        <p:nvPicPr>
          <p:cNvPr id="220" name="image12.png" descr="C:\Users\fdegrigny\Pictures\post-it-Azul.png"/>
          <p:cNvPicPr>
            <a:picLocks noChangeAspect="1"/>
          </p:cNvPicPr>
          <p:nvPr/>
        </p:nvPicPr>
        <p:blipFill>
          <a:blip r:embed="rId4">
            <a:extLst/>
          </a:blip>
          <a:stretch>
            <a:fillRect/>
          </a:stretch>
        </p:blipFill>
        <p:spPr>
          <a:xfrm rot="517496">
            <a:off x="6444207" y="3933056"/>
            <a:ext cx="1187575" cy="1220115"/>
          </a:xfrm>
          <a:prstGeom prst="rect">
            <a:avLst/>
          </a:prstGeom>
          <a:ln w="12700">
            <a:miter lim="400000"/>
          </a:ln>
        </p:spPr>
      </p:pic>
      <p:pic>
        <p:nvPicPr>
          <p:cNvPr id="221" name="image13.png" descr="C:\Users\fdegrigny\Pictures\post-it-Azul.png"/>
          <p:cNvPicPr>
            <a:picLocks noChangeAspect="1"/>
          </p:cNvPicPr>
          <p:nvPr/>
        </p:nvPicPr>
        <p:blipFill>
          <a:blip r:embed="rId5">
            <a:extLst/>
          </a:blip>
          <a:stretch>
            <a:fillRect/>
          </a:stretch>
        </p:blipFill>
        <p:spPr>
          <a:xfrm rot="236970">
            <a:off x="6876256" y="2348880"/>
            <a:ext cx="1221795" cy="1255274"/>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6" name="Shape 110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7" name="Shape 1107"/>
          <p:cNvSpPr/>
          <p:nvPr>
            <p:ph type="title"/>
          </p:nvPr>
        </p:nvSpPr>
        <p:spPr>
          <a:xfrm>
            <a:off x="-36513" y="274638"/>
            <a:ext cx="8229601" cy="1143002"/>
          </a:xfrm>
          <a:prstGeom prst="rect">
            <a:avLst/>
          </a:prstGeom>
        </p:spPr>
        <p:txBody>
          <a:bodyPr/>
          <a:lstStyle/>
          <a:p>
            <a:pPr/>
            <a:r>
              <a:t>AOP</a:t>
            </a:r>
          </a:p>
        </p:txBody>
      </p:sp>
      <p:sp>
        <p:nvSpPr>
          <p:cNvPr id="1108" name="Shape 1108"/>
          <p:cNvSpPr/>
          <p:nvPr>
            <p:ph type="body" idx="1"/>
          </p:nvPr>
        </p:nvSpPr>
        <p:spPr>
          <a:xfrm>
            <a:off x="457200" y="1600200"/>
            <a:ext cx="8229600" cy="4525963"/>
          </a:xfrm>
          <a:prstGeom prst="rect">
            <a:avLst/>
          </a:prstGeom>
        </p:spPr>
        <p:txBody>
          <a:bodyPr/>
          <a:lstStyle/>
          <a:p>
            <a:pPr marL="1926636" indent="-1926636">
              <a:buSzTx/>
              <a:buNone/>
            </a:pPr>
            <a:r>
              <a:t>Use case : gestion des logs dans les services </a:t>
            </a:r>
            <a:br/>
            <a:r>
              <a:t>avec AspectJ</a:t>
            </a:r>
          </a:p>
          <a:p>
            <a:pPr>
              <a:spcBef>
                <a:spcPts val="400"/>
              </a:spcBef>
              <a:defRPr sz="1800"/>
            </a:pPr>
          </a:p>
          <a:p>
            <a:pPr marL="1926636" indent="-1926636">
              <a:buSzTx/>
              <a:buNone/>
            </a:pPr>
            <a:r>
              <a:t>Exercice</a:t>
            </a:r>
          </a:p>
        </p:txBody>
      </p:sp>
      <p:pic>
        <p:nvPicPr>
          <p:cNvPr id="1109"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grpSp>
        <p:nvGrpSpPr>
          <p:cNvPr id="1112" name="Group 1112"/>
          <p:cNvGrpSpPr/>
          <p:nvPr/>
        </p:nvGrpSpPr>
        <p:grpSpPr>
          <a:xfrm>
            <a:off x="2267743" y="3068959"/>
            <a:ext cx="1800201" cy="504062"/>
            <a:chOff x="0" y="0"/>
            <a:chExt cx="1800199" cy="504060"/>
          </a:xfrm>
        </p:grpSpPr>
        <p:pic>
          <p:nvPicPr>
            <p:cNvPr id="1110" name="image30.png" descr="C:\Users\fdegrigny\Pictures\book-icon.png"/>
            <p:cNvPicPr>
              <a:picLocks noChangeAspect="1"/>
            </p:cNvPicPr>
            <p:nvPr/>
          </p:nvPicPr>
          <p:blipFill>
            <a:blip r:embed="rId3">
              <a:extLst/>
            </a:blip>
            <a:stretch>
              <a:fillRect/>
            </a:stretch>
          </p:blipFill>
          <p:spPr>
            <a:xfrm>
              <a:off x="0" y="0"/>
              <a:ext cx="576067" cy="504061"/>
            </a:xfrm>
            <a:prstGeom prst="rect">
              <a:avLst/>
            </a:prstGeom>
            <a:ln w="12700" cap="flat">
              <a:noFill/>
              <a:miter lim="400000"/>
            </a:ln>
            <a:effectLst/>
          </p:spPr>
        </p:pic>
        <p:sp>
          <p:nvSpPr>
            <p:cNvPr id="1111" name="Shape 1111"/>
            <p:cNvSpPr/>
            <p:nvPr/>
          </p:nvSpPr>
          <p:spPr>
            <a:xfrm>
              <a:off x="504056" y="0"/>
              <a:ext cx="1296144" cy="4978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2800">
                  <a:latin typeface="Calibri"/>
                  <a:ea typeface="Calibri"/>
                  <a:cs typeface="Calibri"/>
                  <a:sym typeface="Calibri"/>
                </a:defRPr>
              </a:lvl1pPr>
            </a:lstStyle>
            <a:p>
              <a:pPr/>
              <a:r>
                <a:t>1.7.2</a:t>
              </a:r>
            </a:p>
          </p:txBody>
        </p:sp>
      </p:gr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4" name="Shape 111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15" name="Shape 1115"/>
          <p:cNvSpPr/>
          <p:nvPr>
            <p:ph type="title"/>
          </p:nvPr>
        </p:nvSpPr>
        <p:spPr>
          <a:xfrm>
            <a:off x="457199" y="274637"/>
            <a:ext cx="7355162" cy="1143004"/>
          </a:xfrm>
          <a:prstGeom prst="rect">
            <a:avLst/>
          </a:prstGeom>
        </p:spPr>
        <p:txBody>
          <a:bodyPr lIns="0" tIns="0" rIns="0" bIns="0"/>
          <a:lstStyle/>
          <a:p>
            <a:pPr/>
            <a:r>
              <a:t>AOP</a:t>
            </a:r>
          </a:p>
        </p:txBody>
      </p:sp>
      <p:sp>
        <p:nvSpPr>
          <p:cNvPr id="1116" name="Shape 1116"/>
          <p:cNvSpPr/>
          <p:nvPr/>
        </p:nvSpPr>
        <p:spPr>
          <a:xfrm>
            <a:off x="609600" y="1752600"/>
            <a:ext cx="8229600" cy="3505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2038" indent="-312038" defTabSz="832102">
              <a:spcBef>
                <a:spcPts val="600"/>
              </a:spcBef>
              <a:defRPr sz="2900">
                <a:latin typeface="Calibri"/>
                <a:ea typeface="Calibri"/>
                <a:cs typeface="Calibri"/>
                <a:sym typeface="Calibri"/>
              </a:defRPr>
            </a:pPr>
            <a:r>
              <a:t>Tissage statique vs tissage dynamique</a:t>
            </a:r>
          </a:p>
          <a:p>
            <a:pPr marL="312038" indent="-312038" defTabSz="832102">
              <a:spcBef>
                <a:spcPts val="600"/>
              </a:spcBef>
              <a:defRPr sz="2900">
                <a:latin typeface="Calibri"/>
                <a:ea typeface="Calibri"/>
                <a:cs typeface="Calibri"/>
                <a:sym typeface="Calibri"/>
              </a:defRPr>
            </a:pPr>
          </a:p>
          <a:p>
            <a:pPr marL="312038" indent="-312038" defTabSz="832102">
              <a:spcBef>
                <a:spcPts val="600"/>
              </a:spcBef>
              <a:defRPr sz="2900">
                <a:latin typeface="Calibri"/>
                <a:ea typeface="Calibri"/>
                <a:cs typeface="Calibri"/>
                <a:sym typeface="Calibri"/>
              </a:defRPr>
            </a:pPr>
            <a:r>
              <a:t>Quelques implémentations :</a:t>
            </a:r>
          </a:p>
          <a:p>
            <a:pPr marL="312038" indent="-312038" defTabSz="832102">
              <a:spcBef>
                <a:spcPts val="600"/>
              </a:spcBef>
              <a:defRPr sz="2300">
                <a:latin typeface="Calibri"/>
                <a:ea typeface="Calibri"/>
                <a:cs typeface="Calibri"/>
                <a:sym typeface="Calibri"/>
              </a:defRPr>
            </a:pPr>
          </a:p>
          <a:p>
            <a:pPr marL="6710" indent="-6710" defTabSz="832102">
              <a:spcBef>
                <a:spcPts val="600"/>
              </a:spcBef>
              <a:buSzPct val="100000"/>
              <a:buChar char="•"/>
              <a:defRPr sz="2300">
                <a:latin typeface="Calibri"/>
                <a:ea typeface="Calibri"/>
                <a:cs typeface="Calibri"/>
                <a:sym typeface="Calibri"/>
              </a:defRPr>
            </a:pPr>
            <a:r>
              <a:t> Spring AOP</a:t>
            </a:r>
          </a:p>
          <a:p>
            <a:pPr marL="6710" indent="-6710" defTabSz="832102">
              <a:spcBef>
                <a:spcPts val="600"/>
              </a:spcBef>
              <a:buSzPct val="100000"/>
              <a:buChar char="•"/>
              <a:defRPr sz="2300">
                <a:latin typeface="Calibri"/>
                <a:ea typeface="Calibri"/>
                <a:cs typeface="Calibri"/>
                <a:sym typeface="Calibri"/>
              </a:defRPr>
            </a:pPr>
            <a:r>
              <a:t> AspectJ</a:t>
            </a:r>
          </a:p>
          <a:p>
            <a:pPr marL="6710" indent="-6710" defTabSz="832102">
              <a:spcBef>
                <a:spcPts val="600"/>
              </a:spcBef>
              <a:buSzPct val="100000"/>
              <a:buChar char="•"/>
              <a:defRPr sz="2300">
                <a:latin typeface="Calibri"/>
                <a:ea typeface="Calibri"/>
                <a:cs typeface="Calibri"/>
                <a:sym typeface="Calibri"/>
              </a:defRPr>
            </a:pPr>
            <a:r>
              <a:t> Aspect C++</a:t>
            </a:r>
          </a:p>
          <a:p>
            <a:pPr marL="6710" indent="-6710" defTabSz="832102">
              <a:spcBef>
                <a:spcPts val="600"/>
              </a:spcBef>
              <a:buSzPct val="100000"/>
              <a:buChar char="•"/>
              <a:defRPr sz="2300">
                <a:latin typeface="Calibri"/>
                <a:ea typeface="Calibri"/>
                <a:cs typeface="Calibri"/>
                <a:sym typeface="Calibri"/>
              </a:defRPr>
            </a:pPr>
            <a:r>
              <a:t> PHP AOP</a:t>
            </a:r>
          </a:p>
        </p:txBody>
      </p:sp>
      <p:pic>
        <p:nvPicPr>
          <p:cNvPr id="1117"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9" name="Shape 111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0" name="Shape 1120"/>
          <p:cNvSpPr/>
          <p:nvPr>
            <p:ph type="title"/>
          </p:nvPr>
        </p:nvSpPr>
        <p:spPr>
          <a:xfrm>
            <a:off x="457200" y="274637"/>
            <a:ext cx="8229600" cy="1143004"/>
          </a:xfrm>
          <a:prstGeom prst="rect">
            <a:avLst/>
          </a:prstGeom>
        </p:spPr>
        <p:txBody>
          <a:bodyPr lIns="0" tIns="0" rIns="0" bIns="0"/>
          <a:lstStyle>
            <a:lvl1pPr>
              <a:defRPr sz="4000"/>
            </a:lvl1pPr>
          </a:lstStyle>
          <a:p>
            <a:pPr/>
            <a:r>
              <a:t>Retour d’expérience :</a:t>
            </a:r>
          </a:p>
        </p:txBody>
      </p:sp>
      <p:pic>
        <p:nvPicPr>
          <p:cNvPr id="1121"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sp>
        <p:nvSpPr>
          <p:cNvPr id="1122" name="Shape 1122"/>
          <p:cNvSpPr/>
          <p:nvPr>
            <p:ph type="body" idx="1"/>
          </p:nvPr>
        </p:nvSpPr>
        <p:spPr>
          <a:xfrm>
            <a:off x="457200" y="1600200"/>
            <a:ext cx="8229600" cy="4525963"/>
          </a:xfrm>
          <a:prstGeom prst="rect">
            <a:avLst/>
          </a:prstGeom>
        </p:spPr>
        <p:txBody>
          <a:bodyPr/>
          <a:lstStyle/>
          <a:p>
            <a:pPr>
              <a:spcBef>
                <a:spcPts val="500"/>
              </a:spcBef>
              <a:defRPr i="1" sz="2400"/>
            </a:pPr>
            <a:r>
              <a:t>Quels avantages peut on trouver à l’AOP ?</a:t>
            </a:r>
            <a:endParaRPr sz="1800"/>
          </a:p>
          <a:p>
            <a:pPr>
              <a:spcBef>
                <a:spcPts val="400"/>
              </a:spcBef>
              <a:defRPr i="1" sz="2400"/>
            </a:pPr>
          </a:p>
          <a:p>
            <a:pPr>
              <a:spcBef>
                <a:spcPts val="400"/>
              </a:spcBef>
              <a:defRPr i="1" sz="2400"/>
            </a:pPr>
          </a:p>
          <a:p>
            <a:pPr>
              <a:spcBef>
                <a:spcPts val="400"/>
              </a:spcBef>
              <a:defRPr i="1" sz="2400"/>
            </a:pPr>
          </a:p>
          <a:p>
            <a:pPr>
              <a:spcBef>
                <a:spcPts val="500"/>
              </a:spcBef>
              <a:defRPr i="1" sz="2400"/>
            </a:pPr>
            <a:r>
              <a:t>Quels problèmes peut on rencontrer ?</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4" name="Shape 112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5" name="Shape 1125"/>
          <p:cNvSpPr/>
          <p:nvPr>
            <p:ph type="title"/>
          </p:nvPr>
        </p:nvSpPr>
        <p:spPr>
          <a:xfrm>
            <a:off x="457200" y="274637"/>
            <a:ext cx="8229600" cy="1143004"/>
          </a:xfrm>
          <a:prstGeom prst="rect">
            <a:avLst/>
          </a:prstGeom>
        </p:spPr>
        <p:txBody>
          <a:bodyPr lIns="0" tIns="0" rIns="0" bIns="0"/>
          <a:lstStyle>
            <a:lvl1pPr>
              <a:defRPr sz="4000"/>
            </a:lvl1pPr>
          </a:lstStyle>
          <a:p>
            <a:pPr/>
            <a:r>
              <a:t>Retour d’expérience :</a:t>
            </a:r>
          </a:p>
        </p:txBody>
      </p:sp>
      <p:pic>
        <p:nvPicPr>
          <p:cNvPr id="1126" name="image8.png" descr="C:\Users\fdegrigny\Pictures\exercise_or_gym_area_clip_art_16878.png"/>
          <p:cNvPicPr>
            <a:picLocks noChangeAspect="1"/>
          </p:cNvPicPr>
          <p:nvPr/>
        </p:nvPicPr>
        <p:blipFill>
          <a:blip r:embed="rId2">
            <a:extLst/>
          </a:blip>
          <a:stretch>
            <a:fillRect/>
          </a:stretch>
        </p:blipFill>
        <p:spPr>
          <a:xfrm>
            <a:off x="7596336" y="332656"/>
            <a:ext cx="1056833" cy="1056830"/>
          </a:xfrm>
          <a:prstGeom prst="rect">
            <a:avLst/>
          </a:prstGeom>
          <a:ln w="12700">
            <a:miter lim="400000"/>
          </a:ln>
        </p:spPr>
      </p:pic>
      <p:sp>
        <p:nvSpPr>
          <p:cNvPr id="1127" name="Shape 1127"/>
          <p:cNvSpPr/>
          <p:nvPr>
            <p:ph type="body" idx="1"/>
          </p:nvPr>
        </p:nvSpPr>
        <p:spPr>
          <a:xfrm>
            <a:off x="457200" y="1600200"/>
            <a:ext cx="8229600" cy="4525963"/>
          </a:xfrm>
          <a:prstGeom prst="rect">
            <a:avLst/>
          </a:prstGeom>
        </p:spPr>
        <p:txBody>
          <a:bodyPr/>
          <a:lstStyle/>
          <a:p>
            <a:pPr>
              <a:spcBef>
                <a:spcPts val="500"/>
              </a:spcBef>
              <a:defRPr i="1" sz="2400"/>
            </a:pPr>
            <a:r>
              <a:t>Quels avantages peut on trouver à l’AOP ?</a:t>
            </a:r>
            <a:endParaRPr sz="1800"/>
          </a:p>
          <a:p>
            <a:pPr marL="0" indent="0">
              <a:spcBef>
                <a:spcPts val="500"/>
              </a:spcBef>
              <a:buSzTx/>
              <a:buNone/>
              <a:defRPr i="1" sz="2400"/>
            </a:pPr>
          </a:p>
          <a:p>
            <a:pPr marL="0" indent="0">
              <a:spcBef>
                <a:spcPts val="500"/>
              </a:spcBef>
              <a:buSzTx/>
              <a:buNone/>
              <a:defRPr sz="1900"/>
            </a:pPr>
            <a:r>
              <a:t>Pas besoin de modifier le code pour intervenir</a:t>
            </a:r>
            <a:endParaRPr sz="1800"/>
          </a:p>
          <a:p>
            <a:pPr marL="0" indent="0">
              <a:spcBef>
                <a:spcPts val="500"/>
              </a:spcBef>
              <a:buSzTx/>
              <a:buNone/>
              <a:defRPr sz="1900"/>
            </a:pPr>
            <a:r>
              <a:t>Séparation points techniques / code métier</a:t>
            </a:r>
            <a:endParaRPr sz="1800"/>
          </a:p>
          <a:p>
            <a:pPr marL="0" indent="0">
              <a:spcBef>
                <a:spcPts val="500"/>
              </a:spcBef>
              <a:buSzTx/>
              <a:buNone/>
              <a:defRPr sz="1900"/>
            </a:pPr>
            <a:r>
              <a:t>Applicable et généralisable à un ensemble de pointcut sans effort</a:t>
            </a:r>
            <a:endParaRPr sz="2400"/>
          </a:p>
          <a:p>
            <a:pPr marL="0" indent="0">
              <a:spcBef>
                <a:spcPts val="500"/>
              </a:spcBef>
              <a:buSzTx/>
              <a:buNone/>
              <a:defRPr i="1" sz="2400"/>
            </a:pPr>
          </a:p>
          <a:p>
            <a:pPr>
              <a:spcBef>
                <a:spcPts val="500"/>
              </a:spcBef>
              <a:defRPr i="1" sz="2400"/>
            </a:pPr>
            <a:r>
              <a:t>Quels problèmes peut on rencontrer ?</a:t>
            </a:r>
            <a:endParaRPr sz="1800"/>
          </a:p>
          <a:p>
            <a:pPr marL="214310" indent="-214310">
              <a:spcBef>
                <a:spcPts val="500"/>
              </a:spcBef>
              <a:defRPr i="1" sz="2400"/>
            </a:pPr>
          </a:p>
          <a:p>
            <a:pPr marL="0" indent="0">
              <a:spcBef>
                <a:spcPts val="500"/>
              </a:spcBef>
              <a:buSzTx/>
              <a:buNone/>
              <a:defRPr sz="1800"/>
            </a:pPr>
            <a:r>
              <a:t>Overhead ?</a:t>
            </a:r>
          </a:p>
          <a:p>
            <a:pPr marL="0" indent="0">
              <a:spcBef>
                <a:spcPts val="500"/>
              </a:spcBef>
              <a:buSzTx/>
              <a:buNone/>
              <a:defRPr sz="1800"/>
            </a:pPr>
            <a:r>
              <a:t>Lecture moins fluide de premier abord ?</a:t>
            </a:r>
          </a:p>
          <a:p>
            <a:pPr marL="0" indent="0">
              <a:spcBef>
                <a:spcPts val="500"/>
              </a:spcBef>
              <a:buSzTx/>
              <a:buNone/>
              <a:defRPr sz="1800"/>
            </a:pPr>
            <a:r>
              <a:t>Une nouvelle approche de la programmation.</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Shape 112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0" name="Shape 1130"/>
          <p:cNvSpPr/>
          <p:nvPr>
            <p:ph type="title"/>
          </p:nvPr>
        </p:nvSpPr>
        <p:spPr>
          <a:xfrm>
            <a:off x="457200" y="-27384"/>
            <a:ext cx="8229600" cy="1143001"/>
          </a:xfrm>
          <a:prstGeom prst="rect">
            <a:avLst/>
          </a:prstGeom>
        </p:spPr>
        <p:txBody>
          <a:bodyPr/>
          <a:lstStyle/>
          <a:p>
            <a:pPr/>
            <a:r>
              <a:t>Plan</a:t>
            </a:r>
          </a:p>
        </p:txBody>
      </p:sp>
      <p:sp>
        <p:nvSpPr>
          <p:cNvPr id="1131" name="Shape 1131"/>
          <p:cNvSpPr/>
          <p:nvPr>
            <p:ph type="body" idx="1"/>
          </p:nvPr>
        </p:nvSpPr>
        <p:spPr>
          <a:xfrm>
            <a:off x="2195735" y="980727"/>
            <a:ext cx="6491065" cy="5877274"/>
          </a:xfrm>
          <a:prstGeom prst="rect">
            <a:avLst/>
          </a:prstGeom>
        </p:spPr>
        <p:txBody>
          <a:bodyPr/>
          <a:lstStyle/>
          <a:p>
            <a:pPr>
              <a:buSzTx/>
              <a:buNone/>
            </a:pPr>
            <a:r>
              <a:t>Techniques de base</a:t>
            </a:r>
          </a:p>
          <a:p>
            <a:pPr>
              <a:buSzTx/>
              <a:buNone/>
              <a:defRPr sz="4000"/>
            </a:pPr>
          </a:p>
          <a:p>
            <a:pPr>
              <a:buSzTx/>
              <a:buNone/>
            </a:pPr>
            <a:r>
              <a:t>Des composants élémentaires</a:t>
            </a:r>
          </a:p>
          <a:p>
            <a:pPr>
              <a:buSzTx/>
              <a:buNone/>
              <a:defRPr sz="4000"/>
            </a:pPr>
          </a:p>
          <a:p>
            <a:pPr>
              <a:buSzTx/>
              <a:buNone/>
            </a:pPr>
            <a:r>
              <a:t>Découpler !</a:t>
            </a:r>
          </a:p>
          <a:p>
            <a:pPr lvl="1" marL="742950" indent="-285750">
              <a:spcBef>
                <a:spcPts val="600"/>
              </a:spcBef>
              <a:defRPr sz="1300"/>
            </a:pPr>
          </a:p>
          <a:p>
            <a:pPr>
              <a:buSzTx/>
              <a:buNone/>
              <a:defRPr sz="4000"/>
            </a:pPr>
          </a:p>
          <a:p>
            <a:pPr>
              <a:buSzTx/>
              <a:buNone/>
            </a:pPr>
            <a:r>
              <a:t>Interagir avec le SI</a:t>
            </a:r>
          </a:p>
        </p:txBody>
      </p:sp>
      <p:pic>
        <p:nvPicPr>
          <p:cNvPr id="1132" name="image32.png" descr="C:\Users\fdegrigny\Pictures\toolbox-red.png"/>
          <p:cNvPicPr>
            <a:picLocks noChangeAspect="1"/>
          </p:cNvPicPr>
          <p:nvPr/>
        </p:nvPicPr>
        <p:blipFill>
          <a:blip r:embed="rId2">
            <a:extLst/>
          </a:blip>
          <a:stretch>
            <a:fillRect/>
          </a:stretch>
        </p:blipFill>
        <p:spPr>
          <a:xfrm>
            <a:off x="584557" y="908720"/>
            <a:ext cx="1296145" cy="1167088"/>
          </a:xfrm>
          <a:prstGeom prst="rect">
            <a:avLst/>
          </a:prstGeom>
          <a:ln w="12700">
            <a:miter lim="400000"/>
          </a:ln>
        </p:spPr>
      </p:pic>
      <p:pic>
        <p:nvPicPr>
          <p:cNvPr id="1133" name="image6.jpg" descr="C:\Users\fdegrigny\Pictures\puzzle-piece.jpg"/>
          <p:cNvPicPr>
            <a:picLocks noChangeAspect="1"/>
          </p:cNvPicPr>
          <p:nvPr/>
        </p:nvPicPr>
        <p:blipFill>
          <a:blip r:embed="rId3">
            <a:extLst/>
          </a:blip>
          <a:stretch>
            <a:fillRect/>
          </a:stretch>
        </p:blipFill>
        <p:spPr>
          <a:xfrm>
            <a:off x="656565" y="2204864"/>
            <a:ext cx="1152129" cy="1297897"/>
          </a:xfrm>
          <a:prstGeom prst="rect">
            <a:avLst/>
          </a:prstGeom>
          <a:ln w="12700">
            <a:miter lim="400000"/>
          </a:ln>
        </p:spPr>
      </p:pic>
      <p:pic>
        <p:nvPicPr>
          <p:cNvPr id="1134" name="image3.png" descr="C:\Users\fdegrigny\Pictures\layers-icon.png"/>
          <p:cNvPicPr>
            <a:picLocks noChangeAspect="1"/>
          </p:cNvPicPr>
          <p:nvPr/>
        </p:nvPicPr>
        <p:blipFill>
          <a:blip r:embed="rId4">
            <a:extLst/>
          </a:blip>
          <a:stretch>
            <a:fillRect/>
          </a:stretch>
        </p:blipFill>
        <p:spPr>
          <a:xfrm>
            <a:off x="575008" y="3553917"/>
            <a:ext cx="1315243" cy="1315244"/>
          </a:xfrm>
          <a:prstGeom prst="rect">
            <a:avLst/>
          </a:prstGeom>
          <a:ln w="12700">
            <a:miter lim="400000"/>
          </a:ln>
        </p:spPr>
      </p:pic>
      <p:grpSp>
        <p:nvGrpSpPr>
          <p:cNvPr id="1145" name="Group 1145"/>
          <p:cNvGrpSpPr/>
          <p:nvPr/>
        </p:nvGrpSpPr>
        <p:grpSpPr>
          <a:xfrm>
            <a:off x="539551" y="5301207"/>
            <a:ext cx="1386155" cy="1008113"/>
            <a:chOff x="0" y="0"/>
            <a:chExt cx="1386153" cy="1008111"/>
          </a:xfrm>
        </p:grpSpPr>
        <p:sp>
          <p:nvSpPr>
            <p:cNvPr id="1135" name="Shape 1135"/>
            <p:cNvSpPr/>
            <p:nvPr/>
          </p:nvSpPr>
          <p:spPr>
            <a:xfrm>
              <a:off x="504055" y="126014"/>
              <a:ext cx="189023" cy="630070"/>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136" name="Shape 1136"/>
            <p:cNvSpPr/>
            <p:nvPr/>
          </p:nvSpPr>
          <p:spPr>
            <a:xfrm flipV="1">
              <a:off x="126013" y="315034"/>
              <a:ext cx="945106" cy="252030"/>
            </a:xfrm>
            <a:prstGeom prst="line">
              <a:avLst/>
            </a:prstGeom>
            <a:noFill/>
            <a:ln w="381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137" name="Shape 1137"/>
            <p:cNvSpPr/>
            <p:nvPr/>
          </p:nvSpPr>
          <p:spPr>
            <a:xfrm>
              <a:off x="630069" y="126014"/>
              <a:ext cx="441050" cy="18902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138" name="Shape 1138"/>
            <p:cNvSpPr/>
            <p:nvPr/>
          </p:nvSpPr>
          <p:spPr>
            <a:xfrm>
              <a:off x="693076" y="756083"/>
              <a:ext cx="567063" cy="126016"/>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139" name="Shape 1139"/>
            <p:cNvSpPr/>
            <p:nvPr/>
          </p:nvSpPr>
          <p:spPr>
            <a:xfrm flipH="1">
              <a:off x="693076" y="315034"/>
              <a:ext cx="378043" cy="44105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140" name="Shape 1140"/>
            <p:cNvSpPr/>
            <p:nvPr/>
          </p:nvSpPr>
          <p:spPr>
            <a:xfrm>
              <a:off x="378041" y="0"/>
              <a:ext cx="252029"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141" name="Shape 1141"/>
            <p:cNvSpPr/>
            <p:nvPr/>
          </p:nvSpPr>
          <p:spPr>
            <a:xfrm>
              <a:off x="945105" y="189021"/>
              <a:ext cx="252029"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142" name="Shape 1142"/>
            <p:cNvSpPr/>
            <p:nvPr/>
          </p:nvSpPr>
          <p:spPr>
            <a:xfrm>
              <a:off x="567062" y="630070"/>
              <a:ext cx="252029"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143" name="Shape 1143"/>
            <p:cNvSpPr/>
            <p:nvPr/>
          </p:nvSpPr>
          <p:spPr>
            <a:xfrm>
              <a:off x="-1" y="441048"/>
              <a:ext cx="252029" cy="252030"/>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144" name="Shape 1144"/>
            <p:cNvSpPr/>
            <p:nvPr/>
          </p:nvSpPr>
          <p:spPr>
            <a:xfrm>
              <a:off x="1134125" y="756083"/>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1146" name="Shape 1146"/>
          <p:cNvSpPr/>
          <p:nvPr/>
        </p:nvSpPr>
        <p:spPr>
          <a:xfrm>
            <a:off x="7812360" y="1124744"/>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147" name="Shape 1147"/>
          <p:cNvSpPr/>
          <p:nvPr/>
        </p:nvSpPr>
        <p:spPr>
          <a:xfrm>
            <a:off x="7812360" y="246889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148" name="Shape 1148"/>
          <p:cNvSpPr/>
          <p:nvPr/>
        </p:nvSpPr>
        <p:spPr>
          <a:xfrm>
            <a:off x="7812360" y="381304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149" name="Shape 1149"/>
          <p:cNvSpPr/>
          <p:nvPr/>
        </p:nvSpPr>
        <p:spPr>
          <a:xfrm>
            <a:off x="7812360" y="515719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150" name="Shape 1150"/>
          <p:cNvSpPr/>
          <p:nvPr/>
        </p:nvSpPr>
        <p:spPr>
          <a:xfrm>
            <a:off x="7929959" y="1101571"/>
            <a:ext cx="658623" cy="436184"/>
          </a:xfrm>
          <a:custGeom>
            <a:avLst/>
            <a:gdLst/>
            <a:ahLst/>
            <a:cxnLst>
              <a:cxn ang="0">
                <a:pos x="wd2" y="hd2"/>
              </a:cxn>
              <a:cxn ang="5400000">
                <a:pos x="wd2" y="hd2"/>
              </a:cxn>
              <a:cxn ang="10800000">
                <a:pos x="wd2" y="hd2"/>
              </a:cxn>
              <a:cxn ang="16200000">
                <a:pos x="wd2" y="hd2"/>
              </a:cxn>
            </a:cxnLst>
            <a:rect l="0" t="0" r="r" b="b"/>
            <a:pathLst>
              <a:path w="21206"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ln>
        </p:spPr>
        <p:txBody>
          <a:bodyPr lIns="45718" tIns="45718" rIns="45718" bIns="45718" anchor="ctr"/>
          <a:lstStyle/>
          <a:p>
            <a:pPr algn="ctr">
              <a:defRPr>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2" name="Shape 115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3" name="Shape 1153"/>
          <p:cNvSpPr/>
          <p:nvPr>
            <p:ph type="title"/>
          </p:nvPr>
        </p:nvSpPr>
        <p:spPr>
          <a:prstGeom prst="rect">
            <a:avLst/>
          </a:prstGeom>
        </p:spPr>
        <p:txBody>
          <a:bodyPr/>
          <a:lstStyle/>
          <a:p>
            <a:pPr/>
            <a:r>
              <a:t>Composants élémentaires</a:t>
            </a:r>
          </a:p>
        </p:txBody>
      </p:sp>
      <p:sp>
        <p:nvSpPr>
          <p:cNvPr id="1154" name="Shape 1154"/>
          <p:cNvSpPr/>
          <p:nvPr>
            <p:ph type="body" idx="1"/>
          </p:nvPr>
        </p:nvSpPr>
        <p:spPr>
          <a:xfrm>
            <a:off x="457200" y="1600200"/>
            <a:ext cx="8229600" cy="4525963"/>
          </a:xfrm>
          <a:prstGeom prst="rect">
            <a:avLst/>
          </a:prstGeom>
        </p:spPr>
        <p:txBody>
          <a:bodyPr/>
          <a:lstStyle/>
          <a:p>
            <a:pPr>
              <a:lnSpc>
                <a:spcPct val="90000"/>
              </a:lnSpc>
            </a:pPr>
            <a:r>
              <a:t>Chargement dynamique</a:t>
            </a:r>
          </a:p>
          <a:p>
            <a:pPr lvl="1" marL="742950" indent="-285750">
              <a:lnSpc>
                <a:spcPct val="90000"/>
              </a:lnSpc>
              <a:spcBef>
                <a:spcPts val="600"/>
              </a:spcBef>
              <a:defRPr sz="2800"/>
            </a:pPr>
            <a:r>
              <a:t>Class.forName</a:t>
            </a:r>
          </a:p>
          <a:p>
            <a:pPr lvl="1" marL="742950" indent="-285750">
              <a:lnSpc>
                <a:spcPct val="90000"/>
              </a:lnSpc>
              <a:spcBef>
                <a:spcPts val="600"/>
              </a:spcBef>
              <a:defRPr sz="2800"/>
            </a:pPr>
            <a:r>
              <a:t>ClassLoader</a:t>
            </a:r>
          </a:p>
          <a:p>
            <a:pPr>
              <a:lnSpc>
                <a:spcPct val="90000"/>
              </a:lnSpc>
            </a:pPr>
            <a:r>
              <a:t>Proxy, CGLIB</a:t>
            </a:r>
          </a:p>
          <a:p>
            <a:pPr>
              <a:lnSpc>
                <a:spcPct val="90000"/>
              </a:lnSpc>
            </a:pPr>
            <a:r>
              <a:t>Modules, Plugins</a:t>
            </a:r>
          </a:p>
          <a:p>
            <a:pPr lvl="1" marL="742950" indent="-285750">
              <a:lnSpc>
                <a:spcPct val="90000"/>
              </a:lnSpc>
              <a:spcBef>
                <a:spcPts val="600"/>
              </a:spcBef>
              <a:defRPr sz="2800"/>
            </a:pPr>
            <a:r>
              <a:t>OSGI</a:t>
            </a:r>
          </a:p>
          <a:p>
            <a:pPr lvl="1" marL="742950" indent="-285750">
              <a:lnSpc>
                <a:spcPct val="90000"/>
              </a:lnSpc>
              <a:spcBef>
                <a:spcPts val="600"/>
              </a:spcBef>
              <a:defRPr sz="2800"/>
            </a:pPr>
            <a:r>
              <a:t>Gestion des versions</a:t>
            </a:r>
          </a:p>
          <a:p>
            <a:pPr lvl="1" marL="742950" indent="-285750">
              <a:lnSpc>
                <a:spcPct val="90000"/>
              </a:lnSpc>
              <a:spcBef>
                <a:spcPts val="600"/>
              </a:spcBef>
              <a:defRPr sz="2800"/>
            </a:pPr>
            <a:r>
              <a:t>Gestion des dépendances</a:t>
            </a:r>
          </a:p>
          <a:p>
            <a:pPr>
              <a:lnSpc>
                <a:spcPct val="90000"/>
              </a:lnSpc>
            </a:pPr>
            <a:r>
              <a:t>Avantages / Inconvénients</a:t>
            </a:r>
          </a:p>
        </p:txBody>
      </p:sp>
      <p:pic>
        <p:nvPicPr>
          <p:cNvPr id="1155"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7" name="Shape 115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8" name="Shape 1158"/>
          <p:cNvSpPr/>
          <p:nvPr>
            <p:ph type="title"/>
          </p:nvPr>
        </p:nvSpPr>
        <p:spPr>
          <a:prstGeom prst="rect">
            <a:avLst/>
          </a:prstGeom>
        </p:spPr>
        <p:txBody>
          <a:bodyPr/>
          <a:lstStyle/>
          <a:p>
            <a:pPr/>
            <a:r>
              <a:t>A votre avis</a:t>
            </a:r>
          </a:p>
        </p:txBody>
      </p:sp>
      <p:sp>
        <p:nvSpPr>
          <p:cNvPr id="1159" name="Shape 1159"/>
          <p:cNvSpPr/>
          <p:nvPr>
            <p:ph type="body" idx="1"/>
          </p:nvPr>
        </p:nvSpPr>
        <p:spPr>
          <a:xfrm>
            <a:off x="457200" y="1600200"/>
            <a:ext cx="8229600" cy="4525963"/>
          </a:xfrm>
          <a:prstGeom prst="rect">
            <a:avLst/>
          </a:prstGeom>
        </p:spPr>
        <p:txBody>
          <a:bodyPr/>
          <a:lstStyle/>
          <a:p>
            <a:pPr/>
            <a:r>
              <a:t>Qu’est qu’un composant logiciel élémentaire</a:t>
            </a:r>
          </a:p>
          <a:p>
            <a:pPr/>
            <a:r>
              <a:t>Dans l’idéal, quelles sont ses caractéristiques ?</a:t>
            </a:r>
          </a:p>
          <a:p>
            <a:pPr/>
          </a:p>
          <a:p>
            <a:pPr/>
            <a:r>
              <a:t>Comment peut-on définir une architecture modulaire ?</a:t>
            </a:r>
          </a:p>
          <a:p>
            <a:pPr/>
            <a:r>
              <a:t>A quel objectifs doit-elle répondre ?</a:t>
            </a:r>
          </a:p>
        </p:txBody>
      </p:sp>
      <p:pic>
        <p:nvPicPr>
          <p:cNvPr id="1160"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2" name="Shape 116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3" name="Shape 1163"/>
          <p:cNvSpPr/>
          <p:nvPr>
            <p:ph type="title"/>
          </p:nvPr>
        </p:nvSpPr>
        <p:spPr>
          <a:prstGeom prst="rect">
            <a:avLst/>
          </a:prstGeom>
        </p:spPr>
        <p:txBody>
          <a:bodyPr/>
          <a:lstStyle/>
          <a:p>
            <a:pPr/>
            <a:r>
              <a:t>Modules, Plugins</a:t>
            </a:r>
          </a:p>
        </p:txBody>
      </p:sp>
      <p:sp>
        <p:nvSpPr>
          <p:cNvPr id="1164" name="Shape 1164"/>
          <p:cNvSpPr/>
          <p:nvPr>
            <p:ph type="body" idx="1"/>
          </p:nvPr>
        </p:nvSpPr>
        <p:spPr>
          <a:xfrm>
            <a:off x="457200" y="1600200"/>
            <a:ext cx="8229600" cy="4525963"/>
          </a:xfrm>
          <a:prstGeom prst="rect">
            <a:avLst/>
          </a:prstGeom>
        </p:spPr>
        <p:txBody>
          <a:bodyPr/>
          <a:lstStyle/>
          <a:p>
            <a:pPr/>
            <a:r>
              <a:t>Composant = plugin (statique ou dynamqiue)</a:t>
            </a:r>
          </a:p>
          <a:p>
            <a:pPr/>
          </a:p>
          <a:p>
            <a:pPr/>
            <a:r>
              <a:t>Exemple d’architectures à plugins :</a:t>
            </a:r>
          </a:p>
          <a:p>
            <a:pPr lvl="1" marL="742950" indent="-285750">
              <a:spcBef>
                <a:spcPts val="600"/>
              </a:spcBef>
              <a:defRPr sz="2800"/>
            </a:pPr>
            <a:r>
              <a:t>Eclipse</a:t>
            </a:r>
          </a:p>
          <a:p>
            <a:pPr lvl="1" marL="742950" indent="-285750">
              <a:spcBef>
                <a:spcPts val="600"/>
              </a:spcBef>
              <a:defRPr sz="2800"/>
            </a:pPr>
            <a:r>
              <a:t>Maven</a:t>
            </a:r>
          </a:p>
          <a:p>
            <a:pPr lvl="1" marL="742950" indent="-285750">
              <a:spcBef>
                <a:spcPts val="600"/>
              </a:spcBef>
              <a:defRPr sz="2800"/>
            </a:pPr>
          </a:p>
          <a:p>
            <a:pPr/>
            <a:r>
              <a:t>Nécessité de gérer les dépendances</a:t>
            </a:r>
          </a:p>
        </p:txBody>
      </p:sp>
      <p:pic>
        <p:nvPicPr>
          <p:cNvPr id="1165"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7" name="Shape 116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8" name="Shape 1168"/>
          <p:cNvSpPr/>
          <p:nvPr>
            <p:ph type="title"/>
          </p:nvPr>
        </p:nvSpPr>
        <p:spPr>
          <a:prstGeom prst="rect">
            <a:avLst/>
          </a:prstGeom>
        </p:spPr>
        <p:txBody>
          <a:bodyPr/>
          <a:lstStyle/>
          <a:p>
            <a:pPr/>
            <a:r>
              <a:t>A vous de jouer</a:t>
            </a:r>
          </a:p>
        </p:txBody>
      </p:sp>
      <p:sp>
        <p:nvSpPr>
          <p:cNvPr id="1169" name="Shape 1169"/>
          <p:cNvSpPr/>
          <p:nvPr>
            <p:ph type="body" idx="1"/>
          </p:nvPr>
        </p:nvSpPr>
        <p:spPr>
          <a:xfrm>
            <a:off x="323527" y="1600200"/>
            <a:ext cx="8496946" cy="4525963"/>
          </a:xfrm>
          <a:prstGeom prst="rect">
            <a:avLst/>
          </a:prstGeom>
        </p:spPr>
        <p:txBody>
          <a:bodyPr/>
          <a:lstStyle/>
          <a:p>
            <a:pPr/>
            <a:r>
              <a:t>TP Maven : dependency:tree</a:t>
            </a:r>
          </a:p>
          <a:p>
            <a:pPr lvl="1" marL="742950" indent="-285750">
              <a:spcBef>
                <a:spcPts val="600"/>
              </a:spcBef>
              <a:defRPr sz="2800"/>
            </a:pPr>
            <a:r>
              <a:t>Allez à la racine du projet </a:t>
            </a:r>
            <a:r>
              <a:rPr b="1" i="1"/>
              <a:t>java-calculatrice-view</a:t>
            </a:r>
            <a:endParaRPr b="1" i="1"/>
          </a:p>
          <a:p>
            <a:pPr lvl="1" marL="742950" indent="-285750">
              <a:spcBef>
                <a:spcPts val="600"/>
              </a:spcBef>
              <a:defRPr sz="2800"/>
            </a:pPr>
            <a:r>
              <a:t>Tapez  : &gt; mvn dependency:tree</a:t>
            </a:r>
          </a:p>
          <a:p>
            <a:pPr lvl="1" marL="742950" indent="-285750">
              <a:spcBef>
                <a:spcPts val="600"/>
              </a:spcBef>
              <a:defRPr sz="2800"/>
            </a:pPr>
            <a:r>
              <a:t>Qu’est ce qui se passe ? Expliquez.</a:t>
            </a:r>
          </a:p>
          <a:p>
            <a:pPr lvl="1" marL="742950" indent="-285750">
              <a:spcBef>
                <a:spcPts val="600"/>
              </a:spcBef>
              <a:defRPr sz="2800"/>
            </a:pPr>
            <a:r>
              <a:t>Quelles sont les type de dépendances dans Maven ?</a:t>
            </a:r>
          </a:p>
        </p:txBody>
      </p:sp>
      <p:pic>
        <p:nvPicPr>
          <p:cNvPr id="1170"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171" name="Shape 1171"/>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10 min</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3" name="Shape 1173"/>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4" name="Shape 1174"/>
          <p:cNvSpPr/>
          <p:nvPr>
            <p:ph type="title"/>
          </p:nvPr>
        </p:nvSpPr>
        <p:spPr>
          <a:prstGeom prst="rect">
            <a:avLst/>
          </a:prstGeom>
        </p:spPr>
        <p:txBody>
          <a:bodyPr/>
          <a:lstStyle/>
          <a:p>
            <a:pPr/>
            <a:r>
              <a:t>Plugin dynamique</a:t>
            </a:r>
          </a:p>
        </p:txBody>
      </p:sp>
      <p:sp>
        <p:nvSpPr>
          <p:cNvPr id="1175" name="Shape 1175"/>
          <p:cNvSpPr/>
          <p:nvPr>
            <p:ph type="body" idx="1"/>
          </p:nvPr>
        </p:nvSpPr>
        <p:spPr>
          <a:xfrm>
            <a:off x="457200" y="1600200"/>
            <a:ext cx="8229600" cy="4525963"/>
          </a:xfrm>
          <a:prstGeom prst="rect">
            <a:avLst/>
          </a:prstGeom>
        </p:spPr>
        <p:txBody>
          <a:bodyPr/>
          <a:lstStyle/>
          <a:p>
            <a:pPr>
              <a:lnSpc>
                <a:spcPct val="90000"/>
              </a:lnSpc>
              <a:buSzTx/>
              <a:buNone/>
            </a:pPr>
            <a:r>
              <a:t>	Objectif : on veut exécuter les code d’un plugin dont la classe d’implémentation est spécifiée dans un fichier de properties</a:t>
            </a:r>
          </a:p>
          <a:p>
            <a:pPr lvl="1" marL="971550" indent="-514350">
              <a:lnSpc>
                <a:spcPct val="90000"/>
              </a:lnSpc>
              <a:spcBef>
                <a:spcPts val="600"/>
              </a:spcBef>
              <a:buFontTx/>
              <a:buAutoNum type="arabicPeriod" startAt="1"/>
              <a:defRPr sz="2800"/>
            </a:pPr>
            <a:r>
              <a:t>Créez une interface plugin</a:t>
            </a:r>
          </a:p>
          <a:p>
            <a:pPr lvl="1" marL="971550" indent="-514350">
              <a:lnSpc>
                <a:spcPct val="90000"/>
              </a:lnSpc>
              <a:spcBef>
                <a:spcPts val="600"/>
              </a:spcBef>
              <a:buFontTx/>
              <a:buAutoNum type="arabicPeriod" startAt="1"/>
              <a:defRPr sz="2800"/>
            </a:pPr>
            <a:r>
              <a:t>et 2 implémentations dans le package</a:t>
            </a:r>
          </a:p>
          <a:p>
            <a:pPr lvl="1" marL="971550" indent="-514350">
              <a:lnSpc>
                <a:spcPct val="90000"/>
              </a:lnSpc>
              <a:spcBef>
                <a:spcPts val="600"/>
              </a:spcBef>
              <a:buFontTx/>
              <a:buAutoNum type="arabicPeriod" startAt="1"/>
              <a:defRPr sz="2800"/>
            </a:pPr>
            <a:r>
              <a:t>le Main qui va avec </a:t>
            </a:r>
          </a:p>
          <a:p>
            <a:pPr lvl="2" marL="1143000" indent="-228600">
              <a:lnSpc>
                <a:spcPct val="90000"/>
              </a:lnSpc>
              <a:spcBef>
                <a:spcPts val="500"/>
              </a:spcBef>
              <a:defRPr sz="2400"/>
            </a:pPr>
            <a:r>
              <a:t>Utilisez Class.forName(…)</a:t>
            </a:r>
          </a:p>
          <a:p>
            <a:pPr lvl="2" marL="1143000" indent="-228600">
              <a:lnSpc>
                <a:spcPct val="90000"/>
              </a:lnSpc>
              <a:spcBef>
                <a:spcPts val="500"/>
              </a:spcBef>
              <a:defRPr sz="2400"/>
            </a:pPr>
            <a:r>
              <a:t>et Class.newInstance()</a:t>
            </a:r>
          </a:p>
          <a:p>
            <a:pPr lvl="1" marL="971550" indent="-514350">
              <a:lnSpc>
                <a:spcPct val="90000"/>
              </a:lnSpc>
              <a:spcBef>
                <a:spcPts val="600"/>
              </a:spcBef>
              <a:buFontTx/>
              <a:buAutoNum type="arabicPeriod" startAt="1"/>
              <a:defRPr sz="2800"/>
            </a:pPr>
            <a:r>
              <a:t>Chargez la classe impl. du plugin dont le nom est spécifié dans fichier de conf</a:t>
            </a:r>
          </a:p>
        </p:txBody>
      </p:sp>
      <p:pic>
        <p:nvPicPr>
          <p:cNvPr id="1176"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177" name="Shape 1177"/>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30 min</a:t>
            </a:r>
          </a:p>
        </p:txBody>
      </p:sp>
      <p:pic>
        <p:nvPicPr>
          <p:cNvPr id="1178" name="image17.png" descr="C:\Users\fdegrigny\Pictures\book-icon.png"/>
          <p:cNvPicPr>
            <a:picLocks noChangeAspect="1"/>
          </p:cNvPicPr>
          <p:nvPr/>
        </p:nvPicPr>
        <p:blipFill>
          <a:blip r:embed="rId3">
            <a:extLst/>
          </a:blip>
          <a:stretch>
            <a:fillRect/>
          </a:stretch>
        </p:blipFill>
        <p:spPr>
          <a:xfrm>
            <a:off x="467543" y="908720"/>
            <a:ext cx="735014" cy="661989"/>
          </a:xfrm>
          <a:prstGeom prst="rect">
            <a:avLst/>
          </a:prstGeom>
          <a:ln w="12700">
            <a:miter lim="400000"/>
          </a:ln>
        </p:spPr>
      </p:pic>
      <p:sp>
        <p:nvSpPr>
          <p:cNvPr id="1179" name="Shape 1179"/>
          <p:cNvSpPr/>
          <p:nvPr/>
        </p:nvSpPr>
        <p:spPr>
          <a:xfrm>
            <a:off x="1259632" y="980728"/>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2.1</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4" name="Shape 224"/>
          <p:cNvSpPr/>
          <p:nvPr>
            <p:ph type="title"/>
          </p:nvPr>
        </p:nvSpPr>
        <p:spPr>
          <a:prstGeom prst="rect">
            <a:avLst/>
          </a:prstGeom>
        </p:spPr>
        <p:txBody>
          <a:bodyPr/>
          <a:lstStyle/>
          <a:p>
            <a:pPr/>
            <a:r>
              <a:t>Introduction</a:t>
            </a:r>
          </a:p>
        </p:txBody>
      </p:sp>
      <p:pic>
        <p:nvPicPr>
          <p:cNvPr id="225" name="image8.png" descr="C:\Users\fdegrigny\Desktop\Facilitation de réunion\images\megaphone.png"/>
          <p:cNvPicPr>
            <a:picLocks noChangeAspect="1"/>
          </p:cNvPicPr>
          <p:nvPr/>
        </p:nvPicPr>
        <p:blipFill>
          <a:blip r:embed="rId2">
            <a:extLst/>
          </a:blip>
          <a:stretch>
            <a:fillRect/>
          </a:stretch>
        </p:blipFill>
        <p:spPr>
          <a:xfrm flipH="1">
            <a:off x="7380312" y="332656"/>
            <a:ext cx="1411922" cy="1080121"/>
          </a:xfrm>
          <a:prstGeom prst="rect">
            <a:avLst/>
          </a:prstGeom>
          <a:ln w="12700">
            <a:miter lim="400000"/>
          </a:ln>
        </p:spPr>
      </p:pic>
      <p:sp>
        <p:nvSpPr>
          <p:cNvPr id="226" name="Shape 226"/>
          <p:cNvSpPr/>
          <p:nvPr/>
        </p:nvSpPr>
        <p:spPr>
          <a:xfrm>
            <a:off x="609600" y="1493167"/>
            <a:ext cx="8229600" cy="60545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700"/>
              </a:spcBef>
              <a:defRPr sz="3200">
                <a:latin typeface="Calibri"/>
                <a:ea typeface="Calibri"/>
                <a:cs typeface="Calibri"/>
                <a:sym typeface="Calibri"/>
              </a:defRPr>
            </a:pPr>
            <a:r>
              <a:t>Avez-vous pensé à :</a:t>
            </a:r>
          </a:p>
          <a:p>
            <a:pPr lvl="1" marL="742950" indent="-285750">
              <a:lnSpc>
                <a:spcPct val="90000"/>
              </a:lnSpc>
              <a:spcBef>
                <a:spcPts val="600"/>
              </a:spcBef>
              <a:buSzPct val="100000"/>
              <a:buFont typeface="Arial"/>
              <a:buChar char="–"/>
              <a:defRPr sz="2800">
                <a:latin typeface="Calibri"/>
                <a:ea typeface="Calibri"/>
                <a:cs typeface="Calibri"/>
                <a:sym typeface="Calibri"/>
              </a:defRPr>
            </a:pPr>
            <a:r>
              <a:t>Permet de satisfaire les besoins du clients</a:t>
            </a:r>
          </a:p>
          <a:p>
            <a:pPr lvl="1" marL="742950" indent="-285750">
              <a:lnSpc>
                <a:spcPct val="90000"/>
              </a:lnSpc>
              <a:spcBef>
                <a:spcPts val="600"/>
              </a:spcBef>
              <a:buSzPct val="100000"/>
              <a:buFont typeface="Arial"/>
              <a:buChar char="–"/>
              <a:defRPr sz="2800">
                <a:latin typeface="Calibri"/>
                <a:ea typeface="Calibri"/>
                <a:cs typeface="Calibri"/>
                <a:sym typeface="Calibri"/>
              </a:defRPr>
            </a:pPr>
            <a:r>
              <a:t>Simple</a:t>
            </a:r>
          </a:p>
          <a:p>
            <a:pPr lvl="1" marL="742950" indent="-285750">
              <a:lnSpc>
                <a:spcPct val="90000"/>
              </a:lnSpc>
              <a:spcBef>
                <a:spcPts val="600"/>
              </a:spcBef>
              <a:buSzPct val="100000"/>
              <a:buFont typeface="Arial"/>
              <a:buChar char="–"/>
              <a:defRPr sz="2800">
                <a:latin typeface="Calibri"/>
                <a:ea typeface="Calibri"/>
                <a:cs typeface="Calibri"/>
                <a:sym typeface="Calibri"/>
              </a:defRPr>
            </a:pPr>
            <a:r>
              <a:t>Facile à comprendre et à utiliser</a:t>
            </a:r>
          </a:p>
          <a:p>
            <a:pPr lvl="1" marL="742950" indent="-285750">
              <a:lnSpc>
                <a:spcPct val="90000"/>
              </a:lnSpc>
              <a:spcBef>
                <a:spcPts val="600"/>
              </a:spcBef>
              <a:buSzPct val="100000"/>
              <a:buFont typeface="Arial"/>
              <a:buChar char="–"/>
              <a:defRPr sz="2800">
                <a:latin typeface="Calibri"/>
                <a:ea typeface="Calibri"/>
                <a:cs typeface="Calibri"/>
                <a:sym typeface="Calibri"/>
              </a:defRPr>
            </a:pPr>
            <a:r>
              <a:t>Accélère les développements</a:t>
            </a:r>
          </a:p>
          <a:p>
            <a:pPr lvl="1" marL="742950" indent="-285750">
              <a:lnSpc>
                <a:spcPct val="90000"/>
              </a:lnSpc>
              <a:spcBef>
                <a:spcPts val="600"/>
              </a:spcBef>
              <a:buSzPct val="100000"/>
              <a:buFont typeface="Arial"/>
              <a:buChar char="–"/>
              <a:defRPr sz="2800">
                <a:latin typeface="Calibri"/>
                <a:ea typeface="Calibri"/>
                <a:cs typeface="Calibri"/>
                <a:sym typeface="Calibri"/>
              </a:defRPr>
            </a:pPr>
            <a:r>
              <a:t>Facile à tester</a:t>
            </a:r>
          </a:p>
          <a:p>
            <a:pPr lvl="1" marL="742950" indent="-285750">
              <a:lnSpc>
                <a:spcPct val="90000"/>
              </a:lnSpc>
              <a:spcBef>
                <a:spcPts val="600"/>
              </a:spcBef>
              <a:buSzPct val="100000"/>
              <a:buFont typeface="Arial"/>
              <a:buChar char="–"/>
              <a:defRPr sz="2800">
                <a:latin typeface="Calibri"/>
                <a:ea typeface="Calibri"/>
                <a:cs typeface="Calibri"/>
                <a:sym typeface="Calibri"/>
              </a:defRPr>
            </a:pPr>
            <a:r>
              <a:t>Facile à déployer et à administrer</a:t>
            </a:r>
          </a:p>
          <a:p>
            <a:pPr lvl="1" marL="742950" indent="-285750">
              <a:lnSpc>
                <a:spcPct val="90000"/>
              </a:lnSpc>
              <a:spcBef>
                <a:spcPts val="600"/>
              </a:spcBef>
              <a:buSzPct val="100000"/>
              <a:buFont typeface="Arial"/>
              <a:buChar char="–"/>
              <a:defRPr sz="2800">
                <a:latin typeface="Calibri"/>
                <a:ea typeface="Calibri"/>
                <a:cs typeface="Calibri"/>
                <a:sym typeface="Calibri"/>
              </a:defRPr>
            </a:pPr>
            <a:r>
              <a:t>Facile à faire évoluer, à étendre</a:t>
            </a:r>
          </a:p>
          <a:p>
            <a:pPr lvl="1" marL="742950" indent="-285750">
              <a:lnSpc>
                <a:spcPct val="90000"/>
              </a:lnSpc>
              <a:spcBef>
                <a:spcPts val="600"/>
              </a:spcBef>
              <a:buSzPct val="100000"/>
              <a:buFont typeface="Arial"/>
              <a:buChar char="–"/>
              <a:defRPr sz="2800">
                <a:latin typeface="Calibri"/>
                <a:ea typeface="Calibri"/>
                <a:cs typeface="Calibri"/>
                <a:sym typeface="Calibri"/>
              </a:defRPr>
            </a:pPr>
            <a:r>
              <a:t>Modulaire</a:t>
            </a:r>
          </a:p>
          <a:p>
            <a:pPr lvl="1" marL="742950" indent="-285750">
              <a:lnSpc>
                <a:spcPct val="90000"/>
              </a:lnSpc>
              <a:spcBef>
                <a:spcPts val="600"/>
              </a:spcBef>
              <a:buSzPct val="100000"/>
              <a:buFont typeface="Arial"/>
              <a:buChar char="–"/>
              <a:defRPr sz="2800">
                <a:latin typeface="Calibri"/>
                <a:ea typeface="Calibri"/>
                <a:cs typeface="Calibri"/>
                <a:sym typeface="Calibri"/>
              </a:defRPr>
            </a:pPr>
            <a:r>
              <a:t>Interopérable</a:t>
            </a:r>
          </a:p>
          <a:p>
            <a:pPr marL="342900" indent="-342900">
              <a:lnSpc>
                <a:spcPct val="90000"/>
              </a:lnSpc>
              <a:spcBef>
                <a:spcPts val="400"/>
              </a:spcBef>
              <a:buSzPct val="100000"/>
              <a:buFont typeface="Arial"/>
              <a:buChar char="•"/>
              <a:defRPr sz="3200">
                <a:latin typeface="Calibri"/>
                <a:ea typeface="Calibri"/>
                <a:cs typeface="Calibri"/>
                <a:sym typeface="Calibri"/>
              </a:defRPr>
            </a:pPr>
          </a:p>
          <a:p>
            <a:pPr marL="342900" indent="-342900">
              <a:lnSpc>
                <a:spcPct val="90000"/>
              </a:lnSpc>
              <a:spcBef>
                <a:spcPts val="400"/>
              </a:spcBef>
              <a:buSzPct val="100000"/>
              <a:buFont typeface="Arial"/>
              <a:buChar char="•"/>
              <a:defRPr sz="32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1" name="Shape 118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2" name="Shape 1182"/>
          <p:cNvSpPr/>
          <p:nvPr>
            <p:ph type="title"/>
          </p:nvPr>
        </p:nvSpPr>
        <p:spPr>
          <a:prstGeom prst="rect">
            <a:avLst/>
          </a:prstGeom>
        </p:spPr>
        <p:txBody>
          <a:bodyPr/>
          <a:lstStyle/>
          <a:p>
            <a:pPr/>
            <a:r>
              <a:t>Proxy</a:t>
            </a:r>
          </a:p>
        </p:txBody>
      </p:sp>
      <p:sp>
        <p:nvSpPr>
          <p:cNvPr id="1183" name="Shape 1183"/>
          <p:cNvSpPr/>
          <p:nvPr>
            <p:ph type="body" idx="1"/>
          </p:nvPr>
        </p:nvSpPr>
        <p:spPr>
          <a:xfrm>
            <a:off x="457200" y="1600200"/>
            <a:ext cx="8229600" cy="4525963"/>
          </a:xfrm>
          <a:prstGeom prst="rect">
            <a:avLst/>
          </a:prstGeom>
        </p:spPr>
        <p:txBody>
          <a:bodyPr/>
          <a:lstStyle/>
          <a:p>
            <a:pPr/>
            <a:r>
              <a:t>La classe java.lang.reflect.Proxy</a:t>
            </a:r>
          </a:p>
          <a:p>
            <a:pPr/>
          </a:p>
          <a:p>
            <a:pPr/>
          </a:p>
          <a:p>
            <a:pPr/>
          </a:p>
          <a:p>
            <a:pPr/>
            <a:r>
              <a:t>L’interface InvocationHandler</a:t>
            </a:r>
          </a:p>
        </p:txBody>
      </p:sp>
      <p:pic>
        <p:nvPicPr>
          <p:cNvPr id="1184"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
        <p:nvSpPr>
          <p:cNvPr id="1185" name="Shape 1185"/>
          <p:cNvSpPr/>
          <p:nvPr/>
        </p:nvSpPr>
        <p:spPr>
          <a:xfrm>
            <a:off x="827583" y="2289646"/>
            <a:ext cx="8064897" cy="891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Calibri"/>
                <a:ea typeface="Calibri"/>
                <a:cs typeface="Calibri"/>
                <a:sym typeface="Calibri"/>
              </a:defRPr>
            </a:pPr>
            <a:r>
              <a:t>public static </a:t>
            </a:r>
            <a:r>
              <a:rPr u="sng">
                <a:solidFill>
                  <a:srgbClr val="0000FF"/>
                </a:solidFill>
                <a:uFill>
                  <a:solidFill>
                    <a:srgbClr val="0000FF"/>
                  </a:solidFill>
                </a:uFill>
                <a:hlinkClick r:id="rId3" invalidUrl="" action="" tgtFrame="" tooltip="" history="1" highlightClick="0" endSnd="0"/>
              </a:rPr>
              <a:t>Object</a:t>
            </a:r>
            <a:r>
              <a:t> newProxyInstance(</a:t>
            </a:r>
            <a:r>
              <a:rPr u="sng">
                <a:solidFill>
                  <a:srgbClr val="0000FF"/>
                </a:solidFill>
                <a:uFill>
                  <a:solidFill>
                    <a:srgbClr val="0000FF"/>
                  </a:solidFill>
                </a:uFill>
                <a:hlinkClick r:id="rId4" invalidUrl="" action="" tgtFrame="" tooltip="" history="1" highlightClick="0" endSnd="0"/>
              </a:rPr>
              <a:t>ClassLoader</a:t>
            </a:r>
            <a:r>
              <a:t> loader, </a:t>
            </a:r>
            <a:r>
              <a:rPr u="sng">
                <a:solidFill>
                  <a:srgbClr val="0000FF"/>
                </a:solidFill>
                <a:uFill>
                  <a:solidFill>
                    <a:srgbClr val="0000FF"/>
                  </a:solidFill>
                </a:uFill>
                <a:hlinkClick r:id="rId5" invalidUrl="" action="" tgtFrame="" tooltip="" history="1" highlightClick="0" endSnd="0"/>
              </a:rPr>
              <a:t>Class</a:t>
            </a:r>
            <a:r>
              <a:t>&lt;?&gt;[] interfaces, </a:t>
            </a:r>
            <a:r>
              <a:rPr u="sng">
                <a:solidFill>
                  <a:srgbClr val="0000FF"/>
                </a:solidFill>
                <a:uFill>
                  <a:solidFill>
                    <a:srgbClr val="0000FF"/>
                  </a:solidFill>
                </a:uFill>
                <a:hlinkClick r:id="rId6" invalidUrl="" action="" tgtFrame="" tooltip="" history="1" highlightClick="0" endSnd="0"/>
              </a:rPr>
              <a:t>InvocationHandler</a:t>
            </a:r>
            <a:r>
              <a:t> h)</a:t>
            </a:r>
          </a:p>
          <a:p>
            <a:pPr>
              <a:defRPr>
                <a:latin typeface="Calibri"/>
                <a:ea typeface="Calibri"/>
                <a:cs typeface="Calibri"/>
                <a:sym typeface="Calibri"/>
              </a:defRPr>
            </a:pPr>
            <a:r>
              <a:t>throws </a:t>
            </a:r>
            <a:r>
              <a:rPr u="sng">
                <a:solidFill>
                  <a:srgbClr val="0000FF"/>
                </a:solidFill>
                <a:uFill>
                  <a:solidFill>
                    <a:srgbClr val="0000FF"/>
                  </a:solidFill>
                </a:uFill>
                <a:hlinkClick r:id="rId7" invalidUrl="" action="" tgtFrame="" tooltip="" history="1" highlightClick="0" endSnd="0"/>
              </a:rPr>
              <a:t>IllegalArgumentException</a:t>
            </a:r>
            <a:r>
              <a:t>, </a:t>
            </a:r>
            <a:r>
              <a:rPr u="sng">
                <a:solidFill>
                  <a:srgbClr val="0000FF"/>
                </a:solidFill>
                <a:uFill>
                  <a:solidFill>
                    <a:srgbClr val="0000FF"/>
                  </a:solidFill>
                </a:uFill>
                <a:hlinkClick r:id="rId8" invalidUrl="" action="" tgtFrame="" tooltip="" history="1" highlightClick="0" endSnd="0"/>
              </a:rPr>
              <a:t>SecurityException</a:t>
            </a:r>
          </a:p>
        </p:txBody>
      </p:sp>
      <p:sp>
        <p:nvSpPr>
          <p:cNvPr id="1186" name="Shape 1186"/>
          <p:cNvSpPr/>
          <p:nvPr/>
        </p:nvSpPr>
        <p:spPr>
          <a:xfrm>
            <a:off x="899591" y="4643844"/>
            <a:ext cx="7992890" cy="624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Calibri"/>
                <a:ea typeface="Calibri"/>
                <a:cs typeface="Calibri"/>
                <a:sym typeface="Calibri"/>
              </a:defRPr>
            </a:pPr>
            <a:r>
              <a:rPr u="sng">
                <a:solidFill>
                  <a:srgbClr val="0000FF"/>
                </a:solidFill>
                <a:uFill>
                  <a:solidFill>
                    <a:srgbClr val="0000FF"/>
                  </a:solidFill>
                </a:uFill>
                <a:hlinkClick r:id="rId3" invalidUrl="" action="" tgtFrame="" tooltip="" history="1" highlightClick="0" endSnd="0"/>
              </a:rPr>
              <a:t>Object</a:t>
            </a:r>
            <a:r>
              <a:t> invoke(</a:t>
            </a:r>
            <a:r>
              <a:rPr u="sng">
                <a:solidFill>
                  <a:srgbClr val="0000FF"/>
                </a:solidFill>
                <a:uFill>
                  <a:solidFill>
                    <a:srgbClr val="0000FF"/>
                  </a:solidFill>
                </a:uFill>
                <a:hlinkClick r:id="rId3" invalidUrl="" action="" tgtFrame="" tooltip="" history="1" highlightClick="0" endSnd="0"/>
              </a:rPr>
              <a:t>Object</a:t>
            </a:r>
            <a:r>
              <a:t> proxy, </a:t>
            </a:r>
            <a:r>
              <a:rPr u="sng">
                <a:solidFill>
                  <a:srgbClr val="0000FF"/>
                </a:solidFill>
                <a:uFill>
                  <a:solidFill>
                    <a:srgbClr val="0000FF"/>
                  </a:solidFill>
                </a:uFill>
                <a:hlinkClick r:id="rId9" invalidUrl="" action="" tgtFrame="" tooltip="" history="1" highlightClick="0" endSnd="0"/>
              </a:rPr>
              <a:t>Method</a:t>
            </a:r>
            <a:r>
              <a:t> method, </a:t>
            </a:r>
            <a:r>
              <a:rPr u="sng">
                <a:solidFill>
                  <a:srgbClr val="0000FF"/>
                </a:solidFill>
                <a:uFill>
                  <a:solidFill>
                    <a:srgbClr val="0000FF"/>
                  </a:solidFill>
                </a:uFill>
                <a:hlinkClick r:id="rId3" invalidUrl="" action="" tgtFrame="" tooltip="" history="1" highlightClick="0" endSnd="0"/>
              </a:rPr>
              <a:t>Object</a:t>
            </a:r>
            <a:r>
              <a:t>[] args) throws </a:t>
            </a:r>
            <a:r>
              <a:rPr u="sng">
                <a:solidFill>
                  <a:srgbClr val="0000FF"/>
                </a:solidFill>
                <a:uFill>
                  <a:solidFill>
                    <a:srgbClr val="0000FF"/>
                  </a:solidFill>
                </a:uFill>
                <a:hlinkClick r:id="rId10" invalidUrl="" action="" tgtFrame="" tooltip="" history="1" highlightClick="0" endSnd="0"/>
              </a:rPr>
              <a:t>Throwable</a:t>
            </a:r>
          </a:p>
        </p:txBody>
      </p:sp>
      <p:sp>
        <p:nvSpPr>
          <p:cNvPr id="1187" name="Shape 1187"/>
          <p:cNvSpPr/>
          <p:nvPr/>
        </p:nvSpPr>
        <p:spPr>
          <a:xfrm flipH="1" flipV="1">
            <a:off x="5868144" y="3140967"/>
            <a:ext cx="504057" cy="324037"/>
          </a:xfrm>
          <a:prstGeom prst="line">
            <a:avLst/>
          </a:prstGeom>
          <a:ln w="38100">
            <a:solidFill>
              <a:schemeClr val="accent2"/>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grpSp>
        <p:nvGrpSpPr>
          <p:cNvPr id="1190" name="Group 1190"/>
          <p:cNvGrpSpPr/>
          <p:nvPr/>
        </p:nvGrpSpPr>
        <p:grpSpPr>
          <a:xfrm>
            <a:off x="6372199" y="3140967"/>
            <a:ext cx="1944217" cy="648073"/>
            <a:chOff x="0" y="0"/>
            <a:chExt cx="1944216" cy="648072"/>
          </a:xfrm>
        </p:grpSpPr>
        <p:sp>
          <p:nvSpPr>
            <p:cNvPr id="1188" name="Shape 1188"/>
            <p:cNvSpPr/>
            <p:nvPr/>
          </p:nvSpPr>
          <p:spPr>
            <a:xfrm>
              <a:off x="-1" y="-1"/>
              <a:ext cx="1944218" cy="648074"/>
            </a:xfrm>
            <a:prstGeom prst="rect">
              <a:avLst/>
            </a:prstGeom>
            <a:solidFill>
              <a:schemeClr val="accent2"/>
            </a:solidFill>
            <a:ln w="25400" cap="flat">
              <a:solidFill>
                <a:srgbClr val="8C3A38"/>
              </a:solidFill>
              <a:prstDash val="solid"/>
              <a:round/>
            </a:ln>
            <a:effectLst>
              <a:outerShdw sx="100000" sy="100000" kx="0" ky="0" algn="b" rotWithShape="0" blurRad="50800" dist="38100" dir="2700000">
                <a:srgbClr val="000000">
                  <a:alpha val="40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189" name="Shape 1189"/>
            <p:cNvSpPr/>
            <p:nvPr/>
          </p:nvSpPr>
          <p:spPr>
            <a:xfrm>
              <a:off x="-1" y="144967"/>
              <a:ext cx="194421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Calibri"/>
                  <a:ea typeface="Calibri"/>
                  <a:cs typeface="Calibri"/>
                  <a:sym typeface="Calibri"/>
                </a:defRPr>
              </a:lvl1pPr>
            </a:lstStyle>
            <a:p>
              <a:pPr/>
              <a:r>
                <a:t>SecurityManager !</a:t>
              </a:r>
            </a:p>
          </p:txBody>
        </p:sp>
      </p:gr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2" name="Shape 119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3" name="Shape 1193"/>
          <p:cNvSpPr/>
          <p:nvPr>
            <p:ph type="title"/>
          </p:nvPr>
        </p:nvSpPr>
        <p:spPr>
          <a:prstGeom prst="rect">
            <a:avLst/>
          </a:prstGeom>
        </p:spPr>
        <p:txBody>
          <a:bodyPr/>
          <a:lstStyle/>
          <a:p>
            <a:pPr/>
            <a:r>
              <a:t>Proxy</a:t>
            </a:r>
          </a:p>
        </p:txBody>
      </p:sp>
      <p:sp>
        <p:nvSpPr>
          <p:cNvPr id="1194" name="Shape 1194"/>
          <p:cNvSpPr/>
          <p:nvPr>
            <p:ph type="body" idx="1"/>
          </p:nvPr>
        </p:nvSpPr>
        <p:spPr>
          <a:xfrm>
            <a:off x="457200" y="1783357"/>
            <a:ext cx="8229600" cy="4525963"/>
          </a:xfrm>
          <a:prstGeom prst="rect">
            <a:avLst/>
          </a:prstGeom>
        </p:spPr>
        <p:txBody>
          <a:bodyPr/>
          <a:lstStyle/>
          <a:p>
            <a:pPr>
              <a:buSzTx/>
              <a:buNone/>
            </a:pPr>
            <a:r>
              <a:t>	Objectif : on veut logguer automatiquement l’entrée dans chaque méthode</a:t>
            </a:r>
          </a:p>
          <a:p>
            <a:pPr>
              <a:buSzTx/>
              <a:buNone/>
              <a:defRPr sz="800"/>
            </a:pPr>
          </a:p>
          <a:p>
            <a:pPr lvl="2" marL="1371600" indent="-514350">
              <a:spcBef>
                <a:spcPts val="500"/>
              </a:spcBef>
              <a:defRPr sz="900"/>
            </a:pPr>
          </a:p>
          <a:p>
            <a:pPr lvl="1" marL="971550" indent="-514350">
              <a:spcBef>
                <a:spcPts val="600"/>
              </a:spcBef>
              <a:buFontTx/>
              <a:buAutoNum type="arabicPeriod" startAt="1"/>
              <a:defRPr sz="2800"/>
            </a:pPr>
            <a:r>
              <a:t>Créez une impl. de InvocationHandler pour faire ça</a:t>
            </a:r>
          </a:p>
          <a:p>
            <a:pPr lvl="1" marL="971550" indent="-514350">
              <a:spcBef>
                <a:spcPts val="600"/>
              </a:spcBef>
              <a:buFontTx/>
              <a:buAutoNum type="arabicPeriod" startAt="1"/>
              <a:defRPr sz="800"/>
            </a:pPr>
          </a:p>
          <a:p>
            <a:pPr lvl="1" marL="971550" indent="-514350">
              <a:spcBef>
                <a:spcPts val="600"/>
              </a:spcBef>
              <a:buFontTx/>
              <a:buAutoNum type="arabicPeriod" startAt="2"/>
              <a:defRPr sz="2800"/>
            </a:pPr>
            <a:r>
              <a:t>Modifier le main en utilisant Proxy.newProxyInstance(…) au moment de la création du plugin</a:t>
            </a:r>
          </a:p>
        </p:txBody>
      </p:sp>
      <p:pic>
        <p:nvPicPr>
          <p:cNvPr id="1195"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196" name="Shape 1196"/>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pic>
        <p:nvPicPr>
          <p:cNvPr id="1197" name="image17.png" descr="C:\Users\fdegrigny\Pictures\book-icon.png"/>
          <p:cNvPicPr>
            <a:picLocks noChangeAspect="1"/>
          </p:cNvPicPr>
          <p:nvPr/>
        </p:nvPicPr>
        <p:blipFill>
          <a:blip r:embed="rId3">
            <a:extLst/>
          </a:blip>
          <a:stretch>
            <a:fillRect/>
          </a:stretch>
        </p:blipFill>
        <p:spPr>
          <a:xfrm>
            <a:off x="467543" y="908720"/>
            <a:ext cx="735014" cy="661989"/>
          </a:xfrm>
          <a:prstGeom prst="rect">
            <a:avLst/>
          </a:prstGeom>
          <a:ln w="12700">
            <a:miter lim="400000"/>
          </a:ln>
        </p:spPr>
      </p:pic>
      <p:sp>
        <p:nvSpPr>
          <p:cNvPr id="1198" name="Shape 1198"/>
          <p:cNvSpPr/>
          <p:nvPr/>
        </p:nvSpPr>
        <p:spPr>
          <a:xfrm>
            <a:off x="1259632" y="980728"/>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2.2</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0" name="Shape 120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1" name="Shape 1201"/>
          <p:cNvSpPr/>
          <p:nvPr>
            <p:ph type="title"/>
          </p:nvPr>
        </p:nvSpPr>
        <p:spPr>
          <a:prstGeom prst="rect">
            <a:avLst/>
          </a:prstGeom>
        </p:spPr>
        <p:txBody>
          <a:bodyPr/>
          <a:lstStyle/>
          <a:p>
            <a:pPr/>
            <a:r>
              <a:t>CGLIB</a:t>
            </a:r>
          </a:p>
        </p:txBody>
      </p:sp>
      <p:sp>
        <p:nvSpPr>
          <p:cNvPr id="1202" name="Shape 1202"/>
          <p:cNvSpPr/>
          <p:nvPr>
            <p:ph type="body" idx="1"/>
          </p:nvPr>
        </p:nvSpPr>
        <p:spPr>
          <a:xfrm>
            <a:off x="457200" y="1600200"/>
            <a:ext cx="8229600" cy="4525963"/>
          </a:xfrm>
          <a:prstGeom prst="rect">
            <a:avLst/>
          </a:prstGeom>
        </p:spPr>
        <p:txBody>
          <a:bodyPr/>
          <a:lstStyle/>
          <a:p>
            <a:pPr marL="329184" indent="-329184" defTabSz="877823">
              <a:defRPr sz="3072"/>
            </a:pPr>
            <a:r>
              <a:t>Génération de code, pas besoin d’interfaces</a:t>
            </a:r>
          </a:p>
          <a:p>
            <a:pPr marL="329184" indent="-329184" defTabSz="877823">
              <a:defRPr sz="3072"/>
            </a:pPr>
            <a:r>
              <a:t>Basée sur ASM (manipulation de Bytecode)</a:t>
            </a:r>
          </a:p>
          <a:p>
            <a:pPr marL="329184" indent="-329184" defTabSz="877823">
              <a:defRPr sz="3072"/>
            </a:pPr>
            <a:r>
              <a:t>Utilisée par :</a:t>
            </a:r>
          </a:p>
          <a:p>
            <a:pPr lvl="1" marL="713231" indent="-274320" defTabSz="877823">
              <a:spcBef>
                <a:spcPts val="600"/>
              </a:spcBef>
              <a:defRPr sz="2688"/>
            </a:pPr>
            <a:r>
              <a:t>Hibernate</a:t>
            </a:r>
          </a:p>
          <a:p>
            <a:pPr lvl="1" marL="713231" indent="-274320" defTabSz="877823">
              <a:spcBef>
                <a:spcPts val="600"/>
              </a:spcBef>
              <a:defRPr sz="2688"/>
            </a:pPr>
            <a:r>
              <a:t>Spring</a:t>
            </a:r>
          </a:p>
          <a:p>
            <a:pPr lvl="1" marL="713231" indent="-274320" defTabSz="877823">
              <a:spcBef>
                <a:spcPts val="600"/>
              </a:spcBef>
              <a:defRPr sz="2688"/>
            </a:pPr>
            <a:r>
              <a:t>EasyMock et jMock</a:t>
            </a:r>
          </a:p>
          <a:p>
            <a:pPr lvl="1" marL="713231" indent="-274320" defTabSz="877823">
              <a:spcBef>
                <a:spcPts val="600"/>
              </a:spcBef>
              <a:defRPr sz="2688"/>
            </a:pPr>
            <a:r>
              <a:t>Groovy</a:t>
            </a:r>
          </a:p>
          <a:p>
            <a:pPr lvl="1" marL="713231" indent="-274320" defTabSz="877823">
              <a:spcBef>
                <a:spcPts val="600"/>
              </a:spcBef>
              <a:defRPr sz="2688"/>
            </a:pPr>
            <a:r>
              <a:t>…</a:t>
            </a:r>
          </a:p>
        </p:txBody>
      </p:sp>
      <p:pic>
        <p:nvPicPr>
          <p:cNvPr id="1203"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pic>
        <p:nvPicPr>
          <p:cNvPr id="1204" name="image31.png" descr="C:\Users\fdegrigny\Pictures\jnbNov2005-1.PNG"/>
          <p:cNvPicPr>
            <a:picLocks noChangeAspect="1"/>
          </p:cNvPicPr>
          <p:nvPr/>
        </p:nvPicPr>
        <p:blipFill>
          <a:blip r:embed="rId3">
            <a:extLst/>
          </a:blip>
          <a:stretch>
            <a:fillRect/>
          </a:stretch>
        </p:blipFill>
        <p:spPr>
          <a:xfrm>
            <a:off x="4355975" y="2996951"/>
            <a:ext cx="4464498" cy="2767989"/>
          </a:xfrm>
          <a:prstGeom prst="rect">
            <a:avLst/>
          </a:prstGeom>
          <a:ln w="12700">
            <a:miter lim="400000"/>
          </a:ln>
        </p:spPr>
      </p:pic>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6" name="Shape 120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7" name="Shape 1207"/>
          <p:cNvSpPr/>
          <p:nvPr>
            <p:ph type="title"/>
          </p:nvPr>
        </p:nvSpPr>
        <p:spPr>
          <a:prstGeom prst="rect">
            <a:avLst/>
          </a:prstGeom>
        </p:spPr>
        <p:txBody>
          <a:bodyPr/>
          <a:lstStyle/>
          <a:p>
            <a:pPr/>
            <a:r>
              <a:t>Proxy avec CGLIB</a:t>
            </a:r>
          </a:p>
        </p:txBody>
      </p:sp>
      <p:sp>
        <p:nvSpPr>
          <p:cNvPr id="1208" name="Shape 1208"/>
          <p:cNvSpPr/>
          <p:nvPr>
            <p:ph type="body" idx="1"/>
          </p:nvPr>
        </p:nvSpPr>
        <p:spPr>
          <a:xfrm>
            <a:off x="457200" y="1600200"/>
            <a:ext cx="8229600" cy="4525963"/>
          </a:xfrm>
          <a:prstGeom prst="rect">
            <a:avLst/>
          </a:prstGeom>
        </p:spPr>
        <p:txBody>
          <a:bodyPr/>
          <a:lstStyle/>
          <a:p>
            <a:pPr>
              <a:spcBef>
                <a:spcPts val="500"/>
              </a:spcBef>
              <a:buSzTx/>
              <a:buNone/>
              <a:defRPr sz="2200"/>
            </a:pPr>
            <a:r>
              <a:t>MethodInterceptor { </a:t>
            </a:r>
          </a:p>
          <a:p>
            <a:pPr>
              <a:spcBef>
                <a:spcPts val="500"/>
              </a:spcBef>
              <a:buSzTx/>
              <a:buNone/>
              <a:defRPr sz="2200"/>
            </a:pPr>
            <a:r>
              <a:t>	</a:t>
            </a:r>
            <a:r>
              <a:rPr>
                <a:solidFill>
                  <a:srgbClr val="0070C0"/>
                </a:solidFill>
              </a:rPr>
              <a:t>public</a:t>
            </a:r>
            <a:r>
              <a:t> Object intercept(</a:t>
            </a:r>
          </a:p>
          <a:p>
            <a:pPr>
              <a:spcBef>
                <a:spcPts val="500"/>
              </a:spcBef>
              <a:buSzTx/>
              <a:buNone/>
              <a:defRPr sz="2200"/>
            </a:pPr>
            <a:r>
              <a:t>			Object proxifiedObj, Method methodCalled,</a:t>
            </a:r>
          </a:p>
          <a:p>
            <a:pPr>
              <a:spcBef>
                <a:spcPts val="500"/>
              </a:spcBef>
              <a:buSzTx/>
              <a:buNone/>
              <a:defRPr sz="2200"/>
            </a:pPr>
            <a:r>
              <a:t>                            	Object[] args, MethodProxy proxy) </a:t>
            </a:r>
            <a:r>
              <a:rPr>
                <a:solidFill>
                  <a:srgbClr val="0070C0"/>
                </a:solidFill>
              </a:rPr>
              <a:t>throws</a:t>
            </a:r>
            <a:r>
              <a:t> Throwable;</a:t>
            </a:r>
          </a:p>
          <a:p>
            <a:pPr>
              <a:spcBef>
                <a:spcPts val="500"/>
              </a:spcBef>
              <a:buSzTx/>
              <a:buNone/>
              <a:defRPr sz="2200"/>
            </a:pPr>
            <a:r>
              <a:t>}</a:t>
            </a:r>
            <a:r>
              <a:t> </a:t>
            </a:r>
          </a:p>
          <a:p>
            <a:pPr>
              <a:buSzTx/>
              <a:buNone/>
              <a:defRPr sz="2200"/>
            </a:pPr>
          </a:p>
          <a:p>
            <a:pPr>
              <a:spcBef>
                <a:spcPts val="500"/>
              </a:spcBef>
              <a:buSzTx/>
              <a:buNone/>
              <a:defRPr sz="2200"/>
            </a:pPr>
            <a:r>
              <a:t>Enhancer e = </a:t>
            </a:r>
            <a:r>
              <a:rPr>
                <a:solidFill>
                  <a:srgbClr val="0070C0"/>
                </a:solidFill>
              </a:rPr>
              <a:t>new</a:t>
            </a:r>
            <a:r>
              <a:t> Enhancer();</a:t>
            </a:r>
          </a:p>
          <a:p>
            <a:pPr>
              <a:spcBef>
                <a:spcPts val="500"/>
              </a:spcBef>
              <a:buSzTx/>
              <a:buNone/>
              <a:defRPr sz="2200"/>
            </a:pPr>
            <a:r>
              <a:t>e.setSuperclass(…)</a:t>
            </a:r>
          </a:p>
          <a:p>
            <a:pPr>
              <a:spcBef>
                <a:spcPts val="500"/>
              </a:spcBef>
              <a:buSzTx/>
              <a:buNone/>
              <a:defRPr sz="2200"/>
            </a:pPr>
            <a:r>
              <a:t>e.setCallback(interceptor)</a:t>
            </a:r>
          </a:p>
          <a:p>
            <a:pPr>
              <a:spcBef>
                <a:spcPts val="500"/>
              </a:spcBef>
              <a:buSzTx/>
              <a:buNone/>
              <a:defRPr sz="2200"/>
            </a:pPr>
            <a:r>
              <a:t>e.create();</a:t>
            </a:r>
          </a:p>
        </p:txBody>
      </p:sp>
      <p:pic>
        <p:nvPicPr>
          <p:cNvPr id="1209"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1" name="Shape 121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2" name="Shape 1212"/>
          <p:cNvSpPr/>
          <p:nvPr>
            <p:ph type="title"/>
          </p:nvPr>
        </p:nvSpPr>
        <p:spPr>
          <a:prstGeom prst="rect">
            <a:avLst/>
          </a:prstGeom>
        </p:spPr>
        <p:txBody>
          <a:bodyPr/>
          <a:lstStyle/>
          <a:p>
            <a:pPr/>
            <a:r>
              <a:t>Proxy avec CGLIB</a:t>
            </a:r>
          </a:p>
        </p:txBody>
      </p:sp>
      <p:sp>
        <p:nvSpPr>
          <p:cNvPr id="1213" name="Shape 1213"/>
          <p:cNvSpPr/>
          <p:nvPr>
            <p:ph type="body" idx="1"/>
          </p:nvPr>
        </p:nvSpPr>
        <p:spPr>
          <a:xfrm>
            <a:off x="457200" y="1783357"/>
            <a:ext cx="8229600" cy="4525963"/>
          </a:xfrm>
          <a:prstGeom prst="rect">
            <a:avLst/>
          </a:prstGeom>
        </p:spPr>
        <p:txBody>
          <a:bodyPr/>
          <a:lstStyle/>
          <a:p>
            <a:pPr marL="329184" indent="-329184" defTabSz="877823">
              <a:buSzTx/>
              <a:buNone/>
              <a:defRPr sz="3072"/>
            </a:pPr>
            <a:r>
              <a:t>	Objectif : on veut logguer automatiquement l’entrée dans chaque méthode avec CGLIB</a:t>
            </a:r>
          </a:p>
          <a:p>
            <a:pPr marL="329184" indent="-329184" defTabSz="877823">
              <a:buSzTx/>
              <a:buNone/>
              <a:defRPr sz="768"/>
            </a:pPr>
          </a:p>
          <a:p>
            <a:pPr lvl="1" marL="932687" indent="-493775" defTabSz="877823">
              <a:spcBef>
                <a:spcPts val="600"/>
              </a:spcBef>
              <a:buFontTx/>
              <a:buAutoNum type="arabicPeriod" startAt="1"/>
              <a:defRPr sz="2688"/>
            </a:pPr>
            <a:r>
              <a:t>Vérifiez la dépendance CGLIB dans le POM</a:t>
            </a:r>
          </a:p>
          <a:p>
            <a:pPr lvl="2" marL="1316736" indent="-493775" defTabSz="877823">
              <a:spcBef>
                <a:spcPts val="500"/>
              </a:spcBef>
              <a:defRPr sz="2304"/>
            </a:pPr>
            <a:r>
              <a:t>cgclib:cglib:3.1</a:t>
            </a:r>
          </a:p>
          <a:p>
            <a:pPr lvl="2" marL="1316736" indent="-493775" defTabSz="877823">
              <a:spcBef>
                <a:spcPts val="500"/>
              </a:spcBef>
              <a:defRPr sz="863"/>
            </a:pPr>
          </a:p>
          <a:p>
            <a:pPr lvl="1" marL="932687" indent="-493775" defTabSz="877823">
              <a:spcBef>
                <a:spcPts val="600"/>
              </a:spcBef>
              <a:buFontTx/>
              <a:buAutoNum type="arabicPeriod" startAt="1"/>
              <a:defRPr sz="2688"/>
            </a:pPr>
            <a:r>
              <a:t>Créez une impl. de MethodInterceptor pour faire ça</a:t>
            </a:r>
          </a:p>
          <a:p>
            <a:pPr lvl="1" marL="932687" indent="-493775" defTabSz="877823">
              <a:spcBef>
                <a:spcPts val="600"/>
              </a:spcBef>
              <a:buFontTx/>
              <a:buAutoNum type="arabicPeriod" startAt="1"/>
              <a:defRPr sz="768"/>
            </a:pPr>
          </a:p>
          <a:p>
            <a:pPr lvl="1" marL="932687" indent="-493775" defTabSz="877823">
              <a:spcBef>
                <a:spcPts val="600"/>
              </a:spcBef>
              <a:buFontTx/>
              <a:buAutoNum type="arabicPeriod" startAt="3"/>
              <a:defRPr sz="2688"/>
            </a:pPr>
            <a:r>
              <a:t>Modifier le main en utilisant un Enhancer CGLIB au moment de la création du plugin</a:t>
            </a:r>
          </a:p>
        </p:txBody>
      </p:sp>
      <p:pic>
        <p:nvPicPr>
          <p:cNvPr id="1214"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215" name="Shape 1215"/>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15 min</a:t>
            </a:r>
          </a:p>
        </p:txBody>
      </p:sp>
      <p:pic>
        <p:nvPicPr>
          <p:cNvPr id="1216" name="image17.png" descr="C:\Users\fdegrigny\Pictures\book-icon.png"/>
          <p:cNvPicPr>
            <a:picLocks noChangeAspect="1"/>
          </p:cNvPicPr>
          <p:nvPr/>
        </p:nvPicPr>
        <p:blipFill>
          <a:blip r:embed="rId3">
            <a:extLst/>
          </a:blip>
          <a:stretch>
            <a:fillRect/>
          </a:stretch>
        </p:blipFill>
        <p:spPr>
          <a:xfrm>
            <a:off x="467543" y="908720"/>
            <a:ext cx="735014" cy="661989"/>
          </a:xfrm>
          <a:prstGeom prst="rect">
            <a:avLst/>
          </a:prstGeom>
          <a:ln w="12700">
            <a:miter lim="400000"/>
          </a:ln>
        </p:spPr>
      </p:pic>
      <p:sp>
        <p:nvSpPr>
          <p:cNvPr id="1217" name="Shape 1217"/>
          <p:cNvSpPr/>
          <p:nvPr/>
        </p:nvSpPr>
        <p:spPr>
          <a:xfrm>
            <a:off x="1259632" y="980728"/>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2.3</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9" name="Shape 121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0" name="Shape 1220"/>
          <p:cNvSpPr/>
          <p:nvPr>
            <p:ph type="title"/>
          </p:nvPr>
        </p:nvSpPr>
        <p:spPr>
          <a:prstGeom prst="rect">
            <a:avLst/>
          </a:prstGeom>
        </p:spPr>
        <p:txBody>
          <a:bodyPr/>
          <a:lstStyle/>
          <a:p>
            <a:pPr/>
            <a:r>
              <a:t>Chargement dynamique</a:t>
            </a:r>
          </a:p>
        </p:txBody>
      </p:sp>
      <p:sp>
        <p:nvSpPr>
          <p:cNvPr id="1221" name="Shape 1221"/>
          <p:cNvSpPr/>
          <p:nvPr>
            <p:ph type="body" idx="1"/>
          </p:nvPr>
        </p:nvSpPr>
        <p:spPr>
          <a:xfrm>
            <a:off x="457200" y="1600200"/>
            <a:ext cx="8229600" cy="4709120"/>
          </a:xfrm>
          <a:prstGeom prst="rect">
            <a:avLst/>
          </a:prstGeom>
        </p:spPr>
        <p:txBody>
          <a:bodyPr/>
          <a:lstStyle/>
          <a:p>
            <a:pPr>
              <a:lnSpc>
                <a:spcPct val="90000"/>
              </a:lnSpc>
              <a:buSzTx/>
              <a:buNone/>
            </a:pPr>
            <a:r>
              <a:t>	Chargement dynamique simple :</a:t>
            </a:r>
          </a:p>
          <a:p>
            <a:pPr lvl="2" marL="1143000" indent="-228600">
              <a:lnSpc>
                <a:spcPct val="90000"/>
              </a:lnSpc>
              <a:spcBef>
                <a:spcPts val="500"/>
              </a:spcBef>
              <a:defRPr sz="2400"/>
            </a:pPr>
            <a:r>
              <a:t>Thread.</a:t>
            </a:r>
            <a:r>
              <a:rPr i="1"/>
              <a:t>currentThread()</a:t>
            </a:r>
            <a:r>
              <a:t>.getContextClassLoader()</a:t>
            </a:r>
          </a:p>
          <a:p>
            <a:pPr lvl="2" marL="1143000" indent="-228600">
              <a:lnSpc>
                <a:spcPct val="90000"/>
              </a:lnSpc>
              <a:spcBef>
                <a:spcPts val="500"/>
              </a:spcBef>
              <a:defRPr sz="2400"/>
            </a:pPr>
            <a:r>
              <a:t>classLoader.loadClass(&lt;fullClassName&gt;)</a:t>
            </a:r>
          </a:p>
          <a:p>
            <a:pPr>
              <a:lnSpc>
                <a:spcPct val="90000"/>
              </a:lnSpc>
              <a:buSzTx/>
              <a:buNone/>
            </a:pPr>
            <a:r>
              <a:t>	Mais on voudrait pouvoir recharger le plugin au Runtime :</a:t>
            </a:r>
          </a:p>
          <a:p>
            <a:pPr lvl="1" marL="742950" indent="-285750">
              <a:lnSpc>
                <a:spcPct val="90000"/>
              </a:lnSpc>
              <a:spcBef>
                <a:spcPts val="600"/>
              </a:spcBef>
              <a:defRPr sz="2800"/>
            </a:pPr>
            <a:r>
              <a:t>Il faut écrire son propre ClassLoader</a:t>
            </a:r>
          </a:p>
          <a:p>
            <a:pPr lvl="1" marL="742950" indent="-285750">
              <a:lnSpc>
                <a:spcPct val="90000"/>
              </a:lnSpc>
              <a:spcBef>
                <a:spcPts val="600"/>
              </a:spcBef>
              <a:defRPr sz="2800"/>
            </a:pPr>
            <a:r>
              <a:t>Il ne faut pas recharger l’interface (sinon pb de cast)</a:t>
            </a:r>
          </a:p>
          <a:p>
            <a:pPr lvl="1" marL="742950" indent="-285750">
              <a:lnSpc>
                <a:spcPct val="90000"/>
              </a:lnSpc>
              <a:spcBef>
                <a:spcPts val="600"/>
              </a:spcBef>
              <a:defRPr sz="2800"/>
            </a:pPr>
            <a:r>
              <a:t>On ne peut pas charger 2x une classe avec un même ClassLoader</a:t>
            </a:r>
          </a:p>
        </p:txBody>
      </p:sp>
      <p:pic>
        <p:nvPicPr>
          <p:cNvPr id="1222"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4" name="Shape 122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5" name="Shape 1225"/>
          <p:cNvSpPr/>
          <p:nvPr>
            <p:ph type="title"/>
          </p:nvPr>
        </p:nvSpPr>
        <p:spPr>
          <a:prstGeom prst="rect">
            <a:avLst/>
          </a:prstGeom>
        </p:spPr>
        <p:txBody>
          <a:bodyPr/>
          <a:lstStyle/>
          <a:p>
            <a:pPr/>
            <a:r>
              <a:t>PluginClassLoader</a:t>
            </a:r>
          </a:p>
        </p:txBody>
      </p:sp>
      <p:sp>
        <p:nvSpPr>
          <p:cNvPr id="1226" name="Shape 1226"/>
          <p:cNvSpPr/>
          <p:nvPr>
            <p:ph type="body" idx="1"/>
          </p:nvPr>
        </p:nvSpPr>
        <p:spPr>
          <a:xfrm>
            <a:off x="457200" y="1556791"/>
            <a:ext cx="8229600" cy="4896546"/>
          </a:xfrm>
          <a:prstGeom prst="rect">
            <a:avLst/>
          </a:prstGeom>
        </p:spPr>
        <p:txBody>
          <a:bodyPr/>
          <a:lstStyle/>
          <a:p>
            <a:pPr>
              <a:lnSpc>
                <a:spcPct val="90000"/>
              </a:lnSpc>
              <a:spcBef>
                <a:spcPts val="600"/>
              </a:spcBef>
              <a:defRPr sz="2700"/>
            </a:pPr>
            <a:r>
              <a:t>Chargement dynamique simple :</a:t>
            </a:r>
          </a:p>
          <a:p>
            <a:pPr lvl="1" marL="742950" indent="-285750">
              <a:lnSpc>
                <a:spcPct val="90000"/>
              </a:lnSpc>
              <a:spcBef>
                <a:spcPts val="500"/>
              </a:spcBef>
              <a:defRPr sz="2300"/>
            </a:pPr>
            <a:r>
              <a:t>Modifier le main pour utiliser ClassLoader.loadClass(…)</a:t>
            </a:r>
          </a:p>
          <a:p>
            <a:pPr lvl="1" marL="742950" indent="-285750">
              <a:lnSpc>
                <a:spcPct val="90000"/>
              </a:lnSpc>
              <a:spcBef>
                <a:spcPts val="500"/>
              </a:spcBef>
              <a:defRPr sz="2300"/>
            </a:pPr>
          </a:p>
          <a:p>
            <a:pPr>
              <a:lnSpc>
                <a:spcPct val="90000"/>
              </a:lnSpc>
              <a:spcBef>
                <a:spcPts val="600"/>
              </a:spcBef>
              <a:defRPr sz="2700"/>
            </a:pPr>
            <a:r>
              <a:t>Re-chargement dynamique :</a:t>
            </a:r>
          </a:p>
          <a:p>
            <a:pPr lvl="1" marL="971550" indent="-514350">
              <a:lnSpc>
                <a:spcPct val="90000"/>
              </a:lnSpc>
              <a:spcBef>
                <a:spcPts val="500"/>
              </a:spcBef>
              <a:buFontTx/>
              <a:buAutoNum type="arabicPeriod" startAt="1"/>
              <a:defRPr sz="2300"/>
            </a:pPr>
            <a:r>
              <a:t>Complétez la classe PluginClassLoader et utilisez-la dans le main pour recharger le plugin</a:t>
            </a:r>
          </a:p>
          <a:p>
            <a:pPr lvl="1" marL="971550" indent="-514350">
              <a:lnSpc>
                <a:spcPct val="90000"/>
              </a:lnSpc>
              <a:spcBef>
                <a:spcPts val="500"/>
              </a:spcBef>
              <a:buFontTx/>
              <a:buAutoNum type="arabicPeriod" startAt="1"/>
              <a:defRPr sz="2300"/>
            </a:pPr>
            <a:r>
              <a:t>Qu’est-ce qui se passe ? Pourquoi ?</a:t>
            </a:r>
          </a:p>
          <a:p>
            <a:pPr lvl="1" marL="971550" indent="-514350">
              <a:lnSpc>
                <a:spcPct val="90000"/>
              </a:lnSpc>
              <a:spcBef>
                <a:spcPts val="500"/>
              </a:spcBef>
              <a:buFontTx/>
              <a:buAutoNum type="arabicPeriod" startAt="1"/>
              <a:defRPr sz="2300"/>
            </a:pPr>
            <a:r>
              <a:t>Corrigez là</a:t>
            </a:r>
          </a:p>
          <a:p>
            <a:pPr lvl="1" marL="971550" indent="-514350">
              <a:lnSpc>
                <a:spcPct val="90000"/>
              </a:lnSpc>
              <a:spcBef>
                <a:spcPts val="500"/>
              </a:spcBef>
              <a:buFontTx/>
              <a:buAutoNum type="arabicPeriod" startAt="1"/>
              <a:defRPr sz="2300"/>
            </a:pPr>
            <a:r>
              <a:t>Ajouter une pause pour avoir le temps de recompiler la classe impl. du plugin avant le rechargement (TODO 1)</a:t>
            </a:r>
          </a:p>
          <a:p>
            <a:pPr lvl="1" marL="971550" indent="-514350">
              <a:lnSpc>
                <a:spcPct val="90000"/>
              </a:lnSpc>
              <a:spcBef>
                <a:spcPts val="500"/>
              </a:spcBef>
              <a:buFontTx/>
              <a:buAutoNum type="arabicPeriod" startAt="1"/>
              <a:defRPr sz="2300"/>
            </a:pPr>
            <a:r>
              <a:t>A votre avis, comment les 2 versions de la classe impl. Du plugin réagissent face à instanceof ? (TODO 2)</a:t>
            </a:r>
          </a:p>
        </p:txBody>
      </p:sp>
      <p:pic>
        <p:nvPicPr>
          <p:cNvPr id="1227"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228" name="Shape 1228"/>
          <p:cNvSpPr/>
          <p:nvPr/>
        </p:nvSpPr>
        <p:spPr>
          <a:xfrm>
            <a:off x="7668344" y="1372706"/>
            <a:ext cx="936105" cy="383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latin typeface="Calibri"/>
                <a:ea typeface="Calibri"/>
                <a:cs typeface="Calibri"/>
                <a:sym typeface="Calibri"/>
              </a:defRPr>
            </a:lvl1pPr>
          </a:lstStyle>
          <a:p>
            <a:pPr/>
            <a:r>
              <a:t>20 min</a:t>
            </a:r>
          </a:p>
        </p:txBody>
      </p:sp>
      <p:pic>
        <p:nvPicPr>
          <p:cNvPr id="1229" name="image17.png" descr="C:\Users\fdegrigny\Pictures\book-icon.png"/>
          <p:cNvPicPr>
            <a:picLocks noChangeAspect="1"/>
          </p:cNvPicPr>
          <p:nvPr/>
        </p:nvPicPr>
        <p:blipFill>
          <a:blip r:embed="rId3">
            <a:extLst/>
          </a:blip>
          <a:stretch>
            <a:fillRect/>
          </a:stretch>
        </p:blipFill>
        <p:spPr>
          <a:xfrm>
            <a:off x="467543" y="908720"/>
            <a:ext cx="735014" cy="661989"/>
          </a:xfrm>
          <a:prstGeom prst="rect">
            <a:avLst/>
          </a:prstGeom>
          <a:ln w="12700">
            <a:miter lim="400000"/>
          </a:ln>
        </p:spPr>
      </p:pic>
      <p:sp>
        <p:nvSpPr>
          <p:cNvPr id="1230" name="Shape 1230"/>
          <p:cNvSpPr/>
          <p:nvPr/>
        </p:nvSpPr>
        <p:spPr>
          <a:xfrm>
            <a:off x="1259632" y="980728"/>
            <a:ext cx="64807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2.4</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2" name="Shape 123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3" name="Shape 1233"/>
          <p:cNvSpPr/>
          <p:nvPr>
            <p:ph type="title"/>
          </p:nvPr>
        </p:nvSpPr>
        <p:spPr>
          <a:prstGeom prst="rect">
            <a:avLst/>
          </a:prstGeom>
        </p:spPr>
        <p:txBody>
          <a:bodyPr/>
          <a:lstStyle/>
          <a:p>
            <a:pPr/>
            <a:r>
              <a:t>OSGi</a:t>
            </a:r>
          </a:p>
        </p:txBody>
      </p:sp>
      <p:pic>
        <p:nvPicPr>
          <p:cNvPr id="1234" name="image6.jpg" descr="C:\Users\fdegrigny\Pictures\puzzle-piece.jpg"/>
          <p:cNvPicPr>
            <a:picLocks noChangeAspect="1"/>
          </p:cNvPicPr>
          <p:nvPr/>
        </p:nvPicPr>
        <p:blipFill>
          <a:blip r:embed="rId2">
            <a:extLst/>
          </a:blip>
          <a:stretch>
            <a:fillRect/>
          </a:stretch>
        </p:blipFill>
        <p:spPr>
          <a:xfrm>
            <a:off x="7812360" y="260647"/>
            <a:ext cx="1152129" cy="1297897"/>
          </a:xfrm>
          <a:prstGeom prst="rect">
            <a:avLst/>
          </a:prstGeom>
          <a:ln w="12700">
            <a:miter lim="400000"/>
          </a:ln>
        </p:spPr>
      </p:pic>
      <p:sp>
        <p:nvSpPr>
          <p:cNvPr id="1235" name="Shape 1235"/>
          <p:cNvSpPr/>
          <p:nvPr>
            <p:ph type="body" idx="1"/>
          </p:nvPr>
        </p:nvSpPr>
        <p:spPr>
          <a:xfrm>
            <a:off x="457200" y="1412776"/>
            <a:ext cx="8229600" cy="4525963"/>
          </a:xfrm>
          <a:prstGeom prst="rect">
            <a:avLst/>
          </a:prstGeom>
        </p:spPr>
        <p:txBody>
          <a:bodyPr/>
          <a:lstStyle/>
          <a:p>
            <a:pPr>
              <a:buSzTx/>
              <a:buNone/>
            </a:pPr>
            <a:r>
              <a:t>Open Services Gateway Initiative (OSGi)</a:t>
            </a:r>
          </a:p>
          <a:p>
            <a:pPr lvl="1" marL="742950" indent="-285750">
              <a:spcBef>
                <a:spcPts val="600"/>
              </a:spcBef>
              <a:defRPr sz="2800"/>
            </a:pPr>
            <a:r>
              <a:t>Est une norme pour définir des applications</a:t>
            </a:r>
            <a:br/>
            <a:r>
              <a:t>(ou des libs) modulaires</a:t>
            </a:r>
          </a:p>
          <a:p>
            <a:pPr lvl="1" marL="742950" indent="-285750">
              <a:spcBef>
                <a:spcPts val="600"/>
              </a:spcBef>
              <a:defRPr sz="2800"/>
            </a:pPr>
            <a:r>
              <a:t>Les modules peuvent être chargés, activés ou désactivés dynamiquement</a:t>
            </a:r>
          </a:p>
          <a:p>
            <a:pPr lvl="1" marL="742950" indent="-285750">
              <a:spcBef>
                <a:spcPts val="600"/>
              </a:spcBef>
              <a:defRPr sz="2800"/>
            </a:pPr>
            <a:r>
              <a:t>On peut avoir plusieur versions d’un même module </a:t>
            </a:r>
          </a:p>
          <a:p>
            <a:pPr lvl="1" marL="742950" indent="-285750">
              <a:spcBef>
                <a:spcPts val="600"/>
              </a:spcBef>
              <a:defRPr sz="2800"/>
            </a:pPr>
            <a:r>
              <a:t>C’est une bonne infrastructure pour des applications orientées services</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7" name="Shape 123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8" name="Shape 1238"/>
          <p:cNvSpPr/>
          <p:nvPr>
            <p:ph type="title"/>
          </p:nvPr>
        </p:nvSpPr>
        <p:spPr>
          <a:prstGeom prst="rect">
            <a:avLst/>
          </a:prstGeom>
        </p:spPr>
        <p:txBody>
          <a:bodyPr/>
          <a:lstStyle/>
          <a:p>
            <a:pPr/>
            <a:r>
              <a:t>OSGi</a:t>
            </a:r>
          </a:p>
        </p:txBody>
      </p:sp>
      <p:pic>
        <p:nvPicPr>
          <p:cNvPr id="1239" name="image6.jpg" descr="C:\Users\fdegrigny\Pictures\puzzle-piece.jpg"/>
          <p:cNvPicPr>
            <a:picLocks noChangeAspect="1"/>
          </p:cNvPicPr>
          <p:nvPr/>
        </p:nvPicPr>
        <p:blipFill>
          <a:blip r:embed="rId2">
            <a:extLst/>
          </a:blip>
          <a:stretch>
            <a:fillRect/>
          </a:stretch>
        </p:blipFill>
        <p:spPr>
          <a:xfrm>
            <a:off x="7812360" y="260647"/>
            <a:ext cx="1152129" cy="1297897"/>
          </a:xfrm>
          <a:prstGeom prst="rect">
            <a:avLst/>
          </a:prstGeom>
          <a:ln w="12700">
            <a:miter lim="400000"/>
          </a:ln>
        </p:spPr>
      </p:pic>
      <p:sp>
        <p:nvSpPr>
          <p:cNvPr id="1240" name="Shape 1240"/>
          <p:cNvSpPr/>
          <p:nvPr>
            <p:ph type="body" idx="1"/>
          </p:nvPr>
        </p:nvSpPr>
        <p:spPr>
          <a:xfrm>
            <a:off x="457200" y="1412777"/>
            <a:ext cx="8229600" cy="3528391"/>
          </a:xfrm>
          <a:prstGeom prst="rect">
            <a:avLst/>
          </a:prstGeom>
        </p:spPr>
        <p:txBody>
          <a:bodyPr/>
          <a:lstStyle/>
          <a:p>
            <a:pPr>
              <a:lnSpc>
                <a:spcPct val="80000"/>
              </a:lnSpc>
              <a:spcBef>
                <a:spcPts val="500"/>
              </a:spcBef>
              <a:buSzTx/>
              <a:buNone/>
              <a:defRPr sz="2400"/>
            </a:pPr>
            <a:r>
              <a:t>Conteneurs OSGi Java open-source :</a:t>
            </a:r>
          </a:p>
          <a:p>
            <a:pPr lvl="1" marL="742950" indent="-285750">
              <a:lnSpc>
                <a:spcPct val="80000"/>
              </a:lnSpc>
              <a:spcBef>
                <a:spcPts val="500"/>
              </a:spcBef>
              <a:defRPr sz="2100"/>
            </a:pPr>
            <a:r>
              <a:t>Oscar : 		</a:t>
            </a:r>
            <a:r>
              <a:rPr u="sng">
                <a:solidFill>
                  <a:srgbClr val="0000FF"/>
                </a:solidFill>
                <a:uFill>
                  <a:solidFill>
                    <a:srgbClr val="0000FF"/>
                  </a:solidFill>
                </a:uFill>
                <a:hlinkClick r:id="rId3" invalidUrl="" action="" tgtFrame="" tooltip="" history="1" highlightClick="0" endSnd="0"/>
              </a:rPr>
              <a:t>http://oscar-osgi.sourceforge.net/</a:t>
            </a:r>
          </a:p>
          <a:p>
            <a:pPr lvl="1" marL="742950" indent="-285750">
              <a:lnSpc>
                <a:spcPct val="80000"/>
              </a:lnSpc>
              <a:spcBef>
                <a:spcPts val="500"/>
              </a:spcBef>
              <a:defRPr sz="2100"/>
            </a:pPr>
            <a:r>
              <a:t>Apache Felix :	</a:t>
            </a:r>
            <a:r>
              <a:rPr u="sng">
                <a:solidFill>
                  <a:srgbClr val="0000FF"/>
                </a:solidFill>
                <a:uFill>
                  <a:solidFill>
                    <a:srgbClr val="0000FF"/>
                  </a:solidFill>
                </a:uFill>
                <a:hlinkClick r:id="rId4" invalidUrl="" action="" tgtFrame="" tooltip="" history="1" highlightClick="0" endSnd="0"/>
              </a:rPr>
              <a:t>http://felix.apache.org/</a:t>
            </a:r>
          </a:p>
          <a:p>
            <a:pPr lvl="1" marL="742950" indent="-285750">
              <a:lnSpc>
                <a:spcPct val="80000"/>
              </a:lnSpc>
              <a:spcBef>
                <a:spcPts val="500"/>
              </a:spcBef>
              <a:defRPr sz="2100"/>
            </a:pPr>
            <a:r>
              <a:t>Knopflerfish : 	</a:t>
            </a:r>
            <a:r>
              <a:rPr u="sng">
                <a:solidFill>
                  <a:srgbClr val="0000FF"/>
                </a:solidFill>
                <a:uFill>
                  <a:solidFill>
                    <a:srgbClr val="0000FF"/>
                  </a:solidFill>
                </a:uFill>
                <a:hlinkClick r:id="rId5" invalidUrl="" action="" tgtFrame="" tooltip="" history="1" highlightClick="0" endSnd="0"/>
              </a:rPr>
              <a:t>https://www.knopflerfish.org/</a:t>
            </a:r>
          </a:p>
          <a:p>
            <a:pPr lvl="1" marL="742950" indent="-285750">
              <a:lnSpc>
                <a:spcPct val="80000"/>
              </a:lnSpc>
              <a:spcBef>
                <a:spcPts val="500"/>
              </a:spcBef>
              <a:defRPr sz="2100"/>
            </a:pPr>
            <a:r>
              <a:t>Equinox :		</a:t>
            </a:r>
            <a:r>
              <a:rPr u="sng">
                <a:solidFill>
                  <a:srgbClr val="0000FF"/>
                </a:solidFill>
                <a:uFill>
                  <a:solidFill>
                    <a:srgbClr val="0000FF"/>
                  </a:solidFill>
                </a:uFill>
                <a:hlinkClick r:id="rId6" invalidUrl="" action="" tgtFrame="" tooltip="" history="1" highlightClick="0" endSnd="0"/>
              </a:rPr>
              <a:t>http://www.eclipse.org/equinox/</a:t>
            </a:r>
          </a:p>
          <a:p>
            <a:pPr lvl="1" marL="742950" indent="-285750">
              <a:lnSpc>
                <a:spcPct val="80000"/>
              </a:lnSpc>
              <a:spcBef>
                <a:spcPts val="500"/>
              </a:spcBef>
              <a:defRPr sz="2100"/>
            </a:pPr>
          </a:p>
          <a:p>
            <a:pPr>
              <a:lnSpc>
                <a:spcPct val="80000"/>
              </a:lnSpc>
              <a:spcBef>
                <a:spcPts val="500"/>
              </a:spcBef>
              <a:buSzTx/>
              <a:buNone/>
              <a:defRPr sz="2400"/>
            </a:pPr>
            <a:r>
              <a:t>Projets Java basés sur OSGi :</a:t>
            </a:r>
          </a:p>
          <a:p>
            <a:pPr lvl="1" marL="742950" indent="-285750">
              <a:lnSpc>
                <a:spcPct val="80000"/>
              </a:lnSpc>
              <a:spcBef>
                <a:spcPts val="500"/>
              </a:spcBef>
              <a:defRPr sz="2100"/>
            </a:pPr>
            <a:r>
              <a:t>Eclipse :		</a:t>
            </a:r>
            <a:r>
              <a:rPr i="1"/>
              <a:t>voir Equinox</a:t>
            </a:r>
          </a:p>
          <a:p>
            <a:pPr lvl="1" marL="742950" indent="-285750">
              <a:lnSpc>
                <a:spcPct val="80000"/>
              </a:lnSpc>
              <a:spcBef>
                <a:spcPts val="500"/>
              </a:spcBef>
              <a:defRPr sz="2100"/>
            </a:pPr>
            <a:r>
              <a:t>GlassFixh Server : </a:t>
            </a:r>
            <a:r>
              <a:rPr sz="1700" u="sng">
                <a:solidFill>
                  <a:srgbClr val="0000FF"/>
                </a:solidFill>
                <a:uFill>
                  <a:solidFill>
                    <a:srgbClr val="0000FF"/>
                  </a:solidFill>
                </a:uFill>
                <a:hlinkClick r:id="rId7" invalidUrl="" action="" tgtFrame="" tooltip="" history="1" highlightClick="0" endSnd="0"/>
              </a:rPr>
              <a:t>https://glassfish.java.net/public/GF-OSGi-Features.pdf</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2" name="Shape 124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3" name="Shape 1243"/>
          <p:cNvSpPr/>
          <p:nvPr/>
        </p:nvSpPr>
        <p:spPr>
          <a:xfrm>
            <a:off x="5580112" y="2420888"/>
            <a:ext cx="3312369" cy="3600401"/>
          </a:xfrm>
          <a:prstGeom prst="roundRect">
            <a:avLst>
              <a:gd name="adj" fmla="val 5099"/>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244" name="Shape 1244"/>
          <p:cNvSpPr/>
          <p:nvPr>
            <p:ph type="title"/>
          </p:nvPr>
        </p:nvSpPr>
        <p:spPr>
          <a:prstGeom prst="rect">
            <a:avLst/>
          </a:prstGeom>
        </p:spPr>
        <p:txBody>
          <a:bodyPr/>
          <a:lstStyle/>
          <a:p>
            <a:pPr/>
            <a:r>
              <a:t>OSGi</a:t>
            </a:r>
          </a:p>
        </p:txBody>
      </p:sp>
      <p:pic>
        <p:nvPicPr>
          <p:cNvPr id="1245" name="image6.jpg" descr="C:\Users\fdegrigny\Pictures\puzzle-piece.jpg"/>
          <p:cNvPicPr>
            <a:picLocks noChangeAspect="1"/>
          </p:cNvPicPr>
          <p:nvPr/>
        </p:nvPicPr>
        <p:blipFill>
          <a:blip r:embed="rId2">
            <a:extLst/>
          </a:blip>
          <a:stretch>
            <a:fillRect/>
          </a:stretch>
        </p:blipFill>
        <p:spPr>
          <a:xfrm>
            <a:off x="7812360" y="260647"/>
            <a:ext cx="1152129" cy="1297897"/>
          </a:xfrm>
          <a:prstGeom prst="rect">
            <a:avLst/>
          </a:prstGeom>
          <a:ln w="12700">
            <a:miter lim="400000"/>
          </a:ln>
        </p:spPr>
      </p:pic>
      <p:sp>
        <p:nvSpPr>
          <p:cNvPr id="1246" name="Shape 1246"/>
          <p:cNvSpPr/>
          <p:nvPr>
            <p:ph type="body" idx="1"/>
          </p:nvPr>
        </p:nvSpPr>
        <p:spPr>
          <a:xfrm>
            <a:off x="457200" y="1340768"/>
            <a:ext cx="8229600" cy="4525963"/>
          </a:xfrm>
          <a:prstGeom prst="rect">
            <a:avLst/>
          </a:prstGeom>
        </p:spPr>
        <p:txBody>
          <a:bodyPr/>
          <a:lstStyle>
            <a:lvl1pPr>
              <a:buSzTx/>
              <a:buNone/>
            </a:lvl1pPr>
          </a:lstStyle>
          <a:p>
            <a:pPr/>
            <a:r>
              <a:t>Principes :</a:t>
            </a:r>
          </a:p>
        </p:txBody>
      </p:sp>
      <p:pic>
        <p:nvPicPr>
          <p:cNvPr id="1247" name="image32.png" descr="C:\Users\fdegrigny\Pictures\composants-osgi.png"/>
          <p:cNvPicPr>
            <a:picLocks noChangeAspect="1"/>
          </p:cNvPicPr>
          <p:nvPr/>
        </p:nvPicPr>
        <p:blipFill>
          <a:blip r:embed="rId3">
            <a:extLst/>
          </a:blip>
          <a:stretch>
            <a:fillRect/>
          </a:stretch>
        </p:blipFill>
        <p:spPr>
          <a:xfrm>
            <a:off x="6084168" y="2812455"/>
            <a:ext cx="2448273" cy="2742802"/>
          </a:xfrm>
          <a:prstGeom prst="rect">
            <a:avLst/>
          </a:prstGeom>
          <a:ln w="12700">
            <a:miter lim="400000"/>
          </a:ln>
        </p:spPr>
      </p:pic>
      <p:pic>
        <p:nvPicPr>
          <p:cNvPr id="1248" name="image33.png" descr="C:\Users\fdegrigny\Pictures\cycle-vie-bundle.png"/>
          <p:cNvPicPr>
            <a:picLocks noChangeAspect="1"/>
          </p:cNvPicPr>
          <p:nvPr/>
        </p:nvPicPr>
        <p:blipFill>
          <a:blip r:embed="rId4">
            <a:extLst/>
          </a:blip>
          <a:stretch>
            <a:fillRect/>
          </a:stretch>
        </p:blipFill>
        <p:spPr>
          <a:xfrm>
            <a:off x="467543" y="2636911"/>
            <a:ext cx="4508355" cy="3486051"/>
          </a:xfrm>
          <a:prstGeom prst="rect">
            <a:avLst/>
          </a:prstGeom>
          <a:ln>
            <a:solidFill>
              <a:srgbClr val="808080"/>
            </a:solidFill>
          </a:ln>
          <a:effectLst>
            <a:outerShdw sx="100000" sy="100000" kx="0" ky="0" algn="b" rotWithShape="0" blurRad="50800" dist="38100" dir="2700000">
              <a:srgbClr val="000000">
                <a:alpha val="40000"/>
              </a:srgbClr>
            </a:outerShdw>
          </a:effectLst>
        </p:spPr>
      </p:pic>
      <p:sp>
        <p:nvSpPr>
          <p:cNvPr id="1249" name="Shape 1249"/>
          <p:cNvSpPr/>
          <p:nvPr/>
        </p:nvSpPr>
        <p:spPr>
          <a:xfrm>
            <a:off x="5652120" y="1988840"/>
            <a:ext cx="2172552"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Calibri"/>
                <a:ea typeface="Calibri"/>
                <a:cs typeface="Calibri"/>
                <a:sym typeface="Calibri"/>
              </a:defRPr>
            </a:lvl1pPr>
          </a:lstStyle>
          <a:p>
            <a:pPr/>
            <a:r>
              <a:t>OSGi Container</a:t>
            </a:r>
          </a:p>
        </p:txBody>
      </p:sp>
      <p:sp>
        <p:nvSpPr>
          <p:cNvPr id="1250" name="Shape 1250"/>
          <p:cNvSpPr/>
          <p:nvPr/>
        </p:nvSpPr>
        <p:spPr>
          <a:xfrm>
            <a:off x="467543" y="2132856"/>
            <a:ext cx="323206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Calibri"/>
                <a:ea typeface="Calibri"/>
                <a:cs typeface="Calibri"/>
                <a:sym typeface="Calibri"/>
              </a:defRPr>
            </a:lvl1pPr>
          </a:lstStyle>
          <a:p>
            <a:pPr/>
            <a:r>
              <a:t>OSGi Bundle lifecycle :</a:t>
            </a:r>
          </a:p>
        </p:txBody>
      </p:sp>
      <p:sp>
        <p:nvSpPr>
          <p:cNvPr id="1251" name="Shape 1251"/>
          <p:cNvSpPr/>
          <p:nvPr/>
        </p:nvSpPr>
        <p:spPr>
          <a:xfrm flipH="1">
            <a:off x="4139951" y="3501008"/>
            <a:ext cx="2296320" cy="1"/>
          </a:xfrm>
          <a:prstGeom prst="line">
            <a:avLst/>
          </a:prstGeom>
          <a:ln w="15875">
            <a:solidFill>
              <a:srgbClr val="000000"/>
            </a:solidFill>
            <a:headEnd type="oval"/>
            <a:tailEnd type="triangle"/>
          </a:ln>
          <a:effectLst>
            <a:outerShdw sx="100000" sy="100000" kx="0" ky="0" algn="b" rotWithShape="0" blurRad="50800" dist="38100" dir="2700000">
              <a:srgbClr val="000000">
                <a:alpha val="40000"/>
              </a:srgbClr>
            </a:outerShdw>
          </a:effectLst>
        </p:spPr>
        <p:txBody>
          <a:bodyPr lIns="45718" tIns="45718" rIns="45718" bIns="45718"/>
          <a:lstStyle/>
          <a:p>
            <a:pPr>
              <a:defRPr>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Shape 229"/>
          <p:cNvSpPr/>
          <p:nvPr>
            <p:ph type="title"/>
          </p:nvPr>
        </p:nvSpPr>
        <p:spPr>
          <a:prstGeom prst="rect">
            <a:avLst/>
          </a:prstGeom>
        </p:spPr>
        <p:txBody>
          <a:bodyPr/>
          <a:lstStyle/>
          <a:p>
            <a:pPr/>
            <a:r>
              <a:t>Techniques de base</a:t>
            </a:r>
          </a:p>
        </p:txBody>
      </p:sp>
      <p:sp>
        <p:nvSpPr>
          <p:cNvPr id="230" name="Shape 230"/>
          <p:cNvSpPr/>
          <p:nvPr>
            <p:ph type="body" idx="1"/>
          </p:nvPr>
        </p:nvSpPr>
        <p:spPr>
          <a:xfrm>
            <a:off x="457200" y="1340767"/>
            <a:ext cx="8229600" cy="4925145"/>
          </a:xfrm>
          <a:prstGeom prst="rect">
            <a:avLst/>
          </a:prstGeom>
        </p:spPr>
        <p:txBody>
          <a:bodyPr/>
          <a:lstStyle/>
          <a:p>
            <a:pPr marL="339470" indent="-339470" defTabSz="905255">
              <a:lnSpc>
                <a:spcPct val="80000"/>
              </a:lnSpc>
              <a:spcBef>
                <a:spcPts val="500"/>
              </a:spcBef>
              <a:buSzTx/>
              <a:buNone/>
              <a:defRPr sz="2376"/>
            </a:pPr>
            <a:r>
              <a:t>Design Patterns</a:t>
            </a:r>
          </a:p>
          <a:p>
            <a:pPr lvl="1" marL="735520" indent="-282892" defTabSz="905255">
              <a:lnSpc>
                <a:spcPct val="80000"/>
              </a:lnSpc>
              <a:spcBef>
                <a:spcPts val="400"/>
              </a:spcBef>
              <a:defRPr sz="2079">
                <a:solidFill>
                  <a:srgbClr val="808080"/>
                </a:solidFill>
              </a:defRPr>
            </a:pPr>
            <a:r>
              <a:t>Singleton, Prototype, Abstract Factory</a:t>
            </a:r>
          </a:p>
          <a:p>
            <a:pPr lvl="1" marL="735520" indent="-282892" defTabSz="905255">
              <a:lnSpc>
                <a:spcPct val="80000"/>
              </a:lnSpc>
              <a:spcBef>
                <a:spcPts val="400"/>
              </a:spcBef>
              <a:defRPr sz="2079">
                <a:solidFill>
                  <a:srgbClr val="808080"/>
                </a:solidFill>
              </a:defRPr>
            </a:pPr>
            <a:r>
              <a:t>Proxy, Adapter, Observer</a:t>
            </a:r>
          </a:p>
          <a:p>
            <a:pPr lvl="1" marL="735520" indent="-282892" defTabSz="905255">
              <a:lnSpc>
                <a:spcPct val="80000"/>
              </a:lnSpc>
              <a:spcBef>
                <a:spcPts val="400"/>
              </a:spcBef>
              <a:defRPr sz="2079">
                <a:solidFill>
                  <a:srgbClr val="808080"/>
                </a:solidFill>
              </a:defRPr>
            </a:pPr>
            <a:r>
              <a:t>application (gestion des properties) et limitations (et les tests ?)</a:t>
            </a:r>
          </a:p>
          <a:p>
            <a:pPr lvl="1" marL="735520" indent="-282892" defTabSz="905255">
              <a:lnSpc>
                <a:spcPct val="80000"/>
              </a:lnSpc>
              <a:spcBef>
                <a:spcPts val="400"/>
              </a:spcBef>
              <a:defRPr sz="1287"/>
            </a:pPr>
          </a:p>
          <a:p>
            <a:pPr marL="339470" indent="-339470" defTabSz="905255">
              <a:lnSpc>
                <a:spcPct val="80000"/>
              </a:lnSpc>
              <a:spcBef>
                <a:spcPts val="500"/>
              </a:spcBef>
              <a:buSzTx/>
              <a:buNone/>
              <a:defRPr sz="2376"/>
            </a:pPr>
            <a:r>
              <a:t>Modèles à la « MVC »</a:t>
            </a:r>
          </a:p>
          <a:p>
            <a:pPr lvl="1" marL="735520" indent="-282892" defTabSz="905255">
              <a:lnSpc>
                <a:spcPct val="80000"/>
              </a:lnSpc>
              <a:spcBef>
                <a:spcPts val="400"/>
              </a:spcBef>
              <a:defRPr sz="2079">
                <a:solidFill>
                  <a:srgbClr val="808080"/>
                </a:solidFill>
              </a:defRPr>
            </a:pPr>
            <a:r>
              <a:t>Découpler : code / visualisation</a:t>
            </a:r>
          </a:p>
          <a:p>
            <a:pPr lvl="1" marL="735520" indent="-282892" defTabSz="905255">
              <a:lnSpc>
                <a:spcPct val="80000"/>
              </a:lnSpc>
              <a:spcBef>
                <a:spcPts val="400"/>
              </a:spcBef>
              <a:defRPr sz="2079">
                <a:solidFill>
                  <a:srgbClr val="808080"/>
                </a:solidFill>
              </a:defRPr>
            </a:pPr>
            <a:r>
              <a:t>Les contrôleurs : c’est quoi leur rôle exactement ?</a:t>
            </a:r>
          </a:p>
          <a:p>
            <a:pPr lvl="1" marL="735520" indent="-282892" defTabSz="905255">
              <a:lnSpc>
                <a:spcPct val="80000"/>
              </a:lnSpc>
              <a:spcBef>
                <a:spcPts val="400"/>
              </a:spcBef>
              <a:defRPr sz="1287"/>
            </a:pPr>
          </a:p>
          <a:p>
            <a:pPr marL="339470" indent="-339470" defTabSz="905255">
              <a:lnSpc>
                <a:spcPct val="80000"/>
              </a:lnSpc>
              <a:spcBef>
                <a:spcPts val="500"/>
              </a:spcBef>
              <a:buSzTx/>
              <a:buNone/>
              <a:defRPr sz="2376"/>
            </a:pPr>
            <a:r>
              <a:t>Injection de dépendances</a:t>
            </a:r>
          </a:p>
          <a:p>
            <a:pPr lvl="1" marL="735520" indent="-282892" defTabSz="905255">
              <a:lnSpc>
                <a:spcPct val="80000"/>
              </a:lnSpc>
              <a:spcBef>
                <a:spcPts val="400"/>
              </a:spcBef>
              <a:defRPr sz="2079">
                <a:solidFill>
                  <a:srgbClr val="808080"/>
                </a:solidFill>
              </a:defRPr>
            </a:pPr>
            <a:r>
              <a:t>Dagger, Spring</a:t>
            </a:r>
          </a:p>
          <a:p>
            <a:pPr lvl="1" marL="735520" indent="-282892" defTabSz="905255">
              <a:lnSpc>
                <a:spcPct val="80000"/>
              </a:lnSpc>
              <a:spcBef>
                <a:spcPts val="400"/>
              </a:spcBef>
              <a:defRPr sz="1287"/>
            </a:pPr>
          </a:p>
          <a:p>
            <a:pPr marL="339470" indent="-339470" defTabSz="905255">
              <a:lnSpc>
                <a:spcPct val="80000"/>
              </a:lnSpc>
              <a:spcBef>
                <a:spcPts val="500"/>
              </a:spcBef>
              <a:buSzTx/>
              <a:buNone/>
              <a:defRPr sz="2376"/>
            </a:pPr>
            <a:r>
              <a:t>Configuration au runtime / exploitation</a:t>
            </a:r>
          </a:p>
          <a:p>
            <a:pPr lvl="1" marL="735520" indent="-282892" defTabSz="905255">
              <a:lnSpc>
                <a:spcPct val="80000"/>
              </a:lnSpc>
              <a:spcBef>
                <a:spcPts val="400"/>
              </a:spcBef>
              <a:defRPr sz="2079">
                <a:solidFill>
                  <a:srgbClr val="808080"/>
                </a:solidFill>
              </a:defRPr>
            </a:pPr>
            <a:r>
              <a:t>TimeManager</a:t>
            </a:r>
          </a:p>
          <a:p>
            <a:pPr lvl="1" marL="735520" indent="-282892" defTabSz="905255">
              <a:lnSpc>
                <a:spcPct val="80000"/>
              </a:lnSpc>
              <a:spcBef>
                <a:spcPts val="400"/>
              </a:spcBef>
              <a:defRPr sz="2079">
                <a:solidFill>
                  <a:srgbClr val="808080"/>
                </a:solidFill>
              </a:defRPr>
            </a:pPr>
            <a:r>
              <a:t>JMX</a:t>
            </a:r>
          </a:p>
        </p:txBody>
      </p:sp>
      <p:pic>
        <p:nvPicPr>
          <p:cNvPr id="231"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3" name="Shape 1253"/>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4" name="Shape 1254"/>
          <p:cNvSpPr/>
          <p:nvPr>
            <p:ph type="title"/>
          </p:nvPr>
        </p:nvSpPr>
        <p:spPr>
          <a:xfrm>
            <a:off x="457200" y="44623"/>
            <a:ext cx="8229600" cy="1143001"/>
          </a:xfrm>
          <a:prstGeom prst="rect">
            <a:avLst/>
          </a:prstGeom>
        </p:spPr>
        <p:txBody>
          <a:bodyPr/>
          <a:lstStyle/>
          <a:p>
            <a:pPr/>
            <a:r>
              <a:t>OSGi</a:t>
            </a:r>
          </a:p>
        </p:txBody>
      </p:sp>
      <p:pic>
        <p:nvPicPr>
          <p:cNvPr id="1255"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
        <p:nvSpPr>
          <p:cNvPr id="1256" name="Shape 1256"/>
          <p:cNvSpPr/>
          <p:nvPr>
            <p:ph type="body" sz="quarter" idx="1"/>
          </p:nvPr>
        </p:nvSpPr>
        <p:spPr>
          <a:xfrm>
            <a:off x="457200" y="908720"/>
            <a:ext cx="8229600" cy="1296145"/>
          </a:xfrm>
          <a:prstGeom prst="rect">
            <a:avLst/>
          </a:prstGeom>
        </p:spPr>
        <p:txBody>
          <a:bodyPr/>
          <a:lstStyle/>
          <a:p>
            <a:pPr marL="322325" indent="-322325" defTabSz="859536">
              <a:buSzTx/>
              <a:buNone/>
              <a:defRPr sz="3008"/>
            </a:pPr>
            <a:r>
              <a:t>Qu’est-ce qu’un bundle :</a:t>
            </a:r>
          </a:p>
          <a:p>
            <a:pPr lvl="1" marL="698373" indent="-268604" defTabSz="859536">
              <a:spcBef>
                <a:spcPts val="600"/>
              </a:spcBef>
              <a:defRPr sz="2632"/>
            </a:pPr>
            <a:r>
              <a:t>un JAR avec des propriétés dans le </a:t>
            </a:r>
            <a:r>
              <a:rPr b="1"/>
              <a:t>MANIFEST.MF</a:t>
            </a:r>
          </a:p>
        </p:txBody>
      </p:sp>
      <p:sp>
        <p:nvSpPr>
          <p:cNvPr id="1257" name="Shape 1257"/>
          <p:cNvSpPr/>
          <p:nvPr/>
        </p:nvSpPr>
        <p:spPr>
          <a:xfrm>
            <a:off x="1331640" y="1988840"/>
            <a:ext cx="4248473" cy="1358264"/>
          </a:xfrm>
          <a:prstGeom prst="rect">
            <a:avLst/>
          </a:prstGeom>
          <a:solidFill>
            <a:srgbClr val="FFFFFF"/>
          </a:solidFill>
          <a:ln>
            <a:solidFill>
              <a:srgbClr val="000000"/>
            </a:solidFill>
          </a:ln>
          <a:effectLst>
            <a:outerShdw sx="100000" sy="100000" kx="0" ky="0" algn="b" rotWithShape="0" blurRad="50800" dist="38100" dir="2700000">
              <a:srgbClr val="000000">
                <a:alpha val="40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Courier New"/>
                <a:ea typeface="Courier New"/>
                <a:cs typeface="Courier New"/>
                <a:sym typeface="Courier New"/>
              </a:defRPr>
            </a:pPr>
            <a:r>
              <a:t>Manifest-Version: 1.0 </a:t>
            </a:r>
          </a:p>
          <a:p>
            <a:pPr>
              <a:defRPr sz="1000">
                <a:latin typeface="Courier New"/>
                <a:ea typeface="Courier New"/>
                <a:cs typeface="Courier New"/>
                <a:sym typeface="Courier New"/>
              </a:defRPr>
            </a:pPr>
            <a:r>
              <a:t>Bundle-ManifestVersion: 2 </a:t>
            </a:r>
          </a:p>
          <a:p>
            <a:pPr>
              <a:defRPr sz="1000">
                <a:latin typeface="Courier New"/>
                <a:ea typeface="Courier New"/>
                <a:cs typeface="Courier New"/>
                <a:sym typeface="Courier New"/>
              </a:defRPr>
            </a:pPr>
            <a:r>
              <a:t>Bundle-Name: Plug-in HelloWorld</a:t>
            </a:r>
          </a:p>
          <a:p>
            <a:pPr>
              <a:defRPr sz="1000">
                <a:latin typeface="Courier New"/>
                <a:ea typeface="Courier New"/>
                <a:cs typeface="Courier New"/>
                <a:sym typeface="Courier New"/>
              </a:defRPr>
            </a:pPr>
            <a:r>
              <a:t>Bundle-SymbolicName: my.company.plugins.hello </a:t>
            </a:r>
          </a:p>
          <a:p>
            <a:pPr>
              <a:defRPr sz="1000">
                <a:latin typeface="Courier New"/>
                <a:ea typeface="Courier New"/>
                <a:cs typeface="Courier New"/>
                <a:sym typeface="Courier New"/>
              </a:defRPr>
            </a:pPr>
            <a:r>
              <a:t>Bundle-Version: 1.0.0 </a:t>
            </a:r>
          </a:p>
          <a:p>
            <a:pPr>
              <a:defRPr sz="1000">
                <a:latin typeface="Courier New"/>
                <a:ea typeface="Courier New"/>
                <a:cs typeface="Courier New"/>
                <a:sym typeface="Courier New"/>
              </a:defRPr>
            </a:pPr>
            <a:r>
              <a:t>Bundle-Activator: my.company.plugins.hello.Activator </a:t>
            </a:r>
          </a:p>
          <a:p>
            <a:pPr>
              <a:defRPr sz="1000">
                <a:latin typeface="Courier New"/>
                <a:ea typeface="Courier New"/>
                <a:cs typeface="Courier New"/>
                <a:sym typeface="Courier New"/>
              </a:defRPr>
            </a:pPr>
            <a:r>
              <a:t>Bundle-ActivationPolicy: lazy </a:t>
            </a:r>
          </a:p>
          <a:p>
            <a:pPr>
              <a:defRPr sz="1000">
                <a:latin typeface="Courier New"/>
                <a:ea typeface="Courier New"/>
                <a:cs typeface="Courier New"/>
                <a:sym typeface="Courier New"/>
              </a:defRPr>
            </a:pPr>
            <a:r>
              <a:t>Bundle-RequiredExcutionEnvironment: JavaSE-1.8</a:t>
            </a:r>
          </a:p>
          <a:p>
            <a:pPr>
              <a:defRPr sz="1000">
                <a:latin typeface="Courier New"/>
                <a:ea typeface="Courier New"/>
                <a:cs typeface="Courier New"/>
                <a:sym typeface="Courier New"/>
              </a:defRPr>
            </a:pPr>
            <a:r>
              <a:t>Import-Package: org.osgi.framework;version="1.3.0"</a:t>
            </a:r>
          </a:p>
        </p:txBody>
      </p:sp>
      <p:sp>
        <p:nvSpPr>
          <p:cNvPr id="1258" name="Shape 1258"/>
          <p:cNvSpPr/>
          <p:nvPr/>
        </p:nvSpPr>
        <p:spPr>
          <a:xfrm>
            <a:off x="539551" y="3429000"/>
            <a:ext cx="8229601" cy="959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marL="742950" indent="-285750">
              <a:spcBef>
                <a:spcPts val="600"/>
              </a:spcBef>
              <a:buSzPct val="100000"/>
              <a:buFont typeface="Arial"/>
              <a:buChar char="–"/>
              <a:defRPr sz="2800">
                <a:latin typeface="Calibri"/>
                <a:ea typeface="Calibri"/>
                <a:cs typeface="Calibri"/>
                <a:sym typeface="Calibri"/>
              </a:defRPr>
            </a:pPr>
            <a:r>
              <a:t>au minimun un BundleActivator</a:t>
            </a:r>
          </a:p>
        </p:txBody>
      </p:sp>
      <p:sp>
        <p:nvSpPr>
          <p:cNvPr id="1259" name="Shape 1259"/>
          <p:cNvSpPr/>
          <p:nvPr/>
        </p:nvSpPr>
        <p:spPr>
          <a:xfrm>
            <a:off x="1331640" y="3888918"/>
            <a:ext cx="6768752" cy="246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000">
                <a:solidFill>
                  <a:srgbClr val="0070C0"/>
                </a:solidFill>
                <a:latin typeface="Courier New"/>
                <a:ea typeface="Courier New"/>
                <a:cs typeface="Courier New"/>
                <a:sym typeface="Courier New"/>
              </a:defRPr>
            </a:pPr>
            <a:r>
              <a:t>package</a:t>
            </a:r>
            <a:r>
              <a:rPr b="0">
                <a:solidFill>
                  <a:srgbClr val="000000"/>
                </a:solidFill>
              </a:rPr>
              <a:t> my.company.plugins.hello;</a:t>
            </a:r>
            <a:endParaRPr b="0">
              <a:solidFill>
                <a:srgbClr val="000000"/>
              </a:solidFill>
            </a:endParaRPr>
          </a:p>
          <a:p>
            <a:pPr>
              <a:defRPr sz="1000">
                <a:latin typeface="Courier New"/>
                <a:ea typeface="Courier New"/>
                <a:cs typeface="Courier New"/>
                <a:sym typeface="Courier New"/>
              </a:defRPr>
            </a:pPr>
          </a:p>
          <a:p>
            <a:pPr>
              <a:defRPr b="1" sz="1000">
                <a:solidFill>
                  <a:srgbClr val="0070C0"/>
                </a:solidFill>
                <a:latin typeface="Courier New"/>
                <a:ea typeface="Courier New"/>
                <a:cs typeface="Courier New"/>
                <a:sym typeface="Courier New"/>
              </a:defRPr>
            </a:pPr>
            <a:r>
              <a:t>import</a:t>
            </a:r>
            <a:r>
              <a:rPr b="0">
                <a:solidFill>
                  <a:srgbClr val="000000"/>
                </a:solidFill>
              </a:rPr>
              <a:t> org.osgi.framework.BundleActivator;</a:t>
            </a:r>
            <a:endParaRPr b="0">
              <a:solidFill>
                <a:srgbClr val="000000"/>
              </a:solidFill>
            </a:endParaRPr>
          </a:p>
          <a:p>
            <a:pPr>
              <a:defRPr b="1" sz="1000">
                <a:solidFill>
                  <a:srgbClr val="0070C0"/>
                </a:solidFill>
                <a:latin typeface="Courier New"/>
                <a:ea typeface="Courier New"/>
                <a:cs typeface="Courier New"/>
                <a:sym typeface="Courier New"/>
              </a:defRPr>
            </a:pPr>
            <a:r>
              <a:t>import</a:t>
            </a:r>
            <a:r>
              <a:rPr b="0">
                <a:solidFill>
                  <a:srgbClr val="000000"/>
                </a:solidFill>
              </a:rPr>
              <a:t> org.osgi.framework.BundleContext;</a:t>
            </a:r>
            <a:endParaRPr b="0">
              <a:solidFill>
                <a:srgbClr val="000000"/>
              </a:solidFill>
            </a:endParaRPr>
          </a:p>
          <a:p>
            <a:pPr>
              <a:defRPr sz="1000">
                <a:latin typeface="Courier New"/>
                <a:ea typeface="Courier New"/>
                <a:cs typeface="Courier New"/>
                <a:sym typeface="Courier New"/>
              </a:defRPr>
            </a:pPr>
          </a:p>
          <a:p>
            <a:pPr>
              <a:defRPr b="1" sz="1000">
                <a:solidFill>
                  <a:srgbClr val="0070C0"/>
                </a:solidFill>
                <a:latin typeface="Courier New"/>
                <a:ea typeface="Courier New"/>
                <a:cs typeface="Courier New"/>
                <a:sym typeface="Courier New"/>
              </a:defRPr>
            </a:pPr>
            <a:r>
              <a:t>public</a:t>
            </a:r>
            <a:r>
              <a:rPr b="0">
                <a:solidFill>
                  <a:srgbClr val="000000"/>
                </a:solidFill>
              </a:rPr>
              <a:t> </a:t>
            </a:r>
            <a:r>
              <a:t>class</a:t>
            </a:r>
            <a:r>
              <a:rPr b="0">
                <a:solidFill>
                  <a:srgbClr val="000000"/>
                </a:solidFill>
              </a:rPr>
              <a:t> Activator </a:t>
            </a:r>
            <a:r>
              <a:t>implements</a:t>
            </a:r>
            <a:r>
              <a:rPr b="0">
                <a:solidFill>
                  <a:srgbClr val="000000"/>
                </a:solidFill>
              </a:rPr>
              <a:t> BundleActivator {</a:t>
            </a:r>
            <a:endParaRPr b="0">
              <a:solidFill>
                <a:srgbClr val="000000"/>
              </a:solidFill>
            </a:endParaRPr>
          </a:p>
          <a:p>
            <a:pPr>
              <a:defRPr sz="1000">
                <a:latin typeface="Courier New"/>
                <a:ea typeface="Courier New"/>
                <a:cs typeface="Courier New"/>
                <a:sym typeface="Courier New"/>
              </a:defRPr>
            </a:pPr>
          </a:p>
          <a:p>
            <a:pPr>
              <a:defRPr sz="1000">
                <a:latin typeface="Courier New"/>
                <a:ea typeface="Courier New"/>
                <a:cs typeface="Courier New"/>
                <a:sym typeface="Courier New"/>
              </a:defRPr>
            </a:pPr>
            <a:r>
              <a:t>    </a:t>
            </a:r>
            <a:r>
              <a:rPr>
                <a:solidFill>
                  <a:srgbClr val="008000"/>
                </a:solidFill>
              </a:rPr>
              <a:t>// @see org.osgi.framework.BundleActivator#start(org.osgi.framework.BundleContext)    </a:t>
            </a:r>
            <a:endParaRPr>
              <a:solidFill>
                <a:srgbClr val="008000"/>
              </a:solidFill>
            </a:endParaRPr>
          </a:p>
          <a:p>
            <a:pPr>
              <a:defRPr sz="1000">
                <a:latin typeface="Courier New"/>
                <a:ea typeface="Courier New"/>
                <a:cs typeface="Courier New"/>
                <a:sym typeface="Courier New"/>
              </a:defRPr>
            </a:pPr>
            <a:r>
              <a:t>    </a:t>
            </a:r>
            <a:r>
              <a:rPr b="1">
                <a:solidFill>
                  <a:srgbClr val="0070C0"/>
                </a:solidFill>
              </a:rPr>
              <a:t>public</a:t>
            </a:r>
            <a:r>
              <a:t> </a:t>
            </a:r>
            <a:r>
              <a:rPr b="1">
                <a:solidFill>
                  <a:srgbClr val="0070C0"/>
                </a:solidFill>
              </a:rPr>
              <a:t>void</a:t>
            </a:r>
            <a:r>
              <a:t> start(BundleContext context) </a:t>
            </a:r>
            <a:r>
              <a:rPr b="1">
                <a:solidFill>
                  <a:srgbClr val="0070C0"/>
                </a:solidFill>
              </a:rPr>
              <a:t>throws</a:t>
            </a:r>
            <a:r>
              <a:t> Exception {</a:t>
            </a:r>
          </a:p>
          <a:p>
            <a:pPr>
              <a:defRPr sz="1000">
                <a:latin typeface="Courier New"/>
                <a:ea typeface="Courier New"/>
                <a:cs typeface="Courier New"/>
                <a:sym typeface="Courier New"/>
              </a:defRPr>
            </a:pPr>
            <a:r>
              <a:t>        System.out.println(</a:t>
            </a:r>
            <a:r>
              <a:rPr b="1">
                <a:solidFill>
                  <a:srgbClr val="00B0F0"/>
                </a:solidFill>
              </a:rPr>
              <a:t>"Hello World!"</a:t>
            </a:r>
            <a:r>
              <a:t>);</a:t>
            </a: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p>
          <a:p>
            <a:pPr>
              <a:defRPr sz="1000">
                <a:latin typeface="Courier New"/>
                <a:ea typeface="Courier New"/>
                <a:cs typeface="Courier New"/>
                <a:sym typeface="Courier New"/>
              </a:defRPr>
            </a:pPr>
            <a:r>
              <a:t>    </a:t>
            </a:r>
            <a:r>
              <a:rPr>
                <a:solidFill>
                  <a:srgbClr val="008000"/>
                </a:solidFill>
              </a:rPr>
              <a:t>// @see org.osgi.framework.BundleActivator#stop(org.osgi.framework.BundleContext)</a:t>
            </a:r>
            <a:endParaRPr>
              <a:solidFill>
                <a:srgbClr val="008000"/>
              </a:solidFill>
            </a:endParaRPr>
          </a:p>
          <a:p>
            <a:pPr>
              <a:defRPr sz="1000">
                <a:latin typeface="Courier New"/>
                <a:ea typeface="Courier New"/>
                <a:cs typeface="Courier New"/>
                <a:sym typeface="Courier New"/>
              </a:defRPr>
            </a:pPr>
            <a:r>
              <a:t>    </a:t>
            </a:r>
            <a:r>
              <a:rPr b="1">
                <a:solidFill>
                  <a:srgbClr val="0070C0"/>
                </a:solidFill>
              </a:rPr>
              <a:t>public</a:t>
            </a:r>
            <a:r>
              <a:t> </a:t>
            </a:r>
            <a:r>
              <a:rPr b="1">
                <a:solidFill>
                  <a:srgbClr val="0070C0"/>
                </a:solidFill>
              </a:rPr>
              <a:t>void</a:t>
            </a:r>
            <a:r>
              <a:t> stop(BundleContext context) </a:t>
            </a:r>
            <a:r>
              <a:rPr b="1">
                <a:solidFill>
                  <a:srgbClr val="0070C0"/>
                </a:solidFill>
              </a:rPr>
              <a:t>throws</a:t>
            </a:r>
            <a:r>
              <a:t> Exception {</a:t>
            </a:r>
          </a:p>
          <a:p>
            <a:pPr>
              <a:defRPr sz="1000">
                <a:latin typeface="Courier New"/>
                <a:ea typeface="Courier New"/>
                <a:cs typeface="Courier New"/>
                <a:sym typeface="Courier New"/>
              </a:defRPr>
            </a:pPr>
            <a:r>
              <a:t>        System.out.println(</a:t>
            </a:r>
            <a:r>
              <a:rPr>
                <a:solidFill>
                  <a:srgbClr val="00B0F0"/>
                </a:solidFill>
              </a:rPr>
              <a:t>"</a:t>
            </a:r>
            <a:r>
              <a:rPr b="1">
                <a:solidFill>
                  <a:srgbClr val="00B0F0"/>
                </a:solidFill>
              </a:rPr>
              <a:t>Good</a:t>
            </a:r>
            <a:r>
              <a:rPr>
                <a:solidFill>
                  <a:srgbClr val="00B0F0"/>
                </a:solidFill>
              </a:rPr>
              <a:t> Bye World!"</a:t>
            </a:r>
            <a:r>
              <a:t>);</a:t>
            </a: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1" name="Shape 126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2" name="Shape 1262"/>
          <p:cNvSpPr/>
          <p:nvPr>
            <p:ph type="title"/>
          </p:nvPr>
        </p:nvSpPr>
        <p:spPr>
          <a:xfrm>
            <a:off x="457200" y="-68262"/>
            <a:ext cx="8229600" cy="1143001"/>
          </a:xfrm>
          <a:prstGeom prst="rect">
            <a:avLst/>
          </a:prstGeom>
        </p:spPr>
        <p:txBody>
          <a:bodyPr/>
          <a:lstStyle/>
          <a:p>
            <a:pPr/>
            <a:r>
              <a:t>A vous de jouer</a:t>
            </a:r>
          </a:p>
        </p:txBody>
      </p:sp>
      <p:sp>
        <p:nvSpPr>
          <p:cNvPr id="1263" name="Shape 1263"/>
          <p:cNvSpPr/>
          <p:nvPr>
            <p:ph type="body" idx="1"/>
          </p:nvPr>
        </p:nvSpPr>
        <p:spPr>
          <a:xfrm>
            <a:off x="457200" y="1600200"/>
            <a:ext cx="8229600" cy="4525963"/>
          </a:xfrm>
          <a:prstGeom prst="rect">
            <a:avLst/>
          </a:prstGeom>
        </p:spPr>
        <p:txBody>
          <a:bodyPr/>
          <a:lstStyle/>
          <a:p>
            <a:pPr>
              <a:buSzTx/>
              <a:buNone/>
            </a:pPr>
            <a:r>
              <a:t>OSGi HelloWorld </a:t>
            </a:r>
          </a:p>
          <a:p>
            <a:pPr lvl="1" marL="742950" indent="-285750">
              <a:spcBef>
                <a:spcPts val="600"/>
              </a:spcBef>
              <a:defRPr sz="2800"/>
            </a:pPr>
            <a:r>
              <a:t>OSGi console 					(10 min)</a:t>
            </a:r>
          </a:p>
          <a:p>
            <a:pPr lvl="1" marL="742950" indent="-285750">
              <a:spcBef>
                <a:spcPts val="600"/>
              </a:spcBef>
              <a:defRPr sz="2800"/>
            </a:pPr>
            <a:r>
              <a:t>Dépendances  :  </a:t>
            </a:r>
            <a:br/>
            <a:r>
              <a:t>exporter et utiliser un service	 	(15 min)</a:t>
            </a:r>
          </a:p>
        </p:txBody>
      </p:sp>
      <p:pic>
        <p:nvPicPr>
          <p:cNvPr id="1264"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pic>
        <p:nvPicPr>
          <p:cNvPr id="1265" name="image17.png" descr="C:\Users\fdegrigny\Pictures\book-icon.png"/>
          <p:cNvPicPr>
            <a:picLocks noChangeAspect="1"/>
          </p:cNvPicPr>
          <p:nvPr/>
        </p:nvPicPr>
        <p:blipFill>
          <a:blip r:embed="rId3">
            <a:extLst/>
          </a:blip>
          <a:stretch>
            <a:fillRect/>
          </a:stretch>
        </p:blipFill>
        <p:spPr>
          <a:xfrm>
            <a:off x="395536" y="836712"/>
            <a:ext cx="735013" cy="661988"/>
          </a:xfrm>
          <a:prstGeom prst="rect">
            <a:avLst/>
          </a:prstGeom>
          <a:ln w="12700">
            <a:miter lim="400000"/>
          </a:ln>
        </p:spPr>
      </p:pic>
      <p:sp>
        <p:nvSpPr>
          <p:cNvPr id="1266" name="Shape 1266"/>
          <p:cNvSpPr/>
          <p:nvPr/>
        </p:nvSpPr>
        <p:spPr>
          <a:xfrm>
            <a:off x="1187624" y="908720"/>
            <a:ext cx="1584176"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2.5 &amp; 2.6 </a:t>
            </a:r>
          </a:p>
        </p:txBody>
      </p:sp>
      <p:sp>
        <p:nvSpPr>
          <p:cNvPr id="1267" name="Shape 1267"/>
          <p:cNvSpPr/>
          <p:nvPr/>
        </p:nvSpPr>
        <p:spPr>
          <a:xfrm>
            <a:off x="1619671" y="4293096"/>
            <a:ext cx="2448274" cy="1296145"/>
          </a:xfrm>
          <a:prstGeom prst="rect">
            <a:avLst/>
          </a:prstGeom>
          <a:solidFill>
            <a:srgbClr val="FFFFFF"/>
          </a:solidFill>
          <a:ln w="25400">
            <a:solidFill>
              <a:srgbClr val="000000"/>
            </a:solidFill>
          </a:ln>
        </p:spPr>
        <p:txBody>
          <a:bodyPr lIns="45718" tIns="45718" rIns="45718" bIns="45718" anchor="ctr"/>
          <a:lstStyle/>
          <a:p>
            <a:pPr algn="ctr">
              <a:defRPr>
                <a:latin typeface="Calibri"/>
                <a:ea typeface="Calibri"/>
                <a:cs typeface="Calibri"/>
                <a:sym typeface="Calibri"/>
              </a:defRPr>
            </a:pPr>
          </a:p>
        </p:txBody>
      </p:sp>
      <p:grpSp>
        <p:nvGrpSpPr>
          <p:cNvPr id="1271" name="Group 1271"/>
          <p:cNvGrpSpPr/>
          <p:nvPr/>
        </p:nvGrpSpPr>
        <p:grpSpPr>
          <a:xfrm>
            <a:off x="3491879" y="4355812"/>
            <a:ext cx="495673" cy="495673"/>
            <a:chOff x="0" y="0"/>
            <a:chExt cx="495671" cy="495672"/>
          </a:xfrm>
        </p:grpSpPr>
        <p:sp>
          <p:nvSpPr>
            <p:cNvPr id="1268" name="Shape 1268"/>
            <p:cNvSpPr/>
            <p:nvPr/>
          </p:nvSpPr>
          <p:spPr>
            <a:xfrm>
              <a:off x="144016" y="-1"/>
              <a:ext cx="351657" cy="495674"/>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269" name="Shape 1269"/>
            <p:cNvSpPr/>
            <p:nvPr/>
          </p:nvSpPr>
          <p:spPr>
            <a:xfrm>
              <a:off x="0" y="72008"/>
              <a:ext cx="279649" cy="144017"/>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270" name="Shape 1270"/>
            <p:cNvSpPr/>
            <p:nvPr/>
          </p:nvSpPr>
          <p:spPr>
            <a:xfrm>
              <a:off x="0" y="288032"/>
              <a:ext cx="279649" cy="144017"/>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1272" name="Shape 1272"/>
          <p:cNvSpPr/>
          <p:nvPr/>
        </p:nvSpPr>
        <p:spPr>
          <a:xfrm>
            <a:off x="1619671" y="3708320"/>
            <a:ext cx="2448274"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latin typeface="Calibri"/>
                <a:ea typeface="Calibri"/>
                <a:cs typeface="Calibri"/>
                <a:sym typeface="Calibri"/>
              </a:defRPr>
            </a:pPr>
            <a:r>
              <a:t>&lt;&lt; bundle &gt;&gt;</a:t>
            </a:r>
          </a:p>
          <a:p>
            <a:pPr algn="ctr">
              <a:defRPr sz="1600">
                <a:latin typeface="Calibri"/>
                <a:ea typeface="Calibri"/>
                <a:cs typeface="Calibri"/>
                <a:sym typeface="Calibri"/>
              </a:defRPr>
            </a:pPr>
            <a:r>
              <a:t>HelloService</a:t>
            </a:r>
          </a:p>
        </p:txBody>
      </p:sp>
      <p:sp>
        <p:nvSpPr>
          <p:cNvPr id="1273" name="Shape 1273"/>
          <p:cNvSpPr/>
          <p:nvPr/>
        </p:nvSpPr>
        <p:spPr>
          <a:xfrm>
            <a:off x="2051719" y="4987914"/>
            <a:ext cx="1872209" cy="5994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Calibri"/>
                <a:ea typeface="Calibri"/>
                <a:cs typeface="Calibri"/>
                <a:sym typeface="Calibri"/>
              </a:defRPr>
            </a:lvl1pPr>
          </a:lstStyle>
          <a:p>
            <a:pPr/>
            <a:r>
              <a:t>MessageServiceImpl</a:t>
            </a:r>
          </a:p>
        </p:txBody>
      </p:sp>
      <p:sp>
        <p:nvSpPr>
          <p:cNvPr id="1274" name="Shape 1274"/>
          <p:cNvSpPr/>
          <p:nvPr/>
        </p:nvSpPr>
        <p:spPr>
          <a:xfrm>
            <a:off x="4572000" y="4941168"/>
            <a:ext cx="432048" cy="432049"/>
          </a:xfrm>
          <a:prstGeom prst="ellipse">
            <a:avLst/>
          </a:prstGeom>
          <a:solidFill>
            <a:srgbClr val="FFFFFF"/>
          </a:solidFill>
          <a:ln w="25400">
            <a:solidFill>
              <a:srgbClr val="000000"/>
            </a:solidFill>
          </a:ln>
        </p:spPr>
        <p:txBody>
          <a:bodyPr lIns="45718" tIns="45718" rIns="45718" bIns="45718" anchor="ctr"/>
          <a:lstStyle/>
          <a:p>
            <a:pPr algn="ctr">
              <a:defRPr>
                <a:latin typeface="Calibri"/>
                <a:ea typeface="Calibri"/>
                <a:cs typeface="Calibri"/>
                <a:sym typeface="Calibri"/>
              </a:defRPr>
            </a:pPr>
          </a:p>
        </p:txBody>
      </p:sp>
      <p:cxnSp>
        <p:nvCxnSpPr>
          <p:cNvPr id="1275" name="Connector 1275"/>
          <p:cNvCxnSpPr>
            <a:stCxn id="1273" idx="0"/>
            <a:endCxn id="1274" idx="0"/>
          </p:cNvCxnSpPr>
          <p:nvPr/>
        </p:nvCxnSpPr>
        <p:spPr>
          <a:xfrm flipV="1">
            <a:off x="2987823" y="5157192"/>
            <a:ext cx="1800201" cy="130442"/>
          </a:xfrm>
          <a:prstGeom prst="straightConnector1">
            <a:avLst/>
          </a:prstGeom>
          <a:ln w="25400">
            <a:solidFill>
              <a:srgbClr val="000000"/>
            </a:solidFill>
          </a:ln>
        </p:spPr>
      </p:cxnSp>
      <p:sp>
        <p:nvSpPr>
          <p:cNvPr id="1276" name="Shape 1276"/>
          <p:cNvSpPr/>
          <p:nvPr/>
        </p:nvSpPr>
        <p:spPr>
          <a:xfrm>
            <a:off x="4139951" y="4293096"/>
            <a:ext cx="1584177" cy="5740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latin typeface="Calibri"/>
                <a:ea typeface="Calibri"/>
                <a:cs typeface="Calibri"/>
                <a:sym typeface="Calibri"/>
              </a:defRPr>
            </a:pPr>
            <a:r>
              <a:t>&lt;&lt; interface &gt;&gt;</a:t>
            </a:r>
          </a:p>
          <a:p>
            <a:pPr algn="ctr">
              <a:defRPr sz="1600">
                <a:latin typeface="Calibri"/>
                <a:ea typeface="Calibri"/>
                <a:cs typeface="Calibri"/>
                <a:sym typeface="Calibri"/>
              </a:defRPr>
            </a:pPr>
            <a:r>
              <a:t>MessageService</a:t>
            </a:r>
          </a:p>
        </p:txBody>
      </p:sp>
      <p:sp>
        <p:nvSpPr>
          <p:cNvPr id="1277" name="Shape 1277"/>
          <p:cNvSpPr/>
          <p:nvPr/>
        </p:nvSpPr>
        <p:spPr>
          <a:xfrm>
            <a:off x="2627783" y="4725144"/>
            <a:ext cx="1" cy="288033"/>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278" name="Shape 1278"/>
          <p:cNvSpPr/>
          <p:nvPr/>
        </p:nvSpPr>
        <p:spPr>
          <a:xfrm flipH="1">
            <a:off x="1907703" y="4653136"/>
            <a:ext cx="1" cy="1224137"/>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279" name="Shape 1279"/>
          <p:cNvSpPr/>
          <p:nvPr/>
        </p:nvSpPr>
        <p:spPr>
          <a:xfrm>
            <a:off x="1763688" y="4427820"/>
            <a:ext cx="1368152" cy="3581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Calibri"/>
                <a:ea typeface="Calibri"/>
                <a:cs typeface="Calibri"/>
                <a:sym typeface="Calibri"/>
              </a:defRPr>
            </a:lvl1pPr>
          </a:lstStyle>
          <a:p>
            <a:pPr/>
            <a:r>
              <a:t>Activator</a:t>
            </a:r>
          </a:p>
        </p:txBody>
      </p:sp>
      <p:sp>
        <p:nvSpPr>
          <p:cNvPr id="1280" name="Shape 1280"/>
          <p:cNvSpPr/>
          <p:nvPr/>
        </p:nvSpPr>
        <p:spPr>
          <a:xfrm>
            <a:off x="5940152" y="4293096"/>
            <a:ext cx="2448273" cy="1296145"/>
          </a:xfrm>
          <a:prstGeom prst="rect">
            <a:avLst/>
          </a:prstGeom>
          <a:solidFill>
            <a:srgbClr val="FFFFFF"/>
          </a:solidFill>
          <a:ln w="25400">
            <a:solidFill>
              <a:srgbClr val="000000"/>
            </a:solidFill>
          </a:ln>
        </p:spPr>
        <p:txBody>
          <a:bodyPr lIns="45718" tIns="45718" rIns="45718" bIns="45718" anchor="ctr"/>
          <a:lstStyle/>
          <a:p>
            <a:pPr algn="ctr">
              <a:defRPr>
                <a:latin typeface="Calibri"/>
                <a:ea typeface="Calibri"/>
                <a:cs typeface="Calibri"/>
                <a:sym typeface="Calibri"/>
              </a:defRPr>
            </a:pPr>
          </a:p>
        </p:txBody>
      </p:sp>
      <p:grpSp>
        <p:nvGrpSpPr>
          <p:cNvPr id="1284" name="Group 1284"/>
          <p:cNvGrpSpPr/>
          <p:nvPr/>
        </p:nvGrpSpPr>
        <p:grpSpPr>
          <a:xfrm>
            <a:off x="7812360" y="4365104"/>
            <a:ext cx="495673" cy="495673"/>
            <a:chOff x="0" y="0"/>
            <a:chExt cx="495671" cy="495672"/>
          </a:xfrm>
        </p:grpSpPr>
        <p:sp>
          <p:nvSpPr>
            <p:cNvPr id="1281" name="Shape 1281"/>
            <p:cNvSpPr/>
            <p:nvPr/>
          </p:nvSpPr>
          <p:spPr>
            <a:xfrm>
              <a:off x="144016" y="-1"/>
              <a:ext cx="351657" cy="495674"/>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282" name="Shape 1282"/>
            <p:cNvSpPr/>
            <p:nvPr/>
          </p:nvSpPr>
          <p:spPr>
            <a:xfrm>
              <a:off x="0" y="72008"/>
              <a:ext cx="279649" cy="144017"/>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283" name="Shape 1283"/>
            <p:cNvSpPr/>
            <p:nvPr/>
          </p:nvSpPr>
          <p:spPr>
            <a:xfrm>
              <a:off x="0" y="288032"/>
              <a:ext cx="279649" cy="144017"/>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defRPr>
                  <a:latin typeface="Calibri"/>
                  <a:ea typeface="Calibri"/>
                  <a:cs typeface="Calibri"/>
                  <a:sym typeface="Calibri"/>
                </a:defRPr>
              </a:pPr>
            </a:p>
          </p:txBody>
        </p:sp>
      </p:grpSp>
      <p:sp>
        <p:nvSpPr>
          <p:cNvPr id="1285" name="Shape 1285"/>
          <p:cNvSpPr/>
          <p:nvPr/>
        </p:nvSpPr>
        <p:spPr>
          <a:xfrm>
            <a:off x="5940152" y="3708320"/>
            <a:ext cx="2448273"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latin typeface="Calibri"/>
                <a:ea typeface="Calibri"/>
                <a:cs typeface="Calibri"/>
                <a:sym typeface="Calibri"/>
              </a:defRPr>
            </a:pPr>
            <a:r>
              <a:t>&lt;&lt; bundle &gt;&gt; </a:t>
            </a:r>
          </a:p>
          <a:p>
            <a:pPr algn="ctr">
              <a:defRPr sz="1600">
                <a:latin typeface="Calibri"/>
                <a:ea typeface="Calibri"/>
                <a:cs typeface="Calibri"/>
                <a:sym typeface="Calibri"/>
              </a:defRPr>
            </a:pPr>
            <a:r>
              <a:t>HelloWolrd</a:t>
            </a:r>
          </a:p>
        </p:txBody>
      </p:sp>
      <p:sp>
        <p:nvSpPr>
          <p:cNvPr id="1286" name="Shape 1286"/>
          <p:cNvSpPr/>
          <p:nvPr/>
        </p:nvSpPr>
        <p:spPr>
          <a:xfrm flipV="1">
            <a:off x="6948264" y="5301207"/>
            <a:ext cx="1" cy="720081"/>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287" name="Shape 1287"/>
          <p:cNvSpPr/>
          <p:nvPr/>
        </p:nvSpPr>
        <p:spPr>
          <a:xfrm>
            <a:off x="1619671" y="5949279"/>
            <a:ext cx="6768753" cy="3835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OSGi Context</a:t>
            </a:r>
          </a:p>
        </p:txBody>
      </p:sp>
      <p:sp>
        <p:nvSpPr>
          <p:cNvPr id="1288" name="Shape 1288"/>
          <p:cNvSpPr/>
          <p:nvPr/>
        </p:nvSpPr>
        <p:spPr>
          <a:xfrm>
            <a:off x="5076056" y="5157192"/>
            <a:ext cx="1152129" cy="1"/>
          </a:xfrm>
          <a:prstGeom prst="line">
            <a:avLst/>
          </a:prstGeom>
          <a:ln w="25400">
            <a:solidFill>
              <a:srgbClr val="000000"/>
            </a:solidFill>
          </a:ln>
        </p:spPr>
        <p:txBody>
          <a:bodyPr lIns="45718" tIns="45718" rIns="45718" bIns="45718"/>
          <a:lstStyle/>
          <a:p>
            <a:pPr>
              <a:defRPr>
                <a:latin typeface="Calibri"/>
                <a:ea typeface="Calibri"/>
                <a:cs typeface="Calibri"/>
                <a:sym typeface="Calibri"/>
              </a:defRPr>
            </a:pPr>
          </a:p>
        </p:txBody>
      </p:sp>
      <p:sp>
        <p:nvSpPr>
          <p:cNvPr id="1289" name="Shape 1289"/>
          <p:cNvSpPr/>
          <p:nvPr/>
        </p:nvSpPr>
        <p:spPr>
          <a:xfrm>
            <a:off x="6228184" y="4962654"/>
            <a:ext cx="1368153" cy="358139"/>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Calibri"/>
                <a:ea typeface="Calibri"/>
                <a:cs typeface="Calibri"/>
                <a:sym typeface="Calibri"/>
              </a:defRPr>
            </a:lvl1pPr>
          </a:lstStyle>
          <a:p>
            <a:pPr/>
            <a:r>
              <a:t>Activator</a:t>
            </a:r>
          </a:p>
        </p:txBody>
      </p:sp>
      <p:sp>
        <p:nvSpPr>
          <p:cNvPr id="1290" name="Shape 1290"/>
          <p:cNvSpPr/>
          <p:nvPr/>
        </p:nvSpPr>
        <p:spPr>
          <a:xfrm>
            <a:off x="179512" y="5589239"/>
            <a:ext cx="1656184"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atin typeface="Calibri"/>
                <a:ea typeface="Calibri"/>
                <a:cs typeface="Calibri"/>
                <a:sym typeface="Calibri"/>
              </a:defRPr>
            </a:lvl1pPr>
          </a:lstStyle>
          <a:p>
            <a:pPr/>
            <a:r>
              <a:t>registerService</a:t>
            </a:r>
          </a:p>
        </p:txBody>
      </p:sp>
      <p:sp>
        <p:nvSpPr>
          <p:cNvPr id="1291" name="Shape 1291"/>
          <p:cNvSpPr/>
          <p:nvPr/>
        </p:nvSpPr>
        <p:spPr>
          <a:xfrm>
            <a:off x="7092280" y="5589239"/>
            <a:ext cx="1656185"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Calibri"/>
                <a:ea typeface="Calibri"/>
                <a:cs typeface="Calibri"/>
                <a:sym typeface="Calibri"/>
              </a:defRPr>
            </a:lvl1pPr>
          </a:lstStyle>
          <a:p>
            <a:pPr/>
            <a:r>
              <a:t>getService</a:t>
            </a:r>
          </a:p>
        </p:txBody>
      </p:sp>
      <p:sp>
        <p:nvSpPr>
          <p:cNvPr id="1292" name="Shape 1292"/>
          <p:cNvSpPr/>
          <p:nvPr/>
        </p:nvSpPr>
        <p:spPr>
          <a:xfrm flipH="1">
            <a:off x="4716016" y="4869160"/>
            <a:ext cx="359379" cy="577380"/>
          </a:xfrm>
          <a:custGeom>
            <a:avLst/>
            <a:gdLst/>
            <a:ahLst/>
            <a:cxnLst>
              <a:cxn ang="0">
                <a:pos x="wd2" y="hd2"/>
              </a:cxn>
              <a:cxn ang="5400000">
                <a:pos x="wd2" y="hd2"/>
              </a:cxn>
              <a:cxn ang="10800000">
                <a:pos x="wd2" y="hd2"/>
              </a:cxn>
              <a:cxn ang="16200000">
                <a:pos x="wd2" y="hd2"/>
              </a:cxn>
            </a:cxnLst>
            <a:rect l="0" t="0" r="r" b="b"/>
            <a:pathLst>
              <a:path w="21560" h="20841" fill="norm" stroke="1" extrusionOk="0">
                <a:moveTo>
                  <a:pt x="21468" y="20755"/>
                </a:moveTo>
                <a:cubicBezTo>
                  <a:pt x="6559" y="21600"/>
                  <a:pt x="-40" y="16070"/>
                  <a:pt x="0" y="10343"/>
                </a:cubicBezTo>
                <a:cubicBezTo>
                  <a:pt x="40" y="4625"/>
                  <a:pt x="5508" y="69"/>
                  <a:pt x="21560" y="0"/>
                </a:cubicBezTo>
              </a:path>
            </a:pathLst>
          </a:custGeom>
          <a:ln w="25400">
            <a:solidFill>
              <a:srgbClr val="000000"/>
            </a:solidFill>
          </a:ln>
        </p:spPr>
        <p:txBody>
          <a:bodyPr lIns="45718" tIns="45718" rIns="45718" bIns="45718" anchor="ctr"/>
          <a:lstStyle/>
          <a:p>
            <a:pPr algn="ctr">
              <a:defRPr>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4" name="Shape 129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5" name="Shape 1295"/>
          <p:cNvSpPr/>
          <p:nvPr>
            <p:ph type="title"/>
          </p:nvPr>
        </p:nvSpPr>
        <p:spPr>
          <a:xfrm>
            <a:off x="457200" y="44623"/>
            <a:ext cx="8229600" cy="1143001"/>
          </a:xfrm>
          <a:prstGeom prst="rect">
            <a:avLst/>
          </a:prstGeom>
        </p:spPr>
        <p:txBody>
          <a:bodyPr/>
          <a:lstStyle/>
          <a:p>
            <a:pPr/>
            <a:r>
              <a:t>OSGi + Spring</a:t>
            </a:r>
          </a:p>
        </p:txBody>
      </p:sp>
      <p:sp>
        <p:nvSpPr>
          <p:cNvPr id="1296" name="Shape 1296"/>
          <p:cNvSpPr/>
          <p:nvPr>
            <p:ph type="body" sz="quarter" idx="1"/>
          </p:nvPr>
        </p:nvSpPr>
        <p:spPr>
          <a:xfrm>
            <a:off x="457200" y="1268759"/>
            <a:ext cx="8229600" cy="1296146"/>
          </a:xfrm>
          <a:prstGeom prst="rect">
            <a:avLst/>
          </a:prstGeom>
        </p:spPr>
        <p:txBody>
          <a:bodyPr/>
          <a:lstStyle>
            <a:lvl1pPr>
              <a:buSzTx/>
              <a:buNone/>
            </a:lvl1pPr>
            <a:lvl2pPr marL="742950" indent="-285750">
              <a:spcBef>
                <a:spcPts val="600"/>
              </a:spcBef>
              <a:defRPr sz="2800"/>
            </a:lvl2pPr>
          </a:lstStyle>
          <a:p>
            <a:pPr/>
            <a:r>
              <a:t>OSGi + Spring :</a:t>
            </a:r>
          </a:p>
          <a:p>
            <a:pPr lvl="1"/>
            <a:r>
              <a:t>Spring Dynamic Modules (Spring DM) </a:t>
            </a:r>
          </a:p>
        </p:txBody>
      </p:sp>
      <p:sp>
        <p:nvSpPr>
          <p:cNvPr id="1297" name="Shape 1297"/>
          <p:cNvSpPr/>
          <p:nvPr/>
        </p:nvSpPr>
        <p:spPr>
          <a:xfrm>
            <a:off x="539551" y="2852935"/>
            <a:ext cx="8064898" cy="115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Calibri"/>
                <a:ea typeface="Calibri"/>
                <a:cs typeface="Calibri"/>
                <a:sym typeface="Calibri"/>
              </a:defRPr>
            </a:lvl1pPr>
          </a:lstStyle>
          <a:p>
            <a:pPr/>
            <a:r>
              <a:t>http://www.javaworld.com/article/2077853/java-se/hello--osgi--part-2--introduction-to-spring-dynamic-modules.html</a:t>
            </a:r>
          </a:p>
        </p:txBody>
      </p:sp>
      <p:pic>
        <p:nvPicPr>
          <p:cNvPr id="1298"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299" name="Shape 1299"/>
          <p:cNvSpPr/>
          <p:nvPr/>
        </p:nvSpPr>
        <p:spPr>
          <a:xfrm>
            <a:off x="7524328" y="1412775"/>
            <a:ext cx="129614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30 min</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1" name="Shape 130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2" name="Shape 1302"/>
          <p:cNvSpPr/>
          <p:nvPr>
            <p:ph type="title"/>
          </p:nvPr>
        </p:nvSpPr>
        <p:spPr>
          <a:xfrm>
            <a:off x="457200" y="44623"/>
            <a:ext cx="8229600" cy="1143001"/>
          </a:xfrm>
          <a:prstGeom prst="rect">
            <a:avLst/>
          </a:prstGeom>
        </p:spPr>
        <p:txBody>
          <a:bodyPr/>
          <a:lstStyle/>
          <a:p>
            <a:pPr/>
            <a:r>
              <a:t>Code dynamique</a:t>
            </a:r>
          </a:p>
        </p:txBody>
      </p:sp>
      <p:pic>
        <p:nvPicPr>
          <p:cNvPr id="1303" name="image6.jpg" descr="C:\Users\fdegrigny\Pictures\puzzle-piece.jpg"/>
          <p:cNvPicPr>
            <a:picLocks noChangeAspect="1"/>
          </p:cNvPicPr>
          <p:nvPr/>
        </p:nvPicPr>
        <p:blipFill>
          <a:blip r:embed="rId2">
            <a:extLst/>
          </a:blip>
          <a:stretch>
            <a:fillRect/>
          </a:stretch>
        </p:blipFill>
        <p:spPr>
          <a:xfrm>
            <a:off x="7884368" y="116632"/>
            <a:ext cx="1152129" cy="1297896"/>
          </a:xfrm>
          <a:prstGeom prst="rect">
            <a:avLst/>
          </a:prstGeom>
          <a:ln w="12700">
            <a:miter lim="400000"/>
          </a:ln>
        </p:spPr>
      </p:pic>
      <p:sp>
        <p:nvSpPr>
          <p:cNvPr id="1304" name="Shape 1304"/>
          <p:cNvSpPr/>
          <p:nvPr>
            <p:ph type="body" idx="1"/>
          </p:nvPr>
        </p:nvSpPr>
        <p:spPr>
          <a:xfrm>
            <a:off x="457200" y="1268759"/>
            <a:ext cx="8229600" cy="5040562"/>
          </a:xfrm>
          <a:prstGeom prst="rect">
            <a:avLst/>
          </a:prstGeom>
        </p:spPr>
        <p:txBody>
          <a:bodyPr/>
          <a:lstStyle/>
          <a:p>
            <a:pPr>
              <a:lnSpc>
                <a:spcPct val="80000"/>
              </a:lnSpc>
              <a:spcBef>
                <a:spcPts val="600"/>
              </a:spcBef>
              <a:defRPr sz="2900"/>
            </a:pPr>
            <a:r>
              <a:t>Javac </a:t>
            </a:r>
          </a:p>
          <a:p>
            <a:pPr lvl="1" marL="742950" indent="-285750">
              <a:lnSpc>
                <a:spcPct val="80000"/>
              </a:lnSpc>
              <a:spcBef>
                <a:spcPts val="600"/>
              </a:spcBef>
              <a:defRPr sz="2500"/>
            </a:pPr>
            <a:r>
              <a:t>Java Compiler API </a:t>
            </a:r>
          </a:p>
          <a:p>
            <a:pPr lvl="1" marL="742950" indent="-285750">
              <a:lnSpc>
                <a:spcPct val="80000"/>
              </a:lnSpc>
              <a:spcBef>
                <a:spcPts val="600"/>
              </a:spcBef>
              <a:defRPr sz="2500"/>
            </a:pPr>
            <a:r>
              <a:t>Interface JavaCompiler</a:t>
            </a:r>
          </a:p>
          <a:p>
            <a:pPr>
              <a:lnSpc>
                <a:spcPct val="80000"/>
              </a:lnSpc>
              <a:spcBef>
                <a:spcPts val="600"/>
              </a:spcBef>
              <a:defRPr sz="2900"/>
            </a:pPr>
            <a:r>
              <a:t>JavaScript</a:t>
            </a:r>
          </a:p>
          <a:p>
            <a:pPr lvl="1" marL="742950" indent="-285750">
              <a:lnSpc>
                <a:spcPct val="80000"/>
              </a:lnSpc>
              <a:spcBef>
                <a:spcPts val="600"/>
              </a:spcBef>
              <a:defRPr sz="2500"/>
            </a:pPr>
            <a:r>
              <a:t>Nashorn</a:t>
            </a:r>
          </a:p>
          <a:p>
            <a:pPr lvl="1" marL="742950" indent="-285750">
              <a:lnSpc>
                <a:spcPct val="80000"/>
              </a:lnSpc>
              <a:spcBef>
                <a:spcPts val="600"/>
              </a:spcBef>
              <a:defRPr sz="2500"/>
            </a:pPr>
            <a:r>
              <a:t>Rhino</a:t>
            </a:r>
          </a:p>
          <a:p>
            <a:pPr>
              <a:lnSpc>
                <a:spcPct val="80000"/>
              </a:lnSpc>
              <a:spcBef>
                <a:spcPts val="600"/>
              </a:spcBef>
              <a:defRPr sz="2900"/>
            </a:pPr>
            <a:r>
              <a:t>EL Expression Language (Spring)</a:t>
            </a:r>
          </a:p>
          <a:p>
            <a:pPr>
              <a:lnSpc>
                <a:spcPct val="80000"/>
              </a:lnSpc>
              <a:spcBef>
                <a:spcPts val="600"/>
              </a:spcBef>
              <a:defRPr sz="2900"/>
            </a:pPr>
            <a:r>
              <a:t>Groovy</a:t>
            </a:r>
          </a:p>
          <a:p>
            <a:pPr>
              <a:lnSpc>
                <a:spcPct val="80000"/>
              </a:lnSpc>
              <a:spcBef>
                <a:spcPts val="600"/>
              </a:spcBef>
              <a:defRPr sz="2900"/>
            </a:pPr>
            <a:r>
              <a:t>Templates : Velocity, FreeMarker…</a:t>
            </a:r>
          </a:p>
          <a:p>
            <a:pPr>
              <a:lnSpc>
                <a:spcPct val="80000"/>
              </a:lnSpc>
              <a:spcBef>
                <a:spcPts val="600"/>
              </a:spcBef>
              <a:defRPr sz="2900"/>
            </a:pPr>
          </a:p>
          <a:p>
            <a:pPr>
              <a:lnSpc>
                <a:spcPct val="80000"/>
              </a:lnSpc>
              <a:spcBef>
                <a:spcPts val="600"/>
              </a:spcBef>
              <a:buSzTx/>
              <a:buNone/>
              <a:defRPr sz="2900"/>
            </a:pPr>
            <a:r>
              <a:t>=&gt; config. dynamique (templates, config calculs…)</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6" name="Shape 130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7" name="Shape 1307"/>
          <p:cNvSpPr/>
          <p:nvPr>
            <p:ph type="title"/>
          </p:nvPr>
        </p:nvSpPr>
        <p:spPr>
          <a:prstGeom prst="rect">
            <a:avLst/>
          </a:prstGeom>
        </p:spPr>
        <p:txBody>
          <a:bodyPr/>
          <a:lstStyle/>
          <a:p>
            <a:pPr/>
            <a:r>
              <a:t>A vous de jouer</a:t>
            </a:r>
          </a:p>
        </p:txBody>
      </p:sp>
      <p:sp>
        <p:nvSpPr>
          <p:cNvPr id="1308" name="Shape 1308"/>
          <p:cNvSpPr/>
          <p:nvPr>
            <p:ph type="body" idx="1"/>
          </p:nvPr>
        </p:nvSpPr>
        <p:spPr>
          <a:xfrm>
            <a:off x="457200" y="1855365"/>
            <a:ext cx="8229600" cy="4525963"/>
          </a:xfrm>
          <a:prstGeom prst="rect">
            <a:avLst/>
          </a:prstGeom>
        </p:spPr>
        <p:txBody>
          <a:bodyPr/>
          <a:lstStyle/>
          <a:p>
            <a:pPr>
              <a:lnSpc>
                <a:spcPct val="90000"/>
              </a:lnSpc>
              <a:spcBef>
                <a:spcPts val="600"/>
              </a:spcBef>
              <a:defRPr sz="2900"/>
            </a:pPr>
            <a:r>
              <a:t>On a une appli qui envoie un rapport par mail, chaque jour</a:t>
            </a:r>
          </a:p>
          <a:p>
            <a:pPr>
              <a:lnSpc>
                <a:spcPct val="90000"/>
              </a:lnSpc>
              <a:spcBef>
                <a:spcPts val="600"/>
              </a:spcBef>
              <a:defRPr sz="2900"/>
            </a:pPr>
            <a:r>
              <a:t>Le besoin change toutes les semaines</a:t>
            </a:r>
          </a:p>
          <a:p>
            <a:pPr>
              <a:lnSpc>
                <a:spcPct val="90000"/>
              </a:lnSpc>
              <a:spcBef>
                <a:spcPts val="600"/>
              </a:spcBef>
              <a:defRPr sz="2900"/>
            </a:pPr>
            <a:r>
              <a:t>On pouvoir modifier le texte du template du mail par config</a:t>
            </a:r>
          </a:p>
          <a:p>
            <a:pPr>
              <a:lnSpc>
                <a:spcPct val="90000"/>
              </a:lnSpc>
              <a:spcBef>
                <a:spcPts val="600"/>
              </a:spcBef>
              <a:defRPr sz="2900"/>
            </a:pPr>
            <a:r>
              <a:t>Dans le rapport il ya des calculs simples</a:t>
            </a:r>
          </a:p>
          <a:p>
            <a:pPr>
              <a:lnSpc>
                <a:spcPct val="90000"/>
              </a:lnSpc>
              <a:spcBef>
                <a:spcPts val="600"/>
              </a:spcBef>
              <a:defRPr sz="2900"/>
            </a:pPr>
          </a:p>
          <a:p>
            <a:pPr>
              <a:lnSpc>
                <a:spcPct val="90000"/>
              </a:lnSpc>
              <a:spcBef>
                <a:spcPts val="600"/>
              </a:spcBef>
              <a:defRPr sz="2900"/>
            </a:pPr>
            <a:r>
              <a:t>=&gt; choisissez une solution technique et faites un prototype</a:t>
            </a:r>
          </a:p>
        </p:txBody>
      </p:sp>
      <p:pic>
        <p:nvPicPr>
          <p:cNvPr id="1309" name="image8.png" descr="C:\Users\fdegrigny\Pictures\exercise_or_gym_area_clip_art_16878.png"/>
          <p:cNvPicPr>
            <a:picLocks noChangeAspect="1"/>
          </p:cNvPicPr>
          <p:nvPr/>
        </p:nvPicPr>
        <p:blipFill>
          <a:blip r:embed="rId2">
            <a:extLst/>
          </a:blip>
          <a:stretch>
            <a:fillRect/>
          </a:stretch>
        </p:blipFill>
        <p:spPr>
          <a:xfrm>
            <a:off x="7596336" y="332656"/>
            <a:ext cx="1056829" cy="1056829"/>
          </a:xfrm>
          <a:prstGeom prst="rect">
            <a:avLst/>
          </a:prstGeom>
          <a:ln w="12700">
            <a:miter lim="400000"/>
          </a:ln>
        </p:spPr>
      </p:pic>
      <p:sp>
        <p:nvSpPr>
          <p:cNvPr id="1310" name="Shape 1310"/>
          <p:cNvSpPr/>
          <p:nvPr/>
        </p:nvSpPr>
        <p:spPr>
          <a:xfrm>
            <a:off x="7452320" y="1412775"/>
            <a:ext cx="1224137"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alibri"/>
                <a:ea typeface="Calibri"/>
                <a:cs typeface="Calibri"/>
                <a:sym typeface="Calibri"/>
              </a:defRPr>
            </a:lvl1pPr>
          </a:lstStyle>
          <a:p>
            <a:pPr/>
            <a:r>
              <a:t>60 min</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2" name="Shape 1312"/>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3" name="Shape 1313"/>
          <p:cNvSpPr/>
          <p:nvPr/>
        </p:nvSpPr>
        <p:spPr>
          <a:xfrm>
            <a:off x="179511" y="1268759"/>
            <a:ext cx="2232250"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Calibri"/>
                <a:ea typeface="Calibri"/>
                <a:cs typeface="Calibri"/>
                <a:sym typeface="Calibri"/>
              </a:defRPr>
            </a:lvl1pPr>
          </a:lstStyle>
          <a:p>
            <a:pPr/>
            <a:r>
              <a:t>1) Technique</a:t>
            </a:r>
          </a:p>
        </p:txBody>
      </p:sp>
      <p:sp>
        <p:nvSpPr>
          <p:cNvPr id="1314" name="Shape 1314"/>
          <p:cNvSpPr/>
          <p:nvPr>
            <p:ph type="title"/>
          </p:nvPr>
        </p:nvSpPr>
        <p:spPr>
          <a:xfrm>
            <a:off x="457200" y="-27384"/>
            <a:ext cx="8229600" cy="1143001"/>
          </a:xfrm>
          <a:prstGeom prst="rect">
            <a:avLst/>
          </a:prstGeom>
        </p:spPr>
        <p:txBody>
          <a:bodyPr/>
          <a:lstStyle/>
          <a:p>
            <a:pPr/>
            <a:r>
              <a:t>Type de découpage</a:t>
            </a:r>
          </a:p>
        </p:txBody>
      </p:sp>
      <p:pic>
        <p:nvPicPr>
          <p:cNvPr id="1315" name="image6.jpg" descr="C:\Users\fdegrigny\Pictures\puzzle-piece.jpg"/>
          <p:cNvPicPr>
            <a:picLocks noChangeAspect="1"/>
          </p:cNvPicPr>
          <p:nvPr/>
        </p:nvPicPr>
        <p:blipFill>
          <a:blip r:embed="rId2">
            <a:extLst/>
          </a:blip>
          <a:stretch>
            <a:fillRect/>
          </a:stretch>
        </p:blipFill>
        <p:spPr>
          <a:xfrm>
            <a:off x="7884368" y="114880"/>
            <a:ext cx="1152129" cy="1297896"/>
          </a:xfrm>
          <a:prstGeom prst="rect">
            <a:avLst/>
          </a:prstGeom>
          <a:ln w="12700">
            <a:miter lim="400000"/>
          </a:ln>
        </p:spPr>
      </p:pic>
      <p:sp>
        <p:nvSpPr>
          <p:cNvPr id="1316" name="Shape 1316"/>
          <p:cNvSpPr/>
          <p:nvPr/>
        </p:nvSpPr>
        <p:spPr>
          <a:xfrm>
            <a:off x="6087666" y="4201045"/>
            <a:ext cx="127001"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500">
                <a:latin typeface="Times New Roman"/>
                <a:ea typeface="Times New Roman"/>
                <a:cs typeface="Times New Roman"/>
                <a:sym typeface="Times New Roman"/>
              </a:defRPr>
            </a:lvl1pPr>
          </a:lstStyle>
          <a:p>
            <a:pPr/>
            <a:r>
              <a:t> </a:t>
            </a:r>
          </a:p>
        </p:txBody>
      </p:sp>
      <p:sp>
        <p:nvSpPr>
          <p:cNvPr id="1317" name="Shape 1317"/>
          <p:cNvSpPr/>
          <p:nvPr/>
        </p:nvSpPr>
        <p:spPr>
          <a:xfrm>
            <a:off x="6417866" y="4453459"/>
            <a:ext cx="127001" cy="177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latin typeface="Calibri"/>
                <a:ea typeface="Calibri"/>
                <a:cs typeface="Calibri"/>
                <a:sym typeface="Calibri"/>
              </a:defRPr>
            </a:lvl1pPr>
          </a:lstStyle>
          <a:p>
            <a:pPr/>
            <a:r>
              <a:t> </a:t>
            </a:r>
          </a:p>
        </p:txBody>
      </p:sp>
      <p:grpSp>
        <p:nvGrpSpPr>
          <p:cNvPr id="1322" name="Group 1322"/>
          <p:cNvGrpSpPr/>
          <p:nvPr/>
        </p:nvGrpSpPr>
        <p:grpSpPr>
          <a:xfrm>
            <a:off x="6228184" y="2564903"/>
            <a:ext cx="792089" cy="480054"/>
            <a:chOff x="0" y="0"/>
            <a:chExt cx="792088" cy="480052"/>
          </a:xfrm>
        </p:grpSpPr>
        <p:sp>
          <p:nvSpPr>
            <p:cNvPr id="1318" name="Shape 1318"/>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21" name="Group 1321"/>
            <p:cNvGrpSpPr/>
            <p:nvPr/>
          </p:nvGrpSpPr>
          <p:grpSpPr>
            <a:xfrm>
              <a:off x="0" y="68578"/>
              <a:ext cx="792088" cy="411476"/>
              <a:chOff x="0" y="0"/>
              <a:chExt cx="792087" cy="411474"/>
            </a:xfrm>
          </p:grpSpPr>
          <p:sp>
            <p:nvSpPr>
              <p:cNvPr id="1319" name="Shape 1319"/>
              <p:cNvSpPr/>
              <p:nvPr/>
            </p:nvSpPr>
            <p:spPr>
              <a:xfrm>
                <a:off x="0" y="-1"/>
                <a:ext cx="792088" cy="411476"/>
              </a:xfrm>
              <a:prstGeom prst="rect">
                <a:avLst/>
              </a:prstGeom>
              <a:solidFill>
                <a:srgbClr val="FFFF99"/>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20" name="Shape 1320"/>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modèle</a:t>
                </a:r>
              </a:p>
            </p:txBody>
          </p:sp>
        </p:grpSp>
      </p:grpSp>
      <p:grpSp>
        <p:nvGrpSpPr>
          <p:cNvPr id="1327" name="Group 1327"/>
          <p:cNvGrpSpPr/>
          <p:nvPr/>
        </p:nvGrpSpPr>
        <p:grpSpPr>
          <a:xfrm>
            <a:off x="6228184" y="3092961"/>
            <a:ext cx="792089" cy="488117"/>
            <a:chOff x="0" y="0"/>
            <a:chExt cx="792088" cy="488116"/>
          </a:xfrm>
        </p:grpSpPr>
        <p:sp>
          <p:nvSpPr>
            <p:cNvPr id="1323" name="Shape 1323"/>
            <p:cNvSpPr/>
            <p:nvPr/>
          </p:nvSpPr>
          <p:spPr>
            <a:xfrm>
              <a:off x="0" y="0"/>
              <a:ext cx="168226"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26" name="Group 1326"/>
            <p:cNvGrpSpPr/>
            <p:nvPr/>
          </p:nvGrpSpPr>
          <p:grpSpPr>
            <a:xfrm>
              <a:off x="0" y="60515"/>
              <a:ext cx="792089" cy="427602"/>
              <a:chOff x="0" y="0"/>
              <a:chExt cx="792087" cy="427600"/>
            </a:xfrm>
          </p:grpSpPr>
          <p:sp>
            <p:nvSpPr>
              <p:cNvPr id="1324" name="Shape 1324"/>
              <p:cNvSpPr/>
              <p:nvPr/>
            </p:nvSpPr>
            <p:spPr>
              <a:xfrm>
                <a:off x="0" y="8062"/>
                <a:ext cx="792088" cy="411476"/>
              </a:xfrm>
              <a:prstGeom prst="rect">
                <a:avLst/>
              </a:prstGeom>
              <a:solidFill>
                <a:srgbClr val="FFFF99"/>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25" name="Shape 1325"/>
              <p:cNvSpPr/>
              <p:nvPr/>
            </p:nvSpPr>
            <p:spPr>
              <a:xfrm>
                <a:off x="0" y="0"/>
                <a:ext cx="792088" cy="42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persistance</a:t>
                </a:r>
              </a:p>
            </p:txBody>
          </p:sp>
        </p:grpSp>
      </p:grpSp>
      <p:grpSp>
        <p:nvGrpSpPr>
          <p:cNvPr id="1332" name="Group 1332"/>
          <p:cNvGrpSpPr/>
          <p:nvPr/>
        </p:nvGrpSpPr>
        <p:grpSpPr>
          <a:xfrm>
            <a:off x="6228184" y="3645024"/>
            <a:ext cx="792089" cy="480054"/>
            <a:chOff x="0" y="0"/>
            <a:chExt cx="792088" cy="480052"/>
          </a:xfrm>
        </p:grpSpPr>
        <p:sp>
          <p:nvSpPr>
            <p:cNvPr id="1328" name="Shape 1328"/>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31" name="Group 1331"/>
            <p:cNvGrpSpPr/>
            <p:nvPr/>
          </p:nvGrpSpPr>
          <p:grpSpPr>
            <a:xfrm>
              <a:off x="0" y="68578"/>
              <a:ext cx="792088" cy="411476"/>
              <a:chOff x="0" y="0"/>
              <a:chExt cx="792087" cy="411474"/>
            </a:xfrm>
          </p:grpSpPr>
          <p:sp>
            <p:nvSpPr>
              <p:cNvPr id="1329" name="Shape 1329"/>
              <p:cNvSpPr/>
              <p:nvPr/>
            </p:nvSpPr>
            <p:spPr>
              <a:xfrm>
                <a:off x="0" y="-1"/>
                <a:ext cx="792088" cy="411476"/>
              </a:xfrm>
              <a:prstGeom prst="rect">
                <a:avLst/>
              </a:prstGeom>
              <a:solidFill>
                <a:srgbClr val="FFFF99"/>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30" name="Shape 1330"/>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contrôle</a:t>
                </a:r>
              </a:p>
            </p:txBody>
          </p:sp>
        </p:grpSp>
      </p:grpSp>
      <p:grpSp>
        <p:nvGrpSpPr>
          <p:cNvPr id="1337" name="Group 1337"/>
          <p:cNvGrpSpPr/>
          <p:nvPr/>
        </p:nvGrpSpPr>
        <p:grpSpPr>
          <a:xfrm>
            <a:off x="6228184" y="4173082"/>
            <a:ext cx="792089" cy="480054"/>
            <a:chOff x="0" y="0"/>
            <a:chExt cx="792088" cy="480052"/>
          </a:xfrm>
        </p:grpSpPr>
        <p:sp>
          <p:nvSpPr>
            <p:cNvPr id="1333" name="Shape 1333"/>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36" name="Group 1336"/>
            <p:cNvGrpSpPr/>
            <p:nvPr/>
          </p:nvGrpSpPr>
          <p:grpSpPr>
            <a:xfrm>
              <a:off x="0" y="68578"/>
              <a:ext cx="792088" cy="411476"/>
              <a:chOff x="0" y="0"/>
              <a:chExt cx="792087" cy="411474"/>
            </a:xfrm>
          </p:grpSpPr>
          <p:sp>
            <p:nvSpPr>
              <p:cNvPr id="1334" name="Shape 1334"/>
              <p:cNvSpPr/>
              <p:nvPr/>
            </p:nvSpPr>
            <p:spPr>
              <a:xfrm>
                <a:off x="0" y="-1"/>
                <a:ext cx="792088" cy="411476"/>
              </a:xfrm>
              <a:prstGeom prst="rect">
                <a:avLst/>
              </a:prstGeom>
              <a:solidFill>
                <a:srgbClr val="FFFF99"/>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35" name="Shape 1335"/>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vue</a:t>
                </a:r>
              </a:p>
            </p:txBody>
          </p:sp>
        </p:grpSp>
      </p:grpSp>
      <p:sp>
        <p:nvSpPr>
          <p:cNvPr id="1338" name="Shape 1338"/>
          <p:cNvSpPr/>
          <p:nvPr/>
        </p:nvSpPr>
        <p:spPr>
          <a:xfrm flipH="1">
            <a:off x="5580112" y="4437112"/>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39" name="Shape 1339"/>
          <p:cNvSpPr/>
          <p:nvPr/>
        </p:nvSpPr>
        <p:spPr>
          <a:xfrm flipH="1">
            <a:off x="5580112" y="3933056"/>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0" name="Shape 1340"/>
          <p:cNvSpPr/>
          <p:nvPr/>
        </p:nvSpPr>
        <p:spPr>
          <a:xfrm flipH="1">
            <a:off x="5580112" y="3356991"/>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1" name="Shape 1341"/>
          <p:cNvSpPr/>
          <p:nvPr/>
        </p:nvSpPr>
        <p:spPr>
          <a:xfrm flipH="1">
            <a:off x="5580112" y="2852935"/>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2" name="Shape 1342"/>
          <p:cNvSpPr/>
          <p:nvPr/>
        </p:nvSpPr>
        <p:spPr>
          <a:xfrm flipV="1">
            <a:off x="5580112" y="2564904"/>
            <a:ext cx="1" cy="1872209"/>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3" name="Shape 1343"/>
          <p:cNvSpPr/>
          <p:nvPr/>
        </p:nvSpPr>
        <p:spPr>
          <a:xfrm flipV="1">
            <a:off x="5580112" y="5157192"/>
            <a:ext cx="1" cy="432049"/>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4" name="Shape 1344"/>
          <p:cNvSpPr/>
          <p:nvPr/>
        </p:nvSpPr>
        <p:spPr>
          <a:xfrm flipV="1">
            <a:off x="5580112" y="6237311"/>
            <a:ext cx="1" cy="432049"/>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5" name="Shape 1345"/>
          <p:cNvSpPr/>
          <p:nvPr/>
        </p:nvSpPr>
        <p:spPr>
          <a:xfrm>
            <a:off x="5652120" y="5157192"/>
            <a:ext cx="57606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a:t>
            </a:r>
          </a:p>
        </p:txBody>
      </p:sp>
      <p:sp>
        <p:nvSpPr>
          <p:cNvPr id="1346" name="Shape 1346"/>
          <p:cNvSpPr/>
          <p:nvPr/>
        </p:nvSpPr>
        <p:spPr>
          <a:xfrm>
            <a:off x="5652120" y="6237311"/>
            <a:ext cx="57606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a:t>
            </a:r>
          </a:p>
        </p:txBody>
      </p:sp>
      <p:sp>
        <p:nvSpPr>
          <p:cNvPr id="1347" name="Shape 1347"/>
          <p:cNvSpPr/>
          <p:nvPr/>
        </p:nvSpPr>
        <p:spPr>
          <a:xfrm flipH="1">
            <a:off x="2339751" y="3861048"/>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8" name="Shape 1348"/>
          <p:cNvSpPr/>
          <p:nvPr/>
        </p:nvSpPr>
        <p:spPr>
          <a:xfrm flipH="1">
            <a:off x="2339751" y="3284983"/>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49" name="Shape 1349"/>
          <p:cNvSpPr/>
          <p:nvPr/>
        </p:nvSpPr>
        <p:spPr>
          <a:xfrm flipH="1">
            <a:off x="2339751" y="2780927"/>
            <a:ext cx="648073" cy="1"/>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sp>
        <p:nvSpPr>
          <p:cNvPr id="1350" name="Shape 1350"/>
          <p:cNvSpPr/>
          <p:nvPr/>
        </p:nvSpPr>
        <p:spPr>
          <a:xfrm flipV="1">
            <a:off x="2339752" y="2492896"/>
            <a:ext cx="1" cy="1368152"/>
          </a:xfrm>
          <a:prstGeom prst="line">
            <a:avLst/>
          </a:prstGeom>
          <a:ln w="19050">
            <a:solidFill>
              <a:srgbClr val="000000"/>
            </a:solidFill>
            <a:prstDash val="sysDash"/>
          </a:ln>
          <a:effectLst>
            <a:outerShdw sx="100000" sy="100000" kx="0" ky="0" algn="b" rotWithShape="0" blurRad="38100" dist="20000" dir="5400000">
              <a:srgbClr val="000000">
                <a:alpha val="38000"/>
              </a:srgbClr>
            </a:outerShdw>
          </a:effectLst>
        </p:spPr>
        <p:txBody>
          <a:bodyPr lIns="45718" tIns="45718" rIns="45718" bIns="45718"/>
          <a:lstStyle/>
          <a:p>
            <a:pPr>
              <a:defRPr>
                <a:latin typeface="Calibri"/>
                <a:ea typeface="Calibri"/>
                <a:cs typeface="Calibri"/>
                <a:sym typeface="Calibri"/>
              </a:defRPr>
            </a:pPr>
          </a:p>
        </p:txBody>
      </p:sp>
      <p:grpSp>
        <p:nvGrpSpPr>
          <p:cNvPr id="1355" name="Group 1355"/>
          <p:cNvGrpSpPr/>
          <p:nvPr/>
        </p:nvGrpSpPr>
        <p:grpSpPr>
          <a:xfrm>
            <a:off x="2987824" y="2492896"/>
            <a:ext cx="792089" cy="480054"/>
            <a:chOff x="0" y="0"/>
            <a:chExt cx="792088" cy="480052"/>
          </a:xfrm>
        </p:grpSpPr>
        <p:sp>
          <p:nvSpPr>
            <p:cNvPr id="1351" name="Shape 1351"/>
            <p:cNvSpPr/>
            <p:nvPr/>
          </p:nvSpPr>
          <p:spPr>
            <a:xfrm>
              <a:off x="-1" y="0"/>
              <a:ext cx="168227" cy="78076"/>
            </a:xfrm>
            <a:prstGeom prst="rect">
              <a:avLst/>
            </a:prstGeom>
            <a:solidFill>
              <a:srgbClr val="C6D9F1"/>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54" name="Group 1354"/>
            <p:cNvGrpSpPr/>
            <p:nvPr/>
          </p:nvGrpSpPr>
          <p:grpSpPr>
            <a:xfrm>
              <a:off x="0" y="68578"/>
              <a:ext cx="792088" cy="411476"/>
              <a:chOff x="0" y="0"/>
              <a:chExt cx="792087" cy="411474"/>
            </a:xfrm>
          </p:grpSpPr>
          <p:sp>
            <p:nvSpPr>
              <p:cNvPr id="1352" name="Shape 1352"/>
              <p:cNvSpPr/>
              <p:nvPr/>
            </p:nvSpPr>
            <p:spPr>
              <a:xfrm>
                <a:off x="0" y="-1"/>
                <a:ext cx="792088" cy="411476"/>
              </a:xfrm>
              <a:prstGeom prst="rect">
                <a:avLst/>
              </a:prstGeom>
              <a:solidFill>
                <a:srgbClr val="C6D9F1"/>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53" name="Shape 135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catalogue</a:t>
                </a:r>
              </a:p>
            </p:txBody>
          </p:sp>
        </p:grpSp>
      </p:grpSp>
      <p:grpSp>
        <p:nvGrpSpPr>
          <p:cNvPr id="1360" name="Group 1360"/>
          <p:cNvGrpSpPr/>
          <p:nvPr/>
        </p:nvGrpSpPr>
        <p:grpSpPr>
          <a:xfrm>
            <a:off x="2987824" y="3020953"/>
            <a:ext cx="792089" cy="480054"/>
            <a:chOff x="0" y="0"/>
            <a:chExt cx="792088" cy="480052"/>
          </a:xfrm>
        </p:grpSpPr>
        <p:sp>
          <p:nvSpPr>
            <p:cNvPr id="1356" name="Shape 1356"/>
            <p:cNvSpPr/>
            <p:nvPr/>
          </p:nvSpPr>
          <p:spPr>
            <a:xfrm>
              <a:off x="-1" y="0"/>
              <a:ext cx="168227" cy="78076"/>
            </a:xfrm>
            <a:prstGeom prst="rect">
              <a:avLst/>
            </a:prstGeom>
            <a:solidFill>
              <a:srgbClr val="D7E4BD"/>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59" name="Group 1359"/>
            <p:cNvGrpSpPr/>
            <p:nvPr/>
          </p:nvGrpSpPr>
          <p:grpSpPr>
            <a:xfrm>
              <a:off x="0" y="68578"/>
              <a:ext cx="792088" cy="411476"/>
              <a:chOff x="0" y="0"/>
              <a:chExt cx="792087" cy="411474"/>
            </a:xfrm>
          </p:grpSpPr>
          <p:sp>
            <p:nvSpPr>
              <p:cNvPr id="1357" name="Shape 1357"/>
              <p:cNvSpPr/>
              <p:nvPr/>
            </p:nvSpPr>
            <p:spPr>
              <a:xfrm>
                <a:off x="0" y="-1"/>
                <a:ext cx="792088" cy="411476"/>
              </a:xfrm>
              <a:prstGeom prst="rect">
                <a:avLst/>
              </a:prstGeom>
              <a:solidFill>
                <a:srgbClr val="D7E4BD"/>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58" name="Shape 1358"/>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recherche</a:t>
                </a:r>
              </a:p>
            </p:txBody>
          </p:sp>
        </p:grpSp>
      </p:grpSp>
      <p:grpSp>
        <p:nvGrpSpPr>
          <p:cNvPr id="1365" name="Group 1365"/>
          <p:cNvGrpSpPr/>
          <p:nvPr/>
        </p:nvGrpSpPr>
        <p:grpSpPr>
          <a:xfrm>
            <a:off x="2987824" y="3573016"/>
            <a:ext cx="792089" cy="480054"/>
            <a:chOff x="0" y="0"/>
            <a:chExt cx="792088" cy="480052"/>
          </a:xfrm>
        </p:grpSpPr>
        <p:sp>
          <p:nvSpPr>
            <p:cNvPr id="1361" name="Shape 1361"/>
            <p:cNvSpPr/>
            <p:nvPr/>
          </p:nvSpPr>
          <p:spPr>
            <a:xfrm>
              <a:off x="-1" y="0"/>
              <a:ext cx="168227" cy="78076"/>
            </a:xfrm>
            <a:prstGeom prst="rect">
              <a:avLst/>
            </a:prstGeom>
            <a:solidFill>
              <a:srgbClr val="CCC1DA"/>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64" name="Group 1364"/>
            <p:cNvGrpSpPr/>
            <p:nvPr/>
          </p:nvGrpSpPr>
          <p:grpSpPr>
            <a:xfrm>
              <a:off x="0" y="68578"/>
              <a:ext cx="792088" cy="411476"/>
              <a:chOff x="0" y="0"/>
              <a:chExt cx="792087" cy="411474"/>
            </a:xfrm>
          </p:grpSpPr>
          <p:sp>
            <p:nvSpPr>
              <p:cNvPr id="1362" name="Shape 1362"/>
              <p:cNvSpPr/>
              <p:nvPr/>
            </p:nvSpPr>
            <p:spPr>
              <a:xfrm>
                <a:off x="0" y="-1"/>
                <a:ext cx="792088" cy="411476"/>
              </a:xfrm>
              <a:prstGeom prst="rect">
                <a:avLst/>
              </a:prstGeom>
              <a:solidFill>
                <a:srgbClr val="CCC1DA"/>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63" name="Shape 136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rapports</a:t>
                </a:r>
              </a:p>
            </p:txBody>
          </p:sp>
        </p:grpSp>
      </p:grpSp>
      <p:grpSp>
        <p:nvGrpSpPr>
          <p:cNvPr id="1370" name="Group 1370"/>
          <p:cNvGrpSpPr/>
          <p:nvPr/>
        </p:nvGrpSpPr>
        <p:grpSpPr>
          <a:xfrm>
            <a:off x="5220072" y="1364770"/>
            <a:ext cx="792089" cy="480053"/>
            <a:chOff x="0" y="0"/>
            <a:chExt cx="792088" cy="480052"/>
          </a:xfrm>
        </p:grpSpPr>
        <p:sp>
          <p:nvSpPr>
            <p:cNvPr id="1366" name="Shape 1366"/>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69" name="Group 1369"/>
            <p:cNvGrpSpPr/>
            <p:nvPr/>
          </p:nvGrpSpPr>
          <p:grpSpPr>
            <a:xfrm>
              <a:off x="0" y="68578"/>
              <a:ext cx="792088" cy="411476"/>
              <a:chOff x="0" y="0"/>
              <a:chExt cx="792087" cy="411474"/>
            </a:xfrm>
          </p:grpSpPr>
          <p:sp>
            <p:nvSpPr>
              <p:cNvPr id="1367" name="Shape 1367"/>
              <p:cNvSpPr/>
              <p:nvPr/>
            </p:nvSpPr>
            <p:spPr>
              <a:xfrm>
                <a:off x="0" y="-1"/>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68" name="Shape 1368"/>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socle</a:t>
                </a:r>
              </a:p>
            </p:txBody>
          </p:sp>
        </p:grpSp>
      </p:grpSp>
      <p:grpSp>
        <p:nvGrpSpPr>
          <p:cNvPr id="1375" name="Group 1375"/>
          <p:cNvGrpSpPr/>
          <p:nvPr/>
        </p:nvGrpSpPr>
        <p:grpSpPr>
          <a:xfrm>
            <a:off x="5220072" y="2060848"/>
            <a:ext cx="792089" cy="480054"/>
            <a:chOff x="0" y="0"/>
            <a:chExt cx="792088" cy="480052"/>
          </a:xfrm>
        </p:grpSpPr>
        <p:sp>
          <p:nvSpPr>
            <p:cNvPr id="1371" name="Shape 1371"/>
            <p:cNvSpPr/>
            <p:nvPr/>
          </p:nvSpPr>
          <p:spPr>
            <a:xfrm>
              <a:off x="-1" y="0"/>
              <a:ext cx="168227" cy="78076"/>
            </a:xfrm>
            <a:prstGeom prst="rect">
              <a:avLst/>
            </a:prstGeom>
            <a:solidFill>
              <a:srgbClr val="C6D9F1"/>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74" name="Group 1374"/>
            <p:cNvGrpSpPr/>
            <p:nvPr/>
          </p:nvGrpSpPr>
          <p:grpSpPr>
            <a:xfrm>
              <a:off x="0" y="68578"/>
              <a:ext cx="792088" cy="411476"/>
              <a:chOff x="0" y="0"/>
              <a:chExt cx="792087" cy="411474"/>
            </a:xfrm>
          </p:grpSpPr>
          <p:sp>
            <p:nvSpPr>
              <p:cNvPr id="1372" name="Shape 1372"/>
              <p:cNvSpPr/>
              <p:nvPr/>
            </p:nvSpPr>
            <p:spPr>
              <a:xfrm>
                <a:off x="0" y="-1"/>
                <a:ext cx="792088" cy="411476"/>
              </a:xfrm>
              <a:prstGeom prst="rect">
                <a:avLst/>
              </a:prstGeom>
              <a:solidFill>
                <a:srgbClr val="C6D9F1"/>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73" name="Shape 137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catalogue</a:t>
                </a:r>
              </a:p>
            </p:txBody>
          </p:sp>
        </p:grpSp>
      </p:grpSp>
      <p:grpSp>
        <p:nvGrpSpPr>
          <p:cNvPr id="1380" name="Group 1380"/>
          <p:cNvGrpSpPr/>
          <p:nvPr/>
        </p:nvGrpSpPr>
        <p:grpSpPr>
          <a:xfrm>
            <a:off x="5220072" y="4677138"/>
            <a:ext cx="792089" cy="480054"/>
            <a:chOff x="0" y="0"/>
            <a:chExt cx="792088" cy="480052"/>
          </a:xfrm>
        </p:grpSpPr>
        <p:sp>
          <p:nvSpPr>
            <p:cNvPr id="1376" name="Shape 1376"/>
            <p:cNvSpPr/>
            <p:nvPr/>
          </p:nvSpPr>
          <p:spPr>
            <a:xfrm>
              <a:off x="-1" y="0"/>
              <a:ext cx="168227" cy="78076"/>
            </a:xfrm>
            <a:prstGeom prst="rect">
              <a:avLst/>
            </a:prstGeom>
            <a:solidFill>
              <a:srgbClr val="D7E4BD"/>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79" name="Group 1379"/>
            <p:cNvGrpSpPr/>
            <p:nvPr/>
          </p:nvGrpSpPr>
          <p:grpSpPr>
            <a:xfrm>
              <a:off x="0" y="68578"/>
              <a:ext cx="792088" cy="411476"/>
              <a:chOff x="0" y="0"/>
              <a:chExt cx="792087" cy="411474"/>
            </a:xfrm>
          </p:grpSpPr>
          <p:sp>
            <p:nvSpPr>
              <p:cNvPr id="1377" name="Shape 1377"/>
              <p:cNvSpPr/>
              <p:nvPr/>
            </p:nvSpPr>
            <p:spPr>
              <a:xfrm>
                <a:off x="0" y="-1"/>
                <a:ext cx="792088" cy="411476"/>
              </a:xfrm>
              <a:prstGeom prst="rect">
                <a:avLst/>
              </a:prstGeom>
              <a:solidFill>
                <a:srgbClr val="D7E4BD"/>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78" name="Shape 1378"/>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recherche</a:t>
                </a:r>
              </a:p>
            </p:txBody>
          </p:sp>
        </p:grpSp>
      </p:grpSp>
      <p:grpSp>
        <p:nvGrpSpPr>
          <p:cNvPr id="1385" name="Group 1385"/>
          <p:cNvGrpSpPr/>
          <p:nvPr/>
        </p:nvGrpSpPr>
        <p:grpSpPr>
          <a:xfrm>
            <a:off x="5220072" y="5733255"/>
            <a:ext cx="792089" cy="480054"/>
            <a:chOff x="0" y="0"/>
            <a:chExt cx="792088" cy="480052"/>
          </a:xfrm>
        </p:grpSpPr>
        <p:sp>
          <p:nvSpPr>
            <p:cNvPr id="1381" name="Shape 1381"/>
            <p:cNvSpPr/>
            <p:nvPr/>
          </p:nvSpPr>
          <p:spPr>
            <a:xfrm>
              <a:off x="-1" y="0"/>
              <a:ext cx="168227" cy="78076"/>
            </a:xfrm>
            <a:prstGeom prst="rect">
              <a:avLst/>
            </a:prstGeom>
            <a:solidFill>
              <a:srgbClr val="CCC1DA"/>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84" name="Group 1384"/>
            <p:cNvGrpSpPr/>
            <p:nvPr/>
          </p:nvGrpSpPr>
          <p:grpSpPr>
            <a:xfrm>
              <a:off x="0" y="68578"/>
              <a:ext cx="792088" cy="411476"/>
              <a:chOff x="0" y="0"/>
              <a:chExt cx="792087" cy="411474"/>
            </a:xfrm>
          </p:grpSpPr>
          <p:sp>
            <p:nvSpPr>
              <p:cNvPr id="1382" name="Shape 1382"/>
              <p:cNvSpPr/>
              <p:nvPr/>
            </p:nvSpPr>
            <p:spPr>
              <a:xfrm>
                <a:off x="0" y="-1"/>
                <a:ext cx="792088" cy="411476"/>
              </a:xfrm>
              <a:prstGeom prst="rect">
                <a:avLst/>
              </a:prstGeom>
              <a:solidFill>
                <a:srgbClr val="CCC1DA"/>
              </a:solidFill>
              <a:ln w="127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83" name="Shape 138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rapports</a:t>
                </a:r>
              </a:p>
            </p:txBody>
          </p:sp>
        </p:grpSp>
      </p:grpSp>
      <p:grpSp>
        <p:nvGrpSpPr>
          <p:cNvPr id="1390" name="Group 1390"/>
          <p:cNvGrpSpPr/>
          <p:nvPr/>
        </p:nvGrpSpPr>
        <p:grpSpPr>
          <a:xfrm>
            <a:off x="1979711" y="4005064"/>
            <a:ext cx="792089" cy="488117"/>
            <a:chOff x="0" y="0"/>
            <a:chExt cx="792088" cy="488116"/>
          </a:xfrm>
        </p:grpSpPr>
        <p:sp>
          <p:nvSpPr>
            <p:cNvPr id="1386" name="Shape 1386"/>
            <p:cNvSpPr/>
            <p:nvPr/>
          </p:nvSpPr>
          <p:spPr>
            <a:xfrm>
              <a:off x="0" y="0"/>
              <a:ext cx="168226"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89" name="Group 1389"/>
            <p:cNvGrpSpPr/>
            <p:nvPr/>
          </p:nvGrpSpPr>
          <p:grpSpPr>
            <a:xfrm>
              <a:off x="0" y="60515"/>
              <a:ext cx="792089" cy="427602"/>
              <a:chOff x="0" y="0"/>
              <a:chExt cx="792087" cy="427600"/>
            </a:xfrm>
          </p:grpSpPr>
          <p:sp>
            <p:nvSpPr>
              <p:cNvPr id="1387" name="Shape 1387"/>
              <p:cNvSpPr/>
              <p:nvPr/>
            </p:nvSpPr>
            <p:spPr>
              <a:xfrm>
                <a:off x="0" y="8062"/>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88" name="Shape 1388"/>
              <p:cNvSpPr/>
              <p:nvPr/>
            </p:nvSpPr>
            <p:spPr>
              <a:xfrm>
                <a:off x="0" y="0"/>
                <a:ext cx="792088" cy="42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persistance</a:t>
                </a:r>
              </a:p>
            </p:txBody>
          </p:sp>
        </p:grpSp>
      </p:grpSp>
      <p:grpSp>
        <p:nvGrpSpPr>
          <p:cNvPr id="1395" name="Group 1395"/>
          <p:cNvGrpSpPr/>
          <p:nvPr/>
        </p:nvGrpSpPr>
        <p:grpSpPr>
          <a:xfrm>
            <a:off x="1979711" y="1988840"/>
            <a:ext cx="792089" cy="480054"/>
            <a:chOff x="0" y="0"/>
            <a:chExt cx="792088" cy="480052"/>
          </a:xfrm>
        </p:grpSpPr>
        <p:sp>
          <p:nvSpPr>
            <p:cNvPr id="1391" name="Shape 1391"/>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94" name="Group 1394"/>
            <p:cNvGrpSpPr/>
            <p:nvPr/>
          </p:nvGrpSpPr>
          <p:grpSpPr>
            <a:xfrm>
              <a:off x="0" y="68578"/>
              <a:ext cx="792088" cy="411476"/>
              <a:chOff x="0" y="0"/>
              <a:chExt cx="792087" cy="411474"/>
            </a:xfrm>
          </p:grpSpPr>
          <p:sp>
            <p:nvSpPr>
              <p:cNvPr id="1392" name="Shape 1392"/>
              <p:cNvSpPr/>
              <p:nvPr/>
            </p:nvSpPr>
            <p:spPr>
              <a:xfrm>
                <a:off x="0" y="-1"/>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93" name="Shape 139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modèle</a:t>
                </a:r>
              </a:p>
            </p:txBody>
          </p:sp>
        </p:grpSp>
      </p:grpSp>
      <p:grpSp>
        <p:nvGrpSpPr>
          <p:cNvPr id="1400" name="Group 1400"/>
          <p:cNvGrpSpPr/>
          <p:nvPr/>
        </p:nvGrpSpPr>
        <p:grpSpPr>
          <a:xfrm>
            <a:off x="1979711" y="4869160"/>
            <a:ext cx="792089" cy="480054"/>
            <a:chOff x="0" y="0"/>
            <a:chExt cx="792088" cy="480052"/>
          </a:xfrm>
        </p:grpSpPr>
        <p:sp>
          <p:nvSpPr>
            <p:cNvPr id="1396" name="Shape 1396"/>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399" name="Group 1399"/>
            <p:cNvGrpSpPr/>
            <p:nvPr/>
          </p:nvGrpSpPr>
          <p:grpSpPr>
            <a:xfrm>
              <a:off x="0" y="68578"/>
              <a:ext cx="792088" cy="411476"/>
              <a:chOff x="0" y="0"/>
              <a:chExt cx="792087" cy="411474"/>
            </a:xfrm>
          </p:grpSpPr>
          <p:sp>
            <p:nvSpPr>
              <p:cNvPr id="1397" name="Shape 1397"/>
              <p:cNvSpPr/>
              <p:nvPr/>
            </p:nvSpPr>
            <p:spPr>
              <a:xfrm>
                <a:off x="0" y="-1"/>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398" name="Shape 1398"/>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contrôle</a:t>
                </a:r>
              </a:p>
            </p:txBody>
          </p:sp>
        </p:grpSp>
      </p:grpSp>
      <p:grpSp>
        <p:nvGrpSpPr>
          <p:cNvPr id="1405" name="Group 1405"/>
          <p:cNvGrpSpPr/>
          <p:nvPr/>
        </p:nvGrpSpPr>
        <p:grpSpPr>
          <a:xfrm>
            <a:off x="1979711" y="5733255"/>
            <a:ext cx="792089" cy="480054"/>
            <a:chOff x="0" y="0"/>
            <a:chExt cx="792088" cy="480052"/>
          </a:xfrm>
        </p:grpSpPr>
        <p:sp>
          <p:nvSpPr>
            <p:cNvPr id="1401" name="Shape 1401"/>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404" name="Group 1404"/>
            <p:cNvGrpSpPr/>
            <p:nvPr/>
          </p:nvGrpSpPr>
          <p:grpSpPr>
            <a:xfrm>
              <a:off x="0" y="68578"/>
              <a:ext cx="792088" cy="411476"/>
              <a:chOff x="0" y="0"/>
              <a:chExt cx="792087" cy="411474"/>
            </a:xfrm>
          </p:grpSpPr>
          <p:sp>
            <p:nvSpPr>
              <p:cNvPr id="1402" name="Shape 1402"/>
              <p:cNvSpPr/>
              <p:nvPr/>
            </p:nvSpPr>
            <p:spPr>
              <a:xfrm>
                <a:off x="0" y="-1"/>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403" name="Shape 1403"/>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vue</a:t>
                </a:r>
              </a:p>
            </p:txBody>
          </p:sp>
        </p:grpSp>
      </p:grpSp>
      <p:grpSp>
        <p:nvGrpSpPr>
          <p:cNvPr id="1410" name="Group 1410"/>
          <p:cNvGrpSpPr/>
          <p:nvPr/>
        </p:nvGrpSpPr>
        <p:grpSpPr>
          <a:xfrm>
            <a:off x="1979711" y="1292761"/>
            <a:ext cx="792089" cy="480054"/>
            <a:chOff x="0" y="0"/>
            <a:chExt cx="792088" cy="480052"/>
          </a:xfrm>
        </p:grpSpPr>
        <p:sp>
          <p:nvSpPr>
            <p:cNvPr id="1406" name="Shape 1406"/>
            <p:cNvSpPr/>
            <p:nvPr/>
          </p:nvSpPr>
          <p:spPr>
            <a:xfrm>
              <a:off x="-1" y="0"/>
              <a:ext cx="168227" cy="78076"/>
            </a:xfrm>
            <a:prstGeom prst="rect">
              <a:avLst/>
            </a:prstGeom>
            <a:solidFill>
              <a:srgbClr val="FFFF99"/>
            </a:solidFill>
            <a:ln w="12700" cap="flat">
              <a:solidFill>
                <a:srgbClr val="000000"/>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p>
          </p:txBody>
        </p:sp>
        <p:grpSp>
          <p:nvGrpSpPr>
            <p:cNvPr id="1409" name="Group 1409"/>
            <p:cNvGrpSpPr/>
            <p:nvPr/>
          </p:nvGrpSpPr>
          <p:grpSpPr>
            <a:xfrm>
              <a:off x="0" y="68578"/>
              <a:ext cx="792088" cy="411476"/>
              <a:chOff x="0" y="0"/>
              <a:chExt cx="792087" cy="411474"/>
            </a:xfrm>
          </p:grpSpPr>
          <p:sp>
            <p:nvSpPr>
              <p:cNvPr id="1407" name="Shape 1407"/>
              <p:cNvSpPr/>
              <p:nvPr/>
            </p:nvSpPr>
            <p:spPr>
              <a:xfrm>
                <a:off x="0" y="-1"/>
                <a:ext cx="792088" cy="411476"/>
              </a:xfrm>
              <a:prstGeom prst="rect">
                <a:avLst/>
              </a:prstGeom>
              <a:solidFill>
                <a:srgbClr val="FFFF99"/>
              </a:soli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408" name="Shape 1408"/>
              <p:cNvSpPr/>
              <p:nvPr/>
            </p:nvSpPr>
            <p:spPr>
              <a:xfrm>
                <a:off x="0" y="80837"/>
                <a:ext cx="792088" cy="24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sz="1200">
                    <a:latin typeface="Calibri"/>
                    <a:ea typeface="Calibri"/>
                    <a:cs typeface="Calibri"/>
                    <a:sym typeface="Calibri"/>
                  </a:defRPr>
                </a:lvl1pPr>
              </a:lstStyle>
              <a:p>
                <a:pPr/>
                <a:r>
                  <a:t>socle</a:t>
                </a:r>
              </a:p>
            </p:txBody>
          </p:sp>
        </p:grpSp>
      </p:grpSp>
      <p:grpSp>
        <p:nvGrpSpPr>
          <p:cNvPr id="1413" name="Group 1413"/>
          <p:cNvGrpSpPr/>
          <p:nvPr/>
        </p:nvGrpSpPr>
        <p:grpSpPr>
          <a:xfrm>
            <a:off x="2339751" y="4427820"/>
            <a:ext cx="648073" cy="369333"/>
            <a:chOff x="0" y="0"/>
            <a:chExt cx="648071" cy="369332"/>
          </a:xfrm>
        </p:grpSpPr>
        <p:sp>
          <p:nvSpPr>
            <p:cNvPr id="1411" name="Shape 1411"/>
            <p:cNvSpPr/>
            <p:nvPr/>
          </p:nvSpPr>
          <p:spPr>
            <a:xfrm flipV="1">
              <a:off x="0" y="81300"/>
              <a:ext cx="1" cy="288033"/>
            </a:xfrm>
            <a:prstGeom prst="line">
              <a:avLst/>
            </a:prstGeom>
            <a:noFill/>
            <a:ln w="19050" cap="flat">
              <a:solidFill>
                <a:srgbClr val="000000"/>
              </a:solidFill>
              <a:prstDash val="sysDash"/>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412" name="Shape 1412"/>
            <p:cNvSpPr/>
            <p:nvPr/>
          </p:nvSpPr>
          <p:spPr>
            <a:xfrm>
              <a:off x="72007" y="-1"/>
              <a:ext cx="576066"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a:t>
              </a:r>
            </a:p>
          </p:txBody>
        </p:sp>
      </p:grpSp>
      <p:grpSp>
        <p:nvGrpSpPr>
          <p:cNvPr id="1416" name="Group 1416"/>
          <p:cNvGrpSpPr/>
          <p:nvPr/>
        </p:nvGrpSpPr>
        <p:grpSpPr>
          <a:xfrm>
            <a:off x="2339751" y="5291916"/>
            <a:ext cx="648073" cy="369333"/>
            <a:chOff x="0" y="0"/>
            <a:chExt cx="648071" cy="369332"/>
          </a:xfrm>
        </p:grpSpPr>
        <p:sp>
          <p:nvSpPr>
            <p:cNvPr id="1414" name="Shape 1414"/>
            <p:cNvSpPr/>
            <p:nvPr/>
          </p:nvSpPr>
          <p:spPr>
            <a:xfrm flipV="1">
              <a:off x="0" y="81300"/>
              <a:ext cx="1" cy="288033"/>
            </a:xfrm>
            <a:prstGeom prst="line">
              <a:avLst/>
            </a:prstGeom>
            <a:noFill/>
            <a:ln w="19050" cap="flat">
              <a:solidFill>
                <a:srgbClr val="000000"/>
              </a:solidFill>
              <a:prstDash val="sysDash"/>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415" name="Shape 1415"/>
            <p:cNvSpPr/>
            <p:nvPr/>
          </p:nvSpPr>
          <p:spPr>
            <a:xfrm>
              <a:off x="72007" y="-1"/>
              <a:ext cx="576066"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a:t>
              </a:r>
            </a:p>
          </p:txBody>
        </p:sp>
      </p:grpSp>
      <p:grpSp>
        <p:nvGrpSpPr>
          <p:cNvPr id="1419" name="Group 1419"/>
          <p:cNvGrpSpPr/>
          <p:nvPr/>
        </p:nvGrpSpPr>
        <p:grpSpPr>
          <a:xfrm>
            <a:off x="2339751" y="6165303"/>
            <a:ext cx="648073" cy="369333"/>
            <a:chOff x="0" y="0"/>
            <a:chExt cx="648071" cy="369332"/>
          </a:xfrm>
        </p:grpSpPr>
        <p:sp>
          <p:nvSpPr>
            <p:cNvPr id="1417" name="Shape 1417"/>
            <p:cNvSpPr/>
            <p:nvPr/>
          </p:nvSpPr>
          <p:spPr>
            <a:xfrm flipV="1">
              <a:off x="0" y="81300"/>
              <a:ext cx="1" cy="288033"/>
            </a:xfrm>
            <a:prstGeom prst="line">
              <a:avLst/>
            </a:prstGeom>
            <a:noFill/>
            <a:ln w="19050" cap="flat">
              <a:solidFill>
                <a:srgbClr val="000000"/>
              </a:solidFill>
              <a:prstDash val="sysDash"/>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418" name="Shape 1418"/>
            <p:cNvSpPr/>
            <p:nvPr/>
          </p:nvSpPr>
          <p:spPr>
            <a:xfrm>
              <a:off x="72007" y="-1"/>
              <a:ext cx="576066"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a:t>
              </a:r>
            </a:p>
          </p:txBody>
        </p:sp>
      </p:grpSp>
      <p:grpSp>
        <p:nvGrpSpPr>
          <p:cNvPr id="1460" name="Group 1460"/>
          <p:cNvGrpSpPr/>
          <p:nvPr/>
        </p:nvGrpSpPr>
        <p:grpSpPr>
          <a:xfrm>
            <a:off x="7092275" y="1988840"/>
            <a:ext cx="1672808" cy="4196161"/>
            <a:chOff x="0" y="0"/>
            <a:chExt cx="1672806" cy="4196160"/>
          </a:xfrm>
        </p:grpSpPr>
        <p:grpSp>
          <p:nvGrpSpPr>
            <p:cNvPr id="1432" name="Group 1432"/>
            <p:cNvGrpSpPr/>
            <p:nvPr/>
          </p:nvGrpSpPr>
          <p:grpSpPr>
            <a:xfrm>
              <a:off x="0" y="0"/>
              <a:ext cx="1600799" cy="523753"/>
              <a:chOff x="0" y="0"/>
              <a:chExt cx="1600798" cy="523752"/>
            </a:xfrm>
          </p:grpSpPr>
          <p:grpSp>
            <p:nvGrpSpPr>
              <p:cNvPr id="1422" name="Group 1422"/>
              <p:cNvGrpSpPr/>
              <p:nvPr/>
            </p:nvGrpSpPr>
            <p:grpSpPr>
              <a:xfrm>
                <a:off x="0" y="0"/>
                <a:ext cx="304655" cy="523753"/>
                <a:chOff x="0" y="0"/>
                <a:chExt cx="304654" cy="523752"/>
              </a:xfrm>
            </p:grpSpPr>
            <p:sp>
              <p:nvSpPr>
                <p:cNvPr id="1420" name="Shape 1420"/>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21" name="Shape 1421"/>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25" name="Group 1425"/>
              <p:cNvGrpSpPr/>
              <p:nvPr/>
            </p:nvGrpSpPr>
            <p:grpSpPr>
              <a:xfrm>
                <a:off x="432048" y="0"/>
                <a:ext cx="304655" cy="523753"/>
                <a:chOff x="0" y="0"/>
                <a:chExt cx="304654" cy="523752"/>
              </a:xfrm>
            </p:grpSpPr>
            <p:sp>
              <p:nvSpPr>
                <p:cNvPr id="1423" name="Shape 1423"/>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24" name="Shape 1424"/>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28" name="Group 1428"/>
              <p:cNvGrpSpPr/>
              <p:nvPr/>
            </p:nvGrpSpPr>
            <p:grpSpPr>
              <a:xfrm>
                <a:off x="864096" y="0"/>
                <a:ext cx="304655" cy="523753"/>
                <a:chOff x="0" y="0"/>
                <a:chExt cx="304654" cy="523752"/>
              </a:xfrm>
            </p:grpSpPr>
            <p:sp>
              <p:nvSpPr>
                <p:cNvPr id="1426" name="Shape 1426"/>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27" name="Shape 1427"/>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31" name="Group 1431"/>
              <p:cNvGrpSpPr/>
              <p:nvPr/>
            </p:nvGrpSpPr>
            <p:grpSpPr>
              <a:xfrm>
                <a:off x="1296144" y="0"/>
                <a:ext cx="304655" cy="523753"/>
                <a:chOff x="0" y="0"/>
                <a:chExt cx="304654" cy="523752"/>
              </a:xfrm>
            </p:grpSpPr>
            <p:sp>
              <p:nvSpPr>
                <p:cNvPr id="1429" name="Shape 1429"/>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30" name="Shape 1430"/>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grpSp>
          <p:nvGrpSpPr>
            <p:cNvPr id="1445" name="Group 1445"/>
            <p:cNvGrpSpPr/>
            <p:nvPr/>
          </p:nvGrpSpPr>
          <p:grpSpPr>
            <a:xfrm>
              <a:off x="72008" y="2664296"/>
              <a:ext cx="1600799" cy="523753"/>
              <a:chOff x="0" y="0"/>
              <a:chExt cx="1600798" cy="523752"/>
            </a:xfrm>
          </p:grpSpPr>
          <p:grpSp>
            <p:nvGrpSpPr>
              <p:cNvPr id="1435" name="Group 1435"/>
              <p:cNvGrpSpPr/>
              <p:nvPr/>
            </p:nvGrpSpPr>
            <p:grpSpPr>
              <a:xfrm>
                <a:off x="0" y="0"/>
                <a:ext cx="304655" cy="523753"/>
                <a:chOff x="0" y="0"/>
                <a:chExt cx="304654" cy="523752"/>
              </a:xfrm>
            </p:grpSpPr>
            <p:sp>
              <p:nvSpPr>
                <p:cNvPr id="1433" name="Shape 1433"/>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34" name="Shape 1434"/>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38" name="Group 1438"/>
              <p:cNvGrpSpPr/>
              <p:nvPr/>
            </p:nvGrpSpPr>
            <p:grpSpPr>
              <a:xfrm>
                <a:off x="432048" y="0"/>
                <a:ext cx="304655" cy="523753"/>
                <a:chOff x="0" y="0"/>
                <a:chExt cx="304654" cy="523752"/>
              </a:xfrm>
            </p:grpSpPr>
            <p:sp>
              <p:nvSpPr>
                <p:cNvPr id="1436" name="Shape 1436"/>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37" name="Shape 1437"/>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41" name="Group 1441"/>
              <p:cNvGrpSpPr/>
              <p:nvPr/>
            </p:nvGrpSpPr>
            <p:grpSpPr>
              <a:xfrm>
                <a:off x="864096" y="0"/>
                <a:ext cx="304655" cy="523753"/>
                <a:chOff x="0" y="0"/>
                <a:chExt cx="304654" cy="523752"/>
              </a:xfrm>
            </p:grpSpPr>
            <p:sp>
              <p:nvSpPr>
                <p:cNvPr id="1439" name="Shape 1439"/>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40" name="Shape 1440"/>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44" name="Group 1444"/>
              <p:cNvGrpSpPr/>
              <p:nvPr/>
            </p:nvGrpSpPr>
            <p:grpSpPr>
              <a:xfrm>
                <a:off x="1296144" y="0"/>
                <a:ext cx="304655" cy="523753"/>
                <a:chOff x="0" y="0"/>
                <a:chExt cx="304654" cy="523752"/>
              </a:xfrm>
            </p:grpSpPr>
            <p:sp>
              <p:nvSpPr>
                <p:cNvPr id="1442" name="Shape 1442"/>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43" name="Shape 1443"/>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grpSp>
          <p:nvGrpSpPr>
            <p:cNvPr id="1458" name="Group 1458"/>
            <p:cNvGrpSpPr/>
            <p:nvPr/>
          </p:nvGrpSpPr>
          <p:grpSpPr>
            <a:xfrm>
              <a:off x="72008" y="3672408"/>
              <a:ext cx="1600799" cy="523753"/>
              <a:chOff x="0" y="0"/>
              <a:chExt cx="1600798" cy="523752"/>
            </a:xfrm>
          </p:grpSpPr>
          <p:grpSp>
            <p:nvGrpSpPr>
              <p:cNvPr id="1448" name="Group 1448"/>
              <p:cNvGrpSpPr/>
              <p:nvPr/>
            </p:nvGrpSpPr>
            <p:grpSpPr>
              <a:xfrm>
                <a:off x="0" y="0"/>
                <a:ext cx="304655" cy="523753"/>
                <a:chOff x="0" y="0"/>
                <a:chExt cx="304654" cy="523752"/>
              </a:xfrm>
            </p:grpSpPr>
            <p:sp>
              <p:nvSpPr>
                <p:cNvPr id="1446" name="Shape 1446"/>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47" name="Shape 1447"/>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51" name="Group 1451"/>
              <p:cNvGrpSpPr/>
              <p:nvPr/>
            </p:nvGrpSpPr>
            <p:grpSpPr>
              <a:xfrm>
                <a:off x="432048" y="0"/>
                <a:ext cx="304655" cy="523753"/>
                <a:chOff x="0" y="0"/>
                <a:chExt cx="304654" cy="523752"/>
              </a:xfrm>
            </p:grpSpPr>
            <p:sp>
              <p:nvSpPr>
                <p:cNvPr id="1449" name="Shape 1449"/>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50" name="Shape 1450"/>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54" name="Group 1454"/>
              <p:cNvGrpSpPr/>
              <p:nvPr/>
            </p:nvGrpSpPr>
            <p:grpSpPr>
              <a:xfrm>
                <a:off x="864096" y="0"/>
                <a:ext cx="304655" cy="523753"/>
                <a:chOff x="0" y="0"/>
                <a:chExt cx="304654" cy="523752"/>
              </a:xfrm>
            </p:grpSpPr>
            <p:sp>
              <p:nvSpPr>
                <p:cNvPr id="1452" name="Shape 1452"/>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53" name="Shape 1453"/>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57" name="Group 1457"/>
              <p:cNvGrpSpPr/>
              <p:nvPr/>
            </p:nvGrpSpPr>
            <p:grpSpPr>
              <a:xfrm>
                <a:off x="1296144" y="0"/>
                <a:ext cx="304655" cy="523753"/>
                <a:chOff x="0" y="0"/>
                <a:chExt cx="304654" cy="523752"/>
              </a:xfrm>
            </p:grpSpPr>
            <p:sp>
              <p:nvSpPr>
                <p:cNvPr id="1455" name="Shape 1455"/>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56" name="Shape 1456"/>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sp>
          <p:nvSpPr>
            <p:cNvPr id="1459" name="Shape 1459"/>
            <p:cNvSpPr/>
            <p:nvPr/>
          </p:nvSpPr>
          <p:spPr>
            <a:xfrm>
              <a:off x="432052" y="1224136"/>
              <a:ext cx="1224137"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Feature Teams</a:t>
              </a:r>
            </a:p>
          </p:txBody>
        </p:sp>
      </p:grpSp>
      <p:grpSp>
        <p:nvGrpSpPr>
          <p:cNvPr id="1502" name="Group 1502"/>
          <p:cNvGrpSpPr/>
          <p:nvPr/>
        </p:nvGrpSpPr>
        <p:grpSpPr>
          <a:xfrm>
            <a:off x="755571" y="1988840"/>
            <a:ext cx="1224142" cy="4268169"/>
            <a:chOff x="0" y="0"/>
            <a:chExt cx="1224140" cy="4268168"/>
          </a:xfrm>
        </p:grpSpPr>
        <p:grpSp>
          <p:nvGrpSpPr>
            <p:cNvPr id="1470" name="Group 1470"/>
            <p:cNvGrpSpPr/>
            <p:nvPr/>
          </p:nvGrpSpPr>
          <p:grpSpPr>
            <a:xfrm>
              <a:off x="55391" y="0"/>
              <a:ext cx="1024735" cy="523753"/>
              <a:chOff x="0" y="0"/>
              <a:chExt cx="1024734" cy="523752"/>
            </a:xfrm>
          </p:grpSpPr>
          <p:grpSp>
            <p:nvGrpSpPr>
              <p:cNvPr id="1463" name="Group 1463"/>
              <p:cNvGrpSpPr/>
              <p:nvPr/>
            </p:nvGrpSpPr>
            <p:grpSpPr>
              <a:xfrm>
                <a:off x="720080" y="0"/>
                <a:ext cx="304655" cy="523753"/>
                <a:chOff x="0" y="0"/>
                <a:chExt cx="304654" cy="523752"/>
              </a:xfrm>
            </p:grpSpPr>
            <p:sp>
              <p:nvSpPr>
                <p:cNvPr id="1461" name="Shape 1461"/>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62" name="Shape 1462"/>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66" name="Group 1466"/>
              <p:cNvGrpSpPr/>
              <p:nvPr/>
            </p:nvGrpSpPr>
            <p:grpSpPr>
              <a:xfrm>
                <a:off x="360040" y="0"/>
                <a:ext cx="304655" cy="523753"/>
                <a:chOff x="0" y="0"/>
                <a:chExt cx="304654" cy="523752"/>
              </a:xfrm>
            </p:grpSpPr>
            <p:sp>
              <p:nvSpPr>
                <p:cNvPr id="1464" name="Shape 1464"/>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65" name="Shape 1465"/>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69" name="Group 1469"/>
              <p:cNvGrpSpPr/>
              <p:nvPr/>
            </p:nvGrpSpPr>
            <p:grpSpPr>
              <a:xfrm>
                <a:off x="0" y="0"/>
                <a:ext cx="304655" cy="523753"/>
                <a:chOff x="0" y="0"/>
                <a:chExt cx="304654" cy="523752"/>
              </a:xfrm>
            </p:grpSpPr>
            <p:sp>
              <p:nvSpPr>
                <p:cNvPr id="1467" name="Shape 1467"/>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68" name="Shape 1468"/>
                <p:cNvSpPr/>
                <p:nvPr/>
              </p:nvSpPr>
              <p:spPr>
                <a:xfrm>
                  <a:off x="45701" y="0"/>
                  <a:ext cx="213255" cy="213255"/>
                </a:xfrm>
                <a:prstGeom prst="ellipse">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grpSp>
          <p:nvGrpSpPr>
            <p:cNvPr id="1480" name="Group 1480"/>
            <p:cNvGrpSpPr/>
            <p:nvPr/>
          </p:nvGrpSpPr>
          <p:grpSpPr>
            <a:xfrm>
              <a:off x="0" y="1944216"/>
              <a:ext cx="1024735" cy="523753"/>
              <a:chOff x="0" y="0"/>
              <a:chExt cx="1024734" cy="523752"/>
            </a:xfrm>
          </p:grpSpPr>
          <p:grpSp>
            <p:nvGrpSpPr>
              <p:cNvPr id="1473" name="Group 1473"/>
              <p:cNvGrpSpPr/>
              <p:nvPr/>
            </p:nvGrpSpPr>
            <p:grpSpPr>
              <a:xfrm>
                <a:off x="720080" y="0"/>
                <a:ext cx="304655" cy="523753"/>
                <a:chOff x="0" y="0"/>
                <a:chExt cx="304654" cy="523752"/>
              </a:xfrm>
            </p:grpSpPr>
            <p:sp>
              <p:nvSpPr>
                <p:cNvPr id="1471" name="Shape 1471"/>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72" name="Shape 1472"/>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76" name="Group 1476"/>
              <p:cNvGrpSpPr/>
              <p:nvPr/>
            </p:nvGrpSpPr>
            <p:grpSpPr>
              <a:xfrm>
                <a:off x="360040" y="0"/>
                <a:ext cx="304655" cy="523753"/>
                <a:chOff x="0" y="0"/>
                <a:chExt cx="304654" cy="523752"/>
              </a:xfrm>
            </p:grpSpPr>
            <p:sp>
              <p:nvSpPr>
                <p:cNvPr id="1474" name="Shape 1474"/>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75" name="Shape 1475"/>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79" name="Group 1479"/>
              <p:cNvGrpSpPr/>
              <p:nvPr/>
            </p:nvGrpSpPr>
            <p:grpSpPr>
              <a:xfrm>
                <a:off x="0" y="0"/>
                <a:ext cx="304655" cy="523753"/>
                <a:chOff x="0" y="0"/>
                <a:chExt cx="304654" cy="523752"/>
              </a:xfrm>
            </p:grpSpPr>
            <p:sp>
              <p:nvSpPr>
                <p:cNvPr id="1477" name="Shape 1477"/>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78" name="Shape 1478"/>
                <p:cNvSpPr/>
                <p:nvPr/>
              </p:nvSpPr>
              <p:spPr>
                <a:xfrm>
                  <a:off x="45701" y="0"/>
                  <a:ext cx="213255" cy="213255"/>
                </a:xfrm>
                <a:prstGeom prst="ellipse">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grpSp>
          <p:nvGrpSpPr>
            <p:cNvPr id="1490" name="Group 1490"/>
            <p:cNvGrpSpPr/>
            <p:nvPr/>
          </p:nvGrpSpPr>
          <p:grpSpPr>
            <a:xfrm>
              <a:off x="0" y="2808312"/>
              <a:ext cx="1024735" cy="523753"/>
              <a:chOff x="0" y="0"/>
              <a:chExt cx="1024734" cy="523752"/>
            </a:xfrm>
          </p:grpSpPr>
          <p:grpSp>
            <p:nvGrpSpPr>
              <p:cNvPr id="1483" name="Group 1483"/>
              <p:cNvGrpSpPr/>
              <p:nvPr/>
            </p:nvGrpSpPr>
            <p:grpSpPr>
              <a:xfrm>
                <a:off x="720080" y="0"/>
                <a:ext cx="304655" cy="523753"/>
                <a:chOff x="0" y="0"/>
                <a:chExt cx="304654" cy="523752"/>
              </a:xfrm>
            </p:grpSpPr>
            <p:sp>
              <p:nvSpPr>
                <p:cNvPr id="1481" name="Shape 1481"/>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82" name="Shape 1482"/>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86" name="Group 1486"/>
              <p:cNvGrpSpPr/>
              <p:nvPr/>
            </p:nvGrpSpPr>
            <p:grpSpPr>
              <a:xfrm>
                <a:off x="360040" y="0"/>
                <a:ext cx="304655" cy="523753"/>
                <a:chOff x="0" y="0"/>
                <a:chExt cx="304654" cy="523752"/>
              </a:xfrm>
            </p:grpSpPr>
            <p:sp>
              <p:nvSpPr>
                <p:cNvPr id="1484" name="Shape 1484"/>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85" name="Shape 1485"/>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89" name="Group 1489"/>
              <p:cNvGrpSpPr/>
              <p:nvPr/>
            </p:nvGrpSpPr>
            <p:grpSpPr>
              <a:xfrm>
                <a:off x="0" y="0"/>
                <a:ext cx="304655" cy="523753"/>
                <a:chOff x="0" y="0"/>
                <a:chExt cx="304654" cy="523752"/>
              </a:xfrm>
            </p:grpSpPr>
            <p:sp>
              <p:nvSpPr>
                <p:cNvPr id="1487" name="Shape 1487"/>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88" name="Shape 1488"/>
                <p:cNvSpPr/>
                <p:nvPr/>
              </p:nvSpPr>
              <p:spPr>
                <a:xfrm>
                  <a:off x="45701" y="0"/>
                  <a:ext cx="213255" cy="213255"/>
                </a:xfrm>
                <a:prstGeom prst="ellipse">
                  <a:avLst/>
                </a:prstGeom>
                <a:solidFill>
                  <a:schemeClr val="accent3"/>
                </a:solidFill>
                <a:ln w="25400" cap="flat">
                  <a:solidFill>
                    <a:srgbClr val="718841"/>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grpSp>
          <p:nvGrpSpPr>
            <p:cNvPr id="1500" name="Group 1500"/>
            <p:cNvGrpSpPr/>
            <p:nvPr/>
          </p:nvGrpSpPr>
          <p:grpSpPr>
            <a:xfrm>
              <a:off x="0" y="3744416"/>
              <a:ext cx="1024735" cy="523753"/>
              <a:chOff x="0" y="0"/>
              <a:chExt cx="1024734" cy="523752"/>
            </a:xfrm>
          </p:grpSpPr>
          <p:grpSp>
            <p:nvGrpSpPr>
              <p:cNvPr id="1493" name="Group 1493"/>
              <p:cNvGrpSpPr/>
              <p:nvPr/>
            </p:nvGrpSpPr>
            <p:grpSpPr>
              <a:xfrm>
                <a:off x="720080" y="0"/>
                <a:ext cx="304655" cy="523753"/>
                <a:chOff x="0" y="0"/>
                <a:chExt cx="304654" cy="523752"/>
              </a:xfrm>
            </p:grpSpPr>
            <p:sp>
              <p:nvSpPr>
                <p:cNvPr id="1491" name="Shape 1491"/>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92" name="Shape 1492"/>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96" name="Group 1496"/>
              <p:cNvGrpSpPr/>
              <p:nvPr/>
            </p:nvGrpSpPr>
            <p:grpSpPr>
              <a:xfrm>
                <a:off x="360040" y="0"/>
                <a:ext cx="304655" cy="523753"/>
                <a:chOff x="0" y="0"/>
                <a:chExt cx="304654" cy="523752"/>
              </a:xfrm>
            </p:grpSpPr>
            <p:sp>
              <p:nvSpPr>
                <p:cNvPr id="1494" name="Shape 1494"/>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95" name="Shape 1495"/>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nvGrpSpPr>
              <p:cNvPr id="1499" name="Group 1499"/>
              <p:cNvGrpSpPr/>
              <p:nvPr/>
            </p:nvGrpSpPr>
            <p:grpSpPr>
              <a:xfrm>
                <a:off x="0" y="0"/>
                <a:ext cx="304655" cy="523753"/>
                <a:chOff x="0" y="0"/>
                <a:chExt cx="304654" cy="523752"/>
              </a:xfrm>
            </p:grpSpPr>
            <p:sp>
              <p:nvSpPr>
                <p:cNvPr id="1497" name="Shape 1497"/>
                <p:cNvSpPr/>
                <p:nvPr/>
              </p:nvSpPr>
              <p:spPr>
                <a:xfrm rot="5400000">
                  <a:off x="-2927" y="216171"/>
                  <a:ext cx="310508" cy="304655"/>
                </a:xfrm>
                <a:custGeom>
                  <a:avLst/>
                  <a:gdLst/>
                  <a:ahLst/>
                  <a:cxnLst>
                    <a:cxn ang="0">
                      <a:pos x="wd2" y="hd2"/>
                    </a:cxn>
                    <a:cxn ang="5400000">
                      <a:pos x="wd2" y="hd2"/>
                    </a:cxn>
                    <a:cxn ang="10800000">
                      <a:pos x="wd2" y="hd2"/>
                    </a:cxn>
                    <a:cxn ang="16200000">
                      <a:pos x="wd2" y="hd2"/>
                    </a:cxn>
                  </a:cxnLst>
                  <a:rect l="0" t="0" r="r" b="b"/>
                  <a:pathLst>
                    <a:path w="20997" h="21263" fill="norm" stroke="1" extrusionOk="0">
                      <a:moveTo>
                        <a:pt x="20727" y="21244"/>
                      </a:moveTo>
                      <a:cubicBezTo>
                        <a:pt x="9937" y="21591"/>
                        <a:pt x="673" y="17121"/>
                        <a:pt x="35" y="11259"/>
                      </a:cubicBezTo>
                      <a:cubicBezTo>
                        <a:pt x="-603" y="5398"/>
                        <a:pt x="7626" y="365"/>
                        <a:pt x="18416" y="19"/>
                      </a:cubicBezTo>
                      <a:cubicBezTo>
                        <a:pt x="19276" y="-9"/>
                        <a:pt x="20138" y="-6"/>
                        <a:pt x="20997" y="28"/>
                      </a:cubicBezTo>
                      <a:close/>
                    </a:path>
                  </a:pathLst>
                </a:cu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498" name="Shape 1498"/>
                <p:cNvSpPr/>
                <p:nvPr/>
              </p:nvSpPr>
              <p:spPr>
                <a:xfrm>
                  <a:off x="45701" y="0"/>
                  <a:ext cx="213255" cy="213255"/>
                </a:xfrm>
                <a:prstGeom prst="ellipse">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grpSp>
        <p:sp>
          <p:nvSpPr>
            <p:cNvPr id="1501" name="Shape 1501"/>
            <p:cNvSpPr/>
            <p:nvPr/>
          </p:nvSpPr>
          <p:spPr>
            <a:xfrm>
              <a:off x="4" y="864095"/>
              <a:ext cx="1224137"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Calibri"/>
                  <a:ea typeface="Calibri"/>
                  <a:cs typeface="Calibri"/>
                  <a:sym typeface="Calibri"/>
                </a:defRPr>
              </a:lvl1pPr>
            </a:lstStyle>
            <a:p>
              <a:pPr/>
              <a:r>
                <a:t>Technical Teams</a:t>
              </a:r>
            </a:p>
          </p:txBody>
        </p:sp>
      </p:grpSp>
      <p:grpSp>
        <p:nvGrpSpPr>
          <p:cNvPr id="1505" name="Group 1505"/>
          <p:cNvGrpSpPr/>
          <p:nvPr/>
        </p:nvGrpSpPr>
        <p:grpSpPr>
          <a:xfrm>
            <a:off x="3995935" y="908719"/>
            <a:ext cx="2448273" cy="1595260"/>
            <a:chOff x="0" y="0"/>
            <a:chExt cx="2448272" cy="1595258"/>
          </a:xfrm>
        </p:grpSpPr>
        <p:pic>
          <p:nvPicPr>
            <p:cNvPr id="1503" name="image34.png" descr="C:\Users\fdegrigny\Pictures\Caucasian_boss.png"/>
            <p:cNvPicPr>
              <a:picLocks noChangeAspect="1"/>
            </p:cNvPicPr>
            <p:nvPr/>
          </p:nvPicPr>
          <p:blipFill>
            <a:blip r:embed="rId3">
              <a:extLst/>
            </a:blip>
            <a:stretch>
              <a:fillRect/>
            </a:stretch>
          </p:blipFill>
          <p:spPr>
            <a:xfrm>
              <a:off x="0" y="432047"/>
              <a:ext cx="1163211" cy="1163212"/>
            </a:xfrm>
            <a:prstGeom prst="rect">
              <a:avLst/>
            </a:prstGeom>
            <a:ln w="12700" cap="flat">
              <a:noFill/>
              <a:miter lim="400000"/>
            </a:ln>
            <a:effectLst/>
          </p:spPr>
        </p:pic>
        <p:sp>
          <p:nvSpPr>
            <p:cNvPr id="1504" name="Shape 1504"/>
            <p:cNvSpPr/>
            <p:nvPr/>
          </p:nvSpPr>
          <p:spPr>
            <a:xfrm>
              <a:off x="216023" y="-1"/>
              <a:ext cx="2232250" cy="383539"/>
            </a:xfrm>
            <a:prstGeom prst="rect">
              <a:avLst/>
            </a:prstGeom>
            <a:solidFill>
              <a:srgbClr val="000000"/>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Calibri"/>
                  <a:ea typeface="Calibri"/>
                  <a:cs typeface="Calibri"/>
                  <a:sym typeface="Calibri"/>
                </a:defRPr>
              </a:lvl1pPr>
            </a:lstStyle>
            <a:p>
              <a:pPr/>
              <a:r>
                <a:t>Vision du métier</a:t>
              </a:r>
            </a:p>
          </p:txBody>
        </p:sp>
      </p:grpSp>
      <p:grpSp>
        <p:nvGrpSpPr>
          <p:cNvPr id="1508" name="Group 1508"/>
          <p:cNvGrpSpPr/>
          <p:nvPr/>
        </p:nvGrpSpPr>
        <p:grpSpPr>
          <a:xfrm>
            <a:off x="2699791" y="5013176"/>
            <a:ext cx="2088234" cy="2018391"/>
            <a:chOff x="0" y="0"/>
            <a:chExt cx="2088232" cy="2018390"/>
          </a:xfrm>
        </p:grpSpPr>
        <p:pic>
          <p:nvPicPr>
            <p:cNvPr id="1506" name="image35.png" descr="E:\Achetons ensemble un eco-village\bak\pictos\Engineer-icon.png"/>
            <p:cNvPicPr>
              <a:picLocks noChangeAspect="1"/>
            </p:cNvPicPr>
            <p:nvPr/>
          </p:nvPicPr>
          <p:blipFill>
            <a:blip r:embed="rId4">
              <a:extLst/>
            </a:blip>
            <a:stretch>
              <a:fillRect/>
            </a:stretch>
          </p:blipFill>
          <p:spPr>
            <a:xfrm flipH="1">
              <a:off x="504056" y="0"/>
              <a:ext cx="1240880" cy="1240880"/>
            </a:xfrm>
            <a:prstGeom prst="rect">
              <a:avLst/>
            </a:prstGeom>
            <a:ln w="12700" cap="flat">
              <a:noFill/>
              <a:miter lim="400000"/>
            </a:ln>
            <a:effectLst/>
          </p:spPr>
        </p:pic>
        <p:sp>
          <p:nvSpPr>
            <p:cNvPr id="1507" name="Shape 1507"/>
            <p:cNvSpPr/>
            <p:nvPr/>
          </p:nvSpPr>
          <p:spPr>
            <a:xfrm>
              <a:off x="0" y="1368152"/>
              <a:ext cx="2088233" cy="650239"/>
            </a:xfrm>
            <a:prstGeom prst="rect">
              <a:avLst/>
            </a:prstGeom>
            <a:solidFill>
              <a:srgbClr val="000000"/>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r">
                <a:defRPr>
                  <a:solidFill>
                    <a:srgbClr val="FFFFFF"/>
                  </a:solidFill>
                  <a:latin typeface="Calibri"/>
                  <a:ea typeface="Calibri"/>
                  <a:cs typeface="Calibri"/>
                  <a:sym typeface="Calibri"/>
                </a:defRPr>
              </a:lvl1pPr>
            </a:lstStyle>
            <a:p>
              <a:pPr/>
              <a:r>
                <a:t>Vision de l’ingénieur</a:t>
              </a:r>
            </a:p>
          </p:txBody>
        </p:sp>
      </p:grpSp>
      <p:sp>
        <p:nvSpPr>
          <p:cNvPr id="1509" name="Shape 1509"/>
          <p:cNvSpPr/>
          <p:nvPr/>
        </p:nvSpPr>
        <p:spPr>
          <a:xfrm>
            <a:off x="6156176" y="1340767"/>
            <a:ext cx="2232249"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Calibri"/>
                <a:ea typeface="Calibri"/>
                <a:cs typeface="Calibri"/>
                <a:sym typeface="Calibri"/>
              </a:defRPr>
            </a:lvl1pPr>
          </a:lstStyle>
          <a:p>
            <a:pPr/>
            <a:r>
              <a:t>2) Fonctionnel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5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2" grpId="1"/>
      <p:bldP build="whole" bldLvl="1" animBg="1" rev="0" advAuto="0" spid="1505" grpId="4"/>
      <p:bldP build="whole" bldLvl="1" animBg="1" rev="0" advAuto="0" spid="1508" grpId="3"/>
      <p:bldP build="whole" bldLvl="1" animBg="1" rev="0" advAuto="0" spid="1460" grpId="2"/>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1" name="Shape 151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2" name="Shape 1512"/>
          <p:cNvSpPr/>
          <p:nvPr>
            <p:ph type="title"/>
          </p:nvPr>
        </p:nvSpPr>
        <p:spPr>
          <a:prstGeom prst="rect">
            <a:avLst/>
          </a:prstGeom>
        </p:spPr>
        <p:txBody>
          <a:bodyPr/>
          <a:lstStyle/>
          <a:p>
            <a:pPr/>
            <a:r>
              <a:t>Avantages / Inconvénients</a:t>
            </a:r>
          </a:p>
        </p:txBody>
      </p:sp>
      <p:sp>
        <p:nvSpPr>
          <p:cNvPr id="1513" name="Shape 1513"/>
          <p:cNvSpPr/>
          <p:nvPr>
            <p:ph type="body" sz="half" idx="1"/>
          </p:nvPr>
        </p:nvSpPr>
        <p:spPr>
          <a:xfrm>
            <a:off x="179511" y="1556792"/>
            <a:ext cx="4618858" cy="3744417"/>
          </a:xfrm>
          <a:prstGeom prst="rect">
            <a:avLst/>
          </a:prstGeom>
        </p:spPr>
        <p:txBody>
          <a:bodyPr/>
          <a:lstStyle/>
          <a:p>
            <a:pPr>
              <a:buSzTx/>
              <a:buNone/>
            </a:pPr>
            <a:r>
              <a:t>Avantages :</a:t>
            </a:r>
          </a:p>
          <a:p>
            <a:pPr lvl="1" marL="742950" indent="-285750">
              <a:spcBef>
                <a:spcPts val="500"/>
              </a:spcBef>
              <a:defRPr sz="2400"/>
            </a:pPr>
            <a:r>
              <a:t>Application modulaire</a:t>
            </a:r>
            <a:endParaRPr sz="2800"/>
          </a:p>
          <a:p>
            <a:pPr lvl="1" marL="742950" indent="-285750">
              <a:spcBef>
                <a:spcPts val="500"/>
              </a:spcBef>
              <a:defRPr sz="2400"/>
            </a:pPr>
            <a:r>
              <a:t>Evolutive, extensible</a:t>
            </a:r>
            <a:endParaRPr sz="2800"/>
          </a:p>
          <a:p>
            <a:pPr lvl="1" marL="742950" indent="-285750">
              <a:spcBef>
                <a:spcPts val="500"/>
              </a:spcBef>
              <a:defRPr sz="2400"/>
            </a:pPr>
            <a:r>
              <a:t>Livraisons fonctionnelles</a:t>
            </a:r>
            <a:endParaRPr sz="2800"/>
          </a:p>
          <a:p>
            <a:pPr lvl="1" marL="742950" indent="-285750">
              <a:spcBef>
                <a:spcPts val="500"/>
              </a:spcBef>
              <a:defRPr sz="2400"/>
            </a:pPr>
            <a:r>
              <a:t>Livraison partielle</a:t>
            </a:r>
            <a:endParaRPr sz="2800"/>
          </a:p>
          <a:p>
            <a:pPr lvl="1" marL="742950" indent="-285750">
              <a:spcBef>
                <a:spcPts val="500"/>
              </a:spcBef>
              <a:defRPr sz="2400"/>
            </a:pPr>
            <a:r>
              <a:t>AB Testing</a:t>
            </a:r>
          </a:p>
          <a:p>
            <a:pPr lvl="1" marL="742950" indent="-285750">
              <a:spcBef>
                <a:spcPts val="500"/>
              </a:spcBef>
              <a:defRPr sz="2400"/>
            </a:pPr>
            <a:r>
              <a:t>Mises à jour automatiques</a:t>
            </a:r>
            <a:endParaRPr sz="2800"/>
          </a:p>
          <a:p>
            <a:pPr lvl="1" marL="742950" indent="-285750">
              <a:spcBef>
                <a:spcPts val="500"/>
              </a:spcBef>
              <a:defRPr sz="2400"/>
            </a:pPr>
            <a:r>
              <a:t>Feature Teams</a:t>
            </a:r>
          </a:p>
        </p:txBody>
      </p:sp>
      <p:pic>
        <p:nvPicPr>
          <p:cNvPr id="1514" name="image6.jpg" descr="C:\Users\fdegrigny\Pictures\puzzle-piece.jpg"/>
          <p:cNvPicPr>
            <a:picLocks noChangeAspect="1"/>
          </p:cNvPicPr>
          <p:nvPr/>
        </p:nvPicPr>
        <p:blipFill>
          <a:blip r:embed="rId2">
            <a:extLst/>
          </a:blip>
          <a:stretch>
            <a:fillRect/>
          </a:stretch>
        </p:blipFill>
        <p:spPr>
          <a:xfrm>
            <a:off x="7884368" y="114880"/>
            <a:ext cx="1152129" cy="1297896"/>
          </a:xfrm>
          <a:prstGeom prst="rect">
            <a:avLst/>
          </a:prstGeom>
          <a:ln w="12700">
            <a:miter lim="400000"/>
          </a:ln>
        </p:spPr>
      </p:pic>
      <p:sp>
        <p:nvSpPr>
          <p:cNvPr id="1515" name="Shape 1515"/>
          <p:cNvSpPr/>
          <p:nvPr/>
        </p:nvSpPr>
        <p:spPr>
          <a:xfrm>
            <a:off x="2627783" y="1124744"/>
            <a:ext cx="1439863"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4800"/>
              </a:spcBef>
              <a:defRPr sz="8000">
                <a:latin typeface="Wingdings"/>
                <a:ea typeface="Wingdings"/>
                <a:cs typeface="Wingdings"/>
                <a:sym typeface="Wingdings"/>
              </a:defRPr>
            </a:lvl1pPr>
          </a:lstStyle>
          <a:p>
            <a:pPr>
              <a:defRPr>
                <a:latin typeface="Calibri"/>
                <a:ea typeface="Calibri"/>
                <a:cs typeface="Calibri"/>
                <a:sym typeface="Calibri"/>
              </a:defRPr>
            </a:pPr>
            <a:r>
              <a:rPr>
                <a:latin typeface="Wingdings"/>
                <a:ea typeface="Wingdings"/>
                <a:cs typeface="Wingdings"/>
                <a:sym typeface="Wingdings"/>
              </a:rPr>
              <a:t>☺</a:t>
            </a:r>
          </a:p>
        </p:txBody>
      </p:sp>
      <p:sp>
        <p:nvSpPr>
          <p:cNvPr id="1516" name="Shape 1516"/>
          <p:cNvSpPr/>
          <p:nvPr/>
        </p:nvSpPr>
        <p:spPr>
          <a:xfrm>
            <a:off x="7740650" y="1340767"/>
            <a:ext cx="1439863" cy="1424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4800"/>
              </a:spcBef>
              <a:defRPr sz="8000">
                <a:latin typeface="Wingdings"/>
                <a:ea typeface="Wingdings"/>
                <a:cs typeface="Wingdings"/>
                <a:sym typeface="Wingdings"/>
              </a:defRPr>
            </a:lvl1pPr>
          </a:lstStyle>
          <a:p>
            <a:pPr>
              <a:defRPr>
                <a:latin typeface="Calibri"/>
                <a:ea typeface="Calibri"/>
                <a:cs typeface="Calibri"/>
                <a:sym typeface="Calibri"/>
              </a:defRPr>
            </a:pPr>
            <a:r>
              <a:rPr>
                <a:latin typeface="Wingdings"/>
                <a:ea typeface="Wingdings"/>
                <a:cs typeface="Wingdings"/>
                <a:sym typeface="Wingdings"/>
              </a:rPr>
              <a:t>☹</a:t>
            </a:r>
          </a:p>
        </p:txBody>
      </p:sp>
      <p:sp>
        <p:nvSpPr>
          <p:cNvPr id="1517" name="Shape 1517"/>
          <p:cNvSpPr/>
          <p:nvPr/>
        </p:nvSpPr>
        <p:spPr>
          <a:xfrm>
            <a:off x="4355975" y="1556791"/>
            <a:ext cx="4464498" cy="29143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700"/>
              </a:spcBef>
              <a:defRPr sz="3200">
                <a:latin typeface="Calibri"/>
                <a:ea typeface="Calibri"/>
                <a:cs typeface="Calibri"/>
                <a:sym typeface="Calibri"/>
              </a:defRPr>
            </a:pPr>
            <a:r>
              <a:t>Inconvénients :</a:t>
            </a:r>
          </a:p>
          <a:p>
            <a:pPr lvl="1" marL="742950" indent="-285750">
              <a:spcBef>
                <a:spcPts val="500"/>
              </a:spcBef>
              <a:buSzPct val="100000"/>
              <a:buFont typeface="Arial"/>
              <a:buChar char="–"/>
              <a:defRPr sz="2400">
                <a:latin typeface="Calibri"/>
                <a:ea typeface="Calibri"/>
                <a:cs typeface="Calibri"/>
                <a:sym typeface="Calibri"/>
              </a:defRPr>
            </a:pPr>
            <a:r>
              <a:t>Il faut écrire le socle de gestion des modules</a:t>
            </a:r>
          </a:p>
          <a:p>
            <a:pPr lvl="1" marL="742950" indent="-285750">
              <a:spcBef>
                <a:spcPts val="500"/>
              </a:spcBef>
              <a:buSzPct val="100000"/>
              <a:buFont typeface="Arial"/>
              <a:buChar char="–"/>
              <a:defRPr sz="2400">
                <a:latin typeface="Calibri"/>
                <a:ea typeface="Calibri"/>
                <a:cs typeface="Calibri"/>
                <a:sym typeface="Calibri"/>
              </a:defRPr>
            </a:pPr>
            <a:r>
              <a:t>Gestions de dépendances (ex Eclipse, Maven)</a:t>
            </a:r>
          </a:p>
          <a:p>
            <a:pPr lvl="1" marL="742950" indent="-285750">
              <a:spcBef>
                <a:spcPts val="500"/>
              </a:spcBef>
              <a:buSzPct val="100000"/>
              <a:buFont typeface="Arial"/>
              <a:buChar char="–"/>
              <a:defRPr sz="2400">
                <a:latin typeface="Calibri"/>
                <a:ea typeface="Calibri"/>
                <a:cs typeface="Calibri"/>
                <a:sym typeface="Calibri"/>
              </a:defRPr>
            </a:pPr>
            <a:r>
              <a:t>Les modules ont leur propre norme</a:t>
            </a:r>
          </a:p>
        </p:txBody>
      </p:sp>
      <p:sp>
        <p:nvSpPr>
          <p:cNvPr id="1518" name="Shape 1518"/>
          <p:cNvSpPr/>
          <p:nvPr/>
        </p:nvSpPr>
        <p:spPr>
          <a:xfrm>
            <a:off x="374848" y="5301207"/>
            <a:ext cx="8229601" cy="150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spcBef>
                <a:spcPts val="700"/>
              </a:spcBef>
              <a:defRPr sz="3200">
                <a:latin typeface="Calibri"/>
                <a:ea typeface="Calibri"/>
                <a:cs typeface="Calibri"/>
                <a:sym typeface="Calibri"/>
              </a:defRPr>
            </a:pPr>
            <a:r>
              <a:t>	</a:t>
            </a:r>
            <a:r>
              <a:rPr b="1"/>
              <a:t>Le type d’architecture impacte l’organisation</a:t>
            </a:r>
            <a:br>
              <a:rPr b="1"/>
            </a:br>
            <a:r>
              <a:rPr b="1"/>
              <a:t>du travail et inversement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8" grpId="1"/>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0" name="Shape 152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21" name="Shape 1521"/>
          <p:cNvSpPr/>
          <p:nvPr>
            <p:ph type="title"/>
          </p:nvPr>
        </p:nvSpPr>
        <p:spPr>
          <a:xfrm>
            <a:off x="457200" y="-27384"/>
            <a:ext cx="8229600" cy="1143001"/>
          </a:xfrm>
          <a:prstGeom prst="rect">
            <a:avLst/>
          </a:prstGeom>
        </p:spPr>
        <p:txBody>
          <a:bodyPr/>
          <a:lstStyle/>
          <a:p>
            <a:pPr/>
            <a:r>
              <a:t>Plan</a:t>
            </a:r>
          </a:p>
        </p:txBody>
      </p:sp>
      <p:sp>
        <p:nvSpPr>
          <p:cNvPr id="1522" name="Shape 1522"/>
          <p:cNvSpPr/>
          <p:nvPr>
            <p:ph type="body" idx="1"/>
          </p:nvPr>
        </p:nvSpPr>
        <p:spPr>
          <a:xfrm>
            <a:off x="2195735" y="980727"/>
            <a:ext cx="6491065" cy="5877274"/>
          </a:xfrm>
          <a:prstGeom prst="rect">
            <a:avLst/>
          </a:prstGeom>
        </p:spPr>
        <p:txBody>
          <a:bodyPr/>
          <a:lstStyle/>
          <a:p>
            <a:pPr>
              <a:buSzTx/>
              <a:buNone/>
            </a:pPr>
            <a:r>
              <a:t>Techniques de base</a:t>
            </a:r>
          </a:p>
          <a:p>
            <a:pPr>
              <a:buSzTx/>
              <a:buNone/>
              <a:defRPr sz="4000"/>
            </a:pPr>
          </a:p>
          <a:p>
            <a:pPr>
              <a:buSzTx/>
              <a:buNone/>
            </a:pPr>
            <a:r>
              <a:t>Des composants élémentaires</a:t>
            </a:r>
          </a:p>
          <a:p>
            <a:pPr>
              <a:buSzTx/>
              <a:buNone/>
              <a:defRPr sz="4000"/>
            </a:pPr>
          </a:p>
          <a:p>
            <a:pPr>
              <a:buSzTx/>
              <a:buNone/>
            </a:pPr>
            <a:r>
              <a:t>Découpler !</a:t>
            </a:r>
          </a:p>
          <a:p>
            <a:pPr lvl="1" marL="742950" indent="-285750">
              <a:spcBef>
                <a:spcPts val="600"/>
              </a:spcBef>
              <a:defRPr sz="1300"/>
            </a:pPr>
          </a:p>
          <a:p>
            <a:pPr>
              <a:buSzTx/>
              <a:buNone/>
              <a:defRPr sz="4000"/>
            </a:pPr>
          </a:p>
          <a:p>
            <a:pPr>
              <a:buSzTx/>
              <a:buNone/>
            </a:pPr>
            <a:r>
              <a:t>Interagir avec le SI</a:t>
            </a:r>
          </a:p>
        </p:txBody>
      </p:sp>
      <p:pic>
        <p:nvPicPr>
          <p:cNvPr id="1523" name="image32.png" descr="C:\Users\fdegrigny\Pictures\toolbox-red.png"/>
          <p:cNvPicPr>
            <a:picLocks noChangeAspect="1"/>
          </p:cNvPicPr>
          <p:nvPr/>
        </p:nvPicPr>
        <p:blipFill>
          <a:blip r:embed="rId2">
            <a:extLst/>
          </a:blip>
          <a:stretch>
            <a:fillRect/>
          </a:stretch>
        </p:blipFill>
        <p:spPr>
          <a:xfrm>
            <a:off x="584557" y="908720"/>
            <a:ext cx="1296145" cy="1167088"/>
          </a:xfrm>
          <a:prstGeom prst="rect">
            <a:avLst/>
          </a:prstGeom>
          <a:ln w="12700">
            <a:miter lim="400000"/>
          </a:ln>
        </p:spPr>
      </p:pic>
      <p:pic>
        <p:nvPicPr>
          <p:cNvPr id="1524" name="image6.jpg" descr="C:\Users\fdegrigny\Pictures\puzzle-piece.jpg"/>
          <p:cNvPicPr>
            <a:picLocks noChangeAspect="1"/>
          </p:cNvPicPr>
          <p:nvPr/>
        </p:nvPicPr>
        <p:blipFill>
          <a:blip r:embed="rId3">
            <a:extLst/>
          </a:blip>
          <a:stretch>
            <a:fillRect/>
          </a:stretch>
        </p:blipFill>
        <p:spPr>
          <a:xfrm>
            <a:off x="656565" y="2204864"/>
            <a:ext cx="1152129" cy="1297897"/>
          </a:xfrm>
          <a:prstGeom prst="rect">
            <a:avLst/>
          </a:prstGeom>
          <a:ln w="12700">
            <a:miter lim="400000"/>
          </a:ln>
        </p:spPr>
      </p:pic>
      <p:pic>
        <p:nvPicPr>
          <p:cNvPr id="1525" name="image3.png" descr="C:\Users\fdegrigny\Pictures\layers-icon.png"/>
          <p:cNvPicPr>
            <a:picLocks noChangeAspect="1"/>
          </p:cNvPicPr>
          <p:nvPr/>
        </p:nvPicPr>
        <p:blipFill>
          <a:blip r:embed="rId4">
            <a:extLst/>
          </a:blip>
          <a:stretch>
            <a:fillRect/>
          </a:stretch>
        </p:blipFill>
        <p:spPr>
          <a:xfrm>
            <a:off x="575008" y="3553917"/>
            <a:ext cx="1315243" cy="1315244"/>
          </a:xfrm>
          <a:prstGeom prst="rect">
            <a:avLst/>
          </a:prstGeom>
          <a:ln w="12700">
            <a:miter lim="400000"/>
          </a:ln>
        </p:spPr>
      </p:pic>
      <p:grpSp>
        <p:nvGrpSpPr>
          <p:cNvPr id="1536" name="Group 1536"/>
          <p:cNvGrpSpPr/>
          <p:nvPr/>
        </p:nvGrpSpPr>
        <p:grpSpPr>
          <a:xfrm>
            <a:off x="539551" y="5301207"/>
            <a:ext cx="1386155" cy="1008113"/>
            <a:chOff x="0" y="0"/>
            <a:chExt cx="1386153" cy="1008111"/>
          </a:xfrm>
        </p:grpSpPr>
        <p:sp>
          <p:nvSpPr>
            <p:cNvPr id="1526" name="Shape 1526"/>
            <p:cNvSpPr/>
            <p:nvPr/>
          </p:nvSpPr>
          <p:spPr>
            <a:xfrm>
              <a:off x="504055" y="126014"/>
              <a:ext cx="189023" cy="630070"/>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27" name="Shape 1527"/>
            <p:cNvSpPr/>
            <p:nvPr/>
          </p:nvSpPr>
          <p:spPr>
            <a:xfrm flipV="1">
              <a:off x="126013" y="315034"/>
              <a:ext cx="945106" cy="252030"/>
            </a:xfrm>
            <a:prstGeom prst="line">
              <a:avLst/>
            </a:prstGeom>
            <a:noFill/>
            <a:ln w="381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28" name="Shape 1528"/>
            <p:cNvSpPr/>
            <p:nvPr/>
          </p:nvSpPr>
          <p:spPr>
            <a:xfrm>
              <a:off x="630069" y="126014"/>
              <a:ext cx="441050" cy="18902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29" name="Shape 1529"/>
            <p:cNvSpPr/>
            <p:nvPr/>
          </p:nvSpPr>
          <p:spPr>
            <a:xfrm>
              <a:off x="693076" y="756083"/>
              <a:ext cx="567063" cy="126016"/>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30" name="Shape 1530"/>
            <p:cNvSpPr/>
            <p:nvPr/>
          </p:nvSpPr>
          <p:spPr>
            <a:xfrm flipH="1">
              <a:off x="693076" y="315034"/>
              <a:ext cx="378043" cy="441051"/>
            </a:xfrm>
            <a:prstGeom prst="line">
              <a:avLst/>
            </a:prstGeom>
            <a:noFill/>
            <a:ln w="25400"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31" name="Shape 1531"/>
            <p:cNvSpPr/>
            <p:nvPr/>
          </p:nvSpPr>
          <p:spPr>
            <a:xfrm>
              <a:off x="378041" y="0"/>
              <a:ext cx="252029" cy="252029"/>
            </a:xfrm>
            <a:prstGeom prst="ellipse">
              <a:avLst/>
            </a:prstGeom>
            <a:gradFill flip="none" rotWithShape="1">
              <a:gsLst>
                <a:gs pos="0">
                  <a:srgbClr val="2A869F"/>
                </a:gs>
                <a:gs pos="80000">
                  <a:srgbClr val="37B1D1"/>
                </a:gs>
                <a:gs pos="100000">
                  <a:srgbClr val="34B3D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532" name="Shape 1532"/>
            <p:cNvSpPr/>
            <p:nvPr/>
          </p:nvSpPr>
          <p:spPr>
            <a:xfrm>
              <a:off x="945105" y="189021"/>
              <a:ext cx="252029" cy="252029"/>
            </a:xfrm>
            <a:prstGeom prst="ellipse">
              <a:avLst/>
            </a:prstGeom>
            <a:gradFill flip="none" rotWithShape="1">
              <a:gsLst>
                <a:gs pos="0">
                  <a:srgbClr val="C96D20"/>
                </a:gs>
                <a:gs pos="80000">
                  <a:srgbClr val="FF9034"/>
                </a:gs>
                <a:gs pos="100000">
                  <a:srgbClr val="FF9035"/>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533" name="Shape 1533"/>
            <p:cNvSpPr/>
            <p:nvPr/>
          </p:nvSpPr>
          <p:spPr>
            <a:xfrm>
              <a:off x="567062" y="630070"/>
              <a:ext cx="252029" cy="252029"/>
            </a:xfrm>
            <a:prstGeom prst="ellipse">
              <a:avLst/>
            </a:prstGeom>
            <a:gradFill flip="none" rotWithShape="1">
              <a:gsLst>
                <a:gs pos="0">
                  <a:srgbClr val="769537"/>
                </a:gs>
                <a:gs pos="80000">
                  <a:srgbClr val="9BC348"/>
                </a:gs>
                <a:gs pos="100000">
                  <a:srgbClr val="9CC646"/>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534" name="Shape 1534"/>
            <p:cNvSpPr/>
            <p:nvPr/>
          </p:nvSpPr>
          <p:spPr>
            <a:xfrm>
              <a:off x="-1" y="441048"/>
              <a:ext cx="252029" cy="252030"/>
            </a:xfrm>
            <a:prstGeom prst="ellipse">
              <a:avLst/>
            </a:pr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sp>
          <p:nvSpPr>
            <p:cNvPr id="1535" name="Shape 1535"/>
            <p:cNvSpPr/>
            <p:nvPr/>
          </p:nvSpPr>
          <p:spPr>
            <a:xfrm>
              <a:off x="1134125" y="756083"/>
              <a:ext cx="252029" cy="252029"/>
            </a:xfrm>
            <a:prstGeom prst="ellipse">
              <a:avLst/>
            </a:prstGeom>
            <a:gradFill flip="none" rotWithShape="1">
              <a:gsLst>
                <a:gs pos="0">
                  <a:srgbClr val="5E437E"/>
                </a:gs>
                <a:gs pos="80000">
                  <a:srgbClr val="7B58A6"/>
                </a:gs>
                <a:gs pos="100000">
                  <a:srgbClr val="7B57A8"/>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FFFF"/>
                  </a:solidFill>
                  <a:latin typeface="Calibri"/>
                  <a:ea typeface="Calibri"/>
                  <a:cs typeface="Calibri"/>
                  <a:sym typeface="Calibri"/>
                </a:defRPr>
              </a:pPr>
            </a:p>
          </p:txBody>
        </p:sp>
      </p:grpSp>
      <p:sp>
        <p:nvSpPr>
          <p:cNvPr id="1537" name="Shape 1537"/>
          <p:cNvSpPr/>
          <p:nvPr/>
        </p:nvSpPr>
        <p:spPr>
          <a:xfrm>
            <a:off x="7812360" y="1124744"/>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538" name="Shape 1538"/>
          <p:cNvSpPr/>
          <p:nvPr/>
        </p:nvSpPr>
        <p:spPr>
          <a:xfrm>
            <a:off x="7812360" y="246889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539" name="Shape 1539"/>
          <p:cNvSpPr/>
          <p:nvPr/>
        </p:nvSpPr>
        <p:spPr>
          <a:xfrm>
            <a:off x="7812360" y="381304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540" name="Shape 1540"/>
          <p:cNvSpPr/>
          <p:nvPr/>
        </p:nvSpPr>
        <p:spPr>
          <a:xfrm>
            <a:off x="7812360" y="5157192"/>
            <a:ext cx="504057" cy="504057"/>
          </a:xfrm>
          <a:prstGeom prst="rect">
            <a:avLst/>
          </a:prstGeom>
          <a:solidFill>
            <a:srgbClr val="FFFFFF"/>
          </a:solidFill>
          <a:ln w="25400">
            <a:solidFill>
              <a:srgbClr val="000000"/>
            </a:solidFill>
          </a:ln>
          <a:effectLst>
            <a:outerShdw sx="100000" sy="100000" kx="0" ky="0" algn="b" rotWithShape="0" blurRad="50800" dist="38100" dir="2700000">
              <a:srgbClr val="000000">
                <a:alpha val="40000"/>
              </a:srgbClr>
            </a:outerShdw>
          </a:effectLst>
        </p:spPr>
        <p:txBody>
          <a:bodyPr lIns="45718" tIns="45718" rIns="45718" bIns="45718" anchor="ctr"/>
          <a:lstStyle/>
          <a:p>
            <a:pPr algn="ctr">
              <a:defRPr>
                <a:latin typeface="Calibri"/>
                <a:ea typeface="Calibri"/>
                <a:cs typeface="Calibri"/>
                <a:sym typeface="Calibri"/>
              </a:defRPr>
            </a:pPr>
          </a:p>
        </p:txBody>
      </p:sp>
      <p:sp>
        <p:nvSpPr>
          <p:cNvPr id="1541" name="Shape 1541"/>
          <p:cNvSpPr/>
          <p:nvPr/>
        </p:nvSpPr>
        <p:spPr>
          <a:xfrm>
            <a:off x="7929959" y="1101571"/>
            <a:ext cx="658623" cy="436184"/>
          </a:xfrm>
          <a:custGeom>
            <a:avLst/>
            <a:gdLst/>
            <a:ahLst/>
            <a:cxnLst>
              <a:cxn ang="0">
                <a:pos x="wd2" y="hd2"/>
              </a:cxn>
              <a:cxn ang="5400000">
                <a:pos x="wd2" y="hd2"/>
              </a:cxn>
              <a:cxn ang="10800000">
                <a:pos x="wd2" y="hd2"/>
              </a:cxn>
              <a:cxn ang="16200000">
                <a:pos x="wd2" y="hd2"/>
              </a:cxn>
            </a:cxnLst>
            <a:rect l="0" t="0" r="r" b="b"/>
            <a:pathLst>
              <a:path w="21206"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ln>
        </p:spPr>
        <p:txBody>
          <a:bodyPr lIns="45718" tIns="45718" rIns="45718" bIns="45718" anchor="ctr"/>
          <a:lstStyle/>
          <a:p>
            <a:pPr algn="ctr">
              <a:defRPr>
                <a:solidFill>
                  <a:srgbClr val="FFFFFF"/>
                </a:solidFill>
                <a:latin typeface="Calibri"/>
                <a:ea typeface="Calibri"/>
                <a:cs typeface="Calibri"/>
                <a:sym typeface="Calibri"/>
              </a:defRPr>
            </a:pPr>
          </a:p>
        </p:txBody>
      </p:sp>
      <p:sp>
        <p:nvSpPr>
          <p:cNvPr id="1542" name="Shape 1542"/>
          <p:cNvSpPr/>
          <p:nvPr/>
        </p:nvSpPr>
        <p:spPr>
          <a:xfrm>
            <a:off x="7962959" y="2438568"/>
            <a:ext cx="658624" cy="436184"/>
          </a:xfrm>
          <a:custGeom>
            <a:avLst/>
            <a:gdLst/>
            <a:ahLst/>
            <a:cxnLst>
              <a:cxn ang="0">
                <a:pos x="wd2" y="hd2"/>
              </a:cxn>
              <a:cxn ang="5400000">
                <a:pos x="wd2" y="hd2"/>
              </a:cxn>
              <a:cxn ang="10800000">
                <a:pos x="wd2" y="hd2"/>
              </a:cxn>
              <a:cxn ang="16200000">
                <a:pos x="wd2" y="hd2"/>
              </a:cxn>
            </a:cxnLst>
            <a:rect l="0" t="0" r="r" b="b"/>
            <a:pathLst>
              <a:path w="21206" h="19174" fill="norm" stroke="1" extrusionOk="0">
                <a:moveTo>
                  <a:pt x="2769" y="8677"/>
                </a:moveTo>
                <a:cubicBezTo>
                  <a:pt x="1898" y="8364"/>
                  <a:pt x="-212" y="10367"/>
                  <a:pt x="17" y="12058"/>
                </a:cubicBezTo>
                <a:cubicBezTo>
                  <a:pt x="247" y="13748"/>
                  <a:pt x="613" y="20823"/>
                  <a:pt x="4145" y="18820"/>
                </a:cubicBezTo>
                <a:cubicBezTo>
                  <a:pt x="7676" y="16816"/>
                  <a:pt x="21021" y="851"/>
                  <a:pt x="21205" y="37"/>
                </a:cubicBezTo>
                <a:cubicBezTo>
                  <a:pt x="21388" y="-777"/>
                  <a:pt x="8226" y="12183"/>
                  <a:pt x="5245" y="13936"/>
                </a:cubicBezTo>
                <a:cubicBezTo>
                  <a:pt x="2264" y="15689"/>
                  <a:pt x="3640" y="8990"/>
                  <a:pt x="2769" y="8677"/>
                </a:cubicBezTo>
                <a:close/>
              </a:path>
            </a:pathLst>
          </a:custGeom>
          <a:solidFill>
            <a:schemeClr val="accent3"/>
          </a:solidFill>
          <a:ln w="25400">
            <a:solidFill>
              <a:srgbClr val="718841"/>
            </a:solidFill>
          </a:ln>
        </p:spPr>
        <p:txBody>
          <a:bodyPr lIns="45718" tIns="45718" rIns="45718" bIns="45718" anchor="ctr"/>
          <a:lstStyle/>
          <a:p>
            <a:pPr algn="ctr">
              <a:defRPr>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4" name="Shape 154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5" name="Shape 1545"/>
          <p:cNvSpPr/>
          <p:nvPr>
            <p:ph type="title"/>
          </p:nvPr>
        </p:nvSpPr>
        <p:spPr>
          <a:xfrm>
            <a:off x="457200" y="274637"/>
            <a:ext cx="8229600" cy="1143004"/>
          </a:xfrm>
          <a:prstGeom prst="rect">
            <a:avLst/>
          </a:prstGeom>
        </p:spPr>
        <p:txBody>
          <a:bodyPr/>
          <a:lstStyle/>
          <a:p>
            <a:pPr/>
            <a:r>
              <a:t>Découplez !</a:t>
            </a:r>
          </a:p>
        </p:txBody>
      </p:sp>
      <p:sp>
        <p:nvSpPr>
          <p:cNvPr id="1546" name="Shape 1546"/>
          <p:cNvSpPr/>
          <p:nvPr>
            <p:ph type="body" idx="1"/>
          </p:nvPr>
        </p:nvSpPr>
        <p:spPr>
          <a:xfrm>
            <a:off x="457200" y="1600200"/>
            <a:ext cx="8229600" cy="4525963"/>
          </a:xfrm>
          <a:prstGeom prst="rect">
            <a:avLst/>
          </a:prstGeom>
        </p:spPr>
        <p:txBody>
          <a:bodyPr/>
          <a:lstStyle/>
          <a:p>
            <a:pPr>
              <a:spcBef>
                <a:spcPts val="400"/>
              </a:spcBef>
              <a:buSzTx/>
              <a:buNone/>
              <a:defRPr i="1" sz="1800"/>
            </a:pPr>
          </a:p>
          <a:p>
            <a:pPr>
              <a:spcBef>
                <a:spcPts val="400"/>
              </a:spcBef>
              <a:buSzTx/>
              <a:buNone/>
              <a:defRPr sz="1800"/>
            </a:pPr>
          </a:p>
          <a:p>
            <a:pPr>
              <a:spcBef>
                <a:spcPts val="400"/>
              </a:spcBef>
              <a:buSzTx/>
              <a:buNone/>
              <a:defRPr i="1" sz="1800"/>
            </a:pPr>
          </a:p>
          <a:p>
            <a:pPr>
              <a:spcBef>
                <a:spcPts val="400"/>
              </a:spcBef>
              <a:buSzTx/>
              <a:buNone/>
              <a:defRPr sz="1800"/>
            </a:pPr>
          </a:p>
          <a:p>
            <a:pPr algn="ctr">
              <a:buSzTx/>
              <a:buNone/>
              <a:defRPr i="1"/>
            </a:pPr>
            <a:r>
              <a:t>Il faut diviser pour régner !</a:t>
            </a:r>
          </a:p>
        </p:txBody>
      </p:sp>
      <p:pic>
        <p:nvPicPr>
          <p:cNvPr id="1547"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9" name="Shape 154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0" name="Shape 1550"/>
          <p:cNvSpPr/>
          <p:nvPr>
            <p:ph type="title"/>
          </p:nvPr>
        </p:nvSpPr>
        <p:spPr>
          <a:xfrm>
            <a:off x="457200" y="274637"/>
            <a:ext cx="8229600" cy="1143004"/>
          </a:xfrm>
          <a:prstGeom prst="rect">
            <a:avLst/>
          </a:prstGeom>
        </p:spPr>
        <p:txBody>
          <a:bodyPr/>
          <a:lstStyle/>
          <a:p>
            <a:pPr/>
            <a:r>
              <a:t>Pattern Facade</a:t>
            </a:r>
          </a:p>
        </p:txBody>
      </p:sp>
      <p:sp>
        <p:nvSpPr>
          <p:cNvPr id="1551" name="Shape 1551"/>
          <p:cNvSpPr/>
          <p:nvPr/>
        </p:nvSpPr>
        <p:spPr>
          <a:xfrm>
            <a:off x="5508104" y="6453335"/>
            <a:ext cx="3635896"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200">
                <a:latin typeface="Calibri"/>
                <a:ea typeface="Calibri"/>
                <a:cs typeface="Calibri"/>
                <a:sym typeface="Calibri"/>
              </a:defRPr>
            </a:lvl1pPr>
          </a:lstStyle>
          <a:p>
            <a:pPr/>
            <a:r>
              <a:t>Source : https://en.wikipedia.org/wiki/Facade_pattern</a:t>
            </a:r>
          </a:p>
        </p:txBody>
      </p:sp>
      <p:pic>
        <p:nvPicPr>
          <p:cNvPr id="1552" name="image36.png" descr="Example_of_Facade_design_pattern_in_UML.png"/>
          <p:cNvPicPr>
            <a:picLocks noChangeAspect="1"/>
          </p:cNvPicPr>
          <p:nvPr/>
        </p:nvPicPr>
        <p:blipFill>
          <a:blip r:embed="rId2">
            <a:extLst/>
          </a:blip>
          <a:stretch>
            <a:fillRect/>
          </a:stretch>
        </p:blipFill>
        <p:spPr>
          <a:xfrm>
            <a:off x="1824034" y="1787624"/>
            <a:ext cx="5495931" cy="3657602"/>
          </a:xfrm>
          <a:prstGeom prst="rect">
            <a:avLst/>
          </a:prstGeom>
          <a:ln w="12700">
            <a:miter lim="400000"/>
          </a:ln>
        </p:spPr>
      </p:pic>
      <p:pic>
        <p:nvPicPr>
          <p:cNvPr id="1553" name="image3.png" descr="C:\Users\fdegrigny\Pictures\layers-icon.png"/>
          <p:cNvPicPr>
            <a:picLocks noChangeAspect="1"/>
          </p:cNvPicPr>
          <p:nvPr/>
        </p:nvPicPr>
        <p:blipFill>
          <a:blip r:embed="rId3">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Num" sz="quarter" idx="2"/>
          </p:nvPr>
        </p:nvSpPr>
        <p:spPr>
          <a:xfrm>
            <a:off x="8793749" y="6495146"/>
            <a:ext cx="1707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Shape 234"/>
          <p:cNvSpPr/>
          <p:nvPr>
            <p:ph type="title"/>
          </p:nvPr>
        </p:nvSpPr>
        <p:spPr>
          <a:prstGeom prst="rect">
            <a:avLst/>
          </a:prstGeom>
        </p:spPr>
        <p:txBody>
          <a:bodyPr/>
          <a:lstStyle/>
          <a:p>
            <a:pPr/>
            <a:r>
              <a:t>Design Patterns</a:t>
            </a:r>
          </a:p>
        </p:txBody>
      </p:sp>
      <p:sp>
        <p:nvSpPr>
          <p:cNvPr id="235" name="Shape 235"/>
          <p:cNvSpPr/>
          <p:nvPr>
            <p:ph type="body" idx="1"/>
          </p:nvPr>
        </p:nvSpPr>
        <p:spPr>
          <a:xfrm>
            <a:off x="457199" y="1340767"/>
            <a:ext cx="6995122" cy="4824538"/>
          </a:xfrm>
          <a:prstGeom prst="rect">
            <a:avLst/>
          </a:prstGeom>
        </p:spPr>
        <p:txBody>
          <a:bodyPr/>
          <a:lstStyle/>
          <a:p>
            <a:pPr>
              <a:spcBef>
                <a:spcPts val="600"/>
              </a:spcBef>
              <a:defRPr sz="2900"/>
            </a:pPr>
            <a:r>
              <a:t>Lister sous-forme de Patterns des solutions à des Pb récurrents, en listant :</a:t>
            </a:r>
          </a:p>
          <a:p>
            <a:pPr lvl="1" marL="742950" indent="-285750">
              <a:spcBef>
                <a:spcPts val="600"/>
              </a:spcBef>
              <a:defRPr sz="2500"/>
            </a:pPr>
            <a:r>
              <a:t>La problématique</a:t>
            </a:r>
          </a:p>
          <a:p>
            <a:pPr lvl="1" marL="742950" indent="-285750">
              <a:spcBef>
                <a:spcPts val="600"/>
              </a:spcBef>
              <a:defRPr sz="2500"/>
            </a:pPr>
            <a:r>
              <a:t>Les conséquences</a:t>
            </a:r>
          </a:p>
          <a:p>
            <a:pPr lvl="1" marL="742950" indent="-285750">
              <a:spcBef>
                <a:spcPts val="600"/>
              </a:spcBef>
              <a:defRPr sz="2500"/>
            </a:pPr>
            <a:r>
              <a:t>Les inconvénients</a:t>
            </a:r>
          </a:p>
          <a:p>
            <a:pPr lvl="1" marL="742950" indent="-285750">
              <a:spcBef>
                <a:spcPts val="600"/>
              </a:spcBef>
              <a:defRPr sz="800"/>
            </a:pPr>
          </a:p>
          <a:p>
            <a:pPr>
              <a:spcBef>
                <a:spcPts val="600"/>
              </a:spcBef>
              <a:defRPr sz="2900"/>
            </a:pPr>
            <a:r>
              <a:t>Catégories :</a:t>
            </a:r>
          </a:p>
          <a:p>
            <a:pPr lvl="1" marL="742950" indent="-285750">
              <a:spcBef>
                <a:spcPts val="600"/>
              </a:spcBef>
              <a:defRPr sz="2500"/>
            </a:pPr>
            <a:r>
              <a:t>Creational Patterns</a:t>
            </a:r>
          </a:p>
          <a:p>
            <a:pPr lvl="1" marL="742950" indent="-285750">
              <a:spcBef>
                <a:spcPts val="600"/>
              </a:spcBef>
              <a:defRPr sz="2500"/>
            </a:pPr>
            <a:r>
              <a:t>Structural Patterns</a:t>
            </a:r>
          </a:p>
          <a:p>
            <a:pPr lvl="1" marL="742950" indent="-285750">
              <a:spcBef>
                <a:spcPts val="600"/>
              </a:spcBef>
              <a:defRPr sz="2500"/>
            </a:pPr>
            <a:r>
              <a:t>Behavioral Patterns</a:t>
            </a:r>
          </a:p>
        </p:txBody>
      </p:sp>
      <p:pic>
        <p:nvPicPr>
          <p:cNvPr id="236" name="image32.png" descr="C:\Users\fdegrigny\Pictures\toolbox-red.png"/>
          <p:cNvPicPr>
            <a:picLocks noChangeAspect="1"/>
          </p:cNvPicPr>
          <p:nvPr/>
        </p:nvPicPr>
        <p:blipFill>
          <a:blip r:embed="rId2">
            <a:extLst/>
          </a:blip>
          <a:stretch>
            <a:fillRect/>
          </a:stretch>
        </p:blipFill>
        <p:spPr>
          <a:xfrm>
            <a:off x="7596336" y="404664"/>
            <a:ext cx="1296145" cy="1167088"/>
          </a:xfrm>
          <a:prstGeom prst="rect">
            <a:avLst/>
          </a:prstGeom>
          <a:ln w="12700">
            <a:miter lim="400000"/>
          </a:ln>
        </p:spPr>
      </p:pic>
      <p:pic>
        <p:nvPicPr>
          <p:cNvPr id="237" name="image14.png" descr="C:\Users\fdegrigny\Pictures\6a0120a85dcdae970b012877701400970c-pi.png"/>
          <p:cNvPicPr>
            <a:picLocks noChangeAspect="1"/>
          </p:cNvPicPr>
          <p:nvPr/>
        </p:nvPicPr>
        <p:blipFill>
          <a:blip r:embed="rId3">
            <a:extLst/>
          </a:blip>
          <a:stretch>
            <a:fillRect/>
          </a:stretch>
        </p:blipFill>
        <p:spPr>
          <a:xfrm>
            <a:off x="6372199" y="2545738"/>
            <a:ext cx="2304257" cy="3010897"/>
          </a:xfrm>
          <a:prstGeom prst="rect">
            <a:avLst/>
          </a:prstGeom>
          <a:ln>
            <a:solidFill>
              <a:srgbClr val="808080"/>
            </a:solidFill>
          </a:ln>
          <a:effectLst>
            <a:outerShdw sx="100000" sy="100000" kx="0" ky="0" algn="b" rotWithShape="0" blurRad="50800" dist="38100" dir="2700000">
              <a:srgbClr val="000000">
                <a:alpha val="40000"/>
              </a:srgbClr>
            </a:outerShdw>
          </a:effectLst>
        </p:spPr>
      </p:pic>
      <p:sp>
        <p:nvSpPr>
          <p:cNvPr id="238" name="Shape 238"/>
          <p:cNvSpPr/>
          <p:nvPr/>
        </p:nvSpPr>
        <p:spPr>
          <a:xfrm>
            <a:off x="6372199" y="5642083"/>
            <a:ext cx="2304257"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800">
                <a:latin typeface="Calibri"/>
                <a:ea typeface="Calibri"/>
                <a:cs typeface="Calibri"/>
                <a:sym typeface="Calibri"/>
              </a:defRPr>
            </a:lvl1pPr>
          </a:lstStyle>
          <a:p>
            <a:pPr/>
            <a:r>
              <a:t>GoF</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5" name="Shape 1555"/>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6" name="Shape 1556"/>
          <p:cNvSpPr/>
          <p:nvPr>
            <p:ph type="title"/>
          </p:nvPr>
        </p:nvSpPr>
        <p:spPr>
          <a:xfrm>
            <a:off x="457200" y="274637"/>
            <a:ext cx="8229600" cy="1143004"/>
          </a:xfrm>
          <a:prstGeom prst="rect">
            <a:avLst/>
          </a:prstGeom>
        </p:spPr>
        <p:txBody>
          <a:bodyPr/>
          <a:lstStyle/>
          <a:p>
            <a:pPr/>
            <a:r>
              <a:t>Pattern Facade</a:t>
            </a:r>
          </a:p>
        </p:txBody>
      </p:sp>
      <p:sp>
        <p:nvSpPr>
          <p:cNvPr id="1557" name="Shape 1557"/>
          <p:cNvSpPr/>
          <p:nvPr/>
        </p:nvSpPr>
        <p:spPr>
          <a:xfrm>
            <a:off x="5508104" y="6453335"/>
            <a:ext cx="3635896"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200">
                <a:latin typeface="Calibri"/>
                <a:ea typeface="Calibri"/>
                <a:cs typeface="Calibri"/>
                <a:sym typeface="Calibri"/>
              </a:defRPr>
            </a:lvl1pPr>
          </a:lstStyle>
          <a:p>
            <a:pPr/>
            <a:r>
              <a:t>Source : https://en.wikipedia.org/wiki/Facade_pattern</a:t>
            </a:r>
          </a:p>
        </p:txBody>
      </p:sp>
      <p:pic>
        <p:nvPicPr>
          <p:cNvPr id="1558" name="image37.jpg" descr="C:\Users\fdegrigny\Pictures\Facade-Sequence-Diagram.jpg"/>
          <p:cNvPicPr>
            <a:picLocks noChangeAspect="1"/>
          </p:cNvPicPr>
          <p:nvPr/>
        </p:nvPicPr>
        <p:blipFill>
          <a:blip r:embed="rId2">
            <a:extLst/>
          </a:blip>
          <a:stretch>
            <a:fillRect/>
          </a:stretch>
        </p:blipFill>
        <p:spPr>
          <a:xfrm>
            <a:off x="1323975" y="1681163"/>
            <a:ext cx="6496050" cy="3495676"/>
          </a:xfrm>
          <a:prstGeom prst="rect">
            <a:avLst/>
          </a:prstGeom>
          <a:ln w="12700">
            <a:miter lim="400000"/>
          </a:ln>
        </p:spPr>
      </p:pic>
      <p:pic>
        <p:nvPicPr>
          <p:cNvPr id="1559" name="image3.png" descr="C:\Users\fdegrigny\Pictures\layers-icon.png"/>
          <p:cNvPicPr>
            <a:picLocks noChangeAspect="1"/>
          </p:cNvPicPr>
          <p:nvPr/>
        </p:nvPicPr>
        <p:blipFill>
          <a:blip r:embed="rId3">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1" name="Shape 156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2" name="Shape 1562"/>
          <p:cNvSpPr/>
          <p:nvPr>
            <p:ph type="title"/>
          </p:nvPr>
        </p:nvSpPr>
        <p:spPr>
          <a:xfrm>
            <a:off x="457200" y="274637"/>
            <a:ext cx="8229600" cy="1143004"/>
          </a:xfrm>
          <a:prstGeom prst="rect">
            <a:avLst/>
          </a:prstGeom>
        </p:spPr>
        <p:txBody>
          <a:bodyPr/>
          <a:lstStyle/>
          <a:p>
            <a:pPr/>
            <a:r>
              <a:t>Facade</a:t>
            </a:r>
          </a:p>
        </p:txBody>
      </p:sp>
      <p:sp>
        <p:nvSpPr>
          <p:cNvPr id="1563" name="Shape 1563"/>
          <p:cNvSpPr/>
          <p:nvPr>
            <p:ph type="body" idx="1"/>
          </p:nvPr>
        </p:nvSpPr>
        <p:spPr>
          <a:xfrm>
            <a:off x="457200" y="1600200"/>
            <a:ext cx="8229600" cy="4525963"/>
          </a:xfrm>
          <a:prstGeom prst="rect">
            <a:avLst/>
          </a:prstGeom>
        </p:spPr>
        <p:txBody>
          <a:bodyPr/>
          <a:lstStyle/>
          <a:p>
            <a:pPr>
              <a:spcBef>
                <a:spcPts val="400"/>
              </a:spcBef>
              <a:defRPr sz="2800"/>
            </a:pPr>
          </a:p>
          <a:p>
            <a:pPr marL="829732" indent="-829732">
              <a:spcBef>
                <a:spcPts val="600"/>
              </a:spcBef>
              <a:defRPr sz="2800"/>
            </a:pPr>
            <a:r>
              <a:t>Ce pattern permet de gérer un système comme une boîte noire</a:t>
            </a:r>
            <a:endParaRPr sz="1800"/>
          </a:p>
          <a:p>
            <a:pPr marL="829732" indent="-829732">
              <a:spcBef>
                <a:spcPts val="600"/>
              </a:spcBef>
              <a:defRPr sz="2800"/>
            </a:pPr>
            <a:r>
              <a:t>Il peut également être utilisé pour exposer l’information d’un système à un autre.</a:t>
            </a:r>
            <a:endParaRPr sz="1800"/>
          </a:p>
          <a:p>
            <a:pPr>
              <a:spcBef>
                <a:spcPts val="400"/>
              </a:spcBef>
              <a:defRPr sz="2800"/>
            </a:pPr>
          </a:p>
          <a:p>
            <a:pPr>
              <a:spcBef>
                <a:spcPts val="600"/>
              </a:spcBef>
              <a:buSzTx/>
              <a:buNone/>
              <a:defRPr sz="2800">
                <a:latin typeface="Wingdings"/>
                <a:ea typeface="Wingdings"/>
                <a:cs typeface="Wingdings"/>
                <a:sym typeface="Wingdings"/>
              </a:defRPr>
            </a:pPr>
            <a:r>
              <a:t>➔ </a:t>
            </a:r>
            <a:r>
              <a:rPr>
                <a:latin typeface="Calibri"/>
                <a:ea typeface="Calibri"/>
                <a:cs typeface="Calibri"/>
                <a:sym typeface="Calibri"/>
              </a:rPr>
              <a:t>exemple d’utilisation : le webservice - échanger l’information entre différents systèmes/applications via le web</a:t>
            </a:r>
          </a:p>
        </p:txBody>
      </p:sp>
      <p:pic>
        <p:nvPicPr>
          <p:cNvPr id="1564"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6" name="Shape 156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7" name="Shape 1567"/>
          <p:cNvSpPr/>
          <p:nvPr>
            <p:ph type="title"/>
          </p:nvPr>
        </p:nvSpPr>
        <p:spPr>
          <a:xfrm>
            <a:off x="457199" y="274637"/>
            <a:ext cx="7355162" cy="1143004"/>
          </a:xfrm>
          <a:prstGeom prst="rect">
            <a:avLst/>
          </a:prstGeom>
        </p:spPr>
        <p:txBody>
          <a:bodyPr lIns="0" tIns="0" rIns="0" bIns="0"/>
          <a:lstStyle/>
          <a:p>
            <a:pPr/>
            <a:r>
              <a:t>Web Services</a:t>
            </a:r>
          </a:p>
        </p:txBody>
      </p:sp>
      <p:sp>
        <p:nvSpPr>
          <p:cNvPr id="1568" name="Shape 1568"/>
          <p:cNvSpPr/>
          <p:nvPr/>
        </p:nvSpPr>
        <p:spPr>
          <a:xfrm>
            <a:off x="609600" y="1752600"/>
            <a:ext cx="8229600" cy="1485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400">
                <a:latin typeface="Calibri"/>
                <a:ea typeface="Calibri"/>
                <a:cs typeface="Calibri"/>
                <a:sym typeface="Calibri"/>
              </a:defRPr>
            </a:pPr>
            <a:r>
              <a:t>Leur utilisation </a:t>
            </a:r>
          </a:p>
          <a:p>
            <a:pPr marL="267461" indent="-267461" defTabSz="713230">
              <a:spcBef>
                <a:spcPts val="300"/>
              </a:spcBef>
              <a:defRPr sz="1000">
                <a:latin typeface="Calibri"/>
                <a:ea typeface="Calibri"/>
                <a:cs typeface="Calibri"/>
                <a:sym typeface="Calibri"/>
              </a:defRPr>
            </a:pPr>
          </a:p>
          <a:p>
            <a:pPr marL="206374" indent="-206374" defTabSz="713230">
              <a:spcBef>
                <a:spcPts val="300"/>
              </a:spcBef>
              <a:buSzPct val="100000"/>
              <a:buFont typeface="Arial"/>
              <a:buChar char="•"/>
              <a:defRPr sz="2000">
                <a:latin typeface="Calibri"/>
                <a:ea typeface="Calibri"/>
                <a:cs typeface="Calibri"/>
                <a:sym typeface="Calibri"/>
              </a:defRPr>
            </a:pPr>
            <a:r>
              <a:t>Il permet d’exposer les traitements d’une application (service) à d’autres applications via le web</a:t>
            </a:r>
          </a:p>
          <a:p>
            <a:pPr marL="206374" indent="-206374" defTabSz="713230">
              <a:spcBef>
                <a:spcPts val="300"/>
              </a:spcBef>
              <a:buSzPct val="100000"/>
              <a:buFont typeface="Arial"/>
              <a:buChar char="•"/>
              <a:defRPr sz="2000">
                <a:latin typeface="Calibri"/>
                <a:ea typeface="Calibri"/>
                <a:cs typeface="Calibri"/>
                <a:sym typeface="Calibri"/>
              </a:defRPr>
            </a:pPr>
            <a:r>
              <a:t>Un contrat permet de décrire le format de l’échange</a:t>
            </a:r>
          </a:p>
        </p:txBody>
      </p:sp>
      <p:grpSp>
        <p:nvGrpSpPr>
          <p:cNvPr id="1586" name="Group 1586"/>
          <p:cNvGrpSpPr/>
          <p:nvPr/>
        </p:nvGrpSpPr>
        <p:grpSpPr>
          <a:xfrm>
            <a:off x="876299" y="3830161"/>
            <a:ext cx="7804311" cy="2041807"/>
            <a:chOff x="0" y="0"/>
            <a:chExt cx="7804310" cy="2041806"/>
          </a:xfrm>
        </p:grpSpPr>
        <p:grpSp>
          <p:nvGrpSpPr>
            <p:cNvPr id="1571" name="Group 1571"/>
            <p:cNvGrpSpPr/>
            <p:nvPr/>
          </p:nvGrpSpPr>
          <p:grpSpPr>
            <a:xfrm>
              <a:off x="-1" y="17934"/>
              <a:ext cx="1830293" cy="2023873"/>
              <a:chOff x="0" y="0"/>
              <a:chExt cx="1830291" cy="2023871"/>
            </a:xfrm>
          </p:grpSpPr>
          <p:sp>
            <p:nvSpPr>
              <p:cNvPr id="1569" name="Shape 1569"/>
              <p:cNvSpPr/>
              <p:nvPr/>
            </p:nvSpPr>
            <p:spPr>
              <a:xfrm>
                <a:off x="-1" y="-1"/>
                <a:ext cx="1830293" cy="2023872"/>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570" name="Shape 1570"/>
              <p:cNvSpPr/>
              <p:nvPr/>
            </p:nvSpPr>
            <p:spPr>
              <a:xfrm>
                <a:off x="-1" y="878584"/>
                <a:ext cx="183029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Client</a:t>
                </a:r>
              </a:p>
            </p:txBody>
          </p:sp>
        </p:grpSp>
        <p:grpSp>
          <p:nvGrpSpPr>
            <p:cNvPr id="1574" name="Group 1574"/>
            <p:cNvGrpSpPr/>
            <p:nvPr/>
          </p:nvGrpSpPr>
          <p:grpSpPr>
            <a:xfrm>
              <a:off x="4432299" y="17934"/>
              <a:ext cx="2214617" cy="2023873"/>
              <a:chOff x="0" y="0"/>
              <a:chExt cx="2214615" cy="2023871"/>
            </a:xfrm>
          </p:grpSpPr>
          <p:sp>
            <p:nvSpPr>
              <p:cNvPr id="1572" name="Shape 1572"/>
              <p:cNvSpPr/>
              <p:nvPr/>
            </p:nvSpPr>
            <p:spPr>
              <a:xfrm>
                <a:off x="-1" y="-1"/>
                <a:ext cx="2214617" cy="2023872"/>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573" name="Shape 1573"/>
              <p:cNvSpPr/>
              <p:nvPr/>
            </p:nvSpPr>
            <p:spPr>
              <a:xfrm>
                <a:off x="-1" y="211833"/>
                <a:ext cx="2214617" cy="160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defRPr>
                    <a:latin typeface="Calibri"/>
                    <a:ea typeface="Calibri"/>
                    <a:cs typeface="Calibri"/>
                    <a:sym typeface="Calibri"/>
                  </a:defRPr>
                </a:pPr>
              </a:p>
              <a:p>
                <a:pPr algn="ctr">
                  <a:defRPr>
                    <a:latin typeface="Calibri"/>
                    <a:ea typeface="Calibri"/>
                    <a:cs typeface="Calibri"/>
                    <a:sym typeface="Calibri"/>
                  </a:defRPr>
                </a:pPr>
              </a:p>
              <a:p>
                <a:pPr algn="ctr">
                  <a:defRPr>
                    <a:latin typeface="Calibri"/>
                    <a:ea typeface="Calibri"/>
                    <a:cs typeface="Calibri"/>
                    <a:sym typeface="Calibri"/>
                  </a:defRPr>
                </a:pPr>
              </a:p>
              <a:p>
                <a:pPr algn="ctr">
                  <a:defRPr>
                    <a:latin typeface="Calibri"/>
                    <a:ea typeface="Calibri"/>
                    <a:cs typeface="Calibri"/>
                    <a:sym typeface="Calibri"/>
                  </a:defRPr>
                </a:pPr>
              </a:p>
              <a:p>
                <a:pPr algn="ctr">
                  <a:defRPr>
                    <a:latin typeface="Calibri"/>
                    <a:ea typeface="Calibri"/>
                    <a:cs typeface="Calibri"/>
                    <a:sym typeface="Calibri"/>
                  </a:defRPr>
                </a:pPr>
              </a:p>
              <a:p>
                <a:pPr algn="ctr">
                  <a:defRPr>
                    <a:latin typeface="Calibri"/>
                    <a:ea typeface="Calibri"/>
                    <a:cs typeface="Calibri"/>
                    <a:sym typeface="Calibri"/>
                  </a:defRPr>
                </a:pPr>
                <a:r>
                  <a:t>Serveur</a:t>
                </a:r>
              </a:p>
            </p:txBody>
          </p:sp>
        </p:grpSp>
        <p:sp>
          <p:nvSpPr>
            <p:cNvPr id="1575" name="Shape 1575"/>
            <p:cNvSpPr/>
            <p:nvPr/>
          </p:nvSpPr>
          <p:spPr>
            <a:xfrm>
              <a:off x="1828800" y="665637"/>
              <a:ext cx="2319702" cy="3"/>
            </a:xfrm>
            <a:prstGeom prst="line">
              <a:avLst/>
            </a:pr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76" name="Shape 1576"/>
            <p:cNvSpPr/>
            <p:nvPr/>
          </p:nvSpPr>
          <p:spPr>
            <a:xfrm>
              <a:off x="4156671" y="481884"/>
              <a:ext cx="783633" cy="570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2"/>
            </a:solidFill>
            <a:ln w="25400" cap="flat">
              <a:solidFill>
                <a:srgbClr val="8C3A38"/>
              </a:solidFill>
              <a:prstDash val="solid"/>
              <a:bevel/>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solidFill>
                    <a:srgbClr val="FFFFFF"/>
                  </a:solidFill>
                  <a:latin typeface="Calibri"/>
                  <a:ea typeface="Calibri"/>
                  <a:cs typeface="Calibri"/>
                  <a:sym typeface="Calibri"/>
                </a:defRPr>
              </a:pPr>
            </a:p>
          </p:txBody>
        </p:sp>
        <p:sp>
          <p:nvSpPr>
            <p:cNvPr id="1577" name="Shape 1577"/>
            <p:cNvSpPr/>
            <p:nvPr/>
          </p:nvSpPr>
          <p:spPr>
            <a:xfrm>
              <a:off x="1832272" y="856137"/>
              <a:ext cx="2319702" cy="4"/>
            </a:xfrm>
            <a:prstGeom prst="line">
              <a:avLst/>
            </a:prstGeom>
            <a:noFill/>
            <a:ln w="25400" cap="flat">
              <a:solidFill>
                <a:schemeClr val="accent1"/>
              </a:solidFill>
              <a:prstDash val="solid"/>
              <a:bevel/>
              <a:head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78" name="Shape 1578"/>
            <p:cNvSpPr/>
            <p:nvPr/>
          </p:nvSpPr>
          <p:spPr>
            <a:xfrm>
              <a:off x="2032532" y="289718"/>
              <a:ext cx="1919182" cy="294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400">
                  <a:latin typeface="Calibri"/>
                  <a:ea typeface="Calibri"/>
                  <a:cs typeface="Calibri"/>
                  <a:sym typeface="Calibri"/>
                </a:defRPr>
              </a:lvl1pPr>
            </a:lstStyle>
            <a:p>
              <a:pPr/>
              <a:r>
                <a:t>Appel du webservice</a:t>
              </a:r>
            </a:p>
          </p:txBody>
        </p:sp>
        <p:sp>
          <p:nvSpPr>
            <p:cNvPr id="1579" name="Shape 1579"/>
            <p:cNvSpPr/>
            <p:nvPr/>
          </p:nvSpPr>
          <p:spPr>
            <a:xfrm>
              <a:off x="2032532" y="876200"/>
              <a:ext cx="1919182"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400">
                  <a:latin typeface="Calibri"/>
                  <a:ea typeface="Calibri"/>
                  <a:cs typeface="Calibri"/>
                  <a:sym typeface="Calibri"/>
                </a:defRPr>
              </a:lvl1pPr>
            </a:lstStyle>
            <a:p>
              <a:pPr/>
              <a:r>
                <a:t>Réponse</a:t>
              </a:r>
            </a:p>
          </p:txBody>
        </p:sp>
        <p:sp>
          <p:nvSpPr>
            <p:cNvPr id="1580" name="Shape 1580"/>
            <p:cNvSpPr/>
            <p:nvPr/>
          </p:nvSpPr>
          <p:spPr>
            <a:xfrm flipV="1">
              <a:off x="5041900" y="372694"/>
              <a:ext cx="473494" cy="242146"/>
            </a:xfrm>
            <a:prstGeom prst="line">
              <a:avLst/>
            </a:pr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81" name="Shape 1581"/>
            <p:cNvSpPr/>
            <p:nvPr/>
          </p:nvSpPr>
          <p:spPr>
            <a:xfrm flipV="1">
              <a:off x="5041901" y="754537"/>
              <a:ext cx="2097113" cy="3"/>
            </a:xfrm>
            <a:prstGeom prst="line">
              <a:avLst/>
            </a:pr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82" name="Shape 1582"/>
            <p:cNvSpPr/>
            <p:nvPr/>
          </p:nvSpPr>
          <p:spPr>
            <a:xfrm>
              <a:off x="5041900" y="945038"/>
              <a:ext cx="472967" cy="176202"/>
            </a:xfrm>
            <a:prstGeom prst="line">
              <a:avLst/>
            </a:prstGeom>
            <a:noFill/>
            <a:ln w="25400" cap="flat">
              <a:solidFill>
                <a:schemeClr val="accent1"/>
              </a:solidFill>
              <a:prstDash val="solid"/>
              <a:bevel/>
              <a:tailEnd type="triangle" w="med" len="me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defRPr>
                  <a:latin typeface="Calibri"/>
                  <a:ea typeface="Calibri"/>
                  <a:cs typeface="Calibri"/>
                  <a:sym typeface="Calibri"/>
                </a:defRPr>
              </a:pPr>
            </a:p>
          </p:txBody>
        </p:sp>
        <p:sp>
          <p:nvSpPr>
            <p:cNvPr id="1583" name="Shape 1583"/>
            <p:cNvSpPr/>
            <p:nvPr/>
          </p:nvSpPr>
          <p:spPr>
            <a:xfrm>
              <a:off x="5377039" y="-1"/>
              <a:ext cx="932218" cy="281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i="1" sz="1300">
                  <a:latin typeface="Calibri"/>
                  <a:ea typeface="Calibri"/>
                  <a:cs typeface="Calibri"/>
                  <a:sym typeface="Calibri"/>
                </a:defRPr>
              </a:lvl1pPr>
            </a:lstStyle>
            <a:p>
              <a:pPr/>
              <a:r>
                <a:t>Traitement</a:t>
              </a:r>
            </a:p>
          </p:txBody>
        </p:sp>
        <p:sp>
          <p:nvSpPr>
            <p:cNvPr id="1584" name="Shape 1584"/>
            <p:cNvSpPr/>
            <p:nvPr/>
          </p:nvSpPr>
          <p:spPr>
            <a:xfrm>
              <a:off x="5504039" y="884077"/>
              <a:ext cx="922605"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defRPr i="1" sz="1300">
                  <a:latin typeface="Calibri"/>
                  <a:ea typeface="Calibri"/>
                  <a:cs typeface="Calibri"/>
                  <a:sym typeface="Calibri"/>
                </a:defRPr>
              </a:pPr>
              <a:r>
                <a:t>Lancement </a:t>
              </a:r>
            </a:p>
            <a:p>
              <a:pPr>
                <a:defRPr i="1" sz="1300">
                  <a:latin typeface="Calibri"/>
                  <a:ea typeface="Calibri"/>
                  <a:cs typeface="Calibri"/>
                  <a:sym typeface="Calibri"/>
                </a:defRPr>
              </a:pPr>
              <a:r>
                <a:t>tache </a:t>
              </a:r>
            </a:p>
            <a:p>
              <a:pPr>
                <a:defRPr i="1" sz="1300">
                  <a:latin typeface="Calibri"/>
                  <a:ea typeface="Calibri"/>
                  <a:cs typeface="Calibri"/>
                  <a:sym typeface="Calibri"/>
                </a:defRPr>
              </a:pPr>
              <a:r>
                <a:t>asynchrone</a:t>
              </a:r>
            </a:p>
          </p:txBody>
        </p:sp>
        <p:sp>
          <p:nvSpPr>
            <p:cNvPr id="1585" name="Shape 1585"/>
            <p:cNvSpPr/>
            <p:nvPr/>
          </p:nvSpPr>
          <p:spPr>
            <a:xfrm>
              <a:off x="7127501" y="352100"/>
              <a:ext cx="676809"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defRPr i="1" sz="1300">
                  <a:latin typeface="Calibri"/>
                  <a:ea typeface="Calibri"/>
                  <a:cs typeface="Calibri"/>
                  <a:sym typeface="Calibri"/>
                </a:defRPr>
              </a:pPr>
              <a:r>
                <a:t>Appel </a:t>
              </a:r>
            </a:p>
            <a:p>
              <a:pPr>
                <a:defRPr i="1" sz="1300">
                  <a:latin typeface="Calibri"/>
                  <a:ea typeface="Calibri"/>
                  <a:cs typeface="Calibri"/>
                  <a:sym typeface="Calibri"/>
                </a:defRPr>
              </a:pPr>
              <a:r>
                <a:t>base de </a:t>
              </a:r>
            </a:p>
            <a:p>
              <a:pPr>
                <a:defRPr i="1" sz="1300">
                  <a:latin typeface="Calibri"/>
                  <a:ea typeface="Calibri"/>
                  <a:cs typeface="Calibri"/>
                  <a:sym typeface="Calibri"/>
                </a:defRPr>
              </a:pPr>
              <a:r>
                <a:t>données</a:t>
              </a:r>
            </a:p>
          </p:txBody>
        </p:sp>
      </p:grpSp>
      <p:pic>
        <p:nvPicPr>
          <p:cNvPr id="1587"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9" name="Shape 1589"/>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0" name="Shape 1590"/>
          <p:cNvSpPr/>
          <p:nvPr>
            <p:ph type="title"/>
          </p:nvPr>
        </p:nvSpPr>
        <p:spPr>
          <a:xfrm>
            <a:off x="457199" y="274637"/>
            <a:ext cx="7355162" cy="1143004"/>
          </a:xfrm>
          <a:prstGeom prst="rect">
            <a:avLst/>
          </a:prstGeom>
        </p:spPr>
        <p:txBody>
          <a:bodyPr lIns="0" tIns="0" rIns="0" bIns="0"/>
          <a:lstStyle/>
          <a:p>
            <a:pPr/>
            <a:r>
              <a:t>Web Services</a:t>
            </a:r>
          </a:p>
        </p:txBody>
      </p:sp>
      <p:sp>
        <p:nvSpPr>
          <p:cNvPr id="1591" name="Shape 1591"/>
          <p:cNvSpPr/>
          <p:nvPr/>
        </p:nvSpPr>
        <p:spPr>
          <a:xfrm>
            <a:off x="609600" y="1752600"/>
            <a:ext cx="8229600" cy="4000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67461" indent="-267461" defTabSz="713230">
              <a:spcBef>
                <a:spcPts val="500"/>
              </a:spcBef>
              <a:defRPr i="1" sz="2700">
                <a:latin typeface="Calibri"/>
                <a:ea typeface="Calibri"/>
                <a:cs typeface="Calibri"/>
                <a:sym typeface="Calibri"/>
              </a:defRPr>
            </a:pPr>
            <a:r>
              <a:t>Les implémentations techniques</a:t>
            </a:r>
          </a:p>
          <a:p>
            <a:pPr defTabSz="713230">
              <a:spcBef>
                <a:spcPts val="300"/>
              </a:spcBef>
              <a:defRPr i="1">
                <a:latin typeface="Calibri"/>
                <a:ea typeface="Calibri"/>
                <a:cs typeface="Calibri"/>
                <a:sym typeface="Calibri"/>
              </a:defRPr>
            </a:pPr>
          </a:p>
          <a:p>
            <a:pPr defTabSz="713230">
              <a:spcBef>
                <a:spcPts val="300"/>
              </a:spcBef>
              <a:defRPr i="1" sz="2400">
                <a:latin typeface="Calibri"/>
                <a:ea typeface="Calibri"/>
                <a:cs typeface="Calibri"/>
                <a:sym typeface="Calibri"/>
              </a:defRPr>
            </a:pPr>
          </a:p>
          <a:p>
            <a:pPr marL="206374" indent="-206374" defTabSz="713230">
              <a:spcBef>
                <a:spcPts val="300"/>
              </a:spcBef>
              <a:buSzPct val="100000"/>
              <a:buFont typeface="Arial"/>
              <a:buChar char="•"/>
              <a:defRPr sz="2200">
                <a:latin typeface="Calibri"/>
                <a:ea typeface="Calibri"/>
                <a:cs typeface="Calibri"/>
                <a:sym typeface="Calibri"/>
              </a:defRPr>
            </a:pPr>
            <a:r>
              <a:t>Via SOAP : échange XML - contrat : WSDL</a:t>
            </a:r>
          </a:p>
          <a:p>
            <a:pPr marL="206374" indent="-206374" defTabSz="713230">
              <a:spcBef>
                <a:spcPts val="300"/>
              </a:spcBef>
              <a:buSzPct val="100000"/>
              <a:buFont typeface="Arial"/>
              <a:buChar char="•"/>
              <a:defRPr sz="2200">
                <a:latin typeface="Calibri"/>
                <a:ea typeface="Calibri"/>
                <a:cs typeface="Calibri"/>
                <a:sym typeface="Calibri"/>
              </a:defRPr>
            </a:pPr>
            <a:r>
              <a:t>Via REST : utilisation d’URI et HTTP - description possible via WADL</a:t>
            </a:r>
          </a:p>
          <a:p>
            <a:pPr defTabSz="713230">
              <a:spcBef>
                <a:spcPts val="300"/>
              </a:spcBef>
              <a:defRPr sz="2000">
                <a:latin typeface="Calibri"/>
                <a:ea typeface="Calibri"/>
                <a:cs typeface="Calibri"/>
                <a:sym typeface="Calibri"/>
              </a:defRPr>
            </a:pPr>
          </a:p>
          <a:p>
            <a:pPr defTabSz="713230">
              <a:spcBef>
                <a:spcPts val="300"/>
              </a:spcBef>
              <a:defRPr sz="2000">
                <a:latin typeface="Calibri"/>
                <a:ea typeface="Calibri"/>
                <a:cs typeface="Calibri"/>
                <a:sym typeface="Calibri"/>
              </a:defRPr>
            </a:pPr>
          </a:p>
          <a:p>
            <a:pPr defTabSz="713230">
              <a:spcBef>
                <a:spcPts val="300"/>
              </a:spcBef>
              <a:defRPr sz="2400">
                <a:latin typeface="Calibri"/>
                <a:ea typeface="Calibri"/>
                <a:cs typeface="Calibri"/>
                <a:sym typeface="Calibri"/>
              </a:defRPr>
            </a:pPr>
            <a:r>
              <a:t>En java : JAX-WS,</a:t>
            </a:r>
            <a:r>
              <a:t> </a:t>
            </a:r>
            <a:r>
              <a:t>SpringWS, CXF, JAX-RS</a:t>
            </a:r>
          </a:p>
          <a:p>
            <a:pPr marL="267461" indent="-267461" defTabSz="713230">
              <a:spcBef>
                <a:spcPts val="300"/>
              </a:spcBef>
              <a:defRPr sz="2400">
                <a:latin typeface="Calibri"/>
                <a:ea typeface="Calibri"/>
                <a:cs typeface="Calibri"/>
                <a:sym typeface="Calibri"/>
              </a:defRPr>
            </a:pPr>
          </a:p>
          <a:p>
            <a:pPr defTabSz="713230">
              <a:spcBef>
                <a:spcPts val="300"/>
              </a:spcBef>
              <a:defRPr sz="2400">
                <a:latin typeface="Calibri"/>
                <a:ea typeface="Calibri"/>
                <a:cs typeface="Calibri"/>
                <a:sym typeface="Calibri"/>
              </a:defRPr>
            </a:pPr>
            <a:r>
              <a:t>Logiciel : SoapUI</a:t>
            </a:r>
          </a:p>
        </p:txBody>
      </p:sp>
      <p:pic>
        <p:nvPicPr>
          <p:cNvPr id="1592"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4" name="Shape 1594"/>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5" name="Shape 1595"/>
          <p:cNvSpPr/>
          <p:nvPr>
            <p:ph type="title"/>
          </p:nvPr>
        </p:nvSpPr>
        <p:spPr>
          <a:xfrm>
            <a:off x="457200" y="274637"/>
            <a:ext cx="8229600" cy="1143004"/>
          </a:xfrm>
          <a:prstGeom prst="rect">
            <a:avLst/>
          </a:prstGeom>
        </p:spPr>
        <p:txBody>
          <a:bodyPr lIns="0" tIns="0" rIns="0" bIns="0"/>
          <a:lstStyle/>
          <a:p>
            <a:pPr/>
            <a:r>
              <a:t>Premier webservice</a:t>
            </a:r>
          </a:p>
        </p:txBody>
      </p:sp>
      <p:sp>
        <p:nvSpPr>
          <p:cNvPr id="1596" name="Shape 1596"/>
          <p:cNvSpPr/>
          <p:nvPr>
            <p:ph type="body" idx="1"/>
          </p:nvPr>
        </p:nvSpPr>
        <p:spPr>
          <a:xfrm>
            <a:off x="457200" y="1600200"/>
            <a:ext cx="8229600" cy="4525963"/>
          </a:xfrm>
          <a:prstGeom prst="rect">
            <a:avLst/>
          </a:prstGeom>
        </p:spPr>
        <p:txBody>
          <a:bodyPr lIns="0" tIns="0" rIns="0" bIns="0"/>
          <a:lstStyle/>
          <a:p>
            <a:pPr marL="1083732" indent="-1083732">
              <a:buSzTx/>
              <a:buNone/>
            </a:pPr>
            <a:r>
              <a:t>Exercice</a:t>
            </a:r>
          </a:p>
          <a:p>
            <a:pPr>
              <a:spcBef>
                <a:spcPts val="500"/>
              </a:spcBef>
              <a:buSzTx/>
              <a:buNone/>
              <a:defRPr i="1" sz="2400"/>
            </a:pPr>
          </a:p>
          <a:p>
            <a:pPr>
              <a:spcBef>
                <a:spcPts val="500"/>
              </a:spcBef>
              <a:buSzTx/>
              <a:buNone/>
              <a:defRPr i="1" sz="2400"/>
            </a:pPr>
            <a:r>
              <a:t>Utilisation de soapUi pour effectuer une requête SOAP et une requête REST .</a:t>
            </a:r>
            <a:endParaRPr sz="1800"/>
          </a:p>
          <a:p>
            <a:pPr>
              <a:spcBef>
                <a:spcPts val="500"/>
              </a:spcBef>
              <a:buSzTx/>
              <a:buNone/>
              <a:defRPr i="1" sz="2400"/>
            </a:pPr>
            <a:r>
              <a:t>Création d’un mock via SOAP UI.</a:t>
            </a:r>
          </a:p>
        </p:txBody>
      </p:sp>
      <p:pic>
        <p:nvPicPr>
          <p:cNvPr id="1597"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598" name="image17.png" descr="C:\Users\fdegrigny\Pictures\book-icon.png"/>
          <p:cNvPicPr>
            <a:picLocks noChangeAspect="1"/>
          </p:cNvPicPr>
          <p:nvPr/>
        </p:nvPicPr>
        <p:blipFill>
          <a:blip r:embed="rId3">
            <a:extLst/>
          </a:blip>
          <a:stretch>
            <a:fillRect/>
          </a:stretch>
        </p:blipFill>
        <p:spPr>
          <a:xfrm>
            <a:off x="1979711" y="1484783"/>
            <a:ext cx="735013" cy="661989"/>
          </a:xfrm>
          <a:prstGeom prst="rect">
            <a:avLst/>
          </a:prstGeom>
          <a:ln w="12700">
            <a:miter lim="400000"/>
          </a:ln>
        </p:spPr>
      </p:pic>
      <p:sp>
        <p:nvSpPr>
          <p:cNvPr id="1599" name="Shape 1599"/>
          <p:cNvSpPr/>
          <p:nvPr/>
        </p:nvSpPr>
        <p:spPr>
          <a:xfrm>
            <a:off x="2771799" y="1556791"/>
            <a:ext cx="172819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3.1 &amp; 3.2</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1" name="Shape 1601"/>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2" name="Shape 1602"/>
          <p:cNvSpPr/>
          <p:nvPr>
            <p:ph type="title"/>
          </p:nvPr>
        </p:nvSpPr>
        <p:spPr>
          <a:xfrm>
            <a:off x="457199" y="274637"/>
            <a:ext cx="7355162" cy="1143004"/>
          </a:xfrm>
          <a:prstGeom prst="rect">
            <a:avLst/>
          </a:prstGeom>
        </p:spPr>
        <p:txBody>
          <a:bodyPr lIns="0" tIns="0" rIns="0" bIns="0"/>
          <a:lstStyle/>
          <a:p>
            <a:pPr/>
            <a:r>
              <a:t>Webservices</a:t>
            </a:r>
          </a:p>
        </p:txBody>
      </p:sp>
      <p:sp>
        <p:nvSpPr>
          <p:cNvPr id="1603" name="Shape 1603"/>
          <p:cNvSpPr/>
          <p:nvPr/>
        </p:nvSpPr>
        <p:spPr>
          <a:xfrm>
            <a:off x="609600" y="1752600"/>
            <a:ext cx="8229600" cy="4165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59436" indent="-259436" defTabSz="691833">
              <a:spcBef>
                <a:spcPts val="400"/>
              </a:spcBef>
              <a:defRPr i="1" sz="2300">
                <a:latin typeface="Calibri"/>
                <a:ea typeface="Calibri"/>
                <a:cs typeface="Calibri"/>
                <a:sym typeface="Calibri"/>
              </a:defRPr>
            </a:pPr>
            <a:r>
              <a:t>Implémentation en Java à l’aide de Spring et CXF</a:t>
            </a:r>
          </a:p>
          <a:p>
            <a:pPr marL="259436" indent="-259436" defTabSz="691833">
              <a:spcBef>
                <a:spcPts val="200"/>
              </a:spcBef>
              <a:defRPr sz="900">
                <a:latin typeface="Calibri"/>
                <a:ea typeface="Calibri"/>
                <a:cs typeface="Calibri"/>
                <a:sym typeface="Calibri"/>
              </a:defRPr>
            </a:pPr>
          </a:p>
          <a:p>
            <a:pPr marL="186836" indent="-186836" defTabSz="691833">
              <a:spcBef>
                <a:spcPts val="200"/>
              </a:spcBef>
              <a:buSzPct val="100000"/>
              <a:buFont typeface="Arial"/>
              <a:buChar char="•"/>
              <a:defRPr sz="2000">
                <a:latin typeface="Calibri"/>
                <a:ea typeface="Calibri"/>
                <a:cs typeface="Calibri"/>
                <a:sym typeface="Calibri"/>
              </a:defRPr>
            </a:pPr>
            <a:r>
              <a:t>Définition de l’interface qui sera le contrat du service</a:t>
            </a:r>
          </a:p>
          <a:p>
            <a:pPr marL="186836" indent="-186836" defTabSz="691833">
              <a:spcBef>
                <a:spcPts val="200"/>
              </a:spcBef>
              <a:buSzPct val="100000"/>
              <a:buFont typeface="Arial"/>
              <a:buChar char="•"/>
              <a:defRPr sz="2000">
                <a:latin typeface="Calibri"/>
                <a:ea typeface="Calibri"/>
                <a:cs typeface="Calibri"/>
                <a:sym typeface="Calibri"/>
              </a:defRPr>
            </a:pPr>
            <a:r>
              <a:t>Implémentation de la version serveur - réalisation du traitement</a:t>
            </a:r>
          </a:p>
          <a:p>
            <a:pPr marL="186836" indent="-186836" defTabSz="691833">
              <a:spcBef>
                <a:spcPts val="200"/>
              </a:spcBef>
              <a:buSzPct val="100000"/>
              <a:buFont typeface="Arial"/>
              <a:buChar char="•"/>
              <a:defRPr sz="2000">
                <a:latin typeface="Calibri"/>
                <a:ea typeface="Calibri"/>
                <a:cs typeface="Calibri"/>
                <a:sym typeface="Calibri"/>
              </a:defRPr>
            </a:pPr>
            <a:r>
              <a:t>Configuration du client</a:t>
            </a:r>
          </a:p>
          <a:p>
            <a:pPr defTabSz="691833">
              <a:spcBef>
                <a:spcPts val="200"/>
              </a:spcBef>
              <a:defRPr sz="1400">
                <a:latin typeface="Calibri"/>
                <a:ea typeface="Calibri"/>
                <a:cs typeface="Calibri"/>
                <a:sym typeface="Calibri"/>
              </a:defRPr>
            </a:pPr>
          </a:p>
          <a:p>
            <a:pPr defTabSz="691833">
              <a:spcBef>
                <a:spcPts val="200"/>
              </a:spcBef>
              <a:defRPr sz="1400">
                <a:latin typeface="Calibri"/>
                <a:ea typeface="Calibri"/>
                <a:cs typeface="Calibri"/>
                <a:sym typeface="Calibri"/>
              </a:defRPr>
            </a:pPr>
          </a:p>
          <a:p>
            <a:pPr marL="259436" indent="-259436" defTabSz="691833">
              <a:spcBef>
                <a:spcPts val="400"/>
              </a:spcBef>
              <a:defRPr i="1" sz="2300">
                <a:latin typeface="Calibri"/>
                <a:ea typeface="Calibri"/>
                <a:cs typeface="Calibri"/>
                <a:sym typeface="Calibri"/>
              </a:defRPr>
            </a:pPr>
            <a:r>
              <a:t>Exposition du WebService dans un serveur web : </a:t>
            </a:r>
          </a:p>
          <a:p>
            <a:pPr defTabSz="691833">
              <a:spcBef>
                <a:spcPts val="200"/>
              </a:spcBef>
              <a:defRPr sz="1400">
                <a:latin typeface="Calibri"/>
                <a:ea typeface="Calibri"/>
                <a:cs typeface="Calibri"/>
                <a:sym typeface="Calibri"/>
              </a:defRPr>
            </a:pPr>
          </a:p>
          <a:p>
            <a:pPr marL="186836" indent="-186836" defTabSz="691833">
              <a:spcBef>
                <a:spcPts val="200"/>
              </a:spcBef>
              <a:buSzPct val="100000"/>
              <a:buFont typeface="Arial"/>
              <a:buChar char="•"/>
              <a:defRPr sz="2000">
                <a:latin typeface="Calibri"/>
                <a:ea typeface="Calibri"/>
                <a:cs typeface="Calibri"/>
                <a:sym typeface="Calibri"/>
              </a:defRPr>
            </a:pPr>
            <a:r>
              <a:t>Utilisation de tomcat</a:t>
            </a:r>
          </a:p>
          <a:p>
            <a:pPr marL="186836" indent="-186836" defTabSz="691833">
              <a:spcBef>
                <a:spcPts val="200"/>
              </a:spcBef>
              <a:buSzPct val="100000"/>
              <a:buFont typeface="Arial"/>
              <a:buChar char="•"/>
              <a:defRPr sz="2000">
                <a:latin typeface="Calibri"/>
                <a:ea typeface="Calibri"/>
                <a:cs typeface="Calibri"/>
                <a:sym typeface="Calibri"/>
              </a:defRPr>
            </a:pPr>
            <a:r>
              <a:t>Requête via SoapUI</a:t>
            </a:r>
          </a:p>
          <a:p>
            <a:pPr marL="186836" indent="-186836" defTabSz="691833">
              <a:spcBef>
                <a:spcPts val="200"/>
              </a:spcBef>
              <a:buSzPct val="100000"/>
              <a:buFont typeface="Arial"/>
              <a:buChar char="•"/>
              <a:defRPr sz="2000">
                <a:latin typeface="Calibri"/>
                <a:ea typeface="Calibri"/>
                <a:cs typeface="Calibri"/>
                <a:sym typeface="Calibri"/>
              </a:defRPr>
            </a:pPr>
            <a:r>
              <a:t>Requête depuis une application JAVA</a:t>
            </a:r>
          </a:p>
          <a:p>
            <a:pPr defTabSz="691833">
              <a:spcBef>
                <a:spcPts val="200"/>
              </a:spcBef>
              <a:defRPr sz="1400">
                <a:latin typeface="Calibri"/>
                <a:ea typeface="Calibri"/>
                <a:cs typeface="Calibri"/>
                <a:sym typeface="Calibri"/>
              </a:defRPr>
            </a:pPr>
          </a:p>
          <a:p>
            <a:pPr defTabSz="691833">
              <a:spcBef>
                <a:spcPts val="200"/>
              </a:spcBef>
              <a:defRPr sz="1400">
                <a:latin typeface="Calibri"/>
                <a:ea typeface="Calibri"/>
                <a:cs typeface="Calibri"/>
                <a:sym typeface="Calibri"/>
              </a:defRPr>
            </a:pPr>
          </a:p>
        </p:txBody>
      </p:sp>
      <p:pic>
        <p:nvPicPr>
          <p:cNvPr id="1604"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6" name="Shape 1606"/>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7" name="Shape 1607"/>
          <p:cNvSpPr/>
          <p:nvPr>
            <p:ph type="title"/>
          </p:nvPr>
        </p:nvSpPr>
        <p:spPr>
          <a:xfrm>
            <a:off x="457200" y="274637"/>
            <a:ext cx="8229600" cy="1143004"/>
          </a:xfrm>
          <a:prstGeom prst="rect">
            <a:avLst/>
          </a:prstGeom>
        </p:spPr>
        <p:txBody>
          <a:bodyPr lIns="0" tIns="0" rIns="0" bIns="0"/>
          <a:lstStyle/>
          <a:p>
            <a:pPr/>
            <a:r>
              <a:t>Implémentatino serveur</a:t>
            </a:r>
          </a:p>
        </p:txBody>
      </p:sp>
      <p:sp>
        <p:nvSpPr>
          <p:cNvPr id="1608" name="Shape 1608"/>
          <p:cNvSpPr/>
          <p:nvPr>
            <p:ph type="body" idx="1"/>
          </p:nvPr>
        </p:nvSpPr>
        <p:spPr>
          <a:xfrm>
            <a:off x="457200" y="1600200"/>
            <a:ext cx="8229600" cy="4525963"/>
          </a:xfrm>
          <a:prstGeom prst="rect">
            <a:avLst/>
          </a:prstGeom>
        </p:spPr>
        <p:txBody>
          <a:bodyPr lIns="0" tIns="0" rIns="0" bIns="0"/>
          <a:lstStyle/>
          <a:p>
            <a:pPr marL="1083732" indent="-1083732">
              <a:buSzTx/>
              <a:buNone/>
            </a:pPr>
            <a:r>
              <a:t>Exercice : java - webservice serveur</a:t>
            </a:r>
          </a:p>
          <a:p>
            <a:pPr>
              <a:spcBef>
                <a:spcPts val="500"/>
              </a:spcBef>
              <a:buSzTx/>
              <a:buNone/>
              <a:defRPr i="1" sz="2400"/>
            </a:pPr>
          </a:p>
          <a:p>
            <a:pPr>
              <a:spcBef>
                <a:spcPts val="500"/>
              </a:spcBef>
              <a:buSzTx/>
              <a:buNone/>
              <a:defRPr i="1" sz="2400"/>
            </a:pPr>
            <a:r>
              <a:t>Création d’un webservice en java : 1 configuration - 1 interface - 1 implémentation</a:t>
            </a:r>
          </a:p>
        </p:txBody>
      </p:sp>
      <p:pic>
        <p:nvPicPr>
          <p:cNvPr id="1609"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610" name="image17.png" descr="C:\Users\fdegrigny\Pictures\book-icon.png"/>
          <p:cNvPicPr>
            <a:picLocks noChangeAspect="1"/>
          </p:cNvPicPr>
          <p:nvPr/>
        </p:nvPicPr>
        <p:blipFill>
          <a:blip r:embed="rId3">
            <a:extLst/>
          </a:blip>
          <a:stretch>
            <a:fillRect/>
          </a:stretch>
        </p:blipFill>
        <p:spPr>
          <a:xfrm>
            <a:off x="395536" y="4005064"/>
            <a:ext cx="735013" cy="661989"/>
          </a:xfrm>
          <a:prstGeom prst="rect">
            <a:avLst/>
          </a:prstGeom>
          <a:ln w="12700">
            <a:miter lim="400000"/>
          </a:ln>
        </p:spPr>
      </p:pic>
      <p:sp>
        <p:nvSpPr>
          <p:cNvPr id="1611" name="Shape 1611"/>
          <p:cNvSpPr/>
          <p:nvPr/>
        </p:nvSpPr>
        <p:spPr>
          <a:xfrm>
            <a:off x="1187624" y="4077072"/>
            <a:ext cx="172819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3.3</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3" name="Shape 1613"/>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4" name="Shape 1614"/>
          <p:cNvSpPr/>
          <p:nvPr>
            <p:ph type="title"/>
          </p:nvPr>
        </p:nvSpPr>
        <p:spPr>
          <a:xfrm>
            <a:off x="457200" y="274637"/>
            <a:ext cx="8229600" cy="1143004"/>
          </a:xfrm>
          <a:prstGeom prst="rect">
            <a:avLst/>
          </a:prstGeom>
        </p:spPr>
        <p:txBody>
          <a:bodyPr lIns="0" tIns="0" rIns="0" bIns="0"/>
          <a:lstStyle/>
          <a:p>
            <a:pPr/>
            <a:r>
              <a:t>Implémentation client</a:t>
            </a:r>
          </a:p>
        </p:txBody>
      </p:sp>
      <p:sp>
        <p:nvSpPr>
          <p:cNvPr id="1615" name="Shape 1615"/>
          <p:cNvSpPr/>
          <p:nvPr>
            <p:ph type="body" idx="1"/>
          </p:nvPr>
        </p:nvSpPr>
        <p:spPr>
          <a:xfrm>
            <a:off x="457200" y="1600200"/>
            <a:ext cx="8229600" cy="4525963"/>
          </a:xfrm>
          <a:prstGeom prst="rect">
            <a:avLst/>
          </a:prstGeom>
        </p:spPr>
        <p:txBody>
          <a:bodyPr lIns="0" tIns="0" rIns="0" bIns="0"/>
          <a:lstStyle/>
          <a:p>
            <a:pPr marL="1083732" indent="-1083732">
              <a:buSzTx/>
              <a:buNone/>
            </a:pPr>
            <a:r>
              <a:t>Exercice : java - webservice client</a:t>
            </a:r>
            <a:endParaRPr sz="1800"/>
          </a:p>
          <a:p>
            <a:pPr>
              <a:spcBef>
                <a:spcPts val="500"/>
              </a:spcBef>
              <a:buSzTx/>
              <a:buNone/>
              <a:defRPr i="1" sz="2400"/>
            </a:pPr>
          </a:p>
          <a:p>
            <a:pPr>
              <a:spcBef>
                <a:spcPts val="500"/>
              </a:spcBef>
              <a:buSzTx/>
              <a:buNone/>
              <a:defRPr i="1" sz="2400"/>
            </a:pPr>
            <a:r>
              <a:t>Création d’un webservice en java : 1 configuration - 1 interface - 1 appel via spring</a:t>
            </a:r>
          </a:p>
        </p:txBody>
      </p:sp>
      <p:pic>
        <p:nvPicPr>
          <p:cNvPr id="1616" name="image8.png" descr="C:\Users\fdegrigny\Pictures\exercise_or_gym_area_clip_art_16878.png"/>
          <p:cNvPicPr>
            <a:picLocks noChangeAspect="1"/>
          </p:cNvPicPr>
          <p:nvPr/>
        </p:nvPicPr>
        <p:blipFill>
          <a:blip r:embed="rId2">
            <a:extLst/>
          </a:blip>
          <a:stretch>
            <a:fillRect/>
          </a:stretch>
        </p:blipFill>
        <p:spPr>
          <a:xfrm>
            <a:off x="7596336" y="332656"/>
            <a:ext cx="1056832" cy="1056830"/>
          </a:xfrm>
          <a:prstGeom prst="rect">
            <a:avLst/>
          </a:prstGeom>
          <a:ln w="12700">
            <a:miter lim="400000"/>
          </a:ln>
        </p:spPr>
      </p:pic>
      <p:pic>
        <p:nvPicPr>
          <p:cNvPr id="1617" name="image17.png" descr="C:\Users\fdegrigny\Pictures\book-icon.png"/>
          <p:cNvPicPr>
            <a:picLocks noChangeAspect="1"/>
          </p:cNvPicPr>
          <p:nvPr/>
        </p:nvPicPr>
        <p:blipFill>
          <a:blip r:embed="rId3">
            <a:extLst/>
          </a:blip>
          <a:stretch>
            <a:fillRect/>
          </a:stretch>
        </p:blipFill>
        <p:spPr>
          <a:xfrm>
            <a:off x="395536" y="4005064"/>
            <a:ext cx="735013" cy="661989"/>
          </a:xfrm>
          <a:prstGeom prst="rect">
            <a:avLst/>
          </a:prstGeom>
          <a:ln w="12700">
            <a:miter lim="400000"/>
          </a:ln>
        </p:spPr>
      </p:pic>
      <p:sp>
        <p:nvSpPr>
          <p:cNvPr id="1618" name="Shape 1618"/>
          <p:cNvSpPr/>
          <p:nvPr/>
        </p:nvSpPr>
        <p:spPr>
          <a:xfrm>
            <a:off x="1187624" y="4077072"/>
            <a:ext cx="1728193"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800">
                <a:latin typeface="Calibri"/>
                <a:ea typeface="Calibri"/>
                <a:cs typeface="Calibri"/>
                <a:sym typeface="Calibri"/>
              </a:defRPr>
            </a:lvl1pPr>
          </a:lstStyle>
          <a:p>
            <a:pPr/>
            <a:r>
              <a:t>3.4</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0" name="Shape 1620"/>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1" name="Shape 1621"/>
          <p:cNvSpPr/>
          <p:nvPr>
            <p:ph type="title"/>
          </p:nvPr>
        </p:nvSpPr>
        <p:spPr>
          <a:xfrm>
            <a:off x="457200" y="274638"/>
            <a:ext cx="8229600" cy="1143002"/>
          </a:xfrm>
          <a:prstGeom prst="rect">
            <a:avLst/>
          </a:prstGeom>
        </p:spPr>
        <p:txBody>
          <a:bodyPr/>
          <a:lstStyle/>
          <a:p>
            <a:pPr/>
            <a:r>
              <a:t>Synchronisation</a:t>
            </a:r>
          </a:p>
        </p:txBody>
      </p:sp>
      <p:sp>
        <p:nvSpPr>
          <p:cNvPr id="1622" name="Shape 1622"/>
          <p:cNvSpPr/>
          <p:nvPr>
            <p:ph type="body" idx="1"/>
          </p:nvPr>
        </p:nvSpPr>
        <p:spPr>
          <a:xfrm>
            <a:off x="457200" y="1600200"/>
            <a:ext cx="8229600" cy="4525963"/>
          </a:xfrm>
          <a:prstGeom prst="rect">
            <a:avLst/>
          </a:prstGeom>
        </p:spPr>
        <p:txBody>
          <a:bodyPr/>
          <a:lstStyle>
            <a:lvl1pPr>
              <a:spcBef>
                <a:spcPts val="500"/>
              </a:spcBef>
              <a:buSzTx/>
              <a:buNone/>
              <a:defRPr i="1" sz="2400"/>
            </a:lvl1pPr>
          </a:lstStyle>
          <a:p>
            <a:pPr/>
            <a:r>
              <a:t>Diverses possibilité de traitement sont offertes par les WS :</a:t>
            </a:r>
          </a:p>
        </p:txBody>
      </p:sp>
      <p:sp>
        <p:nvSpPr>
          <p:cNvPr id="1623" name="Shape 1623"/>
          <p:cNvSpPr/>
          <p:nvPr/>
        </p:nvSpPr>
        <p:spPr>
          <a:xfrm>
            <a:off x="539550" y="2852934"/>
            <a:ext cx="3816427" cy="1368154"/>
          </a:xfrm>
          <a:prstGeom prst="rect">
            <a:avLst/>
          </a:prstGeom>
          <a:solidFill>
            <a:srgbClr val="95B3D7"/>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defRPr>
                <a:latin typeface="Calibri"/>
                <a:ea typeface="Calibri"/>
                <a:cs typeface="Calibri"/>
                <a:sym typeface="Calibri"/>
              </a:defRPr>
            </a:pPr>
          </a:p>
        </p:txBody>
      </p:sp>
      <p:sp>
        <p:nvSpPr>
          <p:cNvPr id="1624" name="Shape 1624"/>
          <p:cNvSpPr/>
          <p:nvPr/>
        </p:nvSpPr>
        <p:spPr>
          <a:xfrm>
            <a:off x="4788024" y="2852934"/>
            <a:ext cx="3816426" cy="1368154"/>
          </a:xfrm>
          <a:prstGeom prst="rect">
            <a:avLst/>
          </a:prstGeom>
          <a:solidFill>
            <a:srgbClr val="95B3D7"/>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defRPr>
                <a:latin typeface="Calibri"/>
                <a:ea typeface="Calibri"/>
                <a:cs typeface="Calibri"/>
                <a:sym typeface="Calibri"/>
              </a:defRPr>
            </a:pPr>
          </a:p>
        </p:txBody>
      </p:sp>
      <p:sp>
        <p:nvSpPr>
          <p:cNvPr id="1625" name="Shape 1625"/>
          <p:cNvSpPr/>
          <p:nvPr/>
        </p:nvSpPr>
        <p:spPr>
          <a:xfrm>
            <a:off x="539551" y="4797152"/>
            <a:ext cx="8064897" cy="360042"/>
          </a:xfrm>
          <a:prstGeom prst="rect">
            <a:avLst/>
          </a:prstGeom>
          <a:solidFill>
            <a:srgbClr val="95B3D7"/>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defRPr sz="1200">
                <a:latin typeface="Calibri"/>
                <a:ea typeface="Calibri"/>
                <a:cs typeface="Calibri"/>
                <a:sym typeface="Calibri"/>
              </a:defRPr>
            </a:pPr>
          </a:p>
        </p:txBody>
      </p:sp>
      <p:grpSp>
        <p:nvGrpSpPr>
          <p:cNvPr id="1628" name="Group 1628"/>
          <p:cNvGrpSpPr/>
          <p:nvPr/>
        </p:nvGrpSpPr>
        <p:grpSpPr>
          <a:xfrm>
            <a:off x="1187622" y="2852935"/>
            <a:ext cx="2664300" cy="1368153"/>
            <a:chOff x="0" y="0"/>
            <a:chExt cx="2664299" cy="1368152"/>
          </a:xfrm>
        </p:grpSpPr>
        <p:sp>
          <p:nvSpPr>
            <p:cNvPr id="1626" name="Shape 1626"/>
            <p:cNvSpPr/>
            <p:nvPr/>
          </p:nvSpPr>
          <p:spPr>
            <a:xfrm>
              <a:off x="-1" y="-1"/>
              <a:ext cx="2664301" cy="1368154"/>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27" name="Shape 1627"/>
            <p:cNvSpPr/>
            <p:nvPr/>
          </p:nvSpPr>
          <p:spPr>
            <a:xfrm>
              <a:off x="-1" y="550725"/>
              <a:ext cx="266430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grpSp>
        <p:nvGrpSpPr>
          <p:cNvPr id="1631" name="Group 1631"/>
          <p:cNvGrpSpPr/>
          <p:nvPr/>
        </p:nvGrpSpPr>
        <p:grpSpPr>
          <a:xfrm>
            <a:off x="5076054" y="2852934"/>
            <a:ext cx="360044" cy="1368155"/>
            <a:chOff x="0" y="0"/>
            <a:chExt cx="360042" cy="1368153"/>
          </a:xfrm>
        </p:grpSpPr>
        <p:sp>
          <p:nvSpPr>
            <p:cNvPr id="1629" name="Shape 1629"/>
            <p:cNvSpPr/>
            <p:nvPr/>
          </p:nvSpPr>
          <p:spPr>
            <a:xfrm>
              <a:off x="0" y="-1"/>
              <a:ext cx="360044" cy="1368155"/>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30" name="Shape 1630"/>
            <p:cNvSpPr/>
            <p:nvPr/>
          </p:nvSpPr>
          <p:spPr>
            <a:xfrm rot="16200000">
              <a:off x="-456605" y="549040"/>
              <a:ext cx="127325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grpSp>
        <p:nvGrpSpPr>
          <p:cNvPr id="1634" name="Group 1634"/>
          <p:cNvGrpSpPr/>
          <p:nvPr/>
        </p:nvGrpSpPr>
        <p:grpSpPr>
          <a:xfrm>
            <a:off x="7884368" y="2852934"/>
            <a:ext cx="288034" cy="1368155"/>
            <a:chOff x="0" y="0"/>
            <a:chExt cx="288032" cy="1368153"/>
          </a:xfrm>
        </p:grpSpPr>
        <p:sp>
          <p:nvSpPr>
            <p:cNvPr id="1632" name="Shape 1632"/>
            <p:cNvSpPr/>
            <p:nvPr/>
          </p:nvSpPr>
          <p:spPr>
            <a:xfrm>
              <a:off x="0" y="0"/>
              <a:ext cx="288033" cy="1368154"/>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33" name="Shape 1633"/>
            <p:cNvSpPr/>
            <p:nvPr/>
          </p:nvSpPr>
          <p:spPr>
            <a:xfrm rot="16200000">
              <a:off x="-474018" y="597855"/>
              <a:ext cx="12360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sp>
        <p:nvSpPr>
          <p:cNvPr id="1635" name="Shape 1635"/>
          <p:cNvSpPr/>
          <p:nvPr/>
        </p:nvSpPr>
        <p:spPr>
          <a:xfrm flipH="1">
            <a:off x="1187622" y="4221087"/>
            <a:ext cx="2"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36" name="Shape 1636"/>
          <p:cNvSpPr/>
          <p:nvPr/>
        </p:nvSpPr>
        <p:spPr>
          <a:xfrm>
            <a:off x="5076056" y="4221087"/>
            <a:ext cx="1"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37" name="Shape 1637"/>
          <p:cNvSpPr/>
          <p:nvPr/>
        </p:nvSpPr>
        <p:spPr>
          <a:xfrm>
            <a:off x="3851919"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38" name="Shape 1638"/>
          <p:cNvSpPr/>
          <p:nvPr/>
        </p:nvSpPr>
        <p:spPr>
          <a:xfrm>
            <a:off x="5436096"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39" name="Shape 1639"/>
          <p:cNvSpPr/>
          <p:nvPr/>
        </p:nvSpPr>
        <p:spPr>
          <a:xfrm>
            <a:off x="7884368"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40" name="Shape 1640"/>
          <p:cNvSpPr/>
          <p:nvPr/>
        </p:nvSpPr>
        <p:spPr>
          <a:xfrm>
            <a:off x="395536" y="2492896"/>
            <a:ext cx="331236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Appel synchrone</a:t>
            </a:r>
          </a:p>
        </p:txBody>
      </p:sp>
      <p:sp>
        <p:nvSpPr>
          <p:cNvPr id="1641" name="Shape 1641"/>
          <p:cNvSpPr/>
          <p:nvPr/>
        </p:nvSpPr>
        <p:spPr>
          <a:xfrm>
            <a:off x="4716016" y="2492896"/>
            <a:ext cx="331236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Appel asynchrone en push</a:t>
            </a:r>
          </a:p>
        </p:txBody>
      </p:sp>
      <p:sp>
        <p:nvSpPr>
          <p:cNvPr id="1642" name="Shape 1642"/>
          <p:cNvSpPr/>
          <p:nvPr/>
        </p:nvSpPr>
        <p:spPr>
          <a:xfrm>
            <a:off x="1187624" y="4293096"/>
            <a:ext cx="1008114"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sp>
        <p:nvSpPr>
          <p:cNvPr id="1643" name="Shape 1643"/>
          <p:cNvSpPr/>
          <p:nvPr/>
        </p:nvSpPr>
        <p:spPr>
          <a:xfrm>
            <a:off x="7092280" y="4293096"/>
            <a:ext cx="1008114"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Réponse</a:t>
            </a:r>
          </a:p>
        </p:txBody>
      </p:sp>
      <p:sp>
        <p:nvSpPr>
          <p:cNvPr id="1644" name="Shape 1644"/>
          <p:cNvSpPr/>
          <p:nvPr/>
        </p:nvSpPr>
        <p:spPr>
          <a:xfrm>
            <a:off x="4211959" y="4293096"/>
            <a:ext cx="79209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sp>
        <p:nvSpPr>
          <p:cNvPr id="1645" name="Shape 1645"/>
          <p:cNvSpPr/>
          <p:nvPr/>
        </p:nvSpPr>
        <p:spPr>
          <a:xfrm>
            <a:off x="5436096" y="4293096"/>
            <a:ext cx="115213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Acquittement</a:t>
            </a:r>
          </a:p>
        </p:txBody>
      </p:sp>
      <p:grpSp>
        <p:nvGrpSpPr>
          <p:cNvPr id="1648" name="Group 1648"/>
          <p:cNvGrpSpPr/>
          <p:nvPr/>
        </p:nvGrpSpPr>
        <p:grpSpPr>
          <a:xfrm>
            <a:off x="5076053" y="4797151"/>
            <a:ext cx="3096349" cy="360044"/>
            <a:chOff x="0" y="0"/>
            <a:chExt cx="3096348" cy="360042"/>
          </a:xfrm>
        </p:grpSpPr>
        <p:sp>
          <p:nvSpPr>
            <p:cNvPr id="1646" name="Shape 1646"/>
            <p:cNvSpPr/>
            <p:nvPr/>
          </p:nvSpPr>
          <p:spPr>
            <a:xfrm>
              <a:off x="-1" y="-1"/>
              <a:ext cx="3096349" cy="360044"/>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647" name="Shape 1647"/>
            <p:cNvSpPr/>
            <p:nvPr/>
          </p:nvSpPr>
          <p:spPr>
            <a:xfrm>
              <a:off x="-1" y="91119"/>
              <a:ext cx="3096349"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Calibri"/>
                  <a:ea typeface="Calibri"/>
                  <a:cs typeface="Calibri"/>
                  <a:sym typeface="Calibri"/>
                </a:defRPr>
              </a:lvl1pPr>
            </a:lstStyle>
            <a:p>
              <a:pPr/>
              <a:r>
                <a:t>Traitement</a:t>
              </a:r>
            </a:p>
          </p:txBody>
        </p:sp>
      </p:grpSp>
      <p:grpSp>
        <p:nvGrpSpPr>
          <p:cNvPr id="1651" name="Group 1651"/>
          <p:cNvGrpSpPr/>
          <p:nvPr/>
        </p:nvGrpSpPr>
        <p:grpSpPr>
          <a:xfrm>
            <a:off x="1187622" y="4797151"/>
            <a:ext cx="2664300" cy="360044"/>
            <a:chOff x="0" y="0"/>
            <a:chExt cx="2664299" cy="360042"/>
          </a:xfrm>
        </p:grpSpPr>
        <p:sp>
          <p:nvSpPr>
            <p:cNvPr id="1649" name="Shape 1649"/>
            <p:cNvSpPr/>
            <p:nvPr/>
          </p:nvSpPr>
          <p:spPr>
            <a:xfrm>
              <a:off x="-1" y="-1"/>
              <a:ext cx="2664301" cy="360044"/>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650" name="Shape 1650"/>
            <p:cNvSpPr/>
            <p:nvPr/>
          </p:nvSpPr>
          <p:spPr>
            <a:xfrm>
              <a:off x="-1" y="91119"/>
              <a:ext cx="266430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Calibri"/>
                  <a:ea typeface="Calibri"/>
                  <a:cs typeface="Calibri"/>
                  <a:sym typeface="Calibri"/>
                </a:defRPr>
              </a:lvl1pPr>
            </a:lstStyle>
            <a:p>
              <a:pPr/>
              <a:r>
                <a:t>Traitement</a:t>
              </a:r>
            </a:p>
          </p:txBody>
        </p:sp>
      </p:grpSp>
      <p:sp>
        <p:nvSpPr>
          <p:cNvPr id="1652" name="Shape 1652"/>
          <p:cNvSpPr/>
          <p:nvPr/>
        </p:nvSpPr>
        <p:spPr>
          <a:xfrm>
            <a:off x="2915816" y="4293096"/>
            <a:ext cx="1008113"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Réponse</a:t>
            </a:r>
          </a:p>
        </p:txBody>
      </p:sp>
      <p:sp>
        <p:nvSpPr>
          <p:cNvPr id="1653" name="Shape 1653"/>
          <p:cNvSpPr/>
          <p:nvPr/>
        </p:nvSpPr>
        <p:spPr>
          <a:xfrm>
            <a:off x="8172398" y="4293096"/>
            <a:ext cx="115213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Acquittement</a:t>
            </a:r>
          </a:p>
        </p:txBody>
      </p:sp>
      <p:sp>
        <p:nvSpPr>
          <p:cNvPr id="1654" name="Shape 1654"/>
          <p:cNvSpPr/>
          <p:nvPr/>
        </p:nvSpPr>
        <p:spPr>
          <a:xfrm>
            <a:off x="8172398" y="4221087"/>
            <a:ext cx="2"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pic>
        <p:nvPicPr>
          <p:cNvPr id="1655"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7" name="Shape 1657"/>
          <p:cNvSpPr/>
          <p:nvPr>
            <p:ph type="sldNum" sz="quarter" idx="2"/>
          </p:nvPr>
        </p:nvSpPr>
        <p:spPr>
          <a:xfrm>
            <a:off x="8727149" y="6495146"/>
            <a:ext cx="237340" cy="2311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8" name="Shape 1658"/>
          <p:cNvSpPr/>
          <p:nvPr>
            <p:ph type="title"/>
          </p:nvPr>
        </p:nvSpPr>
        <p:spPr>
          <a:xfrm>
            <a:off x="457200" y="274638"/>
            <a:ext cx="8229600" cy="1143002"/>
          </a:xfrm>
          <a:prstGeom prst="rect">
            <a:avLst/>
          </a:prstGeom>
        </p:spPr>
        <p:txBody>
          <a:bodyPr/>
          <a:lstStyle/>
          <a:p>
            <a:pPr/>
            <a:r>
              <a:t>Synchronisation</a:t>
            </a:r>
          </a:p>
        </p:txBody>
      </p:sp>
      <p:sp>
        <p:nvSpPr>
          <p:cNvPr id="1659" name="Shape 1659"/>
          <p:cNvSpPr/>
          <p:nvPr>
            <p:ph type="body" idx="1"/>
          </p:nvPr>
        </p:nvSpPr>
        <p:spPr>
          <a:xfrm>
            <a:off x="457200" y="1600200"/>
            <a:ext cx="8229600" cy="4525963"/>
          </a:xfrm>
          <a:prstGeom prst="rect">
            <a:avLst/>
          </a:prstGeom>
        </p:spPr>
        <p:txBody>
          <a:bodyPr/>
          <a:lstStyle>
            <a:lvl1pPr>
              <a:spcBef>
                <a:spcPts val="500"/>
              </a:spcBef>
              <a:buSzTx/>
              <a:buNone/>
              <a:defRPr i="1" sz="2400"/>
            </a:lvl1pPr>
          </a:lstStyle>
          <a:p>
            <a:pPr/>
            <a:r>
              <a:t>Diverses possibilité de traitement sont offertes par les WS :</a:t>
            </a:r>
          </a:p>
        </p:txBody>
      </p:sp>
      <p:sp>
        <p:nvSpPr>
          <p:cNvPr id="1660" name="Shape 1660"/>
          <p:cNvSpPr/>
          <p:nvPr/>
        </p:nvSpPr>
        <p:spPr>
          <a:xfrm>
            <a:off x="539551" y="2852934"/>
            <a:ext cx="8064897" cy="1368154"/>
          </a:xfrm>
          <a:prstGeom prst="rect">
            <a:avLst/>
          </a:prstGeom>
          <a:solidFill>
            <a:srgbClr val="95B3D7"/>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defRPr>
                <a:latin typeface="Calibri"/>
                <a:ea typeface="Calibri"/>
                <a:cs typeface="Calibri"/>
                <a:sym typeface="Calibri"/>
              </a:defRPr>
            </a:pPr>
          </a:p>
        </p:txBody>
      </p:sp>
      <p:sp>
        <p:nvSpPr>
          <p:cNvPr id="1661" name="Shape 1661"/>
          <p:cNvSpPr/>
          <p:nvPr/>
        </p:nvSpPr>
        <p:spPr>
          <a:xfrm>
            <a:off x="539551" y="4797152"/>
            <a:ext cx="8064897" cy="360042"/>
          </a:xfrm>
          <a:prstGeom prst="rect">
            <a:avLst/>
          </a:prstGeom>
          <a:solidFill>
            <a:srgbClr val="95B3D7"/>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defRPr sz="1200">
                <a:latin typeface="Calibri"/>
                <a:ea typeface="Calibri"/>
                <a:cs typeface="Calibri"/>
                <a:sym typeface="Calibri"/>
              </a:defRPr>
            </a:pPr>
          </a:p>
        </p:txBody>
      </p:sp>
      <p:grpSp>
        <p:nvGrpSpPr>
          <p:cNvPr id="1664" name="Group 1664"/>
          <p:cNvGrpSpPr/>
          <p:nvPr/>
        </p:nvGrpSpPr>
        <p:grpSpPr>
          <a:xfrm>
            <a:off x="5669372" y="2852934"/>
            <a:ext cx="360044" cy="1368155"/>
            <a:chOff x="0" y="0"/>
            <a:chExt cx="360042" cy="1368153"/>
          </a:xfrm>
        </p:grpSpPr>
        <p:sp>
          <p:nvSpPr>
            <p:cNvPr id="1662" name="Shape 1662"/>
            <p:cNvSpPr/>
            <p:nvPr/>
          </p:nvSpPr>
          <p:spPr>
            <a:xfrm>
              <a:off x="0" y="-1"/>
              <a:ext cx="360044" cy="1368155"/>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63" name="Shape 1663"/>
            <p:cNvSpPr/>
            <p:nvPr/>
          </p:nvSpPr>
          <p:spPr>
            <a:xfrm rot="16200000">
              <a:off x="-442838" y="562310"/>
              <a:ext cx="124572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sp>
        <p:nvSpPr>
          <p:cNvPr id="1665" name="Shape 1665"/>
          <p:cNvSpPr/>
          <p:nvPr/>
        </p:nvSpPr>
        <p:spPr>
          <a:xfrm>
            <a:off x="5669372" y="4221087"/>
            <a:ext cx="2"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66" name="Shape 1666"/>
          <p:cNvSpPr/>
          <p:nvPr/>
        </p:nvSpPr>
        <p:spPr>
          <a:xfrm>
            <a:off x="6029411" y="4221087"/>
            <a:ext cx="1"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67" name="Shape 1667"/>
          <p:cNvSpPr/>
          <p:nvPr/>
        </p:nvSpPr>
        <p:spPr>
          <a:xfrm>
            <a:off x="395536" y="2492896"/>
            <a:ext cx="331236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Calibri"/>
                <a:ea typeface="Calibri"/>
                <a:cs typeface="Calibri"/>
                <a:sym typeface="Calibri"/>
              </a:defRPr>
            </a:lvl1pPr>
          </a:lstStyle>
          <a:p>
            <a:pPr/>
            <a:r>
              <a:t>Appel asynchrone en pull</a:t>
            </a:r>
          </a:p>
        </p:txBody>
      </p:sp>
      <p:sp>
        <p:nvSpPr>
          <p:cNvPr id="1668" name="Shape 1668"/>
          <p:cNvSpPr/>
          <p:nvPr/>
        </p:nvSpPr>
        <p:spPr>
          <a:xfrm>
            <a:off x="5004048" y="4221088"/>
            <a:ext cx="79209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sp>
        <p:nvSpPr>
          <p:cNvPr id="1669" name="Shape 1669"/>
          <p:cNvSpPr/>
          <p:nvPr/>
        </p:nvSpPr>
        <p:spPr>
          <a:xfrm>
            <a:off x="3923927" y="4293096"/>
            <a:ext cx="1080122"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Calibri"/>
                <a:ea typeface="Calibri"/>
                <a:cs typeface="Calibri"/>
                <a:sym typeface="Calibri"/>
              </a:defRPr>
            </a:pPr>
            <a:r>
              <a:t>Not </a:t>
            </a:r>
          </a:p>
          <a:p>
            <a:pPr>
              <a:defRPr sz="1200">
                <a:latin typeface="Calibri"/>
                <a:ea typeface="Calibri"/>
                <a:cs typeface="Calibri"/>
                <a:sym typeface="Calibri"/>
              </a:defRPr>
            </a:pPr>
            <a:r>
              <a:t>OK</a:t>
            </a:r>
          </a:p>
        </p:txBody>
      </p:sp>
      <p:grpSp>
        <p:nvGrpSpPr>
          <p:cNvPr id="1672" name="Group 1672"/>
          <p:cNvGrpSpPr/>
          <p:nvPr/>
        </p:nvGrpSpPr>
        <p:grpSpPr>
          <a:xfrm>
            <a:off x="827581" y="4797151"/>
            <a:ext cx="7344820" cy="360044"/>
            <a:chOff x="-1" y="0"/>
            <a:chExt cx="7344819" cy="360042"/>
          </a:xfrm>
        </p:grpSpPr>
        <p:sp>
          <p:nvSpPr>
            <p:cNvPr id="1670" name="Shape 1670"/>
            <p:cNvSpPr/>
            <p:nvPr/>
          </p:nvSpPr>
          <p:spPr>
            <a:xfrm>
              <a:off x="-2" y="-1"/>
              <a:ext cx="7344820" cy="360044"/>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sz="1200">
                  <a:latin typeface="Calibri"/>
                  <a:ea typeface="Calibri"/>
                  <a:cs typeface="Calibri"/>
                  <a:sym typeface="Calibri"/>
                </a:defRPr>
              </a:pPr>
            </a:p>
          </p:txBody>
        </p:sp>
        <p:sp>
          <p:nvSpPr>
            <p:cNvPr id="1671" name="Shape 1671"/>
            <p:cNvSpPr/>
            <p:nvPr/>
          </p:nvSpPr>
          <p:spPr>
            <a:xfrm>
              <a:off x="-2" y="91119"/>
              <a:ext cx="734482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Calibri"/>
                  <a:ea typeface="Calibri"/>
                  <a:cs typeface="Calibri"/>
                  <a:sym typeface="Calibri"/>
                </a:defRPr>
              </a:lvl1pPr>
            </a:lstStyle>
            <a:p>
              <a:pPr/>
              <a:r>
                <a:t>Traitement</a:t>
              </a:r>
            </a:p>
          </p:txBody>
        </p:sp>
      </p:grpSp>
      <p:grpSp>
        <p:nvGrpSpPr>
          <p:cNvPr id="1675" name="Group 1675"/>
          <p:cNvGrpSpPr/>
          <p:nvPr/>
        </p:nvGrpSpPr>
        <p:grpSpPr>
          <a:xfrm>
            <a:off x="3491879" y="2852934"/>
            <a:ext cx="360044" cy="1368155"/>
            <a:chOff x="0" y="0"/>
            <a:chExt cx="360042" cy="1368153"/>
          </a:xfrm>
        </p:grpSpPr>
        <p:sp>
          <p:nvSpPr>
            <p:cNvPr id="1673" name="Shape 1673"/>
            <p:cNvSpPr/>
            <p:nvPr/>
          </p:nvSpPr>
          <p:spPr>
            <a:xfrm>
              <a:off x="0" y="-1"/>
              <a:ext cx="360044" cy="1368155"/>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74" name="Shape 1674"/>
            <p:cNvSpPr/>
            <p:nvPr/>
          </p:nvSpPr>
          <p:spPr>
            <a:xfrm rot="16200000">
              <a:off x="-444772" y="519051"/>
              <a:ext cx="1249588"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sp>
        <p:nvSpPr>
          <p:cNvPr id="1676" name="Shape 1676"/>
          <p:cNvSpPr/>
          <p:nvPr/>
        </p:nvSpPr>
        <p:spPr>
          <a:xfrm>
            <a:off x="3491879" y="4221087"/>
            <a:ext cx="2"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77" name="Shape 1677"/>
          <p:cNvSpPr/>
          <p:nvPr/>
        </p:nvSpPr>
        <p:spPr>
          <a:xfrm>
            <a:off x="3851919"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78" name="Shape 1678"/>
          <p:cNvSpPr/>
          <p:nvPr/>
        </p:nvSpPr>
        <p:spPr>
          <a:xfrm>
            <a:off x="2627783" y="4293096"/>
            <a:ext cx="79209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grpSp>
        <p:nvGrpSpPr>
          <p:cNvPr id="1681" name="Group 1681"/>
          <p:cNvGrpSpPr/>
          <p:nvPr/>
        </p:nvGrpSpPr>
        <p:grpSpPr>
          <a:xfrm>
            <a:off x="827583" y="2852934"/>
            <a:ext cx="360044" cy="1368155"/>
            <a:chOff x="0" y="0"/>
            <a:chExt cx="360042" cy="1368153"/>
          </a:xfrm>
        </p:grpSpPr>
        <p:sp>
          <p:nvSpPr>
            <p:cNvPr id="1679" name="Shape 1679"/>
            <p:cNvSpPr/>
            <p:nvPr/>
          </p:nvSpPr>
          <p:spPr>
            <a:xfrm>
              <a:off x="0" y="-1"/>
              <a:ext cx="360044" cy="1368155"/>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80" name="Shape 1680"/>
            <p:cNvSpPr/>
            <p:nvPr/>
          </p:nvSpPr>
          <p:spPr>
            <a:xfrm rot="16200000">
              <a:off x="-409253" y="541921"/>
              <a:ext cx="1178549"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sp>
        <p:nvSpPr>
          <p:cNvPr id="1682" name="Shape 1682"/>
          <p:cNvSpPr/>
          <p:nvPr/>
        </p:nvSpPr>
        <p:spPr>
          <a:xfrm flipH="1">
            <a:off x="827584" y="4221087"/>
            <a:ext cx="1"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83" name="Shape 1683"/>
          <p:cNvSpPr/>
          <p:nvPr/>
        </p:nvSpPr>
        <p:spPr>
          <a:xfrm flipH="1">
            <a:off x="1187622"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84" name="Shape 1684"/>
          <p:cNvSpPr/>
          <p:nvPr/>
        </p:nvSpPr>
        <p:spPr>
          <a:xfrm>
            <a:off x="179510" y="4293096"/>
            <a:ext cx="720084"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sp>
        <p:nvSpPr>
          <p:cNvPr id="1685" name="Shape 1685"/>
          <p:cNvSpPr/>
          <p:nvPr/>
        </p:nvSpPr>
        <p:spPr>
          <a:xfrm>
            <a:off x="1187624" y="4293096"/>
            <a:ext cx="1080122"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Acquittement</a:t>
            </a:r>
          </a:p>
        </p:txBody>
      </p:sp>
      <p:sp>
        <p:nvSpPr>
          <p:cNvPr id="1686" name="Shape 1686"/>
          <p:cNvSpPr/>
          <p:nvPr/>
        </p:nvSpPr>
        <p:spPr>
          <a:xfrm>
            <a:off x="6084168" y="4293096"/>
            <a:ext cx="1080122" cy="44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Calibri"/>
                <a:ea typeface="Calibri"/>
                <a:cs typeface="Calibri"/>
                <a:sym typeface="Calibri"/>
              </a:defRPr>
            </a:pPr>
            <a:r>
              <a:t>Not </a:t>
            </a:r>
          </a:p>
          <a:p>
            <a:pPr>
              <a:defRPr sz="1200">
                <a:latin typeface="Calibri"/>
                <a:ea typeface="Calibri"/>
                <a:cs typeface="Calibri"/>
                <a:sym typeface="Calibri"/>
              </a:defRPr>
            </a:pPr>
            <a:r>
              <a:t>OK</a:t>
            </a:r>
          </a:p>
        </p:txBody>
      </p:sp>
      <p:grpSp>
        <p:nvGrpSpPr>
          <p:cNvPr id="1689" name="Group 1689"/>
          <p:cNvGrpSpPr/>
          <p:nvPr/>
        </p:nvGrpSpPr>
        <p:grpSpPr>
          <a:xfrm>
            <a:off x="7812360" y="2852934"/>
            <a:ext cx="360044" cy="1368155"/>
            <a:chOff x="0" y="0"/>
            <a:chExt cx="360042" cy="1368153"/>
          </a:xfrm>
        </p:grpSpPr>
        <p:sp>
          <p:nvSpPr>
            <p:cNvPr id="1687" name="Shape 1687"/>
            <p:cNvSpPr/>
            <p:nvPr/>
          </p:nvSpPr>
          <p:spPr>
            <a:xfrm>
              <a:off x="0" y="-1"/>
              <a:ext cx="360044" cy="1368155"/>
            </a:xfrm>
            <a:prstGeom prst="rect">
              <a:avLst/>
            </a:prstGeom>
            <a:solidFill>
              <a:srgbClr val="E6B9B8"/>
            </a:solidFill>
            <a:ln w="25400" cap="flat">
              <a:solidFill>
                <a:schemeClr val="accent1"/>
              </a:solidFill>
              <a:prstDash val="solid"/>
              <a:bevel/>
            </a:ln>
            <a:effectLst/>
          </p:spPr>
          <p:txBody>
            <a:bodyPr wrap="square" lIns="45718" tIns="45718" rIns="45718" bIns="45718" numCol="1" anchor="ctr">
              <a:noAutofit/>
            </a:bodyPr>
            <a:lstStyle/>
            <a:p>
              <a:pPr algn="ctr">
                <a:defRPr>
                  <a:latin typeface="Calibri"/>
                  <a:ea typeface="Calibri"/>
                  <a:cs typeface="Calibri"/>
                  <a:sym typeface="Calibri"/>
                </a:defRPr>
              </a:pPr>
            </a:p>
          </p:txBody>
        </p:sp>
        <p:sp>
          <p:nvSpPr>
            <p:cNvPr id="1688" name="Shape 1688"/>
            <p:cNvSpPr/>
            <p:nvPr/>
          </p:nvSpPr>
          <p:spPr>
            <a:xfrm rot="16200000">
              <a:off x="-428550" y="558391"/>
              <a:ext cx="1217143"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a:r>
                <a:t>Blocage</a:t>
              </a:r>
            </a:p>
          </p:txBody>
        </p:sp>
      </p:grpSp>
      <p:sp>
        <p:nvSpPr>
          <p:cNvPr id="1690" name="Shape 1690"/>
          <p:cNvSpPr/>
          <p:nvPr/>
        </p:nvSpPr>
        <p:spPr>
          <a:xfrm>
            <a:off x="7812360" y="4221087"/>
            <a:ext cx="2" cy="576067"/>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91" name="Shape 1691"/>
          <p:cNvSpPr/>
          <p:nvPr/>
        </p:nvSpPr>
        <p:spPr>
          <a:xfrm>
            <a:off x="8172398" y="4221087"/>
            <a:ext cx="2" cy="576067"/>
          </a:xfrm>
          <a:prstGeom prst="line">
            <a:avLst/>
          </a:prstGeom>
          <a:ln w="25400">
            <a:solidFill>
              <a:schemeClr val="accent1"/>
            </a:solidFill>
            <a:headEnd type="triangle"/>
          </a:ln>
          <a:effectLst>
            <a:outerShdw sx="100000" sy="100000" kx="0" ky="0" algn="b" rotWithShape="0" blurRad="38100" dist="23000" dir="5400000">
              <a:srgbClr val="000000">
                <a:alpha val="35000"/>
              </a:srgbClr>
            </a:outerShdw>
          </a:effectLst>
        </p:spPr>
        <p:txBody>
          <a:bodyPr lIns="45718" tIns="45718" rIns="45718" bIns="45718"/>
          <a:lstStyle/>
          <a:p>
            <a:pPr>
              <a:defRPr>
                <a:latin typeface="Calibri"/>
                <a:ea typeface="Calibri"/>
                <a:cs typeface="Calibri"/>
                <a:sym typeface="Calibri"/>
              </a:defRPr>
            </a:pPr>
          </a:p>
        </p:txBody>
      </p:sp>
      <p:sp>
        <p:nvSpPr>
          <p:cNvPr id="1692" name="Shape 1692"/>
          <p:cNvSpPr/>
          <p:nvPr/>
        </p:nvSpPr>
        <p:spPr>
          <a:xfrm>
            <a:off x="7147035" y="4221088"/>
            <a:ext cx="79209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Requête</a:t>
            </a:r>
          </a:p>
        </p:txBody>
      </p:sp>
      <p:sp>
        <p:nvSpPr>
          <p:cNvPr id="1693" name="Shape 1693"/>
          <p:cNvSpPr/>
          <p:nvPr/>
        </p:nvSpPr>
        <p:spPr>
          <a:xfrm>
            <a:off x="8244406" y="4221088"/>
            <a:ext cx="79209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Calibri"/>
                <a:ea typeface="Calibri"/>
                <a:cs typeface="Calibri"/>
                <a:sym typeface="Calibri"/>
              </a:defRPr>
            </a:lvl1pPr>
          </a:lstStyle>
          <a:p>
            <a:pPr/>
            <a:r>
              <a:t>Réponse</a:t>
            </a:r>
          </a:p>
        </p:txBody>
      </p:sp>
      <p:pic>
        <p:nvPicPr>
          <p:cNvPr id="1694" name="image3.png" descr="C:\Users\fdegrigny\Pictures\layers-icon.png"/>
          <p:cNvPicPr>
            <a:picLocks noChangeAspect="1"/>
          </p:cNvPicPr>
          <p:nvPr/>
        </p:nvPicPr>
        <p:blipFill>
          <a:blip r:embed="rId2">
            <a:extLst/>
          </a:blip>
          <a:stretch>
            <a:fillRect/>
          </a:stretch>
        </p:blipFill>
        <p:spPr>
          <a:xfrm>
            <a:off x="7380312" y="260647"/>
            <a:ext cx="1315248" cy="1315246"/>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