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03/06/2022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03/06/2022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uru99.com/relational-data-model-dbms.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nsultant-webdesigner.fr/logiciel-base-de-donnees-filema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39552" y="404664"/>
            <a:ext cx="7772400" cy="1470025"/>
          </a:xfrm>
        </p:spPr>
        <p:txBody>
          <a:bodyPr/>
          <a:lstStyle/>
          <a:p>
            <a:r>
              <a:rPr lang="en-GB" b="1" dirty="0" smtClean="0"/>
              <a:t>What is MySQL?</a:t>
            </a:r>
            <a:br>
              <a:rPr lang="en-GB" b="1" dirty="0" smtClean="0"/>
            </a:br>
            <a:endParaRPr lang="fr-FR" dirty="0"/>
          </a:p>
        </p:txBody>
      </p:sp>
      <p:sp>
        <p:nvSpPr>
          <p:cNvPr id="3" name="Sous-titre 2"/>
          <p:cNvSpPr>
            <a:spLocks noGrp="1"/>
          </p:cNvSpPr>
          <p:nvPr>
            <p:ph type="subTitle" idx="1"/>
          </p:nvPr>
        </p:nvSpPr>
        <p:spPr>
          <a:xfrm>
            <a:off x="1331640" y="1700808"/>
            <a:ext cx="6696744" cy="3960440"/>
          </a:xfrm>
        </p:spPr>
        <p:txBody>
          <a:bodyPr>
            <a:normAutofit fontScale="85000" lnSpcReduction="20000"/>
          </a:bodyPr>
          <a:lstStyle/>
          <a:p>
            <a:r>
              <a:rPr lang="en-GB" dirty="0" smtClean="0"/>
              <a:t>MYSQL </a:t>
            </a:r>
            <a:r>
              <a:rPr lang="en-GB" dirty="0" smtClean="0"/>
              <a:t>is a popular and widely used DBMS system. The name is taken from the girl name My who is the daughter of the co-founder Michael Widenius. The source code of MYSQL is available under the GNU GPL. The project is owned and maintained by Oracle Corporation.</a:t>
            </a:r>
          </a:p>
          <a:p>
            <a:r>
              <a:rPr lang="en-GB" dirty="0" smtClean="0"/>
              <a:t>It is an RDBMS (Relational Database Management System) and works primarily on the </a:t>
            </a:r>
            <a:r>
              <a:rPr lang="en-GB" dirty="0" smtClean="0">
                <a:hlinkClick r:id="rId2"/>
              </a:rPr>
              <a:t>relational database model</a:t>
            </a:r>
            <a:r>
              <a:rPr lang="en-GB" dirty="0" smtClean="0"/>
              <a:t>. It makes database administration easier and more flexible.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b="1" dirty="0" smtClean="0"/>
              <a:t>Disadvantages of using MySQL</a:t>
            </a:r>
            <a:br>
              <a:rPr lang="en-GB" b="1"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en-GB" dirty="0" smtClean="0">
                <a:solidFill>
                  <a:schemeClr val="bg1">
                    <a:lumMod val="50000"/>
                  </a:schemeClr>
                </a:solidFill>
              </a:rPr>
              <a:t>Transactions </a:t>
            </a:r>
            <a:r>
              <a:rPr lang="en-GB" dirty="0" smtClean="0">
                <a:solidFill>
                  <a:schemeClr val="bg1">
                    <a:lumMod val="50000"/>
                  </a:schemeClr>
                </a:solidFill>
              </a:rPr>
              <a:t>related to system </a:t>
            </a:r>
            <a:r>
              <a:rPr lang="en-GB" dirty="0" err="1" smtClean="0">
                <a:solidFill>
                  <a:schemeClr val="bg1">
                    <a:lumMod val="50000"/>
                  </a:schemeClr>
                </a:solidFill>
              </a:rPr>
              <a:t>catalog</a:t>
            </a:r>
            <a:r>
              <a:rPr lang="en-GB" dirty="0" smtClean="0">
                <a:solidFill>
                  <a:schemeClr val="bg1">
                    <a:lumMod val="50000"/>
                  </a:schemeClr>
                </a:solidFill>
              </a:rPr>
              <a:t> are not ACID compliant</a:t>
            </a:r>
          </a:p>
          <a:p>
            <a:r>
              <a:rPr lang="en-GB" dirty="0" smtClean="0">
                <a:solidFill>
                  <a:schemeClr val="bg1">
                    <a:lumMod val="50000"/>
                  </a:schemeClr>
                </a:solidFill>
              </a:rPr>
              <a:t>Some time A server crash can corrupt the system </a:t>
            </a:r>
            <a:r>
              <a:rPr lang="en-GB" dirty="0" err="1" smtClean="0">
                <a:solidFill>
                  <a:schemeClr val="bg1">
                    <a:lumMod val="50000"/>
                  </a:schemeClr>
                </a:solidFill>
              </a:rPr>
              <a:t>catalog</a:t>
            </a:r>
            <a:endParaRPr lang="en-GB" dirty="0" smtClean="0">
              <a:solidFill>
                <a:schemeClr val="bg1">
                  <a:lumMod val="50000"/>
                </a:schemeClr>
              </a:solidFill>
            </a:endParaRPr>
          </a:p>
          <a:p>
            <a:r>
              <a:rPr lang="en-GB" dirty="0" smtClean="0">
                <a:solidFill>
                  <a:schemeClr val="bg1">
                    <a:lumMod val="50000"/>
                  </a:schemeClr>
                </a:solidFill>
              </a:rPr>
              <a:t>No pluggable authentication module preventing centrally managed account</a:t>
            </a:r>
          </a:p>
          <a:p>
            <a:r>
              <a:rPr lang="en-GB" dirty="0" smtClean="0">
                <a:solidFill>
                  <a:schemeClr val="bg1">
                    <a:lumMod val="50000"/>
                  </a:schemeClr>
                </a:solidFill>
              </a:rPr>
              <a:t>No support for roles so it is difficult in maintaining privileges for many users</a:t>
            </a:r>
          </a:p>
          <a:p>
            <a:r>
              <a:rPr lang="en-GB" dirty="0" smtClean="0">
                <a:solidFill>
                  <a:schemeClr val="bg1">
                    <a:lumMod val="50000"/>
                  </a:schemeClr>
                </a:solidFill>
              </a:rPr>
              <a:t>Stored procedures are not cacheable</a:t>
            </a:r>
          </a:p>
          <a:p>
            <a:r>
              <a:rPr lang="en-GB" dirty="0" smtClean="0">
                <a:solidFill>
                  <a:schemeClr val="bg1">
                    <a:lumMod val="50000"/>
                  </a:schemeClr>
                </a:solidFill>
              </a:rPr>
              <a:t>Tables used for the procedure or trigger are always pre-locked</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b="1" dirty="0" smtClean="0"/>
              <a:t>What is PostgreSQL?</a:t>
            </a:r>
            <a:br>
              <a:rPr lang="en-GB" b="1" dirty="0" smtClean="0"/>
            </a:br>
            <a:endParaRPr lang="fr-FR" dirty="0"/>
          </a:p>
        </p:txBody>
      </p:sp>
      <p:sp>
        <p:nvSpPr>
          <p:cNvPr id="3" name="Espace réservé du contenu 2"/>
          <p:cNvSpPr>
            <a:spLocks noGrp="1"/>
          </p:cNvSpPr>
          <p:nvPr>
            <p:ph idx="1"/>
          </p:nvPr>
        </p:nvSpPr>
        <p:spPr/>
        <p:txBody>
          <a:bodyPr>
            <a:normAutofit fontScale="92500" lnSpcReduction="10000"/>
          </a:bodyPr>
          <a:lstStyle/>
          <a:p>
            <a:r>
              <a:rPr lang="en-GB" dirty="0" smtClean="0">
                <a:solidFill>
                  <a:schemeClr val="bg1">
                    <a:lumMod val="50000"/>
                  </a:schemeClr>
                </a:solidFill>
              </a:rPr>
              <a:t>Postgre </a:t>
            </a:r>
            <a:r>
              <a:rPr lang="en-GB" dirty="0" smtClean="0">
                <a:solidFill>
                  <a:schemeClr val="bg1">
                    <a:lumMod val="50000"/>
                  </a:schemeClr>
                </a:solidFill>
              </a:rPr>
              <a:t>is an object-relational database management system (ORDBMS). It was developed at the Computer Science Department in the University of California. Postgres pioneered many concepts.</a:t>
            </a:r>
          </a:p>
          <a:p>
            <a:r>
              <a:rPr lang="en-GB" dirty="0" smtClean="0">
                <a:solidFill>
                  <a:schemeClr val="bg1">
                    <a:lumMod val="50000"/>
                  </a:schemeClr>
                </a:solidFill>
              </a:rPr>
              <a:t>Postgre is an Enterprise-class relational database system. It is easy to setup and installs. It offers support for SQL and NoSQL. It has a great community which happy to serve you when you are facing issues while using PostgreSQL.</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b="1" dirty="0" smtClean="0"/>
              <a:t>Disadvantages of using PostgreSQL</a:t>
            </a:r>
            <a:br>
              <a:rPr lang="en-GB" b="1"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en-GB" dirty="0" smtClean="0">
                <a:solidFill>
                  <a:schemeClr val="bg1">
                    <a:lumMod val="50000"/>
                  </a:schemeClr>
                </a:solidFill>
              </a:rPr>
              <a:t>The </a:t>
            </a:r>
            <a:r>
              <a:rPr lang="en-GB" dirty="0" smtClean="0">
                <a:solidFill>
                  <a:schemeClr val="bg1">
                    <a:lumMod val="50000"/>
                  </a:schemeClr>
                </a:solidFill>
              </a:rPr>
              <a:t>current external solutions require a high learning curve</a:t>
            </a:r>
          </a:p>
          <a:p>
            <a:r>
              <a:rPr lang="en-GB" dirty="0" smtClean="0">
                <a:solidFill>
                  <a:schemeClr val="bg1">
                    <a:lumMod val="50000"/>
                  </a:schemeClr>
                </a:solidFill>
              </a:rPr>
              <a:t>No upgrade facility for major releases</a:t>
            </a:r>
          </a:p>
          <a:p>
            <a:r>
              <a:rPr lang="en-GB" dirty="0" smtClean="0">
                <a:solidFill>
                  <a:schemeClr val="bg1">
                    <a:lumMod val="50000"/>
                  </a:schemeClr>
                </a:solidFill>
              </a:rPr>
              <a:t>The data need to be exported or replicated to the new version</a:t>
            </a:r>
          </a:p>
          <a:p>
            <a:r>
              <a:rPr lang="en-GB" dirty="0" smtClean="0">
                <a:solidFill>
                  <a:schemeClr val="bg1">
                    <a:lumMod val="50000"/>
                  </a:schemeClr>
                </a:solidFill>
              </a:rPr>
              <a:t>Double storage is needed during the upgrade process</a:t>
            </a:r>
          </a:p>
          <a:p>
            <a:r>
              <a:rPr lang="en-GB" dirty="0" smtClean="0">
                <a:solidFill>
                  <a:schemeClr val="bg1">
                    <a:lumMod val="50000"/>
                  </a:schemeClr>
                </a:solidFill>
              </a:rPr>
              <a:t>indexes cannot be used to directly return the results of a query</a:t>
            </a:r>
          </a:p>
          <a:p>
            <a:r>
              <a:rPr lang="en-GB" dirty="0" smtClean="0">
                <a:solidFill>
                  <a:schemeClr val="bg1">
                    <a:lumMod val="50000"/>
                  </a:schemeClr>
                </a:solidFill>
              </a:rPr>
              <a:t>Query execution plans are not cached</a:t>
            </a:r>
          </a:p>
          <a:p>
            <a:r>
              <a:rPr lang="en-GB" dirty="0" smtClean="0">
                <a:solidFill>
                  <a:schemeClr val="bg1">
                    <a:lumMod val="50000"/>
                  </a:schemeClr>
                </a:solidFill>
              </a:rPr>
              <a:t>Bulk loading operations may become CPU bound</a:t>
            </a:r>
          </a:p>
          <a:p>
            <a:r>
              <a:rPr lang="en-GB" dirty="0" smtClean="0">
                <a:solidFill>
                  <a:schemeClr val="bg1">
                    <a:lumMod val="50000"/>
                  </a:schemeClr>
                </a:solidFill>
              </a:rPr>
              <a:t>Sparse Independent Software Vendor support</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KEY DIFFERENCE:</a:t>
            </a:r>
            <a:br>
              <a:rPr lang="fr-FR" b="1" dirty="0" smtClean="0"/>
            </a:b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solidFill>
                  <a:schemeClr val="bg1">
                    <a:lumMod val="50000"/>
                  </a:schemeClr>
                </a:solidFill>
              </a:rPr>
              <a:t>PostgreSQL </a:t>
            </a:r>
            <a:r>
              <a:rPr lang="fr-FR" dirty="0" smtClean="0">
                <a:solidFill>
                  <a:schemeClr val="bg1">
                    <a:lumMod val="50000"/>
                  </a:schemeClr>
                </a:solidFill>
              </a:rPr>
              <a:t>is an Object Relational Database Management System (ORDBMS) whereas MySQL is a community driven DBMS system.</a:t>
            </a:r>
          </a:p>
          <a:p>
            <a:r>
              <a:rPr lang="fr-FR" dirty="0" smtClean="0">
                <a:solidFill>
                  <a:schemeClr val="bg1">
                    <a:lumMod val="50000"/>
                  </a:schemeClr>
                </a:solidFill>
              </a:rPr>
              <a:t>PostgreSQL support modern applications feature like JSON, XML etc. while MySQL only supports JSON.</a:t>
            </a:r>
          </a:p>
          <a:p>
            <a:r>
              <a:rPr lang="fr-FR" dirty="0" smtClean="0">
                <a:solidFill>
                  <a:schemeClr val="bg1">
                    <a:lumMod val="50000"/>
                  </a:schemeClr>
                </a:solidFill>
              </a:rPr>
              <a:t>Comparing PostgreSQL vs MySQL performance, PostgreSQL performs well when executing complex queries whereas MySQL performs well in OLAP &amp; OLTP systems.</a:t>
            </a:r>
          </a:p>
          <a:p>
            <a:r>
              <a:rPr lang="fr-FR" dirty="0" smtClean="0">
                <a:solidFill>
                  <a:schemeClr val="bg1">
                    <a:lumMod val="50000"/>
                  </a:schemeClr>
                </a:solidFill>
              </a:rPr>
              <a:t>PostgreSQL is complete ACID compliant while MySQL is only ACID compliant when used with InnoDB and NDB.</a:t>
            </a:r>
          </a:p>
          <a:p>
            <a:r>
              <a:rPr lang="fr-FR" dirty="0" smtClean="0">
                <a:solidFill>
                  <a:schemeClr val="bg1">
                    <a:lumMod val="50000"/>
                  </a:schemeClr>
                </a:solidFill>
              </a:rPr>
              <a:t>PostgreSQL supports Materialized Views whereas MySQL doesn’t supports Materialized Views.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b="1" dirty="0" smtClean="0"/>
              <a:t>What is Better?</a:t>
            </a:r>
            <a:br>
              <a:rPr lang="en-GB" b="1" dirty="0" smtClean="0"/>
            </a:br>
            <a:endParaRPr lang="fr-FR" dirty="0"/>
          </a:p>
        </p:txBody>
      </p:sp>
      <p:sp>
        <p:nvSpPr>
          <p:cNvPr id="3" name="Espace réservé du contenu 2"/>
          <p:cNvSpPr>
            <a:spLocks noGrp="1"/>
          </p:cNvSpPr>
          <p:nvPr>
            <p:ph idx="1"/>
          </p:nvPr>
        </p:nvSpPr>
        <p:spPr/>
        <p:txBody>
          <a:bodyPr/>
          <a:lstStyle/>
          <a:p>
            <a:r>
              <a:rPr lang="en-GB" dirty="0" smtClean="0">
                <a:solidFill>
                  <a:schemeClr val="bg1">
                    <a:lumMod val="50000"/>
                  </a:schemeClr>
                </a:solidFill>
              </a:rPr>
              <a:t>After </a:t>
            </a:r>
            <a:r>
              <a:rPr lang="en-GB" dirty="0" smtClean="0">
                <a:solidFill>
                  <a:schemeClr val="bg1">
                    <a:lumMod val="50000"/>
                  </a:schemeClr>
                </a:solidFill>
              </a:rPr>
              <a:t>comparing both we can say that MySQL has done a great job of improving itself to keep relevant, but on the other side for PostgreSQL, you don’t need any licensing. It also offers table inheritance, rules systems, custom data types, and database events. So, it certainly edges above MySQL.</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
            </a:r>
            <a:br>
              <a:rPr lang="en-GB" dirty="0" smtClean="0"/>
            </a:br>
            <a:r>
              <a:rPr lang="en-GB" dirty="0" smtClean="0"/>
              <a:t/>
            </a:r>
            <a:br>
              <a:rPr lang="en-GB" dirty="0" smtClean="0"/>
            </a:br>
            <a:r>
              <a:rPr lang="en-GB" dirty="0" smtClean="0"/>
              <a:t>What </a:t>
            </a:r>
            <a:r>
              <a:rPr lang="en-GB" dirty="0" smtClean="0"/>
              <a:t>is Microsoft SQL Server?</a:t>
            </a:r>
            <a:br>
              <a:rPr lang="en-GB" dirty="0" smtClean="0"/>
            </a:b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en-GB" b="1" dirty="0" smtClean="0">
                <a:solidFill>
                  <a:schemeClr val="bg1">
                    <a:lumMod val="50000"/>
                  </a:schemeClr>
                </a:solidFill>
              </a:rPr>
              <a:t>Microsoft </a:t>
            </a:r>
            <a:r>
              <a:rPr lang="en-GB" b="1" dirty="0" smtClean="0">
                <a:solidFill>
                  <a:schemeClr val="bg1">
                    <a:lumMod val="50000"/>
                  </a:schemeClr>
                </a:solidFill>
              </a:rPr>
              <a:t>SQL Server</a:t>
            </a:r>
            <a:r>
              <a:rPr lang="en-GB" dirty="0" smtClean="0">
                <a:solidFill>
                  <a:schemeClr val="bg1">
                    <a:lumMod val="50000"/>
                  </a:schemeClr>
                </a:solidFill>
              </a:rPr>
              <a:t>  is a database management system (DBMS) in SQL language incorporating, among other things, a RDBMS (relational DBMS) developed and marketed by Microsoft.</a:t>
            </a:r>
            <a:br>
              <a:rPr lang="en-GB" dirty="0" smtClean="0">
                <a:solidFill>
                  <a:schemeClr val="bg1">
                    <a:lumMod val="50000"/>
                  </a:schemeClr>
                </a:solidFill>
              </a:rPr>
            </a:br>
            <a:r>
              <a:rPr lang="en-GB" dirty="0" smtClean="0">
                <a:solidFill>
                  <a:schemeClr val="bg1">
                    <a:lumMod val="50000"/>
                  </a:schemeClr>
                </a:solidFill>
              </a:rPr>
              <a:t>It works under </a:t>
            </a:r>
            <a:r>
              <a:rPr lang="en-GB" b="1" dirty="0" smtClean="0">
                <a:solidFill>
                  <a:schemeClr val="bg1">
                    <a:lumMod val="50000"/>
                  </a:schemeClr>
                </a:solidFill>
              </a:rPr>
              <a:t>Windows</a:t>
            </a:r>
            <a:r>
              <a:rPr lang="en-GB" dirty="0" smtClean="0">
                <a:solidFill>
                  <a:schemeClr val="bg1">
                    <a:lumMod val="50000"/>
                  </a:schemeClr>
                </a:solidFill>
              </a:rPr>
              <a:t> and </a:t>
            </a:r>
            <a:r>
              <a:rPr lang="en-GB" b="1" dirty="0" smtClean="0">
                <a:solidFill>
                  <a:schemeClr val="bg1">
                    <a:lumMod val="50000"/>
                  </a:schemeClr>
                </a:solidFill>
              </a:rPr>
              <a:t>Linux</a:t>
            </a:r>
            <a:r>
              <a:rPr lang="en-GB" dirty="0" smtClean="0">
                <a:solidFill>
                  <a:schemeClr val="bg1">
                    <a:lumMod val="50000"/>
                  </a:schemeClr>
                </a:solidFill>
              </a:rPr>
              <a:t> OS (since March 2016), but it is possible to launch it on </a:t>
            </a:r>
            <a:r>
              <a:rPr lang="en-GB" b="1" dirty="0" smtClean="0">
                <a:solidFill>
                  <a:schemeClr val="bg1">
                    <a:lumMod val="50000"/>
                  </a:schemeClr>
                </a:solidFill>
              </a:rPr>
              <a:t>macOS via Docker</a:t>
            </a:r>
            <a:r>
              <a:rPr lang="en-GB" dirty="0" smtClean="0">
                <a:solidFill>
                  <a:schemeClr val="bg1">
                    <a:lumMod val="50000"/>
                  </a:schemeClr>
                </a:solidFill>
              </a:rPr>
              <a:t> , because there is a version for download on the Microsoft site.</a:t>
            </a:r>
            <a:br>
              <a:rPr lang="en-GB" dirty="0" smtClean="0">
                <a:solidFill>
                  <a:schemeClr val="bg1">
                    <a:lumMod val="50000"/>
                  </a:schemeClr>
                </a:solidFill>
              </a:rPr>
            </a:br>
            <a:r>
              <a:rPr lang="en-GB" b="1" dirty="0" smtClean="0">
                <a:solidFill>
                  <a:schemeClr val="bg1">
                    <a:lumMod val="50000"/>
                  </a:schemeClr>
                </a:solidFill>
              </a:rPr>
              <a:t>SQL Server Express</a:t>
            </a:r>
            <a:r>
              <a:rPr lang="en-GB" dirty="0" smtClean="0">
                <a:solidFill>
                  <a:schemeClr val="bg1">
                    <a:lumMod val="50000"/>
                  </a:schemeClr>
                </a:solidFill>
              </a:rPr>
              <a:t> is a free, entry-level version of the database, ideal for learning, as well as for creating desktop applications and small servers up to 10 GB of data.</a:t>
            </a:r>
            <a:endParaRPr lang="en-GB" dirty="0">
              <a:solidFill>
                <a:schemeClr val="bg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Disadvantages</a:t>
            </a:r>
            <a:endParaRPr lang="fr-FR" dirty="0"/>
          </a:p>
        </p:txBody>
      </p:sp>
      <p:sp>
        <p:nvSpPr>
          <p:cNvPr id="3" name="Espace réservé du contenu 2"/>
          <p:cNvSpPr>
            <a:spLocks noGrp="1"/>
          </p:cNvSpPr>
          <p:nvPr>
            <p:ph idx="1"/>
          </p:nvPr>
        </p:nvSpPr>
        <p:spPr/>
        <p:txBody>
          <a:bodyPr>
            <a:normAutofit/>
          </a:bodyPr>
          <a:lstStyle/>
          <a:p>
            <a:r>
              <a:rPr lang="en-GB" dirty="0" smtClean="0">
                <a:solidFill>
                  <a:schemeClr val="bg1">
                    <a:lumMod val="50000"/>
                  </a:schemeClr>
                </a:solidFill>
              </a:rPr>
              <a:t>SQL Server Weaknesses</a:t>
            </a:r>
          </a:p>
          <a:p>
            <a:r>
              <a:rPr lang="en-GB" dirty="0" smtClean="0">
                <a:solidFill>
                  <a:schemeClr val="bg1">
                    <a:lumMod val="50000"/>
                  </a:schemeClr>
                </a:solidFill>
              </a:rPr>
              <a:t>not suitable for a small database on your PC (prefer MS Access or </a:t>
            </a:r>
            <a:r>
              <a:rPr lang="en-GB" dirty="0" smtClean="0">
                <a:solidFill>
                  <a:schemeClr val="bg1">
                    <a:lumMod val="50000"/>
                  </a:schemeClr>
                </a:solidFill>
                <a:hlinkClick r:id="rId2"/>
              </a:rPr>
              <a:t>FileMaker</a:t>
            </a:r>
            <a:r>
              <a:rPr lang="en-GB" dirty="0" smtClean="0">
                <a:solidFill>
                  <a:schemeClr val="bg1">
                    <a:lumMod val="50000"/>
                  </a:schemeClr>
                </a:solidFill>
              </a:rPr>
              <a:t> for example)</a:t>
            </a:r>
          </a:p>
          <a:p>
            <a:r>
              <a:rPr lang="en-GB" dirty="0" smtClean="0">
                <a:solidFill>
                  <a:schemeClr val="bg1">
                    <a:lumMod val="50000"/>
                  </a:schemeClr>
                </a:solidFill>
              </a:rPr>
              <a:t>releases strongly related to Windows releases</a:t>
            </a:r>
          </a:p>
          <a:p>
            <a:r>
              <a:rPr lang="en-GB" dirty="0" smtClean="0">
                <a:solidFill>
                  <a:schemeClr val="bg1">
                    <a:lumMod val="50000"/>
                  </a:schemeClr>
                </a:solidFill>
              </a:rPr>
              <a:t>jungle of versions (editions, components, processors,</a:t>
            </a:r>
          </a:p>
          <a:p>
            <a:endParaRPr lang="fr-FR"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451</Words>
  <Application>Microsoft Office PowerPoint</Application>
  <PresentationFormat>Affichage à l'écran (4:3)</PresentationFormat>
  <Paragraphs>37</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What is MySQL? </vt:lpstr>
      <vt:lpstr>Disadvantages of using MySQL </vt:lpstr>
      <vt:lpstr>What is PostgreSQL? </vt:lpstr>
      <vt:lpstr>Disadvantages of using PostgreSQL </vt:lpstr>
      <vt:lpstr>KEY DIFFERENCE: </vt:lpstr>
      <vt:lpstr>What is Better? </vt:lpstr>
      <vt:lpstr>  What is Microsoft SQL Server?  </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MySQL? </dc:title>
  <dc:creator>Badreddine Mouizi</dc:creator>
  <cp:lastModifiedBy>Acer</cp:lastModifiedBy>
  <cp:revision>11</cp:revision>
  <dcterms:created xsi:type="dcterms:W3CDTF">2022-06-03T09:53:00Z</dcterms:created>
  <dcterms:modified xsi:type="dcterms:W3CDTF">2022-06-03T11:37:13Z</dcterms:modified>
</cp:coreProperties>
</file>