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9" r:id="rId4"/>
    <p:sldId id="270" r:id="rId5"/>
    <p:sldId id="271" r:id="rId6"/>
    <p:sldId id="272" r:id="rId7"/>
    <p:sldId id="275" r:id="rId8"/>
    <p:sldId id="285" r:id="rId9"/>
    <p:sldId id="299" r:id="rId10"/>
    <p:sldId id="296" r:id="rId11"/>
    <p:sldId id="298" r:id="rId12"/>
    <p:sldId id="291" r:id="rId13"/>
    <p:sldId id="290" r:id="rId14"/>
    <p:sldId id="293" r:id="rId15"/>
    <p:sldId id="294" r:id="rId16"/>
    <p:sldId id="273" r:id="rId17"/>
    <p:sldId id="274" r:id="rId18"/>
    <p:sldId id="287" r:id="rId19"/>
    <p:sldId id="289" r:id="rId20"/>
    <p:sldId id="282" r:id="rId21"/>
    <p:sldId id="278" r:id="rId22"/>
    <p:sldId id="300" r:id="rId23"/>
    <p:sldId id="281" r:id="rId24"/>
    <p:sldId id="2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0061F-BFDE-7175-2EDA-F472504290F4}" v="789" dt="2020-12-24T05:43:13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6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873711" cy="4062651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000" dirty="0" smtClean="0"/>
              <a:t>&lt;G2M Case Study&gt;</a:t>
            </a:r>
            <a:endParaRPr lang="en-US" sz="4000" dirty="0"/>
          </a:p>
          <a:p>
            <a:endParaRPr lang="en-US" sz="4000" dirty="0"/>
          </a:p>
          <a:p>
            <a:r>
              <a:rPr lang="en-US" sz="2800" b="1" dirty="0" smtClean="0"/>
              <a:t>Name</a:t>
            </a:r>
            <a:r>
              <a:rPr lang="en-US" sz="2800" b="1" dirty="0" smtClean="0"/>
              <a:t>: </a:t>
            </a:r>
            <a:r>
              <a:rPr lang="en-US" sz="2800" b="1" dirty="0" err="1" smtClean="0"/>
              <a:t>Meriem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Terki</a:t>
            </a:r>
            <a:endParaRPr lang="en-US" sz="2800" b="1" dirty="0" smtClean="0"/>
          </a:p>
          <a:p>
            <a:r>
              <a:rPr lang="en-US" sz="2800" b="1" dirty="0" err="1" smtClean="0"/>
              <a:t>Location:Blida</a:t>
            </a:r>
            <a:r>
              <a:rPr lang="en-US" sz="2800" b="1" dirty="0" smtClean="0"/>
              <a:t>, Algeria</a:t>
            </a:r>
          </a:p>
          <a:p>
            <a:r>
              <a:rPr lang="en-US" sz="2800" b="1" dirty="0" smtClean="0"/>
              <a:t>Team</a:t>
            </a:r>
            <a:r>
              <a:rPr lang="en-US" sz="2800" b="1" dirty="0" smtClean="0"/>
              <a:t>: Data Science</a:t>
            </a:r>
          </a:p>
          <a:p>
            <a:r>
              <a:rPr lang="en-US" sz="2800" b="1" dirty="0" smtClean="0"/>
              <a:t>Date</a:t>
            </a:r>
            <a:r>
              <a:rPr lang="en-US" sz="2800" b="1" dirty="0" smtClean="0"/>
              <a:t>: 12 mars 2022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00" y="-34505"/>
            <a:ext cx="12196800" cy="1260000"/>
          </a:xfrm>
          <a:solidFill>
            <a:srgbClr val="3B3B3B"/>
          </a:solidFill>
        </p:spPr>
        <p:txBody>
          <a:bodyPr/>
          <a:lstStyle/>
          <a:p>
            <a:r>
              <a:rPr lang="en-GB" dirty="0" smtClean="0">
                <a:solidFill>
                  <a:srgbClr val="FF6600"/>
                </a:solidFill>
              </a:rPr>
              <a:t>EDA and Summary – Customer Share</a:t>
            </a:r>
            <a:endParaRPr lang="en-ZW" dirty="0">
              <a:solidFill>
                <a:srgbClr val="FF6600"/>
              </a:solidFill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5214280"/>
              </p:ext>
            </p:extLst>
          </p:nvPr>
        </p:nvGraphicFramePr>
        <p:xfrm>
          <a:off x="4250512" y="4114801"/>
          <a:ext cx="3901449" cy="266399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2754"/>
                <a:gridCol w="1130983"/>
                <a:gridCol w="2007712"/>
              </a:tblGrid>
              <a:tr h="380571">
                <a:tc>
                  <a:txBody>
                    <a:bodyPr/>
                    <a:lstStyle/>
                    <a:p>
                      <a:pPr algn="ctr"/>
                      <a:r>
                        <a:rPr lang="en-ZW" sz="1600" dirty="0" smtClean="0"/>
                        <a:t>Year</a:t>
                      </a:r>
                      <a:endParaRPr lang="en-ZW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600" dirty="0" smtClean="0"/>
                        <a:t>Company</a:t>
                      </a:r>
                      <a:endParaRPr lang="en-ZW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600" dirty="0" smtClean="0"/>
                        <a:t>Total Customers</a:t>
                      </a:r>
                      <a:endParaRPr lang="en-ZW" sz="1600" dirty="0"/>
                    </a:p>
                  </a:txBody>
                  <a:tcPr/>
                </a:tc>
              </a:tr>
              <a:tr h="380571">
                <a:tc rowSpan="2">
                  <a:txBody>
                    <a:bodyPr/>
                    <a:lstStyle/>
                    <a:p>
                      <a:pPr algn="ctr"/>
                      <a:endParaRPr lang="en-ZW" sz="1600" dirty="0" smtClean="0"/>
                    </a:p>
                    <a:p>
                      <a:pPr algn="ctr"/>
                      <a:r>
                        <a:rPr lang="en-ZW" sz="1600" dirty="0" smtClean="0"/>
                        <a:t>2016</a:t>
                      </a:r>
                      <a:endParaRPr lang="en-ZW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600" dirty="0" smtClean="0"/>
                        <a:t>Pink Cab</a:t>
                      </a:r>
                      <a:endParaRPr lang="en-ZW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600" dirty="0" smtClean="0"/>
                        <a:t>16,661</a:t>
                      </a:r>
                      <a:endParaRPr lang="en-ZW" sz="1600" dirty="0"/>
                    </a:p>
                  </a:txBody>
                  <a:tcPr/>
                </a:tc>
              </a:tr>
              <a:tr h="380571">
                <a:tc vMerge="1">
                  <a:txBody>
                    <a:bodyPr/>
                    <a:lstStyle/>
                    <a:p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W" sz="1600" dirty="0" smtClean="0"/>
                        <a:t>Yellow Cab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600" dirty="0" smtClean="0"/>
                        <a:t>25,937</a:t>
                      </a:r>
                      <a:endParaRPr lang="en-ZW" sz="1600" dirty="0"/>
                    </a:p>
                  </a:txBody>
                  <a:tcPr/>
                </a:tc>
              </a:tr>
              <a:tr h="380571">
                <a:tc rowSpan="2">
                  <a:txBody>
                    <a:bodyPr/>
                    <a:lstStyle/>
                    <a:p>
                      <a:pPr algn="ctr"/>
                      <a:endParaRPr lang="en-ZW" sz="1600" dirty="0" smtClean="0"/>
                    </a:p>
                    <a:p>
                      <a:pPr algn="ctr"/>
                      <a:r>
                        <a:rPr lang="en-ZW" sz="1600" dirty="0" smtClean="0"/>
                        <a:t>2017</a:t>
                      </a:r>
                      <a:endParaRPr lang="en-ZW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600" dirty="0" smtClean="0"/>
                        <a:t>Pink Cab</a:t>
                      </a:r>
                      <a:endParaRPr lang="en-ZW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600" dirty="0" smtClean="0"/>
                        <a:t>18,643</a:t>
                      </a:r>
                      <a:endParaRPr lang="en-ZW" sz="1600" dirty="0"/>
                    </a:p>
                  </a:txBody>
                  <a:tcPr/>
                </a:tc>
              </a:tr>
              <a:tr h="380571">
                <a:tc vMerge="1">
                  <a:txBody>
                    <a:bodyPr/>
                    <a:lstStyle/>
                    <a:p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W" sz="1600" dirty="0" smtClean="0"/>
                        <a:t>Yellow Cab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600" dirty="0" smtClean="0"/>
                        <a:t>27,789</a:t>
                      </a:r>
                      <a:endParaRPr lang="en-ZW" sz="1600" dirty="0"/>
                    </a:p>
                  </a:txBody>
                  <a:tcPr/>
                </a:tc>
              </a:tr>
              <a:tr h="380571">
                <a:tc rowSpan="2">
                  <a:txBody>
                    <a:bodyPr/>
                    <a:lstStyle/>
                    <a:p>
                      <a:pPr algn="ctr"/>
                      <a:endParaRPr lang="en-ZW" sz="1600" dirty="0" smtClean="0"/>
                    </a:p>
                    <a:p>
                      <a:pPr algn="ctr"/>
                      <a:r>
                        <a:rPr lang="en-ZW" sz="1600" dirty="0" smtClean="0"/>
                        <a:t>2018</a:t>
                      </a:r>
                      <a:endParaRPr lang="en-ZW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600" dirty="0" smtClean="0"/>
                        <a:t>Pink Cab</a:t>
                      </a:r>
                      <a:endParaRPr lang="en-ZW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600" dirty="0" smtClean="0"/>
                        <a:t>18,400</a:t>
                      </a:r>
                      <a:endParaRPr lang="en-ZW" sz="1600" dirty="0"/>
                    </a:p>
                  </a:txBody>
                  <a:tcPr/>
                </a:tc>
              </a:tr>
              <a:tr h="380571">
                <a:tc vMerge="1">
                  <a:txBody>
                    <a:bodyPr/>
                    <a:lstStyle/>
                    <a:p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W" sz="1600" dirty="0" smtClean="0"/>
                        <a:t>Yellow Cab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600" dirty="0" smtClean="0"/>
                        <a:t>27,470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5496"/>
            <a:ext cx="3695700" cy="26650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512" y="1225495"/>
            <a:ext cx="3686175" cy="26650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23" y="4114801"/>
            <a:ext cx="3700500" cy="266400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10317192" y="1440613"/>
            <a:ext cx="1469366" cy="5089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W" sz="1600" dirty="0" smtClean="0"/>
          </a:p>
          <a:p>
            <a:endParaRPr lang="en-ZW" sz="1600" dirty="0" smtClean="0"/>
          </a:p>
          <a:p>
            <a:endParaRPr lang="en-ZW" sz="1600" dirty="0" smtClean="0"/>
          </a:p>
          <a:p>
            <a:endParaRPr lang="en-ZW" sz="1600" dirty="0" smtClean="0"/>
          </a:p>
          <a:p>
            <a:endParaRPr lang="en-ZW" sz="1600" dirty="0" smtClean="0"/>
          </a:p>
          <a:p>
            <a:r>
              <a:rPr lang="en-ZW" sz="1600" dirty="0" smtClean="0"/>
              <a:t>Yellow Cab dominates more than half of the customer base for the three years.</a:t>
            </a:r>
            <a:endParaRPr lang="en-ZW" sz="1600" dirty="0"/>
          </a:p>
        </p:txBody>
      </p:sp>
    </p:spTree>
    <p:extLst>
      <p:ext uri="{BB962C8B-B14F-4D97-AF65-F5344CB8AC3E}">
        <p14:creationId xmlns:p14="http://schemas.microsoft.com/office/powerpoint/2010/main" val="1150280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00" y="-34505"/>
            <a:ext cx="12196800" cy="1260000"/>
          </a:xfrm>
          <a:solidFill>
            <a:srgbClr val="3B3B3B"/>
          </a:solidFill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FF6600"/>
                </a:solidFill>
              </a:rPr>
              <a:t>EDA and Summary – Age and Customer Share Analysis</a:t>
            </a:r>
            <a:endParaRPr lang="en-ZW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1698" y="1618591"/>
            <a:ext cx="1398917" cy="4928858"/>
          </a:xfrm>
        </p:spPr>
        <p:txBody>
          <a:bodyPr>
            <a:normAutofit/>
          </a:bodyPr>
          <a:lstStyle/>
          <a:p>
            <a:endParaRPr lang="en-ZW" sz="1600" dirty="0" smtClean="0"/>
          </a:p>
          <a:p>
            <a:endParaRPr lang="en-ZW" sz="1600" dirty="0"/>
          </a:p>
          <a:p>
            <a:endParaRPr lang="en-ZW" sz="1600" dirty="0" smtClean="0"/>
          </a:p>
          <a:p>
            <a:r>
              <a:rPr lang="en-ZW" sz="1600" dirty="0" smtClean="0"/>
              <a:t>As highlighted for these age groups Yellow Cab dropped in customers share for 2018 compared to 2016. </a:t>
            </a:r>
            <a:endParaRPr lang="en-ZW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25495"/>
            <a:ext cx="3752490" cy="277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058" y="1225495"/>
            <a:ext cx="3496753" cy="277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41" y="3997495"/>
            <a:ext cx="3558949" cy="277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9057" y="3997495"/>
            <a:ext cx="3496754" cy="27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186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00" y="-34506"/>
            <a:ext cx="12196800" cy="1260000"/>
          </a:xfrm>
          <a:solidFill>
            <a:srgbClr val="3B3B3B"/>
          </a:solidFill>
        </p:spPr>
        <p:txBody>
          <a:bodyPr/>
          <a:lstStyle/>
          <a:p>
            <a:r>
              <a:rPr lang="en-GB" dirty="0" smtClean="0">
                <a:solidFill>
                  <a:srgbClr val="FF6600"/>
                </a:solidFill>
              </a:rPr>
              <a:t>EDA and Summary – Age Analysis</a:t>
            </a:r>
            <a:endParaRPr lang="en-ZW" dirty="0">
              <a:solidFill>
                <a:srgbClr val="FF66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171724"/>
              </p:ext>
            </p:extLst>
          </p:nvPr>
        </p:nvGraphicFramePr>
        <p:xfrm>
          <a:off x="345057" y="4649637"/>
          <a:ext cx="4323989" cy="2133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89650"/>
                <a:gridCol w="2534339"/>
              </a:tblGrid>
              <a:tr h="303866">
                <a:tc>
                  <a:txBody>
                    <a:bodyPr/>
                    <a:lstStyle/>
                    <a:p>
                      <a:pPr algn="ctr"/>
                      <a:r>
                        <a:rPr lang="en-ZW" sz="1400" dirty="0" smtClean="0"/>
                        <a:t>Age_Range</a:t>
                      </a:r>
                      <a:endParaRPr lang="en-Z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 smtClean="0"/>
                        <a:t>Total Customers</a:t>
                      </a:r>
                      <a:endParaRPr lang="en-ZW" sz="1400" dirty="0"/>
                    </a:p>
                  </a:txBody>
                  <a:tcPr/>
                </a:tc>
              </a:tr>
              <a:tr h="303866">
                <a:tc>
                  <a:txBody>
                    <a:bodyPr/>
                    <a:lstStyle/>
                    <a:p>
                      <a:pPr algn="ctr"/>
                      <a:r>
                        <a:rPr lang="en-ZW" sz="1400" dirty="0" smtClean="0"/>
                        <a:t>18-19</a:t>
                      </a:r>
                      <a:endParaRPr lang="en-Z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 smtClean="0"/>
                        <a:t>2,925</a:t>
                      </a:r>
                      <a:endParaRPr lang="en-ZW" sz="1400" dirty="0"/>
                    </a:p>
                  </a:txBody>
                  <a:tcPr/>
                </a:tc>
              </a:tr>
              <a:tr h="303866">
                <a:tc>
                  <a:txBody>
                    <a:bodyPr/>
                    <a:lstStyle/>
                    <a:p>
                      <a:pPr algn="ctr"/>
                      <a:r>
                        <a:rPr lang="en-ZW" sz="1400" dirty="0" smtClean="0"/>
                        <a:t>20-29</a:t>
                      </a:r>
                      <a:endParaRPr lang="en-Z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 smtClean="0"/>
                        <a:t>14,853</a:t>
                      </a:r>
                      <a:endParaRPr lang="en-ZW" sz="1400" dirty="0"/>
                    </a:p>
                  </a:txBody>
                  <a:tcPr/>
                </a:tc>
              </a:tr>
              <a:tr h="303866">
                <a:tc>
                  <a:txBody>
                    <a:bodyPr/>
                    <a:lstStyle/>
                    <a:p>
                      <a:pPr algn="ctr"/>
                      <a:r>
                        <a:rPr lang="en-ZW" sz="1400" dirty="0" smtClean="0"/>
                        <a:t>30-39</a:t>
                      </a:r>
                      <a:endParaRPr lang="en-Z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 smtClean="0"/>
                        <a:t>14,598</a:t>
                      </a:r>
                      <a:endParaRPr lang="en-ZW" sz="1400" dirty="0"/>
                    </a:p>
                  </a:txBody>
                  <a:tcPr/>
                </a:tc>
              </a:tr>
              <a:tr h="303866">
                <a:tc>
                  <a:txBody>
                    <a:bodyPr/>
                    <a:lstStyle/>
                    <a:p>
                      <a:pPr algn="ctr"/>
                      <a:r>
                        <a:rPr lang="en-ZW" sz="1400" dirty="0" smtClean="0"/>
                        <a:t>40-49</a:t>
                      </a:r>
                      <a:endParaRPr lang="en-Z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 smtClean="0"/>
                        <a:t>5,935</a:t>
                      </a:r>
                      <a:endParaRPr lang="en-ZW" sz="1400" dirty="0"/>
                    </a:p>
                  </a:txBody>
                  <a:tcPr/>
                </a:tc>
              </a:tr>
              <a:tr h="303866">
                <a:tc>
                  <a:txBody>
                    <a:bodyPr/>
                    <a:lstStyle/>
                    <a:p>
                      <a:pPr algn="ctr"/>
                      <a:r>
                        <a:rPr lang="en-ZW" sz="1400" dirty="0" smtClean="0"/>
                        <a:t>50-59</a:t>
                      </a:r>
                      <a:endParaRPr lang="en-Z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 smtClean="0"/>
                        <a:t>4,899</a:t>
                      </a:r>
                      <a:endParaRPr lang="en-ZW" sz="1400" dirty="0"/>
                    </a:p>
                  </a:txBody>
                  <a:tcPr/>
                </a:tc>
              </a:tr>
              <a:tr h="303866">
                <a:tc>
                  <a:txBody>
                    <a:bodyPr/>
                    <a:lstStyle/>
                    <a:p>
                      <a:pPr algn="ctr"/>
                      <a:r>
                        <a:rPr lang="en-ZW" sz="1400" dirty="0" smtClean="0"/>
                        <a:t>60+</a:t>
                      </a:r>
                      <a:endParaRPr lang="en-Z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 smtClean="0"/>
                        <a:t>2,938</a:t>
                      </a:r>
                      <a:endParaRPr lang="en-ZW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5494"/>
            <a:ext cx="4451230" cy="34176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516" y="1225494"/>
            <a:ext cx="4606505" cy="3338174"/>
          </a:xfrm>
          <a:prstGeom prst="rect">
            <a:avLst/>
          </a:prstGeom>
        </p:spPr>
      </p:pic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0023231"/>
              </p:ext>
            </p:extLst>
          </p:nvPr>
        </p:nvGraphicFramePr>
        <p:xfrm>
          <a:off x="5336516" y="4643099"/>
          <a:ext cx="4606505" cy="2133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6580"/>
                <a:gridCol w="2699925"/>
              </a:tblGrid>
              <a:tr h="303866">
                <a:tc>
                  <a:txBody>
                    <a:bodyPr/>
                    <a:lstStyle/>
                    <a:p>
                      <a:pPr algn="ctr"/>
                      <a:r>
                        <a:rPr lang="en-ZW" sz="1400" dirty="0" smtClean="0"/>
                        <a:t>Age_Range</a:t>
                      </a:r>
                      <a:endParaRPr lang="en-Z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 smtClean="0"/>
                        <a:t>Total Transactions</a:t>
                      </a:r>
                      <a:endParaRPr lang="en-ZW" sz="1400" dirty="0"/>
                    </a:p>
                  </a:txBody>
                  <a:tcPr/>
                </a:tc>
              </a:tr>
              <a:tr h="303866">
                <a:tc>
                  <a:txBody>
                    <a:bodyPr/>
                    <a:lstStyle/>
                    <a:p>
                      <a:pPr algn="ctr"/>
                      <a:r>
                        <a:rPr lang="en-ZW" sz="1400" dirty="0" smtClean="0"/>
                        <a:t>18-19</a:t>
                      </a:r>
                      <a:endParaRPr lang="en-Z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 smtClean="0"/>
                        <a:t>22,437</a:t>
                      </a:r>
                      <a:endParaRPr lang="en-ZW" sz="1400" dirty="0"/>
                    </a:p>
                  </a:txBody>
                  <a:tcPr/>
                </a:tc>
              </a:tr>
              <a:tr h="303866">
                <a:tc>
                  <a:txBody>
                    <a:bodyPr/>
                    <a:lstStyle/>
                    <a:p>
                      <a:pPr algn="ctr"/>
                      <a:r>
                        <a:rPr lang="en-ZW" sz="1400" dirty="0" smtClean="0"/>
                        <a:t>20-29</a:t>
                      </a:r>
                      <a:endParaRPr lang="en-Z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 smtClean="0"/>
                        <a:t>116,430</a:t>
                      </a:r>
                      <a:endParaRPr lang="en-ZW" sz="1400" dirty="0"/>
                    </a:p>
                  </a:txBody>
                  <a:tcPr/>
                </a:tc>
              </a:tr>
              <a:tr h="303866">
                <a:tc>
                  <a:txBody>
                    <a:bodyPr/>
                    <a:lstStyle/>
                    <a:p>
                      <a:pPr algn="ctr"/>
                      <a:r>
                        <a:rPr lang="en-ZW" sz="1400" dirty="0" smtClean="0"/>
                        <a:t>30-39</a:t>
                      </a:r>
                      <a:endParaRPr lang="en-Z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 smtClean="0"/>
                        <a:t>112,735</a:t>
                      </a:r>
                      <a:endParaRPr lang="en-ZW" sz="1400" dirty="0"/>
                    </a:p>
                  </a:txBody>
                  <a:tcPr/>
                </a:tc>
              </a:tr>
              <a:tr h="303866">
                <a:tc>
                  <a:txBody>
                    <a:bodyPr/>
                    <a:lstStyle/>
                    <a:p>
                      <a:pPr algn="ctr"/>
                      <a:r>
                        <a:rPr lang="en-ZW" sz="1400" dirty="0" smtClean="0"/>
                        <a:t>40-49</a:t>
                      </a:r>
                      <a:endParaRPr lang="en-Z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 smtClean="0"/>
                        <a:t>47,017</a:t>
                      </a:r>
                      <a:endParaRPr lang="en-ZW" sz="1400" dirty="0"/>
                    </a:p>
                  </a:txBody>
                  <a:tcPr/>
                </a:tc>
              </a:tr>
              <a:tr h="303866">
                <a:tc>
                  <a:txBody>
                    <a:bodyPr/>
                    <a:lstStyle/>
                    <a:p>
                      <a:pPr algn="ctr"/>
                      <a:r>
                        <a:rPr lang="en-ZW" sz="1400" dirty="0" smtClean="0"/>
                        <a:t>50-59</a:t>
                      </a:r>
                      <a:endParaRPr lang="en-Z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 smtClean="0"/>
                        <a:t>38,087</a:t>
                      </a:r>
                      <a:endParaRPr lang="en-ZW" sz="1400" dirty="0"/>
                    </a:p>
                  </a:txBody>
                  <a:tcPr/>
                </a:tc>
              </a:tr>
              <a:tr h="303866">
                <a:tc>
                  <a:txBody>
                    <a:bodyPr/>
                    <a:lstStyle/>
                    <a:p>
                      <a:pPr algn="ctr"/>
                      <a:r>
                        <a:rPr lang="en-ZW" sz="1400" dirty="0" smtClean="0"/>
                        <a:t>60+</a:t>
                      </a:r>
                      <a:endParaRPr lang="en-Z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 smtClean="0"/>
                        <a:t>22,686</a:t>
                      </a:r>
                      <a:endParaRPr lang="en-ZW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10610491" y="1594571"/>
            <a:ext cx="1492369" cy="4928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W" sz="1600" dirty="0" smtClean="0"/>
          </a:p>
          <a:p>
            <a:endParaRPr lang="en-ZW" sz="16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ZW" sz="1600" dirty="0" smtClean="0"/>
          </a:p>
          <a:p>
            <a:r>
              <a:rPr lang="en-ZW" sz="1600" dirty="0" smtClean="0"/>
              <a:t>The 20-29 and 30-39 age groups dominate in terms of total customers and transactions for both cab companies.</a:t>
            </a:r>
            <a:endParaRPr lang="en-ZW" sz="1600" dirty="0"/>
          </a:p>
        </p:txBody>
      </p:sp>
    </p:spTree>
    <p:extLst>
      <p:ext uri="{BB962C8B-B14F-4D97-AF65-F5344CB8AC3E}">
        <p14:creationId xmlns:p14="http://schemas.microsoft.com/office/powerpoint/2010/main" val="2573071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00" y="0"/>
            <a:ext cx="12196800" cy="1260000"/>
          </a:xfrm>
          <a:solidFill>
            <a:srgbClr val="3B3B3B"/>
          </a:solidFill>
        </p:spPr>
        <p:txBody>
          <a:bodyPr/>
          <a:lstStyle/>
          <a:p>
            <a:r>
              <a:rPr lang="en-GB" dirty="0" smtClean="0">
                <a:solidFill>
                  <a:srgbClr val="FF6600"/>
                </a:solidFill>
              </a:rPr>
              <a:t>EDA and Summary – Age Analysis by Company</a:t>
            </a:r>
            <a:endParaRPr lang="en-ZW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0604" y="1594571"/>
            <a:ext cx="1364411" cy="4928858"/>
          </a:xfrm>
        </p:spPr>
        <p:txBody>
          <a:bodyPr>
            <a:normAutofit/>
          </a:bodyPr>
          <a:lstStyle/>
          <a:p>
            <a:endParaRPr lang="en-ZW" sz="1600" dirty="0"/>
          </a:p>
          <a:p>
            <a:endParaRPr lang="en-ZW" sz="1600" dirty="0"/>
          </a:p>
          <a:p>
            <a:endParaRPr lang="en-ZW" sz="1600" dirty="0"/>
          </a:p>
          <a:p>
            <a:endParaRPr lang="en-ZW" sz="1600" dirty="0"/>
          </a:p>
          <a:p>
            <a:r>
              <a:rPr lang="en-ZW" sz="1600" dirty="0" smtClean="0"/>
              <a:t>Yellow Cab has a larger customer base for each age group compared to Pink Cab.</a:t>
            </a:r>
            <a:endParaRPr lang="en-ZW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0000"/>
            <a:ext cx="10502120" cy="559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9365" y="5253486"/>
            <a:ext cx="638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 smtClean="0"/>
              <a:t>2,090</a:t>
            </a:r>
            <a:endParaRPr lang="en-ZW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268388" y="5106361"/>
            <a:ext cx="638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 smtClean="0"/>
              <a:t>2,536</a:t>
            </a:r>
            <a:endParaRPr lang="en-ZW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404715" y="2206227"/>
            <a:ext cx="638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 smtClean="0"/>
              <a:t>10,384</a:t>
            </a:r>
            <a:endParaRPr lang="en-ZW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845690" y="1309391"/>
            <a:ext cx="638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 smtClean="0"/>
              <a:t>12,835</a:t>
            </a:r>
            <a:endParaRPr lang="en-ZW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028537" y="2258815"/>
            <a:ext cx="669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 smtClean="0"/>
              <a:t>10,211</a:t>
            </a:r>
            <a:endParaRPr lang="en-ZW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471359" y="1351816"/>
            <a:ext cx="638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 smtClean="0"/>
              <a:t>12,628</a:t>
            </a:r>
            <a:endParaRPr lang="en-ZW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720339" y="4477109"/>
            <a:ext cx="638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 smtClean="0"/>
              <a:t>4,152</a:t>
            </a:r>
            <a:endParaRPr lang="en-ZW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133856" y="4120551"/>
            <a:ext cx="606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 smtClean="0"/>
              <a:t>5,152</a:t>
            </a:r>
            <a:endParaRPr lang="en-ZW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361206" y="4776158"/>
            <a:ext cx="638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 smtClean="0"/>
              <a:t>3,402</a:t>
            </a:r>
            <a:endParaRPr lang="en-ZW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789652" y="4477109"/>
            <a:ext cx="638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 smtClean="0"/>
              <a:t>4,238</a:t>
            </a:r>
            <a:endParaRPr lang="en-ZW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9026733" y="5254454"/>
            <a:ext cx="638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 smtClean="0"/>
              <a:t>2,091</a:t>
            </a:r>
            <a:endParaRPr lang="en-ZW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9444287" y="5114987"/>
            <a:ext cx="638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 smtClean="0"/>
              <a:t>2,507</a:t>
            </a:r>
            <a:endParaRPr lang="en-ZW" sz="1200" dirty="0"/>
          </a:p>
        </p:txBody>
      </p:sp>
    </p:spTree>
    <p:extLst>
      <p:ext uri="{BB962C8B-B14F-4D97-AF65-F5344CB8AC3E}">
        <p14:creationId xmlns:p14="http://schemas.microsoft.com/office/powerpoint/2010/main" val="2712043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00" y="-34506"/>
            <a:ext cx="12196800" cy="1260000"/>
          </a:xfrm>
          <a:solidFill>
            <a:srgbClr val="3B3B3B"/>
          </a:solidFill>
        </p:spPr>
        <p:txBody>
          <a:bodyPr/>
          <a:lstStyle/>
          <a:p>
            <a:r>
              <a:rPr lang="en-GB" dirty="0" smtClean="0">
                <a:solidFill>
                  <a:srgbClr val="FF6600"/>
                </a:solidFill>
              </a:rPr>
              <a:t>EDA and Summary – Gender Analysis</a:t>
            </a:r>
            <a:endParaRPr lang="en-ZW" dirty="0">
              <a:solidFill>
                <a:srgbClr val="FF66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7595" y="4059000"/>
            <a:ext cx="3152775" cy="273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06" y="4059000"/>
            <a:ext cx="3302175" cy="2732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822" y="1329011"/>
            <a:ext cx="3410712" cy="273240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2465"/>
              </p:ext>
            </p:extLst>
          </p:nvPr>
        </p:nvGraphicFramePr>
        <p:xfrm>
          <a:off x="4877339" y="1527418"/>
          <a:ext cx="3983067" cy="19955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27689"/>
                <a:gridCol w="1327689"/>
                <a:gridCol w="1327689"/>
              </a:tblGrid>
              <a:tr h="379564">
                <a:tc>
                  <a:txBody>
                    <a:bodyPr/>
                    <a:lstStyle/>
                    <a:p>
                      <a:pPr algn="ctr"/>
                      <a:r>
                        <a:rPr lang="en-ZW" sz="1400" dirty="0" smtClean="0"/>
                        <a:t>Cab Company</a:t>
                      </a:r>
                      <a:endParaRPr lang="en-Z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 smtClean="0"/>
                        <a:t>Male </a:t>
                      </a:r>
                      <a:endParaRPr lang="en-Z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 smtClean="0"/>
                        <a:t>Female</a:t>
                      </a:r>
                      <a:endParaRPr lang="en-ZW" sz="1400" dirty="0"/>
                    </a:p>
                  </a:txBody>
                  <a:tcPr/>
                </a:tc>
              </a:tr>
              <a:tr h="808008">
                <a:tc>
                  <a:txBody>
                    <a:bodyPr/>
                    <a:lstStyle/>
                    <a:p>
                      <a:pPr algn="ctr"/>
                      <a:endParaRPr lang="en-ZW" sz="1400" dirty="0" smtClean="0"/>
                    </a:p>
                    <a:p>
                      <a:pPr algn="ctr"/>
                      <a:r>
                        <a:rPr lang="en-ZW" sz="1400" dirty="0" smtClean="0"/>
                        <a:t>Yellow Cab</a:t>
                      </a:r>
                      <a:endParaRPr lang="en-Z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W" sz="1400" dirty="0" smtClean="0"/>
                    </a:p>
                    <a:p>
                      <a:pPr algn="ctr"/>
                      <a:r>
                        <a:rPr lang="en-ZW" sz="1400" dirty="0" smtClean="0"/>
                        <a:t>21,502</a:t>
                      </a:r>
                      <a:endParaRPr lang="en-Z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W" sz="1400" dirty="0" smtClean="0"/>
                    </a:p>
                    <a:p>
                      <a:pPr algn="ctr"/>
                      <a:r>
                        <a:rPr lang="en-ZW" sz="1400" dirty="0" smtClean="0"/>
                        <a:t>18,394</a:t>
                      </a:r>
                      <a:endParaRPr lang="en-ZW" sz="1400" dirty="0"/>
                    </a:p>
                  </a:txBody>
                  <a:tcPr/>
                </a:tc>
              </a:tr>
              <a:tr h="808008">
                <a:tc>
                  <a:txBody>
                    <a:bodyPr/>
                    <a:lstStyle/>
                    <a:p>
                      <a:pPr algn="ctr"/>
                      <a:endParaRPr lang="en-ZW" sz="1400" dirty="0" smtClean="0"/>
                    </a:p>
                    <a:p>
                      <a:pPr algn="ctr"/>
                      <a:r>
                        <a:rPr lang="en-ZW" sz="1400" dirty="0" smtClean="0"/>
                        <a:t>Pink Cab</a:t>
                      </a:r>
                      <a:endParaRPr lang="en-Z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W" sz="1400" dirty="0" smtClean="0"/>
                    </a:p>
                    <a:p>
                      <a:pPr algn="ctr"/>
                      <a:r>
                        <a:rPr lang="en-ZW" sz="1400" dirty="0" smtClean="0"/>
                        <a:t>17,511</a:t>
                      </a:r>
                      <a:endParaRPr lang="en-Z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W" sz="1400" dirty="0" smtClean="0"/>
                    </a:p>
                    <a:p>
                      <a:pPr algn="ctr"/>
                      <a:r>
                        <a:rPr lang="en-ZW" sz="1400" dirty="0" smtClean="0"/>
                        <a:t>14,819</a:t>
                      </a:r>
                      <a:endParaRPr lang="en-ZW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10084279" y="1594571"/>
            <a:ext cx="1638207" cy="4928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W" sz="1600" dirty="0" smtClean="0"/>
          </a:p>
          <a:p>
            <a:endParaRPr lang="en-ZW" sz="1600" dirty="0" smtClean="0"/>
          </a:p>
          <a:p>
            <a:endParaRPr lang="en-ZW" sz="1600" dirty="0" smtClean="0"/>
          </a:p>
          <a:p>
            <a:endParaRPr lang="en-ZW" sz="1600" dirty="0" smtClean="0"/>
          </a:p>
          <a:p>
            <a:r>
              <a:rPr lang="en-ZW" sz="1600" dirty="0" smtClean="0"/>
              <a:t>Overall the male customers use the cab frequently with Yellow Cab having the most males and females.</a:t>
            </a:r>
            <a:endParaRPr lang="en-ZW" sz="1600" dirty="0"/>
          </a:p>
        </p:txBody>
      </p:sp>
    </p:spTree>
    <p:extLst>
      <p:ext uri="{BB962C8B-B14F-4D97-AF65-F5344CB8AC3E}">
        <p14:creationId xmlns:p14="http://schemas.microsoft.com/office/powerpoint/2010/main" val="925955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00" y="0"/>
            <a:ext cx="12196800" cy="1260000"/>
          </a:xfrm>
          <a:solidFill>
            <a:srgbClr val="3B3B3B"/>
          </a:solidFill>
        </p:spPr>
        <p:txBody>
          <a:bodyPr/>
          <a:lstStyle/>
          <a:p>
            <a:r>
              <a:rPr lang="en-GB" dirty="0" smtClean="0">
                <a:solidFill>
                  <a:srgbClr val="FF6600"/>
                </a:solidFill>
              </a:rPr>
              <a:t>EDA and </a:t>
            </a:r>
            <a:r>
              <a:rPr lang="en-GB" dirty="0">
                <a:solidFill>
                  <a:srgbClr val="FF6600"/>
                </a:solidFill>
              </a:rPr>
              <a:t>Summary - Gender </a:t>
            </a:r>
            <a:r>
              <a:rPr lang="en-GB" dirty="0" smtClean="0">
                <a:solidFill>
                  <a:srgbClr val="FF6600"/>
                </a:solidFill>
              </a:rPr>
              <a:t>and Transaction Analysis</a:t>
            </a:r>
            <a:endParaRPr lang="en-ZW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9130" y="1627217"/>
            <a:ext cx="1490824" cy="49288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ZW" sz="1600" dirty="0"/>
          </a:p>
          <a:p>
            <a:r>
              <a:rPr lang="en-ZW" sz="1600" dirty="0" smtClean="0"/>
              <a:t>Yellow Cab has the higher number of transactions for both genders in the consecutive years.</a:t>
            </a:r>
          </a:p>
          <a:p>
            <a:endParaRPr lang="en-ZW" sz="1600" dirty="0"/>
          </a:p>
          <a:p>
            <a:r>
              <a:rPr lang="en-ZW" sz="1600" dirty="0" smtClean="0"/>
              <a:t>Both companies experienced a drop in transaction numbers for both genders in 2018.</a:t>
            </a:r>
            <a:endParaRPr lang="en-ZW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00" y="1260000"/>
            <a:ext cx="10309642" cy="559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7366" y="4882550"/>
            <a:ext cx="664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 smtClean="0"/>
              <a:t>10,873</a:t>
            </a:r>
            <a:endParaRPr lang="en-ZW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185081" y="3045599"/>
            <a:ext cx="664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/>
              <a:t>33,861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36242" y="4691728"/>
            <a:ext cx="664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/>
              <a:t>13,475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08728" y="2490288"/>
            <a:ext cx="664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/>
              <a:t>41,785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18857" y="4722531"/>
            <a:ext cx="664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/>
              <a:t>13,132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23582" y="2593297"/>
            <a:ext cx="664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/>
              <a:t>40,354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26712" y="1967097"/>
            <a:ext cx="664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/>
              <a:t>48,378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42867" y="4616058"/>
            <a:ext cx="664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/>
              <a:t>14,207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59151" y="1336549"/>
            <a:ext cx="664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/>
              <a:t>56,404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90063" y="4445532"/>
            <a:ext cx="664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/>
              <a:t>16,846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801934" y="4474308"/>
            <a:ext cx="664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/>
              <a:t>16,178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283912" y="1511150"/>
            <a:ext cx="664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/>
              <a:t>53,899</a:t>
            </a:r>
          </a:p>
        </p:txBody>
      </p:sp>
    </p:spTree>
    <p:extLst>
      <p:ext uri="{BB962C8B-B14F-4D97-AF65-F5344CB8AC3E}">
        <p14:creationId xmlns:p14="http://schemas.microsoft.com/office/powerpoint/2010/main" val="3351494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00" y="-34506"/>
            <a:ext cx="12196800" cy="1260000"/>
          </a:xfrm>
          <a:solidFill>
            <a:srgbClr val="3B3B3B"/>
          </a:solidFill>
        </p:spPr>
        <p:txBody>
          <a:bodyPr/>
          <a:lstStyle/>
          <a:p>
            <a:r>
              <a:rPr lang="en-GB" dirty="0" smtClean="0">
                <a:solidFill>
                  <a:srgbClr val="FF6600"/>
                </a:solidFill>
              </a:rPr>
              <a:t>EDA and Summary – Profit Analysis</a:t>
            </a:r>
            <a:endParaRPr lang="en-ZW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0491" y="1639018"/>
            <a:ext cx="1416169" cy="4822165"/>
          </a:xfrm>
        </p:spPr>
        <p:txBody>
          <a:bodyPr>
            <a:normAutofit/>
          </a:bodyPr>
          <a:lstStyle/>
          <a:p>
            <a:endParaRPr lang="en-ZW" sz="1600" dirty="0" smtClean="0"/>
          </a:p>
          <a:p>
            <a:endParaRPr lang="en-ZW" sz="1600" dirty="0" smtClean="0"/>
          </a:p>
          <a:p>
            <a:endParaRPr lang="en-ZW" sz="1600" dirty="0"/>
          </a:p>
          <a:p>
            <a:endParaRPr lang="en-ZW" sz="1600" dirty="0" smtClean="0"/>
          </a:p>
          <a:p>
            <a:endParaRPr lang="en-ZW" sz="1600" dirty="0"/>
          </a:p>
          <a:p>
            <a:r>
              <a:rPr lang="en-ZW" sz="1600" dirty="0" smtClean="0"/>
              <a:t>On a year on year basis Yellow Cab exhibits the highest profits.</a:t>
            </a:r>
            <a:endParaRPr lang="en-ZW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00" y="1260000"/>
            <a:ext cx="10489721" cy="559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3413" y="5622934"/>
            <a:ext cx="120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1,713,511.22</a:t>
            </a:r>
            <a:endParaRPr lang="en-ZW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843178" y="2117734"/>
            <a:ext cx="1314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13,926,995.43</a:t>
            </a:r>
            <a:endParaRPr lang="en-ZW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281579" y="5509300"/>
            <a:ext cx="120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2,033,654.91</a:t>
            </a:r>
            <a:endParaRPr lang="en-ZW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175849" y="1410588"/>
            <a:ext cx="1250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16,575,977.96</a:t>
            </a:r>
            <a:endParaRPr lang="en-ZW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579745" y="5663189"/>
            <a:ext cx="120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1,560,162.19</a:t>
            </a:r>
            <a:endParaRPr lang="en-ZW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8491268" y="2271623"/>
            <a:ext cx="1282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13,517,399.77</a:t>
            </a:r>
            <a:endParaRPr lang="en-ZW" sz="1400" dirty="0"/>
          </a:p>
        </p:txBody>
      </p:sp>
    </p:spTree>
    <p:extLst>
      <p:ext uri="{BB962C8B-B14F-4D97-AF65-F5344CB8AC3E}">
        <p14:creationId xmlns:p14="http://schemas.microsoft.com/office/powerpoint/2010/main" val="1262277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00" y="-34505"/>
            <a:ext cx="12196800" cy="1260000"/>
          </a:xfrm>
          <a:solidFill>
            <a:srgbClr val="3B3B3B"/>
          </a:solidFill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FF6600"/>
                </a:solidFill>
              </a:rPr>
              <a:t>EDA and Summary – Company Profit and KM Travelled Analysis</a:t>
            </a:r>
            <a:endParaRPr lang="en-ZW" sz="3600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71595" y="1594571"/>
            <a:ext cx="1355783" cy="4928858"/>
          </a:xfrm>
        </p:spPr>
        <p:txBody>
          <a:bodyPr>
            <a:normAutofit/>
          </a:bodyPr>
          <a:lstStyle/>
          <a:p>
            <a:endParaRPr lang="en-ZW" sz="1600" dirty="0"/>
          </a:p>
          <a:p>
            <a:pPr marL="0" indent="0">
              <a:buNone/>
            </a:pPr>
            <a:endParaRPr lang="en-ZW" sz="1600" dirty="0"/>
          </a:p>
          <a:p>
            <a:r>
              <a:rPr lang="en-ZW" sz="1600" dirty="0" smtClean="0"/>
              <a:t>The more the KM Travelled the higher the profits get.</a:t>
            </a:r>
          </a:p>
          <a:p>
            <a:r>
              <a:rPr lang="en-ZW" sz="1600" dirty="0" smtClean="0"/>
              <a:t>Yellow Cab shows the most profits, with a few outlying Pink Cab profits emerging.</a:t>
            </a:r>
            <a:endParaRPr lang="en-ZW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268627"/>
            <a:ext cx="10506972" cy="55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63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00" y="-34505"/>
            <a:ext cx="12196800" cy="1260000"/>
          </a:xfrm>
          <a:solidFill>
            <a:srgbClr val="3B3B3B"/>
          </a:solidFill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FF6600"/>
                </a:solidFill>
              </a:rPr>
              <a:t>EDA and </a:t>
            </a:r>
            <a:r>
              <a:rPr lang="en-GB" dirty="0">
                <a:solidFill>
                  <a:srgbClr val="FF6600"/>
                </a:solidFill>
              </a:rPr>
              <a:t>Summary – </a:t>
            </a:r>
            <a:r>
              <a:rPr lang="en-GB" dirty="0" smtClean="0">
                <a:solidFill>
                  <a:srgbClr val="FF6600"/>
                </a:solidFill>
              </a:rPr>
              <a:t>City Profit </a:t>
            </a:r>
            <a:r>
              <a:rPr lang="en-GB" dirty="0">
                <a:solidFill>
                  <a:srgbClr val="FF6600"/>
                </a:solidFill>
              </a:rPr>
              <a:t>and KM Travelled </a:t>
            </a:r>
            <a:r>
              <a:rPr lang="en-GB" dirty="0" smtClean="0">
                <a:solidFill>
                  <a:srgbClr val="FF6600"/>
                </a:solidFill>
              </a:rPr>
              <a:t>Analysis</a:t>
            </a:r>
            <a:endParaRPr lang="en-ZW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4008" y="1575459"/>
            <a:ext cx="1286773" cy="4928858"/>
          </a:xfrm>
        </p:spPr>
        <p:txBody>
          <a:bodyPr>
            <a:normAutofit/>
          </a:bodyPr>
          <a:lstStyle/>
          <a:p>
            <a:endParaRPr lang="en-ZW" sz="1600" dirty="0"/>
          </a:p>
          <a:p>
            <a:endParaRPr lang="en-ZW" sz="1600" dirty="0"/>
          </a:p>
          <a:p>
            <a:endParaRPr lang="en-ZW" sz="1600" dirty="0"/>
          </a:p>
          <a:p>
            <a:endParaRPr lang="en-ZW" sz="1600" dirty="0"/>
          </a:p>
          <a:p>
            <a:endParaRPr lang="en-ZW" sz="1600" dirty="0" smtClean="0"/>
          </a:p>
          <a:p>
            <a:r>
              <a:rPr lang="en-ZW" sz="1600" dirty="0" smtClean="0"/>
              <a:t>Highest profits are generated in New York City and Silicon Valley.</a:t>
            </a:r>
            <a:endParaRPr lang="en-ZW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0000"/>
            <a:ext cx="10497358" cy="55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750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00" y="0"/>
            <a:ext cx="12196800" cy="1260000"/>
          </a:xfrm>
          <a:solidFill>
            <a:srgbClr val="3B3B3B"/>
          </a:solidFill>
        </p:spPr>
        <p:txBody>
          <a:bodyPr/>
          <a:lstStyle/>
          <a:p>
            <a:r>
              <a:rPr lang="en-GB" dirty="0" smtClean="0">
                <a:solidFill>
                  <a:srgbClr val="FF6600"/>
                </a:solidFill>
              </a:rPr>
              <a:t>EDA and Summary – Yellow Cab Profit Analysis</a:t>
            </a:r>
            <a:endParaRPr lang="en-ZW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03456" y="1585945"/>
            <a:ext cx="1424795" cy="4928858"/>
          </a:xfrm>
        </p:spPr>
        <p:txBody>
          <a:bodyPr>
            <a:normAutofit/>
          </a:bodyPr>
          <a:lstStyle/>
          <a:p>
            <a:endParaRPr lang="en-ZW" sz="1600" dirty="0" smtClean="0"/>
          </a:p>
          <a:p>
            <a:endParaRPr lang="en-ZW" sz="1600" dirty="0" smtClean="0"/>
          </a:p>
          <a:p>
            <a:endParaRPr lang="en-ZW" sz="1600" dirty="0"/>
          </a:p>
          <a:p>
            <a:endParaRPr lang="en-ZW" sz="1600" dirty="0" smtClean="0"/>
          </a:p>
          <a:p>
            <a:r>
              <a:rPr lang="en-ZW" sz="1600" dirty="0" smtClean="0"/>
              <a:t>Sum of profits, sum of transactions and sum of km travelled have a negative correlation. </a:t>
            </a:r>
          </a:p>
          <a:p>
            <a:endParaRPr lang="en-ZW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00" y="1260000"/>
            <a:ext cx="4862865" cy="559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968" y="1260000"/>
            <a:ext cx="4881157" cy="55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30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r>
              <a:rPr lang="en-US" sz="2800" dirty="0" smtClean="0">
                <a:solidFill>
                  <a:srgbClr val="FF6600"/>
                </a:solidFill>
              </a:rPr>
              <a:t>Background</a:t>
            </a:r>
          </a:p>
          <a:p>
            <a:pPr algn="just"/>
            <a:endParaRPr lang="en-US" sz="2800" dirty="0">
              <a:solidFill>
                <a:srgbClr val="FF6600"/>
              </a:solidFill>
            </a:endParaRP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Data Exploration and Approach</a:t>
            </a:r>
            <a:endParaRPr lang="en-US" sz="2800" dirty="0" smtClean="0">
              <a:solidFill>
                <a:srgbClr val="FF6600"/>
              </a:solidFill>
            </a:endParaRPr>
          </a:p>
          <a:p>
            <a:pPr algn="just"/>
            <a:endParaRPr lang="en-US" sz="2800" dirty="0">
              <a:solidFill>
                <a:srgbClr val="FF6600"/>
              </a:solidFill>
            </a:endParaRP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r>
              <a:rPr lang="en-US" sz="2800" dirty="0" smtClean="0">
                <a:solidFill>
                  <a:srgbClr val="FF6600"/>
                </a:solidFill>
              </a:rPr>
              <a:t>EDA and Summary</a:t>
            </a:r>
          </a:p>
          <a:p>
            <a:pPr algn="just"/>
            <a:endParaRPr lang="en-US" sz="2800" dirty="0">
              <a:solidFill>
                <a:srgbClr val="FF6600"/>
              </a:solidFill>
            </a:endParaRP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r>
              <a:rPr lang="en-US" sz="2800" dirty="0" smtClean="0">
                <a:solidFill>
                  <a:srgbClr val="FF6600"/>
                </a:solidFill>
              </a:rPr>
              <a:t>Hypothesis Testing</a:t>
            </a:r>
          </a:p>
          <a:p>
            <a:pPr algn="just"/>
            <a:endParaRPr lang="en-US" sz="2800" dirty="0">
              <a:solidFill>
                <a:srgbClr val="FF6600"/>
              </a:solidFill>
            </a:endParaRP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00" y="-34506"/>
            <a:ext cx="12196800" cy="1260000"/>
          </a:xfrm>
          <a:solidFill>
            <a:srgbClr val="3B3B3B"/>
          </a:solidFill>
        </p:spPr>
        <p:txBody>
          <a:bodyPr/>
          <a:lstStyle/>
          <a:p>
            <a:r>
              <a:rPr lang="en-GB" dirty="0" smtClean="0">
                <a:solidFill>
                  <a:srgbClr val="FF6600"/>
                </a:solidFill>
              </a:rPr>
              <a:t>EDA and </a:t>
            </a:r>
            <a:r>
              <a:rPr lang="en-GB" dirty="0">
                <a:solidFill>
                  <a:srgbClr val="FF6600"/>
                </a:solidFill>
              </a:rPr>
              <a:t>Summary - </a:t>
            </a:r>
            <a:r>
              <a:rPr lang="en-GB" dirty="0" smtClean="0">
                <a:solidFill>
                  <a:srgbClr val="FF6600"/>
                </a:solidFill>
              </a:rPr>
              <a:t>Pink </a:t>
            </a:r>
            <a:r>
              <a:rPr lang="en-GB" dirty="0">
                <a:solidFill>
                  <a:srgbClr val="FF6600"/>
                </a:solidFill>
              </a:rPr>
              <a:t>Cab Profit Analysis</a:t>
            </a:r>
            <a:endParaRPr lang="en-ZW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6204" y="1592712"/>
            <a:ext cx="1459302" cy="4928858"/>
          </a:xfrm>
        </p:spPr>
        <p:txBody>
          <a:bodyPr>
            <a:normAutofit/>
          </a:bodyPr>
          <a:lstStyle/>
          <a:p>
            <a:endParaRPr lang="en-ZW" sz="1600" dirty="0"/>
          </a:p>
          <a:p>
            <a:endParaRPr lang="en-ZW" sz="1600" dirty="0"/>
          </a:p>
          <a:p>
            <a:endParaRPr lang="en-ZW" sz="1600" dirty="0"/>
          </a:p>
          <a:p>
            <a:pPr marL="0" indent="0">
              <a:buNone/>
            </a:pPr>
            <a:endParaRPr lang="en-ZW" sz="1600" dirty="0"/>
          </a:p>
          <a:p>
            <a:r>
              <a:rPr lang="en-GB" sz="1600" dirty="0"/>
              <a:t>Sum of profits, sum of transactions and sum of km travelled have a </a:t>
            </a:r>
            <a:r>
              <a:rPr lang="en-GB" sz="1600" dirty="0" smtClean="0"/>
              <a:t>positive </a:t>
            </a:r>
            <a:r>
              <a:rPr lang="en-GB" sz="1600" dirty="0"/>
              <a:t>correlation. </a:t>
            </a:r>
          </a:p>
          <a:p>
            <a:endParaRPr lang="en-ZW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00" y="1225494"/>
            <a:ext cx="4868802" cy="559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166" y="1225494"/>
            <a:ext cx="4874464" cy="55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4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00" y="-34506"/>
            <a:ext cx="12196800" cy="1260000"/>
          </a:xfrm>
          <a:solidFill>
            <a:srgbClr val="3B3B3B"/>
          </a:solidFill>
        </p:spPr>
        <p:txBody>
          <a:bodyPr/>
          <a:lstStyle/>
          <a:p>
            <a:r>
              <a:rPr lang="en-GB" dirty="0" smtClean="0">
                <a:solidFill>
                  <a:srgbClr val="FF6600"/>
                </a:solidFill>
              </a:rPr>
              <a:t>Hypothesis Testing</a:t>
            </a:r>
            <a:endParaRPr lang="en-ZW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626" y="1328468"/>
            <a:ext cx="10515600" cy="5149970"/>
          </a:xfrm>
        </p:spPr>
        <p:txBody>
          <a:bodyPr>
            <a:noAutofit/>
          </a:bodyPr>
          <a:lstStyle/>
          <a:p>
            <a:r>
              <a:rPr lang="en-GB" sz="1400" b="1" u="sng" dirty="0"/>
              <a:t>One</a:t>
            </a:r>
          </a:p>
          <a:p>
            <a:pPr marL="0" indent="0">
              <a:buNone/>
            </a:pPr>
            <a:r>
              <a:rPr lang="en-GB" sz="1400" dirty="0" smtClean="0"/>
              <a:t>        H0</a:t>
            </a:r>
            <a:r>
              <a:rPr lang="en-GB" sz="1400" dirty="0"/>
              <a:t>: KMs Travelled and Profit gained are not related. (p = 0)</a:t>
            </a:r>
          </a:p>
          <a:p>
            <a:pPr marL="0" indent="0">
              <a:buNone/>
            </a:pPr>
            <a:r>
              <a:rPr lang="en-GB" sz="1400" dirty="0" smtClean="0"/>
              <a:t>        H1</a:t>
            </a:r>
            <a:r>
              <a:rPr lang="en-GB" sz="1400" dirty="0"/>
              <a:t>: KMs Travelled and Profit gained are related. (p != 0</a:t>
            </a:r>
            <a:r>
              <a:rPr lang="en-GB" sz="1400" dirty="0" smtClean="0"/>
              <a:t>)</a:t>
            </a:r>
            <a:endParaRPr lang="en-ZW" sz="1400" dirty="0"/>
          </a:p>
          <a:p>
            <a:pPr marL="0" indent="0">
              <a:buNone/>
            </a:pPr>
            <a:r>
              <a:rPr lang="en-ZW" sz="1400" b="1" dirty="0" smtClean="0"/>
              <a:t>Conclusion: </a:t>
            </a:r>
            <a:r>
              <a:rPr lang="en-GB" sz="1400" b="1" dirty="0" smtClean="0"/>
              <a:t>KMs </a:t>
            </a:r>
            <a:r>
              <a:rPr lang="en-GB" sz="1400" b="1" dirty="0"/>
              <a:t>Travelled and Profit gained are related</a:t>
            </a:r>
            <a:r>
              <a:rPr lang="en-GB" sz="1400" b="1" dirty="0" smtClean="0"/>
              <a:t>.</a:t>
            </a:r>
          </a:p>
          <a:p>
            <a:pPr marL="0" indent="0">
              <a:buNone/>
            </a:pPr>
            <a:endParaRPr lang="en-GB" sz="1400" b="1" dirty="0" smtClean="0"/>
          </a:p>
          <a:p>
            <a:pPr marL="0" indent="0">
              <a:buNone/>
            </a:pPr>
            <a:endParaRPr lang="en-GB" sz="1400" b="1" dirty="0" smtClean="0"/>
          </a:p>
          <a:p>
            <a:r>
              <a:rPr lang="en-GB" sz="1400" b="1" u="sng" dirty="0"/>
              <a:t>Two</a:t>
            </a:r>
          </a:p>
          <a:p>
            <a:pPr marL="0" indent="0">
              <a:buNone/>
            </a:pPr>
            <a:r>
              <a:rPr lang="en-GB" sz="1400" dirty="0" smtClean="0"/>
              <a:t>        H0</a:t>
            </a:r>
            <a:r>
              <a:rPr lang="en-GB" sz="1400" dirty="0"/>
              <a:t>: There is no difference in KM Travelled by Females compared to Males for Yellow Cab.</a:t>
            </a:r>
          </a:p>
          <a:p>
            <a:pPr marL="0" indent="0">
              <a:buNone/>
            </a:pPr>
            <a:r>
              <a:rPr lang="en-GB" sz="1400" dirty="0" smtClean="0"/>
              <a:t>        H1</a:t>
            </a:r>
            <a:r>
              <a:rPr lang="en-GB" sz="1400" dirty="0"/>
              <a:t>: There is a difference in KM Travelled by Females compared to Males for Yellow Cab</a:t>
            </a:r>
            <a:r>
              <a:rPr lang="en-GB" sz="1400" dirty="0" smtClean="0"/>
              <a:t>.</a:t>
            </a:r>
          </a:p>
          <a:p>
            <a:pPr marL="0" indent="0">
              <a:buNone/>
            </a:pPr>
            <a:r>
              <a:rPr lang="en-GB" sz="1400" b="1" dirty="0" smtClean="0"/>
              <a:t>Conclusion</a:t>
            </a:r>
            <a:r>
              <a:rPr lang="en-GB" sz="1400" b="1" dirty="0"/>
              <a:t>: </a:t>
            </a:r>
            <a:r>
              <a:rPr lang="en-GB" sz="1400" b="1" dirty="0" smtClean="0"/>
              <a:t>There </a:t>
            </a:r>
            <a:r>
              <a:rPr lang="en-GB" sz="1400" b="1" dirty="0"/>
              <a:t>is no difference in KM Travelled by Females compared to Males for Yellow Cab</a:t>
            </a:r>
            <a:r>
              <a:rPr lang="en-GB" sz="1400" b="1" dirty="0" smtClean="0"/>
              <a:t>.</a:t>
            </a:r>
          </a:p>
          <a:p>
            <a:pPr marL="0" indent="0">
              <a:buNone/>
            </a:pPr>
            <a:endParaRPr lang="en-GB" sz="1400" b="1" dirty="0" smtClean="0"/>
          </a:p>
          <a:p>
            <a:pPr marL="0" indent="0">
              <a:buNone/>
            </a:pPr>
            <a:endParaRPr lang="en-GB" sz="1400" b="1" dirty="0"/>
          </a:p>
          <a:p>
            <a:r>
              <a:rPr lang="en-GB" sz="1400" b="1" u="sng" dirty="0" smtClean="0"/>
              <a:t>Three</a:t>
            </a:r>
          </a:p>
          <a:p>
            <a:pPr marL="0" indent="0">
              <a:buNone/>
            </a:pPr>
            <a:r>
              <a:rPr lang="en-GB" sz="1400" dirty="0"/>
              <a:t> </a:t>
            </a:r>
            <a:r>
              <a:rPr lang="en-GB" sz="1400" dirty="0" smtClean="0"/>
              <a:t>       H0</a:t>
            </a:r>
            <a:r>
              <a:rPr lang="en-GB" sz="1400" dirty="0"/>
              <a:t>: Females bring in less profits than Males for Yellow Cab.</a:t>
            </a:r>
          </a:p>
          <a:p>
            <a:pPr marL="0" indent="0">
              <a:buNone/>
            </a:pPr>
            <a:r>
              <a:rPr lang="en-GB" sz="1400" dirty="0" smtClean="0"/>
              <a:t>        H1</a:t>
            </a:r>
            <a:r>
              <a:rPr lang="en-GB" sz="1400" dirty="0"/>
              <a:t>: Females bring in more profits than Males for Yellow Cab</a:t>
            </a:r>
            <a:r>
              <a:rPr lang="en-GB" sz="1400" dirty="0" smtClean="0"/>
              <a:t>.</a:t>
            </a:r>
          </a:p>
          <a:p>
            <a:pPr marL="0" indent="0">
              <a:buNone/>
            </a:pPr>
            <a:r>
              <a:rPr lang="en-GB" sz="1400" b="1" dirty="0" smtClean="0"/>
              <a:t>Conclusion: </a:t>
            </a:r>
            <a:r>
              <a:rPr lang="en-GB" sz="1400" b="1" dirty="0"/>
              <a:t>Females bring in more profits than Males for Yellow Cab</a:t>
            </a:r>
            <a:r>
              <a:rPr lang="en-GB" sz="1400" b="1" dirty="0" smtClean="0"/>
              <a:t>.</a:t>
            </a:r>
            <a:endParaRPr lang="en-GB" sz="1400" b="1" u="sng" dirty="0" smtClean="0"/>
          </a:p>
          <a:p>
            <a:endParaRPr lang="en-GB" sz="1400" b="1" dirty="0" smtClean="0"/>
          </a:p>
          <a:p>
            <a:pPr marL="0" indent="0">
              <a:buNone/>
            </a:pPr>
            <a:endParaRPr lang="en-GB" sz="1400" b="1" dirty="0"/>
          </a:p>
          <a:p>
            <a:endParaRPr lang="en-GB" sz="1400" b="1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ZW" sz="1400" b="1" dirty="0"/>
          </a:p>
        </p:txBody>
      </p:sp>
    </p:spTree>
    <p:extLst>
      <p:ext uri="{BB962C8B-B14F-4D97-AF65-F5344CB8AC3E}">
        <p14:creationId xmlns:p14="http://schemas.microsoft.com/office/powerpoint/2010/main" val="1041271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00" y="0"/>
            <a:ext cx="12196800" cy="1260000"/>
          </a:xfrm>
          <a:solidFill>
            <a:srgbClr val="3B3B3B"/>
          </a:solidFill>
        </p:spPr>
        <p:txBody>
          <a:bodyPr/>
          <a:lstStyle/>
          <a:p>
            <a:r>
              <a:rPr lang="en-GB" dirty="0" smtClean="0">
                <a:solidFill>
                  <a:srgbClr val="FF6600"/>
                </a:solidFill>
              </a:rPr>
              <a:t>Hypothesis Testing</a:t>
            </a:r>
            <a:endParaRPr lang="en-ZW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626" y="1328468"/>
            <a:ext cx="10515600" cy="5451894"/>
          </a:xfrm>
        </p:spPr>
        <p:txBody>
          <a:bodyPr>
            <a:normAutofit/>
          </a:bodyPr>
          <a:lstStyle/>
          <a:p>
            <a:r>
              <a:rPr lang="en-GB" sz="1400" b="1" u="sng" dirty="0" smtClean="0"/>
              <a:t>Four</a:t>
            </a:r>
          </a:p>
          <a:p>
            <a:pPr marL="0" indent="0">
              <a:buNone/>
            </a:pPr>
            <a:r>
              <a:rPr lang="en-GB" sz="1400" dirty="0" smtClean="0"/>
              <a:t>        H0</a:t>
            </a:r>
            <a:r>
              <a:rPr lang="en-GB" sz="1400" dirty="0"/>
              <a:t>: Females bring in less profits than Males for Pink Cab.</a:t>
            </a:r>
          </a:p>
          <a:p>
            <a:pPr marL="0" indent="0">
              <a:buNone/>
            </a:pPr>
            <a:r>
              <a:rPr lang="en-GB" sz="1400" dirty="0" smtClean="0"/>
              <a:t>        H1</a:t>
            </a:r>
            <a:r>
              <a:rPr lang="en-GB" sz="1400" dirty="0"/>
              <a:t>: Females bring in more profits than Males for Pink Cab</a:t>
            </a:r>
            <a:r>
              <a:rPr lang="en-GB" sz="1400" dirty="0" smtClean="0"/>
              <a:t>.</a:t>
            </a:r>
          </a:p>
          <a:p>
            <a:pPr marL="0" indent="0">
              <a:buNone/>
            </a:pPr>
            <a:r>
              <a:rPr lang="en-GB" sz="1400" b="1" dirty="0" smtClean="0"/>
              <a:t>Conclusion</a:t>
            </a:r>
            <a:r>
              <a:rPr lang="en-GB" sz="1400" b="1" dirty="0"/>
              <a:t>:  Females bring in less profits than Males for Pink Cab</a:t>
            </a:r>
            <a:r>
              <a:rPr lang="en-GB" sz="1400" b="1" dirty="0" smtClean="0"/>
              <a:t>.</a:t>
            </a:r>
          </a:p>
          <a:p>
            <a:pPr marL="0" indent="0">
              <a:buNone/>
            </a:pPr>
            <a:endParaRPr lang="en-GB" sz="1400" b="1" dirty="0" smtClean="0"/>
          </a:p>
          <a:p>
            <a:pPr marL="0" indent="0">
              <a:buNone/>
            </a:pPr>
            <a:endParaRPr lang="en-GB" sz="1400" b="1" dirty="0"/>
          </a:p>
          <a:p>
            <a:r>
              <a:rPr lang="en-GB" sz="1400" b="1" u="sng" dirty="0" smtClean="0"/>
              <a:t>Five</a:t>
            </a:r>
          </a:p>
          <a:p>
            <a:pPr marL="0" indent="0">
              <a:buNone/>
            </a:pPr>
            <a:r>
              <a:rPr lang="en-GB" sz="1400" dirty="0" smtClean="0"/>
              <a:t>        H0</a:t>
            </a:r>
            <a:r>
              <a:rPr lang="en-GB" sz="1400" dirty="0"/>
              <a:t>: The mean Profit for the different Age groups for Yellow Cab are equal.</a:t>
            </a:r>
          </a:p>
          <a:p>
            <a:pPr marL="0" indent="0">
              <a:buNone/>
            </a:pPr>
            <a:r>
              <a:rPr lang="en-GB" sz="1400" dirty="0" smtClean="0"/>
              <a:t>        H1</a:t>
            </a:r>
            <a:r>
              <a:rPr lang="en-GB" sz="1400" dirty="0"/>
              <a:t>: One or more of the mean Profits for the different Age groups for Yellow Cab are unequal</a:t>
            </a:r>
            <a:r>
              <a:rPr lang="en-GB" sz="1400" dirty="0" smtClean="0"/>
              <a:t>.</a:t>
            </a:r>
          </a:p>
          <a:p>
            <a:pPr marL="0" indent="0">
              <a:buNone/>
            </a:pPr>
            <a:r>
              <a:rPr lang="en-GB" sz="1400" b="1" dirty="0"/>
              <a:t>Conclusion: There is a difference in Profit due to </a:t>
            </a:r>
            <a:r>
              <a:rPr lang="en-GB" sz="1400" b="1" dirty="0" smtClean="0"/>
              <a:t>Age.</a:t>
            </a:r>
          </a:p>
          <a:p>
            <a:pPr marL="0" indent="0">
              <a:buNone/>
            </a:pPr>
            <a:endParaRPr lang="en-GB" sz="1400" b="1" dirty="0" smtClean="0"/>
          </a:p>
          <a:p>
            <a:pPr marL="0" indent="0">
              <a:buNone/>
            </a:pPr>
            <a:endParaRPr lang="en-GB" sz="1400" b="1" dirty="0"/>
          </a:p>
          <a:p>
            <a:r>
              <a:rPr lang="en-GB" sz="1400" b="1" u="sng" dirty="0" smtClean="0"/>
              <a:t>Six</a:t>
            </a:r>
          </a:p>
          <a:p>
            <a:pPr marL="0" indent="0">
              <a:buNone/>
            </a:pPr>
            <a:r>
              <a:rPr lang="en-GB" sz="1400" dirty="0" smtClean="0"/>
              <a:t>        H0</a:t>
            </a:r>
            <a:r>
              <a:rPr lang="en-GB" sz="1400" dirty="0"/>
              <a:t>: The mean Profit for the different Age groups for Pink Cab are equal.</a:t>
            </a:r>
          </a:p>
          <a:p>
            <a:pPr marL="0" indent="0">
              <a:buNone/>
            </a:pPr>
            <a:r>
              <a:rPr lang="en-GB" sz="1400" dirty="0" smtClean="0"/>
              <a:t>        H1</a:t>
            </a:r>
            <a:r>
              <a:rPr lang="en-GB" sz="1400" dirty="0"/>
              <a:t>: One or more of the mean Profits for the different Age groups for Pink Cab are unequal.</a:t>
            </a:r>
            <a:endParaRPr lang="en-GB" sz="1400" dirty="0" smtClean="0"/>
          </a:p>
          <a:p>
            <a:pPr marL="0" indent="0">
              <a:buNone/>
            </a:pPr>
            <a:r>
              <a:rPr lang="en-GB" sz="1400" b="1" dirty="0"/>
              <a:t>Conclusion: There is no difference in Profit due to </a:t>
            </a:r>
            <a:r>
              <a:rPr lang="en-GB" sz="1400" b="1" dirty="0" smtClean="0"/>
              <a:t>Age.</a:t>
            </a:r>
          </a:p>
          <a:p>
            <a:pPr marL="0" indent="0">
              <a:buNone/>
            </a:pPr>
            <a:endParaRPr lang="en-GB" sz="1400" b="1" dirty="0"/>
          </a:p>
          <a:p>
            <a:endParaRPr lang="en-GB" sz="1400" b="1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ZW" sz="1400" b="1" dirty="0"/>
          </a:p>
        </p:txBody>
      </p:sp>
    </p:spTree>
    <p:extLst>
      <p:ext uri="{BB962C8B-B14F-4D97-AF65-F5344CB8AC3E}">
        <p14:creationId xmlns:p14="http://schemas.microsoft.com/office/powerpoint/2010/main" val="788164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00" y="-34506"/>
            <a:ext cx="12196800" cy="1260000"/>
          </a:xfrm>
          <a:solidFill>
            <a:srgbClr val="3B3B3B"/>
          </a:solidFill>
        </p:spPr>
        <p:txBody>
          <a:bodyPr/>
          <a:lstStyle/>
          <a:p>
            <a:r>
              <a:rPr lang="en-GB" dirty="0" smtClean="0">
                <a:solidFill>
                  <a:srgbClr val="FF6600"/>
                </a:solidFill>
              </a:rPr>
              <a:t>Recommendations</a:t>
            </a:r>
            <a:endParaRPr lang="en-ZW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626" y="1319842"/>
            <a:ext cx="10962736" cy="54346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W" sz="1400" dirty="0" smtClean="0"/>
              <a:t>After an evaluation of both companies Yellow Cab was found to be better than Pink Cab based on the following points:</a:t>
            </a:r>
          </a:p>
          <a:p>
            <a:pPr marL="0" indent="0">
              <a:lnSpc>
                <a:spcPct val="100000"/>
              </a:lnSpc>
              <a:buNone/>
            </a:pPr>
            <a:endParaRPr lang="en-ZW" sz="1400" b="1" dirty="0"/>
          </a:p>
          <a:p>
            <a:r>
              <a:rPr lang="en-ZW" sz="1400" b="1" dirty="0" smtClean="0"/>
              <a:t>Transaction Analysis</a:t>
            </a:r>
            <a:r>
              <a:rPr lang="en-ZW" sz="1400" dirty="0" smtClean="0"/>
              <a:t>: Yellow Cab has domination over the market with total transactions processed three times those for Pink Cab over the 3 years.</a:t>
            </a:r>
          </a:p>
          <a:p>
            <a:pPr marL="0" indent="0">
              <a:buNone/>
            </a:pPr>
            <a:endParaRPr lang="en-ZW" sz="1400" dirty="0" smtClean="0"/>
          </a:p>
          <a:p>
            <a:r>
              <a:rPr lang="en-ZW" sz="1400" b="1" dirty="0" smtClean="0"/>
              <a:t>Customer Share</a:t>
            </a:r>
            <a:r>
              <a:rPr lang="en-ZW" sz="1400" dirty="0" smtClean="0"/>
              <a:t>: From 2016 - 2018 Yellow Cab had a customer reach of more than 76% though there was a drop of 0.3% which can be considered insignificant.</a:t>
            </a:r>
          </a:p>
          <a:p>
            <a:pPr marL="0" indent="0">
              <a:buNone/>
            </a:pPr>
            <a:endParaRPr lang="en-ZW" sz="1400" dirty="0" smtClean="0"/>
          </a:p>
          <a:p>
            <a:r>
              <a:rPr lang="en-ZW" sz="1400" b="1" dirty="0" smtClean="0"/>
              <a:t>Age Wise Reach</a:t>
            </a:r>
            <a:r>
              <a:rPr lang="en-ZW" sz="1400" dirty="0" smtClean="0"/>
              <a:t>: For each age group Yellow Cab has larger numbers of customers with both companies having the most customers in the 20 - 29 and 30 - 39 age groups.</a:t>
            </a:r>
          </a:p>
          <a:p>
            <a:pPr marL="0" indent="0">
              <a:buNone/>
            </a:pPr>
            <a:endParaRPr lang="en-ZW" sz="1400" dirty="0" smtClean="0"/>
          </a:p>
          <a:p>
            <a:r>
              <a:rPr lang="en-ZW" sz="1400" b="1" dirty="0" smtClean="0"/>
              <a:t>Gender Aspect</a:t>
            </a:r>
            <a:r>
              <a:rPr lang="en-ZW" sz="1400" dirty="0" smtClean="0"/>
              <a:t>: Yellow Cab has the highest number of transactions for both male and female customers from 2016 – 2018.</a:t>
            </a:r>
          </a:p>
          <a:p>
            <a:pPr marL="0" indent="0">
              <a:buNone/>
            </a:pPr>
            <a:endParaRPr lang="en-ZW" sz="1400" dirty="0" smtClean="0"/>
          </a:p>
          <a:p>
            <a:r>
              <a:rPr lang="en-ZW" sz="1400" b="1" dirty="0" smtClean="0"/>
              <a:t>Profit Wise</a:t>
            </a:r>
            <a:r>
              <a:rPr lang="en-ZW" sz="1400" dirty="0" smtClean="0"/>
              <a:t>: Yellow Cab exhibits profits twelve times those for Pink Cab year on year. Also the more KM are travelled the higher the profits get.</a:t>
            </a:r>
          </a:p>
          <a:p>
            <a:pPr marL="0" indent="0">
              <a:buNone/>
            </a:pPr>
            <a:r>
              <a:rPr lang="en-ZW" sz="1400" dirty="0"/>
              <a:t> </a:t>
            </a:r>
            <a:r>
              <a:rPr lang="en-ZW" sz="1400" dirty="0" smtClean="0"/>
              <a:t>For Yellow Cab there is a difference in profit per age group, which allows for versatility in campaigns that they may launch  to increase profits.</a:t>
            </a:r>
          </a:p>
          <a:p>
            <a:pPr marL="0" indent="0">
              <a:buNone/>
            </a:pPr>
            <a:endParaRPr lang="en-ZW" sz="1600" dirty="0" smtClean="0"/>
          </a:p>
          <a:p>
            <a:pPr marL="0" indent="0">
              <a:buNone/>
            </a:pPr>
            <a:r>
              <a:rPr lang="en-ZW" sz="1600" b="1"/>
              <a:t>I</a:t>
            </a:r>
            <a:r>
              <a:rPr lang="en-ZW" sz="1600" b="1" smtClean="0"/>
              <a:t> </a:t>
            </a:r>
            <a:r>
              <a:rPr lang="en-ZW" sz="1600" b="1" dirty="0" smtClean="0"/>
              <a:t>recommend Yellow Cab for investment.</a:t>
            </a:r>
          </a:p>
          <a:p>
            <a:pPr marL="0" indent="0">
              <a:buNone/>
            </a:pPr>
            <a:endParaRPr lang="en-ZW" sz="1600" dirty="0" smtClean="0"/>
          </a:p>
          <a:p>
            <a:pPr marL="0" indent="0">
              <a:buNone/>
            </a:pPr>
            <a:endParaRPr lang="en-ZW" sz="1600" dirty="0"/>
          </a:p>
          <a:p>
            <a:pPr marL="0" indent="0">
              <a:buNone/>
            </a:pPr>
            <a:endParaRPr lang="en-ZW" sz="1600" dirty="0"/>
          </a:p>
        </p:txBody>
      </p:sp>
    </p:spTree>
    <p:extLst>
      <p:ext uri="{BB962C8B-B14F-4D97-AF65-F5344CB8AC3E}">
        <p14:creationId xmlns:p14="http://schemas.microsoft.com/office/powerpoint/2010/main" val="2061617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6800" cy="1260000"/>
          </a:xfrm>
          <a:solidFill>
            <a:srgbClr val="3B3B3B"/>
          </a:solidFill>
        </p:spPr>
        <p:txBody>
          <a:bodyPr>
            <a:normAutofit/>
          </a:bodyPr>
          <a:lstStyle/>
          <a:p>
            <a:r>
              <a:rPr lang="en-ZW" sz="4000" dirty="0" smtClean="0">
                <a:solidFill>
                  <a:srgbClr val="FF6600"/>
                </a:solidFill>
              </a:rPr>
              <a:t>Executive Summary</a:t>
            </a:r>
            <a:endParaRPr lang="en-ZW" sz="4000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430" y="1362974"/>
            <a:ext cx="11353800" cy="4908880"/>
          </a:xfrm>
        </p:spPr>
        <p:txBody>
          <a:bodyPr>
            <a:normAutofit/>
          </a:bodyPr>
          <a:lstStyle/>
          <a:p>
            <a:r>
              <a:rPr lang="en-GB" sz="1600" dirty="0" smtClean="0"/>
              <a:t>XYZ </a:t>
            </a:r>
            <a:r>
              <a:rPr lang="en-GB" sz="1600" dirty="0"/>
              <a:t>is a private firm in </a:t>
            </a:r>
            <a:r>
              <a:rPr lang="en-GB" sz="1600" dirty="0" smtClean="0"/>
              <a:t>US and due </a:t>
            </a:r>
            <a:r>
              <a:rPr lang="en-GB" sz="1600" dirty="0"/>
              <a:t>to remarkable growth in the </a:t>
            </a:r>
            <a:r>
              <a:rPr lang="en-GB" sz="1600" dirty="0" smtClean="0"/>
              <a:t>cab industry </a:t>
            </a:r>
            <a:r>
              <a:rPr lang="en-GB" sz="1600" dirty="0"/>
              <a:t>in last few years and multiple key players in the market, it is planning for an investment in </a:t>
            </a:r>
            <a:r>
              <a:rPr lang="en-GB" sz="1600" dirty="0" smtClean="0"/>
              <a:t>cab industry.</a:t>
            </a:r>
          </a:p>
          <a:p>
            <a:endParaRPr lang="en-GB" sz="1600" dirty="0"/>
          </a:p>
          <a:p>
            <a:r>
              <a:rPr lang="en-GB" sz="1600" u="sng" dirty="0" smtClean="0"/>
              <a:t>Objective:</a:t>
            </a:r>
          </a:p>
          <a:p>
            <a:pPr marL="0" indent="0">
              <a:buNone/>
            </a:pPr>
            <a:r>
              <a:rPr lang="en-GB" sz="1600" dirty="0" smtClean="0"/>
              <a:t>Summarize </a:t>
            </a:r>
            <a:r>
              <a:rPr lang="en-GB" sz="1600" dirty="0"/>
              <a:t>your analysis and recommendations and identify which company is performing better and is a better </a:t>
            </a:r>
            <a:r>
              <a:rPr lang="en-GB" sz="1600" dirty="0" smtClean="0"/>
              <a:t>investment </a:t>
            </a:r>
            <a:r>
              <a:rPr lang="en-GB" sz="1600" dirty="0"/>
              <a:t>opportunity for XYZ</a:t>
            </a:r>
            <a:r>
              <a:rPr lang="en-GB" sz="1600" dirty="0" smtClean="0"/>
              <a:t>.</a:t>
            </a:r>
          </a:p>
          <a:p>
            <a:pPr marL="0" indent="0">
              <a:buNone/>
            </a:pPr>
            <a:endParaRPr lang="en-GB" sz="1600" dirty="0"/>
          </a:p>
          <a:p>
            <a:r>
              <a:rPr lang="en-GB" sz="1600" u="sng" dirty="0" smtClean="0"/>
              <a:t>Data Available:</a:t>
            </a:r>
          </a:p>
          <a:p>
            <a:pPr>
              <a:buFont typeface="Symbol" panose="05050102010706020507" pitchFamily="18" charset="2"/>
              <a:buChar char="+"/>
            </a:pPr>
            <a:r>
              <a:rPr lang="en-GB" sz="1600" dirty="0" smtClean="0"/>
              <a:t>Multiple datasets for two companies have been provided.</a:t>
            </a:r>
          </a:p>
          <a:p>
            <a:pPr>
              <a:buFont typeface="Symbol" panose="05050102010706020507" pitchFamily="18" charset="2"/>
              <a:buChar char="+"/>
            </a:pPr>
            <a:r>
              <a:rPr lang="en-GB" sz="1600" dirty="0" smtClean="0"/>
              <a:t>Each data set provides different aspects of the customer’s profile:</a:t>
            </a:r>
            <a:endParaRPr lang="en-ZW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GB" sz="1600" dirty="0" smtClean="0"/>
              <a:t>Cab Data: Includes details of transaction for the two cab companies.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smtClean="0"/>
              <a:t>Transaction ID: Mapping table that contains transaction to customer mapping and payment mode.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Customer ID:  Mapping table that contains a unique identifier which links the customer’s demographic details</a:t>
            </a:r>
            <a:r>
              <a:rPr lang="en-GB" sz="16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smtClean="0"/>
              <a:t>City: Contains list of US cities, their population and number of cab users.</a:t>
            </a:r>
          </a:p>
        </p:txBody>
      </p:sp>
    </p:spTree>
    <p:extLst>
      <p:ext uri="{BB962C8B-B14F-4D97-AF65-F5344CB8AC3E}">
        <p14:creationId xmlns:p14="http://schemas.microsoft.com/office/powerpoint/2010/main" val="149778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6800" cy="1260000"/>
          </a:xfrm>
          <a:solidFill>
            <a:srgbClr val="3B3B3B"/>
          </a:solidFill>
        </p:spPr>
        <p:txBody>
          <a:bodyPr/>
          <a:lstStyle/>
          <a:p>
            <a:r>
              <a:rPr lang="en-GB" dirty="0" smtClean="0">
                <a:solidFill>
                  <a:srgbClr val="FF6600"/>
                </a:solidFill>
              </a:rPr>
              <a:t>Data Exploration and Approach</a:t>
            </a:r>
            <a:endParaRPr lang="en-ZW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864"/>
            <a:ext cx="10896600" cy="513271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1600" b="1" u="sng" dirty="0" smtClean="0"/>
              <a:t>Dataset</a:t>
            </a:r>
          </a:p>
          <a:p>
            <a:r>
              <a:rPr lang="en-GB" sz="1600" dirty="0" smtClean="0"/>
              <a:t>4 datasets with  19 unique features (5 derived).</a:t>
            </a:r>
          </a:p>
          <a:p>
            <a:r>
              <a:rPr lang="en-GB" sz="1600" dirty="0" smtClean="0"/>
              <a:t>Time period </a:t>
            </a:r>
            <a:r>
              <a:rPr lang="en-GB" sz="1600" dirty="0"/>
              <a:t>for </a:t>
            </a:r>
            <a:r>
              <a:rPr lang="en-GB" sz="1600" dirty="0" smtClean="0"/>
              <a:t>data: </a:t>
            </a:r>
            <a:r>
              <a:rPr lang="en-GB" sz="1600" dirty="0"/>
              <a:t>31/01/2016 to 31/12/2018</a:t>
            </a:r>
            <a:r>
              <a:rPr lang="en-GB" sz="1600" dirty="0" smtClean="0"/>
              <a:t>.</a:t>
            </a:r>
            <a:endParaRPr lang="en-ZW" sz="1600" dirty="0"/>
          </a:p>
          <a:p>
            <a:r>
              <a:rPr lang="en-GB" sz="1600" dirty="0" smtClean="0"/>
              <a:t>Total data points: 359,393.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b="1" u="sng" dirty="0" smtClean="0"/>
              <a:t>Approach</a:t>
            </a:r>
          </a:p>
          <a:p>
            <a:r>
              <a:rPr lang="en-GB" sz="1600" dirty="0" smtClean="0"/>
              <a:t>The datasets were all combined to create one master dataset.</a:t>
            </a:r>
          </a:p>
          <a:p>
            <a:r>
              <a:rPr lang="en-GB" sz="1600" dirty="0" smtClean="0"/>
              <a:t>5 features were derived from the datasets available:</a:t>
            </a:r>
          </a:p>
          <a:p>
            <a:pPr marL="0" indent="0">
              <a:buNone/>
            </a:pPr>
            <a:endParaRPr lang="en-GB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GB" sz="1600" dirty="0" smtClean="0"/>
              <a:t>Month and Year: these were derived from the date_of_travel feature.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smtClean="0"/>
              <a:t>Profit: this is the difference between price charged and cost_of_trip features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smtClean="0"/>
              <a:t>Age_range: the ages of the customers were allocated to different bins.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smtClean="0"/>
              <a:t>Percentage_users: this is a ratio in percentile of the users in each city to the population of that city.</a:t>
            </a:r>
          </a:p>
          <a:p>
            <a:pPr marL="0" indent="0">
              <a:buNone/>
            </a:pPr>
            <a:endParaRPr lang="en-GB" sz="1600" dirty="0" smtClean="0"/>
          </a:p>
          <a:p>
            <a:r>
              <a:rPr lang="en-GB" sz="1600" dirty="0" smtClean="0"/>
              <a:t>Exploratory Data Analysis approach utilized to draw insights from the data.</a:t>
            </a:r>
          </a:p>
          <a:p>
            <a:pPr marL="0" indent="0">
              <a:buNone/>
            </a:pPr>
            <a:r>
              <a:rPr lang="en-US" sz="1600" dirty="0"/>
              <a:t>The analysis has been divided into 5 parts: ➢ Data Exploration. ➢ EDA ➢ Finding the most profitable Cab company. ➢ Hypothesis Testing. ➢ Recommendations for investment</a:t>
            </a:r>
            <a:r>
              <a:rPr lang="en-GB" sz="1600" dirty="0" smtClean="0"/>
              <a:t>.</a:t>
            </a:r>
            <a:endParaRPr lang="en-GB" sz="1600" dirty="0" smtClean="0"/>
          </a:p>
          <a:p>
            <a:endParaRPr lang="en-ZW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019" y="2055514"/>
            <a:ext cx="513722" cy="46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371" y="2055514"/>
            <a:ext cx="513722" cy="46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395" y="2055514"/>
            <a:ext cx="513722" cy="463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565" y="2088200"/>
            <a:ext cx="513722" cy="463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213" y="3650255"/>
            <a:ext cx="975219" cy="8430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30185" y="2578278"/>
            <a:ext cx="845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Cab_Data</a:t>
            </a:r>
            <a:endParaRPr lang="en-ZW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718207" y="2576266"/>
            <a:ext cx="1106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Customer_ID</a:t>
            </a:r>
            <a:endParaRPr lang="en-ZW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89560" y="2577353"/>
            <a:ext cx="1196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Transaction_ID</a:t>
            </a:r>
            <a:endParaRPr lang="en-ZW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804629" y="2576266"/>
            <a:ext cx="845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City</a:t>
            </a:r>
            <a:endParaRPr lang="en-ZW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691159" y="4589112"/>
            <a:ext cx="845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Dataset</a:t>
            </a:r>
            <a:endParaRPr lang="en-ZW" sz="1200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7013275" y="2853264"/>
            <a:ext cx="1526876" cy="925106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364593" y="2812240"/>
            <a:ext cx="280066" cy="796991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9113854" y="2812240"/>
            <a:ext cx="514908" cy="796991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9316908" y="2812243"/>
            <a:ext cx="1604134" cy="89279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545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00" y="-69012"/>
            <a:ext cx="12196800" cy="1260000"/>
          </a:xfrm>
          <a:solidFill>
            <a:srgbClr val="3B3B3B"/>
          </a:solidFill>
        </p:spPr>
        <p:txBody>
          <a:bodyPr/>
          <a:lstStyle/>
          <a:p>
            <a:r>
              <a:rPr lang="en-GB" dirty="0" smtClean="0">
                <a:solidFill>
                  <a:srgbClr val="FF6600"/>
                </a:solidFill>
              </a:rPr>
              <a:t>EDA and Summary – Yearly Transaction Analysis</a:t>
            </a:r>
            <a:endParaRPr lang="en-ZW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9117" y="1518250"/>
            <a:ext cx="1469366" cy="5089584"/>
          </a:xfrm>
        </p:spPr>
        <p:txBody>
          <a:bodyPr>
            <a:noAutofit/>
          </a:bodyPr>
          <a:lstStyle/>
          <a:p>
            <a:endParaRPr lang="en-ZW" sz="1600" dirty="0" smtClean="0"/>
          </a:p>
          <a:p>
            <a:endParaRPr lang="en-ZW" sz="1600" dirty="0" smtClean="0"/>
          </a:p>
          <a:p>
            <a:endParaRPr lang="en-ZW" sz="1600" dirty="0"/>
          </a:p>
          <a:p>
            <a:endParaRPr lang="en-ZW" sz="1600" dirty="0" smtClean="0"/>
          </a:p>
          <a:p>
            <a:r>
              <a:rPr lang="en-ZW" sz="1600" dirty="0" smtClean="0"/>
              <a:t>Yellow Cab seems to dominate the market with the most transactions on a yearly basis compared to Pink Cab.</a:t>
            </a:r>
            <a:endParaRPr lang="en-ZW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0988"/>
            <a:ext cx="10489720" cy="559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5748" y="4845170"/>
            <a:ext cx="866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 smtClean="0"/>
              <a:t>25,080</a:t>
            </a:r>
            <a:endParaRPr lang="en-ZW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292021" y="2028915"/>
            <a:ext cx="866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 smtClean="0"/>
              <a:t>82,239</a:t>
            </a:r>
            <a:endParaRPr lang="en-ZW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596064" y="4569023"/>
            <a:ext cx="866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 smtClean="0"/>
              <a:t>30,321</a:t>
            </a:r>
            <a:endParaRPr lang="en-ZW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462337" y="1222298"/>
            <a:ext cx="866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 smtClean="0"/>
              <a:t>98,189</a:t>
            </a:r>
            <a:endParaRPr lang="en-ZW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868653" y="4609280"/>
            <a:ext cx="866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 smtClean="0"/>
              <a:t>29,310</a:t>
            </a:r>
            <a:endParaRPr lang="en-ZW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8734926" y="1454950"/>
            <a:ext cx="866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 smtClean="0"/>
              <a:t>94,253</a:t>
            </a:r>
            <a:endParaRPr lang="en-ZW" sz="1400" dirty="0"/>
          </a:p>
        </p:txBody>
      </p:sp>
    </p:spTree>
    <p:extLst>
      <p:ext uri="{BB962C8B-B14F-4D97-AF65-F5344CB8AC3E}">
        <p14:creationId xmlns:p14="http://schemas.microsoft.com/office/powerpoint/2010/main" val="1441594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00" y="-34506"/>
            <a:ext cx="12196800" cy="1260000"/>
          </a:xfrm>
          <a:solidFill>
            <a:srgbClr val="3B3B3B"/>
          </a:solidFill>
        </p:spPr>
        <p:txBody>
          <a:bodyPr/>
          <a:lstStyle/>
          <a:p>
            <a:r>
              <a:rPr lang="en-GB" dirty="0" smtClean="0">
                <a:solidFill>
                  <a:srgbClr val="FF6600"/>
                </a:solidFill>
              </a:rPr>
              <a:t>EDA and </a:t>
            </a:r>
            <a:r>
              <a:rPr lang="en-GB" dirty="0">
                <a:solidFill>
                  <a:srgbClr val="FF6600"/>
                </a:solidFill>
              </a:rPr>
              <a:t>Summary - Transaction </a:t>
            </a:r>
            <a:r>
              <a:rPr lang="en-GB" dirty="0" smtClean="0">
                <a:solidFill>
                  <a:srgbClr val="FF6600"/>
                </a:solidFill>
              </a:rPr>
              <a:t>Analysis by City</a:t>
            </a:r>
            <a:endParaRPr lang="en-ZW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0491" y="1566832"/>
            <a:ext cx="1457864" cy="4928858"/>
          </a:xfrm>
        </p:spPr>
        <p:txBody>
          <a:bodyPr>
            <a:normAutofit/>
          </a:bodyPr>
          <a:lstStyle/>
          <a:p>
            <a:endParaRPr lang="en-ZW" sz="1600" dirty="0"/>
          </a:p>
          <a:p>
            <a:endParaRPr lang="en-ZW" sz="1600" dirty="0"/>
          </a:p>
          <a:p>
            <a:endParaRPr lang="en-ZW" sz="1600" dirty="0"/>
          </a:p>
          <a:p>
            <a:endParaRPr lang="en-ZW" sz="1600" dirty="0"/>
          </a:p>
          <a:p>
            <a:r>
              <a:rPr lang="en-ZW" sz="1600" dirty="0" smtClean="0"/>
              <a:t>New York has the highest number of Transactions followed by Chicago, Los Angeles and Washington DC.</a:t>
            </a:r>
            <a:endParaRPr lang="en-ZW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00" y="1260000"/>
            <a:ext cx="10502121" cy="55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96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00" y="-34506"/>
            <a:ext cx="12196800" cy="1260000"/>
          </a:xfrm>
          <a:solidFill>
            <a:srgbClr val="3B3B3B"/>
          </a:solidFill>
        </p:spPr>
        <p:txBody>
          <a:bodyPr/>
          <a:lstStyle/>
          <a:p>
            <a:r>
              <a:rPr lang="en-GB" dirty="0" smtClean="0">
                <a:solidFill>
                  <a:srgbClr val="FF6600"/>
                </a:solidFill>
              </a:rPr>
              <a:t>EDA and Summary – KM Travelled</a:t>
            </a:r>
            <a:endParaRPr lang="en-ZW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2249" y="1515074"/>
            <a:ext cx="1440611" cy="4928858"/>
          </a:xfrm>
        </p:spPr>
        <p:txBody>
          <a:bodyPr>
            <a:normAutofit/>
          </a:bodyPr>
          <a:lstStyle/>
          <a:p>
            <a:endParaRPr lang="en-ZW" sz="1600" dirty="0" smtClean="0"/>
          </a:p>
          <a:p>
            <a:endParaRPr lang="en-ZW" sz="1600" dirty="0"/>
          </a:p>
          <a:p>
            <a:endParaRPr lang="en-ZW" sz="1600" dirty="0" smtClean="0"/>
          </a:p>
          <a:p>
            <a:endParaRPr lang="en-ZW" sz="1600" dirty="0"/>
          </a:p>
          <a:p>
            <a:endParaRPr lang="en-ZW" sz="1600" dirty="0" smtClean="0"/>
          </a:p>
          <a:p>
            <a:r>
              <a:rPr lang="en-ZW" sz="1600" dirty="0" smtClean="0"/>
              <a:t>There is an equal distribution of mean KM Travelled for both cab companies.</a:t>
            </a:r>
            <a:endParaRPr lang="en-ZW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00" y="1225494"/>
            <a:ext cx="10489181" cy="559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8083" y="1274077"/>
            <a:ext cx="646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 smtClean="0"/>
              <a:t>22.47</a:t>
            </a:r>
            <a:endParaRPr lang="en-ZW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123254" y="1272588"/>
            <a:ext cx="646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 smtClean="0"/>
              <a:t>22.62</a:t>
            </a:r>
            <a:endParaRPr lang="en-ZW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595684" y="1272588"/>
            <a:ext cx="646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 smtClean="0"/>
              <a:t>22.62</a:t>
            </a:r>
            <a:endParaRPr lang="en-ZW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446619" y="1274077"/>
            <a:ext cx="646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 smtClean="0"/>
              <a:t>22.56</a:t>
            </a:r>
            <a:endParaRPr lang="en-ZW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919049" y="1274077"/>
            <a:ext cx="646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 smtClean="0"/>
              <a:t>22.58</a:t>
            </a:r>
            <a:endParaRPr lang="en-ZW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8870830" y="1274077"/>
            <a:ext cx="646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 smtClean="0"/>
              <a:t>22.54</a:t>
            </a:r>
            <a:endParaRPr lang="en-ZW" sz="1400" dirty="0"/>
          </a:p>
        </p:txBody>
      </p:sp>
    </p:spTree>
    <p:extLst>
      <p:ext uri="{BB962C8B-B14F-4D97-AF65-F5344CB8AC3E}">
        <p14:creationId xmlns:p14="http://schemas.microsoft.com/office/powerpoint/2010/main" val="2972525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00" y="0"/>
            <a:ext cx="12196800" cy="1260000"/>
          </a:xfrm>
          <a:solidFill>
            <a:srgbClr val="3B3B3B"/>
          </a:solidFill>
        </p:spPr>
        <p:txBody>
          <a:bodyPr/>
          <a:lstStyle/>
          <a:p>
            <a:r>
              <a:rPr lang="en-GB" dirty="0" smtClean="0">
                <a:solidFill>
                  <a:srgbClr val="FF6600"/>
                </a:solidFill>
              </a:rPr>
              <a:t>EDA and Summary – Cost of Trip and KM Travelled</a:t>
            </a:r>
            <a:endParaRPr lang="en-ZW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0491" y="1594571"/>
            <a:ext cx="1492369" cy="4928858"/>
          </a:xfrm>
        </p:spPr>
        <p:txBody>
          <a:bodyPr>
            <a:normAutofit/>
          </a:bodyPr>
          <a:lstStyle/>
          <a:p>
            <a:endParaRPr lang="en-ZW" sz="1600" dirty="0"/>
          </a:p>
          <a:p>
            <a:endParaRPr lang="en-ZW" sz="1600" dirty="0"/>
          </a:p>
          <a:p>
            <a:endParaRPr lang="en-ZW" sz="1600" dirty="0"/>
          </a:p>
          <a:p>
            <a:pPr marL="0" indent="0">
              <a:buNone/>
            </a:pPr>
            <a:endParaRPr lang="en-ZW" sz="1600" dirty="0"/>
          </a:p>
          <a:p>
            <a:r>
              <a:rPr lang="en-ZW" sz="1600" dirty="0" smtClean="0"/>
              <a:t>Cost of Trip and KM Travelled are directly proportional but not depending according to city.</a:t>
            </a:r>
            <a:endParaRPr lang="en-ZW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627"/>
            <a:ext cx="10497449" cy="55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15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00" y="0"/>
            <a:ext cx="12196800" cy="1260000"/>
          </a:xfrm>
          <a:solidFill>
            <a:srgbClr val="3B3B3B"/>
          </a:solidFill>
        </p:spPr>
        <p:txBody>
          <a:bodyPr/>
          <a:lstStyle/>
          <a:p>
            <a:r>
              <a:rPr lang="en-GB" dirty="0" smtClean="0">
                <a:solidFill>
                  <a:srgbClr val="FF6600"/>
                </a:solidFill>
              </a:rPr>
              <a:t>EDA and Summary – Price Charged and KM Travelled</a:t>
            </a:r>
            <a:endParaRPr lang="en-ZW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0491" y="1577319"/>
            <a:ext cx="1492369" cy="4928858"/>
          </a:xfrm>
        </p:spPr>
        <p:txBody>
          <a:bodyPr>
            <a:normAutofit/>
          </a:bodyPr>
          <a:lstStyle/>
          <a:p>
            <a:endParaRPr lang="en-ZW" sz="1600" dirty="0"/>
          </a:p>
          <a:p>
            <a:endParaRPr lang="en-ZW" sz="1600" dirty="0"/>
          </a:p>
          <a:p>
            <a:endParaRPr lang="en-ZW" sz="1600" dirty="0"/>
          </a:p>
          <a:p>
            <a:pPr marL="0" indent="0">
              <a:buNone/>
            </a:pPr>
            <a:endParaRPr lang="en-ZW" sz="1600" dirty="0" smtClean="0"/>
          </a:p>
          <a:p>
            <a:pPr marL="0" indent="0">
              <a:buNone/>
            </a:pPr>
            <a:endParaRPr lang="en-ZW" sz="1600" dirty="0"/>
          </a:p>
          <a:p>
            <a:r>
              <a:rPr lang="en-ZW" sz="1600" dirty="0" smtClean="0"/>
              <a:t>New York and Silicon Valley cost more in cab fare than other cities.</a:t>
            </a:r>
            <a:endParaRPr lang="en-ZW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627"/>
            <a:ext cx="10490259" cy="55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5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1115</TotalTime>
  <Words>1360</Words>
  <Application>Microsoft Office PowerPoint</Application>
  <PresentationFormat>Grand écran</PresentationFormat>
  <Paragraphs>315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Symbol</vt:lpstr>
      <vt:lpstr>Office Theme</vt:lpstr>
      <vt:lpstr>Présentation PowerPoint</vt:lpstr>
      <vt:lpstr>   Agenda</vt:lpstr>
      <vt:lpstr>Executive Summary</vt:lpstr>
      <vt:lpstr>Data Exploration and Approach</vt:lpstr>
      <vt:lpstr>EDA and Summary – Yearly Transaction Analysis</vt:lpstr>
      <vt:lpstr>EDA and Summary - Transaction Analysis by City</vt:lpstr>
      <vt:lpstr>EDA and Summary – KM Travelled</vt:lpstr>
      <vt:lpstr>EDA and Summary – Cost of Trip and KM Travelled</vt:lpstr>
      <vt:lpstr>EDA and Summary – Price Charged and KM Travelled</vt:lpstr>
      <vt:lpstr>EDA and Summary – Customer Share</vt:lpstr>
      <vt:lpstr>EDA and Summary – Age and Customer Share Analysis</vt:lpstr>
      <vt:lpstr>EDA and Summary – Age Analysis</vt:lpstr>
      <vt:lpstr>EDA and Summary – Age Analysis by Company</vt:lpstr>
      <vt:lpstr>EDA and Summary – Gender Analysis</vt:lpstr>
      <vt:lpstr>EDA and Summary - Gender and Transaction Analysis</vt:lpstr>
      <vt:lpstr>EDA and Summary – Profit Analysis</vt:lpstr>
      <vt:lpstr>EDA and Summary – Company Profit and KM Travelled Analysis</vt:lpstr>
      <vt:lpstr>EDA and Summary – City Profit and KM Travelled Analysis</vt:lpstr>
      <vt:lpstr>EDA and Summary – Yellow Cab Profit Analysis</vt:lpstr>
      <vt:lpstr>EDA and Summary - Pink Cab Profit Analysis</vt:lpstr>
      <vt:lpstr>Hypothesis Testing</vt:lpstr>
      <vt:lpstr>Hypothesis Testing</vt:lpstr>
      <vt:lpstr>Recommendations</vt:lpstr>
      <vt:lpstr>Présentation PowerPoint</vt:lpstr>
    </vt:vector>
  </TitlesOfParts>
  <Company>HP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Masawi</dc:creator>
  <cp:lastModifiedBy>Compte Microsoft</cp:lastModifiedBy>
  <cp:revision>49</cp:revision>
  <dcterms:created xsi:type="dcterms:W3CDTF">2021-03-11T13:21:06Z</dcterms:created>
  <dcterms:modified xsi:type="dcterms:W3CDTF">2022-03-11T21:33:24Z</dcterms:modified>
</cp:coreProperties>
</file>