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y="6858000" cx="12192000"/>
  <p:notesSz cx="6858000" cy="9144000"/>
  <p:embeddedFontLst>
    <p:embeddedFont>
      <p:font typeface="Garamond"/>
      <p:regular r:id="rId61"/>
      <p:bold r:id="rId62"/>
      <p:italic r:id="rId63"/>
      <p:boldItalic r:id="rId64"/>
    </p:embeddedFont>
    <p:embeddedFont>
      <p:font typeface="Tahoma"/>
      <p:regular r:id="rId65"/>
      <p:bold r:id="rId66"/>
    </p:embeddedFont>
    <p:embeddedFont>
      <p:font typeface="Noto Sans Symbols"/>
      <p:regular r:id="rId67"/>
      <p:bold r:id="rId68"/>
    </p:embeddedFont>
    <p:embeddedFont>
      <p:font typeface="Helvetica Neue Light"/>
      <p:regular r:id="rId69"/>
      <p:bold r:id="rId70"/>
      <p:italic r:id="rId71"/>
      <p:boldItalic r:id="rId72"/>
    </p:embeddedFont>
    <p:embeddedFont>
      <p:font typeface="Century Gothic"/>
      <p:regular r:id="rId73"/>
      <p:bold r:id="rId74"/>
      <p:italic r:id="rId75"/>
      <p:boldItalic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7" roundtripDataSignature="AMtx7mim/KocgJ1BFqFG/vXD6D/kpIBu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63F625-AD00-4DCE-8892-2B1671899064}">
  <a:tblStyle styleId="{C663F625-AD00-4DCE-8892-2B167189906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706DE0D-BC07-419B-8B56-041C2A505A5E}" styleName="Table_1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AF1"/>
          </a:solidFill>
        </a:fill>
      </a:tcStyle>
    </a:wholeTbl>
    <a:band1H>
      <a:tcTxStyle/>
      <a:tcStyle>
        <a:fill>
          <a:solidFill>
            <a:srgbClr val="CED2E2"/>
          </a:solidFill>
        </a:fill>
      </a:tcStyle>
    </a:band1H>
    <a:band2H>
      <a:tcTxStyle/>
    </a:band2H>
    <a:band1V>
      <a:tcTxStyle/>
      <a:tcStyle>
        <a:fill>
          <a:solidFill>
            <a:srgbClr val="CED2E2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90C2BD1E-7B25-47DE-9F8B-22087ADA2BE1}" styleName="Table_2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CenturyGothic-regular.fntdata"/><Relationship Id="rId72" Type="http://schemas.openxmlformats.org/officeDocument/2006/relationships/font" Target="fonts/HelveticaNeueLight-boldItalic.fntdata"/><Relationship Id="rId31" Type="http://schemas.openxmlformats.org/officeDocument/2006/relationships/slide" Target="slides/slide26.xml"/><Relationship Id="rId75" Type="http://schemas.openxmlformats.org/officeDocument/2006/relationships/font" Target="fonts/CenturyGothic-italic.fntdata"/><Relationship Id="rId30" Type="http://schemas.openxmlformats.org/officeDocument/2006/relationships/slide" Target="slides/slide25.xml"/><Relationship Id="rId74" Type="http://schemas.openxmlformats.org/officeDocument/2006/relationships/font" Target="fonts/CenturyGothic-bold.fntdata"/><Relationship Id="rId33" Type="http://schemas.openxmlformats.org/officeDocument/2006/relationships/slide" Target="slides/slide28.xml"/><Relationship Id="rId77" Type="http://customschemas.google.com/relationships/presentationmetadata" Target="metadata"/><Relationship Id="rId32" Type="http://schemas.openxmlformats.org/officeDocument/2006/relationships/slide" Target="slides/slide27.xml"/><Relationship Id="rId76" Type="http://schemas.openxmlformats.org/officeDocument/2006/relationships/font" Target="fonts/CenturyGothic-boldItalic.fnt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HelveticaNeueLight-italic.fntdata"/><Relationship Id="rId70" Type="http://schemas.openxmlformats.org/officeDocument/2006/relationships/font" Target="fonts/HelveticaNeueLight-bold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Garamond-bold.fntdata"/><Relationship Id="rId61" Type="http://schemas.openxmlformats.org/officeDocument/2006/relationships/font" Target="fonts/Garamond-regular.fntdata"/><Relationship Id="rId20" Type="http://schemas.openxmlformats.org/officeDocument/2006/relationships/slide" Target="slides/slide15.xml"/><Relationship Id="rId64" Type="http://schemas.openxmlformats.org/officeDocument/2006/relationships/font" Target="fonts/Garamond-boldItalic.fntdata"/><Relationship Id="rId63" Type="http://schemas.openxmlformats.org/officeDocument/2006/relationships/font" Target="fonts/Garamond-italic.fntdata"/><Relationship Id="rId22" Type="http://schemas.openxmlformats.org/officeDocument/2006/relationships/slide" Target="slides/slide17.xml"/><Relationship Id="rId66" Type="http://schemas.openxmlformats.org/officeDocument/2006/relationships/font" Target="fonts/Tahoma-bold.fntdata"/><Relationship Id="rId21" Type="http://schemas.openxmlformats.org/officeDocument/2006/relationships/slide" Target="slides/slide16.xml"/><Relationship Id="rId65" Type="http://schemas.openxmlformats.org/officeDocument/2006/relationships/font" Target="fonts/Tahoma-regular.fntdata"/><Relationship Id="rId24" Type="http://schemas.openxmlformats.org/officeDocument/2006/relationships/slide" Target="slides/slide19.xml"/><Relationship Id="rId68" Type="http://schemas.openxmlformats.org/officeDocument/2006/relationships/font" Target="fonts/NotoSansSymbols-bold.fntdata"/><Relationship Id="rId23" Type="http://schemas.openxmlformats.org/officeDocument/2006/relationships/slide" Target="slides/slide18.xml"/><Relationship Id="rId67" Type="http://schemas.openxmlformats.org/officeDocument/2006/relationships/font" Target="fonts/NotoSansSymbols-regular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HelveticaNeueLight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71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some reason one type of gate might be much better than another one.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e.g., since pMOS transistors are slower, a NAND gate in CMOS is faster than a NOR gate in CMOS (all else being equal)</a:t>
            </a:r>
            <a:endParaRPr/>
          </a:p>
        </p:txBody>
      </p:sp>
      <p:sp>
        <p:nvSpPr>
          <p:cNvPr id="322" name="Google Shape;322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Helvetica Neue Light"/>
                <a:ea typeface="Helvetica Neue Light"/>
                <a:cs typeface="Helvetica Neue Light"/>
                <a:sym typeface="Helvetica Neue Light"/>
              </a:rPr>
              <a:t>An algebra on 1’s and 0’s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with AND, OR, NOT operations 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Helvetica Neue Light"/>
                <a:ea typeface="Helvetica Neue Light"/>
                <a:cs typeface="Helvetica Neue Light"/>
                <a:sym typeface="Helvetica Neue Light"/>
              </a:rPr>
              <a:t>What you start with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Axioms:</a:t>
            </a: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 basic things about objects and operations</a:t>
            </a:r>
            <a:b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you just assume to be true at the start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Helvetica Neue Light"/>
                <a:ea typeface="Helvetica Neue Light"/>
                <a:cs typeface="Helvetica Neue Light"/>
                <a:sym typeface="Helvetica Neue Light"/>
              </a:rPr>
              <a:t>What you derive first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Laws and theorems:</a:t>
            </a: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  allow you to manipulate Boolean expressions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…also allow us to do some simplification on Boolean expressions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Helvetica Neue Light"/>
                <a:ea typeface="Helvetica Neue Light"/>
                <a:cs typeface="Helvetica Neue Light"/>
                <a:sym typeface="Helvetica Neue Light"/>
              </a:rPr>
              <a:t>What you derive later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More “sophisticated” properties useful for manipulating digital designs represented in the form of Boolean equations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1" name="Google Shape;1181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2" name="Google Shape;1182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5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6" name="Google Shape;1316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7" name="Google Shape;1317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7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7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5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7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7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légende">
  <p:cSld name="Titre et légend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6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6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6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6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6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6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 avec légende">
  <p:cSld name="Citation avec légend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7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67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8" name="Google Shape;118;p67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6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6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67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7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67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4A66A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6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4A66A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nom">
  <p:cSld name="Carte nom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8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68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8" name="Google Shape;128;p6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6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68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8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nom citation">
  <p:cSld name="Carte nom citatio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9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69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5" name="Google Shape;135;p69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6" name="Google Shape;136;p6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6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69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9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69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4A66A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69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4A66A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rai ou faux">
  <p:cSld name="Vrai ou faux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0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70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5" name="Google Shape;145;p70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6" name="Google Shape;146;p7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7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7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71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3" name="Google Shape;153;p7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7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7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2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72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60" name="Google Shape;160;p7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7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7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8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2" name="Google Shape;52;p5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9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9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5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9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9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0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6" name="Google Shape;66;p60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7" name="Google Shape;67;p6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1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61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5" name="Google Shape;75;p61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61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7" name="Google Shape;77;p6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6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4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4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5" name="Google Shape;95;p64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6" name="Google Shape;96;p6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5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5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65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6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6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56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56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56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56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56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56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56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56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56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56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56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56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56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56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56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56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56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56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56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56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56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56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6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56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6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56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5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5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5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8.jp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4.png"/><Relationship Id="rId4" Type="http://schemas.openxmlformats.org/officeDocument/2006/relationships/image" Target="../media/image26.png"/><Relationship Id="rId9" Type="http://schemas.openxmlformats.org/officeDocument/2006/relationships/image" Target="../media/image55.png"/><Relationship Id="rId5" Type="http://schemas.openxmlformats.org/officeDocument/2006/relationships/image" Target="../media/image29.png"/><Relationship Id="rId6" Type="http://schemas.openxmlformats.org/officeDocument/2006/relationships/image" Target="../media/image22.png"/><Relationship Id="rId7" Type="http://schemas.openxmlformats.org/officeDocument/2006/relationships/image" Target="../media/image27.png"/><Relationship Id="rId8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68.png"/><Relationship Id="rId5" Type="http://schemas.openxmlformats.org/officeDocument/2006/relationships/image" Target="../media/image42.png"/><Relationship Id="rId6" Type="http://schemas.openxmlformats.org/officeDocument/2006/relationships/image" Target="../media/image47.png"/><Relationship Id="rId7" Type="http://schemas.openxmlformats.org/officeDocument/2006/relationships/image" Target="../media/image55.png"/><Relationship Id="rId8" Type="http://schemas.openxmlformats.org/officeDocument/2006/relationships/image" Target="../media/image4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3.png"/><Relationship Id="rId4" Type="http://schemas.openxmlformats.org/officeDocument/2006/relationships/image" Target="../media/image35.png"/><Relationship Id="rId5" Type="http://schemas.openxmlformats.org/officeDocument/2006/relationships/image" Target="../media/image38.png"/><Relationship Id="rId6" Type="http://schemas.openxmlformats.org/officeDocument/2006/relationships/image" Target="../media/image37.png"/><Relationship Id="rId7" Type="http://schemas.openxmlformats.org/officeDocument/2006/relationships/image" Target="../media/image4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5.png"/><Relationship Id="rId4" Type="http://schemas.openxmlformats.org/officeDocument/2006/relationships/image" Target="../media/image40.png"/><Relationship Id="rId5" Type="http://schemas.openxmlformats.org/officeDocument/2006/relationships/image" Target="../media/image46.png"/><Relationship Id="rId6" Type="http://schemas.openxmlformats.org/officeDocument/2006/relationships/image" Target="../media/image39.png"/><Relationship Id="rId7" Type="http://schemas.openxmlformats.org/officeDocument/2006/relationships/image" Target="../media/image45.png"/><Relationship Id="rId8" Type="http://schemas.openxmlformats.org/officeDocument/2006/relationships/image" Target="../media/image5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2.png"/><Relationship Id="rId4" Type="http://schemas.openxmlformats.org/officeDocument/2006/relationships/image" Target="../media/image56.png"/><Relationship Id="rId5" Type="http://schemas.openxmlformats.org/officeDocument/2006/relationships/image" Target="../media/image51.png"/><Relationship Id="rId6" Type="http://schemas.openxmlformats.org/officeDocument/2006/relationships/image" Target="../media/image66.png"/></Relationships>
</file>

<file path=ppt/slides/_rels/slide34.xml.rels><?xml version="1.0" encoding="UTF-8" standalone="yes"?><Relationships xmlns="http://schemas.openxmlformats.org/package/2006/relationships"><Relationship Id="rId20" Type="http://schemas.openxmlformats.org/officeDocument/2006/relationships/image" Target="../media/image62.png"/><Relationship Id="rId11" Type="http://schemas.openxmlformats.org/officeDocument/2006/relationships/image" Target="../media/image64.png"/><Relationship Id="rId10" Type="http://schemas.openxmlformats.org/officeDocument/2006/relationships/image" Target="../media/image59.png"/><Relationship Id="rId21" Type="http://schemas.openxmlformats.org/officeDocument/2006/relationships/image" Target="../media/image61.png"/><Relationship Id="rId13" Type="http://schemas.openxmlformats.org/officeDocument/2006/relationships/image" Target="../media/image57.png"/><Relationship Id="rId1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3.png"/><Relationship Id="rId15" Type="http://schemas.openxmlformats.org/officeDocument/2006/relationships/image" Target="../media/image176.png"/><Relationship Id="rId14" Type="http://schemas.openxmlformats.org/officeDocument/2006/relationships/image" Target="../media/image60.png"/><Relationship Id="rId17" Type="http://schemas.openxmlformats.org/officeDocument/2006/relationships/image" Target="../media/image73.png"/><Relationship Id="rId16" Type="http://schemas.openxmlformats.org/officeDocument/2006/relationships/image" Target="../media/image81.png"/><Relationship Id="rId5" Type="http://schemas.openxmlformats.org/officeDocument/2006/relationships/image" Target="../media/image49.png"/><Relationship Id="rId19" Type="http://schemas.openxmlformats.org/officeDocument/2006/relationships/image" Target="../media/image77.png"/><Relationship Id="rId6" Type="http://schemas.openxmlformats.org/officeDocument/2006/relationships/image" Target="../media/image50.png"/><Relationship Id="rId18" Type="http://schemas.openxmlformats.org/officeDocument/2006/relationships/image" Target="../media/image75.png"/><Relationship Id="rId7" Type="http://schemas.openxmlformats.org/officeDocument/2006/relationships/image" Target="../media/image63.png"/><Relationship Id="rId8" Type="http://schemas.openxmlformats.org/officeDocument/2006/relationships/image" Target="../media/image8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78.png"/><Relationship Id="rId5" Type="http://schemas.openxmlformats.org/officeDocument/2006/relationships/oleObject" Target="../embeddings/oleObject1.bin"/><Relationship Id="rId6" Type="http://schemas.openxmlformats.org/officeDocument/2006/relationships/oleObject" Target="../embeddings/oleObject1.bin"/><Relationship Id="rId7" Type="http://schemas.openxmlformats.org/officeDocument/2006/relationships/image" Target="../media/image71.png"/></Relationships>
</file>

<file path=ppt/slides/_rels/slide36.xml.rels><?xml version="1.0" encoding="UTF-8" standalone="yes"?><Relationships xmlns="http://schemas.openxmlformats.org/package/2006/relationships"><Relationship Id="rId1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0.png"/><Relationship Id="rId4" Type="http://schemas.openxmlformats.org/officeDocument/2006/relationships/image" Target="../media/image67.png"/><Relationship Id="rId9" Type="http://schemas.openxmlformats.org/officeDocument/2006/relationships/image" Target="../media/image177.png"/><Relationship Id="rId5" Type="http://schemas.openxmlformats.org/officeDocument/2006/relationships/image" Target="../media/image95.png"/><Relationship Id="rId6" Type="http://schemas.openxmlformats.org/officeDocument/2006/relationships/image" Target="../media/image70.png"/><Relationship Id="rId7" Type="http://schemas.openxmlformats.org/officeDocument/2006/relationships/image" Target="../media/image98.png"/><Relationship Id="rId8" Type="http://schemas.openxmlformats.org/officeDocument/2006/relationships/image" Target="../media/image76.png"/></Relationships>
</file>

<file path=ppt/slides/_rels/slide37.xml.rels><?xml version="1.0" encoding="UTF-8" standalone="yes"?><Relationships xmlns="http://schemas.openxmlformats.org/package/2006/relationships"><Relationship Id="rId11" Type="http://schemas.openxmlformats.org/officeDocument/2006/relationships/image" Target="../media/image92.png"/><Relationship Id="rId10" Type="http://schemas.openxmlformats.org/officeDocument/2006/relationships/image" Target="../media/image82.png"/><Relationship Id="rId13" Type="http://schemas.openxmlformats.org/officeDocument/2006/relationships/image" Target="../media/image93.png"/><Relationship Id="rId1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102.png"/><Relationship Id="rId5" Type="http://schemas.openxmlformats.org/officeDocument/2006/relationships/image" Target="../media/image85.png"/><Relationship Id="rId6" Type="http://schemas.openxmlformats.org/officeDocument/2006/relationships/image" Target="../media/image79.png"/><Relationship Id="rId7" Type="http://schemas.openxmlformats.org/officeDocument/2006/relationships/image" Target="../media/image91.png"/><Relationship Id="rId8" Type="http://schemas.openxmlformats.org/officeDocument/2006/relationships/image" Target="../media/image83.png"/></Relationships>
</file>

<file path=ppt/slides/_rels/slide3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7.png"/><Relationship Id="rId10" Type="http://schemas.openxmlformats.org/officeDocument/2006/relationships/image" Target="../media/image103.png"/><Relationship Id="rId1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6.png"/><Relationship Id="rId4" Type="http://schemas.openxmlformats.org/officeDocument/2006/relationships/image" Target="../media/image112.png"/><Relationship Id="rId9" Type="http://schemas.openxmlformats.org/officeDocument/2006/relationships/image" Target="../media/image115.png"/><Relationship Id="rId5" Type="http://schemas.openxmlformats.org/officeDocument/2006/relationships/image" Target="../media/image99.png"/><Relationship Id="rId6" Type="http://schemas.openxmlformats.org/officeDocument/2006/relationships/image" Target="../media/image90.png"/><Relationship Id="rId7" Type="http://schemas.openxmlformats.org/officeDocument/2006/relationships/image" Target="../media/image105.png"/><Relationship Id="rId8" Type="http://schemas.openxmlformats.org/officeDocument/2006/relationships/image" Target="../media/image94.png"/></Relationships>
</file>

<file path=ppt/slides/_rels/slide3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6.png"/><Relationship Id="rId10" Type="http://schemas.openxmlformats.org/officeDocument/2006/relationships/image" Target="../media/image101.png"/><Relationship Id="rId13" Type="http://schemas.openxmlformats.org/officeDocument/2006/relationships/image" Target="../media/image129.png"/><Relationship Id="rId1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0.png"/><Relationship Id="rId4" Type="http://schemas.openxmlformats.org/officeDocument/2006/relationships/image" Target="../media/image128.png"/><Relationship Id="rId9" Type="http://schemas.openxmlformats.org/officeDocument/2006/relationships/image" Target="../media/image114.png"/><Relationship Id="rId15" Type="http://schemas.openxmlformats.org/officeDocument/2006/relationships/image" Target="../media/image106.png"/><Relationship Id="rId14" Type="http://schemas.openxmlformats.org/officeDocument/2006/relationships/image" Target="../media/image139.png"/><Relationship Id="rId17" Type="http://schemas.openxmlformats.org/officeDocument/2006/relationships/image" Target="../media/image134.png"/><Relationship Id="rId16" Type="http://schemas.openxmlformats.org/officeDocument/2006/relationships/image" Target="../media/image109.png"/><Relationship Id="rId5" Type="http://schemas.openxmlformats.org/officeDocument/2006/relationships/image" Target="../media/image107.png"/><Relationship Id="rId19" Type="http://schemas.openxmlformats.org/officeDocument/2006/relationships/image" Target="../media/image138.png"/><Relationship Id="rId6" Type="http://schemas.openxmlformats.org/officeDocument/2006/relationships/image" Target="../media/image118.png"/><Relationship Id="rId18" Type="http://schemas.openxmlformats.org/officeDocument/2006/relationships/image" Target="../media/image122.png"/><Relationship Id="rId7" Type="http://schemas.openxmlformats.org/officeDocument/2006/relationships/image" Target="../media/image133.png"/><Relationship Id="rId8" Type="http://schemas.openxmlformats.org/officeDocument/2006/relationships/image" Target="../media/image1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1.png"/><Relationship Id="rId4" Type="http://schemas.openxmlformats.org/officeDocument/2006/relationships/image" Target="../media/image11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21.png"/><Relationship Id="rId4" Type="http://schemas.openxmlformats.org/officeDocument/2006/relationships/image" Target="../media/image126.png"/><Relationship Id="rId9" Type="http://schemas.openxmlformats.org/officeDocument/2006/relationships/image" Target="../media/image119.png"/><Relationship Id="rId5" Type="http://schemas.openxmlformats.org/officeDocument/2006/relationships/image" Target="../media/image125.png"/><Relationship Id="rId6" Type="http://schemas.openxmlformats.org/officeDocument/2006/relationships/image" Target="../media/image151.png"/><Relationship Id="rId7" Type="http://schemas.openxmlformats.org/officeDocument/2006/relationships/image" Target="../media/image123.png"/><Relationship Id="rId8" Type="http://schemas.openxmlformats.org/officeDocument/2006/relationships/image" Target="../media/image12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2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31.png"/><Relationship Id="rId4" Type="http://schemas.openxmlformats.org/officeDocument/2006/relationships/image" Target="../media/image147.png"/><Relationship Id="rId5" Type="http://schemas.openxmlformats.org/officeDocument/2006/relationships/image" Target="../media/image141.png"/><Relationship Id="rId6" Type="http://schemas.openxmlformats.org/officeDocument/2006/relationships/image" Target="../media/image130.png"/><Relationship Id="rId7" Type="http://schemas.openxmlformats.org/officeDocument/2006/relationships/image" Target="../media/image140.png"/><Relationship Id="rId8" Type="http://schemas.openxmlformats.org/officeDocument/2006/relationships/image" Target="../media/image13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73.png"/><Relationship Id="rId4" Type="http://schemas.openxmlformats.org/officeDocument/2006/relationships/image" Target="../media/image145.png"/><Relationship Id="rId5" Type="http://schemas.openxmlformats.org/officeDocument/2006/relationships/image" Target="../media/image13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46.png"/><Relationship Id="rId4" Type="http://schemas.openxmlformats.org/officeDocument/2006/relationships/image" Target="../media/image149.png"/><Relationship Id="rId9" Type="http://schemas.openxmlformats.org/officeDocument/2006/relationships/image" Target="../media/image155.png"/><Relationship Id="rId5" Type="http://schemas.openxmlformats.org/officeDocument/2006/relationships/image" Target="../media/image137.png"/><Relationship Id="rId6" Type="http://schemas.openxmlformats.org/officeDocument/2006/relationships/image" Target="../media/image135.png"/><Relationship Id="rId7" Type="http://schemas.openxmlformats.org/officeDocument/2006/relationships/image" Target="../media/image148.png"/><Relationship Id="rId8" Type="http://schemas.openxmlformats.org/officeDocument/2006/relationships/image" Target="../media/image16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4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42.png"/><Relationship Id="rId4" Type="http://schemas.openxmlformats.org/officeDocument/2006/relationships/image" Target="../media/image159.png"/><Relationship Id="rId5" Type="http://schemas.openxmlformats.org/officeDocument/2006/relationships/image" Target="../media/image153.png"/><Relationship Id="rId6" Type="http://schemas.openxmlformats.org/officeDocument/2006/relationships/image" Target="../media/image144.png"/><Relationship Id="rId7" Type="http://schemas.openxmlformats.org/officeDocument/2006/relationships/image" Target="../media/image163.png"/><Relationship Id="rId8" Type="http://schemas.openxmlformats.org/officeDocument/2006/relationships/image" Target="../media/image15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72.png"/><Relationship Id="rId4" Type="http://schemas.openxmlformats.org/officeDocument/2006/relationships/image" Target="../media/image156.png"/><Relationship Id="rId5" Type="http://schemas.openxmlformats.org/officeDocument/2006/relationships/image" Target="../media/image154.png"/><Relationship Id="rId6" Type="http://schemas.openxmlformats.org/officeDocument/2006/relationships/image" Target="../media/image152.png"/><Relationship Id="rId7" Type="http://schemas.openxmlformats.org/officeDocument/2006/relationships/image" Target="../media/image157.png"/><Relationship Id="rId8" Type="http://schemas.openxmlformats.org/officeDocument/2006/relationships/image" Target="../media/image16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7.png"/><Relationship Id="rId10" Type="http://schemas.openxmlformats.org/officeDocument/2006/relationships/image" Target="../media/image175.png"/><Relationship Id="rId13" Type="http://schemas.openxmlformats.org/officeDocument/2006/relationships/image" Target="../media/image164.png"/><Relationship Id="rId12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61.png"/><Relationship Id="rId4" Type="http://schemas.openxmlformats.org/officeDocument/2006/relationships/image" Target="../media/image158.png"/><Relationship Id="rId9" Type="http://schemas.openxmlformats.org/officeDocument/2006/relationships/image" Target="../media/image170.png"/><Relationship Id="rId14" Type="http://schemas.openxmlformats.org/officeDocument/2006/relationships/image" Target="../media/image165.png"/><Relationship Id="rId5" Type="http://schemas.openxmlformats.org/officeDocument/2006/relationships/image" Target="../media/image160.png"/><Relationship Id="rId6" Type="http://schemas.openxmlformats.org/officeDocument/2006/relationships/image" Target="../media/image166.png"/><Relationship Id="rId7" Type="http://schemas.openxmlformats.org/officeDocument/2006/relationships/image" Target="../media/image168.png"/><Relationship Id="rId8" Type="http://schemas.openxmlformats.org/officeDocument/2006/relationships/image" Target="../media/image17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1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814" y="-77756"/>
            <a:ext cx="12065390" cy="21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"/>
          <p:cNvSpPr txBox="1"/>
          <p:nvPr>
            <p:ph type="ctrTitle"/>
          </p:nvPr>
        </p:nvSpPr>
        <p:spPr>
          <a:xfrm>
            <a:off x="8455740" y="695208"/>
            <a:ext cx="6978174" cy="957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b="1" lang="en-US" sz="3200">
                <a:solidFill>
                  <a:schemeClr val="lt1"/>
                </a:solidFill>
              </a:rPr>
              <a:t>Digital systems</a:t>
            </a:r>
            <a:endParaRPr b="1" sz="3200">
              <a:solidFill>
                <a:schemeClr val="lt1"/>
              </a:solidFill>
            </a:endParaRPr>
          </a:p>
        </p:txBody>
      </p:sp>
      <p:sp>
        <p:nvSpPr>
          <p:cNvPr id="170" name="Google Shape;170;p1"/>
          <p:cNvSpPr txBox="1"/>
          <p:nvPr>
            <p:ph idx="1" type="subTitle"/>
          </p:nvPr>
        </p:nvSpPr>
        <p:spPr>
          <a:xfrm>
            <a:off x="8071434" y="5123947"/>
            <a:ext cx="3922819" cy="377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 sz="2000"/>
              <a:t>Dr. Iness NEDJI MILAT (Lecturer)</a:t>
            </a:r>
            <a:endParaRPr/>
          </a:p>
        </p:txBody>
      </p:sp>
      <p:pic>
        <p:nvPicPr>
          <p:cNvPr descr="Aucune description de photo disponible." id="171" name="Google Shape;17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543" y="14068"/>
            <a:ext cx="1322363" cy="130589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"/>
          <p:cNvSpPr/>
          <p:nvPr/>
        </p:nvSpPr>
        <p:spPr>
          <a:xfrm>
            <a:off x="8455740" y="5457580"/>
            <a:ext cx="23134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iness.nedji@ensia.edu.dz</a:t>
            </a:r>
            <a:endParaRPr/>
          </a:p>
        </p:txBody>
      </p:sp>
      <p:sp>
        <p:nvSpPr>
          <p:cNvPr id="173" name="Google Shape;173;p1"/>
          <p:cNvSpPr/>
          <p:nvPr/>
        </p:nvSpPr>
        <p:spPr>
          <a:xfrm>
            <a:off x="2785045" y="4233152"/>
            <a:ext cx="475963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Boolean algebra</a:t>
            </a:r>
            <a:endParaRPr b="0" i="0" sz="4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4" name="Google Shape;17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95211" y="2367762"/>
            <a:ext cx="10449616" cy="91493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"/>
          <p:cNvSpPr txBox="1"/>
          <p:nvPr/>
        </p:nvSpPr>
        <p:spPr>
          <a:xfrm>
            <a:off x="2194202" y="3559551"/>
            <a:ext cx="38967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Chapter 2</a:t>
            </a:r>
            <a:endParaRPr b="1" i="0" sz="28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1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  <p:sp>
        <p:nvSpPr>
          <p:cNvPr id="177" name="Google Shape;177;p1"/>
          <p:cNvSpPr txBox="1"/>
          <p:nvPr/>
        </p:nvSpPr>
        <p:spPr>
          <a:xfrm>
            <a:off x="7586332" y="5843968"/>
            <a:ext cx="4107811" cy="427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A66AC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Pr. Nasreddine LAGRAA</a:t>
            </a:r>
            <a:endParaRPr/>
          </a:p>
        </p:txBody>
      </p:sp>
      <p:sp>
        <p:nvSpPr>
          <p:cNvPr id="178" name="Google Shape;178;p1"/>
          <p:cNvSpPr/>
          <p:nvPr/>
        </p:nvSpPr>
        <p:spPr>
          <a:xfrm>
            <a:off x="8555515" y="6231738"/>
            <a:ext cx="29546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Nasredine,lagraa@ensia.edu.dz</a:t>
            </a:r>
            <a:endParaRPr b="0" i="0" sz="14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1"/>
          <p:cNvSpPr txBox="1"/>
          <p:nvPr/>
        </p:nvSpPr>
        <p:spPr>
          <a:xfrm>
            <a:off x="1649956" y="6354941"/>
            <a:ext cx="3189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First year – 2023/2024</a:t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0"/>
          <p:cNvSpPr txBox="1"/>
          <p:nvPr>
            <p:ph idx="12" type="sldNum"/>
          </p:nvPr>
        </p:nvSpPr>
        <p:spPr>
          <a:xfrm>
            <a:off x="464577" y="78049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b="1" sz="1600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25" name="Google Shape;325;p10"/>
          <p:cNvSpPr txBox="1"/>
          <p:nvPr/>
        </p:nvSpPr>
        <p:spPr>
          <a:xfrm>
            <a:off x="2003990" y="3101975"/>
            <a:ext cx="3015120" cy="574516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NOR is equivalent to AND</a:t>
            </a:r>
            <a:endParaRPr/>
          </a:p>
          <a:p>
            <a:pPr indent="0" lvl="0" marL="38100" marR="3810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with inputs complemented</a:t>
            </a:r>
            <a:endParaRPr/>
          </a:p>
        </p:txBody>
      </p:sp>
      <p:sp>
        <p:nvSpPr>
          <p:cNvPr id="326" name="Google Shape;326;p10"/>
          <p:cNvSpPr txBox="1"/>
          <p:nvPr/>
        </p:nvSpPr>
        <p:spPr>
          <a:xfrm>
            <a:off x="2196550" y="5389109"/>
            <a:ext cx="3015120" cy="574516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NAND is equivalent to OR</a:t>
            </a:r>
            <a:endParaRPr/>
          </a:p>
          <a:p>
            <a:pPr indent="0" lvl="0" marL="38100" marR="3810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with inputs complemented</a:t>
            </a:r>
            <a:endParaRPr/>
          </a:p>
        </p:txBody>
      </p:sp>
      <p:cxnSp>
        <p:nvCxnSpPr>
          <p:cNvPr id="327" name="Google Shape;327;p10"/>
          <p:cNvCxnSpPr/>
          <p:nvPr/>
        </p:nvCxnSpPr>
        <p:spPr>
          <a:xfrm>
            <a:off x="989965" y="1963420"/>
            <a:ext cx="10915200" cy="1588"/>
          </a:xfrm>
          <a:prstGeom prst="straightConnector1">
            <a:avLst/>
          </a:prstGeom>
          <a:noFill/>
          <a:ln cap="flat" cmpd="sng" w="76200">
            <a:solidFill>
              <a:srgbClr val="A2A2A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8" name="Google Shape;328;p10"/>
          <p:cNvCxnSpPr/>
          <p:nvPr/>
        </p:nvCxnSpPr>
        <p:spPr>
          <a:xfrm>
            <a:off x="943997" y="4199915"/>
            <a:ext cx="10915200" cy="1588"/>
          </a:xfrm>
          <a:prstGeom prst="straightConnector1">
            <a:avLst/>
          </a:prstGeom>
          <a:noFill/>
          <a:ln cap="flat" cmpd="sng" w="76200">
            <a:solidFill>
              <a:srgbClr val="A2A2A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9" name="Google Shape;329;p10"/>
          <p:cNvSpPr txBox="1"/>
          <p:nvPr/>
        </p:nvSpPr>
        <p:spPr>
          <a:xfrm>
            <a:off x="1702479" y="1225108"/>
            <a:ext cx="10915200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-342900" lvl="0" marL="382586" marR="3968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2B6B"/>
              </a:buClr>
              <a:buSzPts val="2000"/>
              <a:buFont typeface="Arial"/>
              <a:buChar char="•"/>
            </a:pPr>
            <a:r>
              <a:rPr b="0" lang="en-US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These are conversions between </a:t>
            </a:r>
            <a:r>
              <a:rPr b="0" lang="en-US" sz="20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different types of logic functions</a:t>
            </a:r>
            <a:endParaRPr/>
          </a:p>
          <a:p>
            <a:pPr indent="-342900" lvl="0" marL="382586" marR="3968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2B6B"/>
              </a:buClr>
              <a:buSzPts val="2000"/>
              <a:buFont typeface="Arial"/>
              <a:buChar char="•"/>
            </a:pPr>
            <a:r>
              <a:rPr b="0" lang="en-US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They can prove useful if you do not have </a:t>
            </a:r>
            <a:r>
              <a:rPr b="0" lang="en-US" sz="2000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every type of gate</a:t>
            </a:r>
            <a:endParaRPr/>
          </a:p>
        </p:txBody>
      </p:sp>
      <p:sp>
        <p:nvSpPr>
          <p:cNvPr id="330" name="Google Shape;330;p10"/>
          <p:cNvSpPr/>
          <p:nvPr/>
        </p:nvSpPr>
        <p:spPr>
          <a:xfrm>
            <a:off x="1942382" y="2270497"/>
            <a:ext cx="2843727" cy="4088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6175" l="0" r="-858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331" name="Google Shape;331;p10"/>
          <p:cNvSpPr/>
          <p:nvPr/>
        </p:nvSpPr>
        <p:spPr>
          <a:xfrm>
            <a:off x="2165830" y="4652570"/>
            <a:ext cx="2691442" cy="4088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7907" l="0" r="-904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graphicFrame>
        <p:nvGraphicFramePr>
          <p:cNvPr id="332" name="Google Shape;332;p10"/>
          <p:cNvGraphicFramePr/>
          <p:nvPr/>
        </p:nvGraphicFramePr>
        <p:xfrm>
          <a:off x="7711272" y="43390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{C663F625-AD00-4DCE-8892-2B1671899064}</a:tableStyleId>
              </a:tblPr>
              <a:tblGrid>
                <a:gridCol w="278050"/>
                <a:gridCol w="278050"/>
                <a:gridCol w="757225"/>
                <a:gridCol w="279400"/>
                <a:gridCol w="279400"/>
                <a:gridCol w="762000"/>
              </a:tblGrid>
              <a:tr h="35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775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775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775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775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3" name="Google Shape;333;p10"/>
          <p:cNvGraphicFramePr/>
          <p:nvPr/>
        </p:nvGraphicFramePr>
        <p:xfrm>
          <a:off x="7620001" y="19634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{C663F625-AD00-4DCE-8892-2B1671899064}</a:tableStyleId>
              </a:tblPr>
              <a:tblGrid>
                <a:gridCol w="287675"/>
                <a:gridCol w="287675"/>
                <a:gridCol w="783475"/>
                <a:gridCol w="289075"/>
                <a:gridCol w="289075"/>
                <a:gridCol w="788400"/>
              </a:tblGrid>
              <a:tr h="410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65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65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65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65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C226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4" name="Google Shape;334;p10"/>
          <p:cNvSpPr/>
          <p:nvPr/>
        </p:nvSpPr>
        <p:spPr>
          <a:xfrm>
            <a:off x="2196550" y="320537"/>
            <a:ext cx="11485419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Helvetica Neue Light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DeMorgan’s Law</a:t>
            </a:r>
            <a:endParaRPr b="1" i="0" sz="36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5" name="Google Shape;335;p10"/>
          <p:cNvSpPr txBox="1"/>
          <p:nvPr/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</a:t>
            </a:r>
            <a:endParaRPr b="1" sz="200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1"/>
          <p:cNvSpPr txBox="1"/>
          <p:nvPr>
            <p:ph idx="1" type="body"/>
          </p:nvPr>
        </p:nvSpPr>
        <p:spPr>
          <a:xfrm>
            <a:off x="1881469" y="1152907"/>
            <a:ext cx="10310531" cy="4977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Computers are built around the idea of </a:t>
            </a:r>
            <a:r>
              <a:rPr lang="en-US" sz="22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two states :</a:t>
            </a:r>
            <a:endParaRPr sz="2200">
              <a:solidFill>
                <a:srgbClr val="0070C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rgbClr val="00B05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true</a:t>
            </a:r>
            <a:r>
              <a:rPr lang="en-U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and </a:t>
            </a:r>
            <a:r>
              <a:rPr lang="en-US" sz="1800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false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rgbClr val="00B05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on</a:t>
            </a:r>
            <a:r>
              <a:rPr lang="en-U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and </a:t>
            </a:r>
            <a:r>
              <a:rPr lang="en-US" sz="1800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off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rgbClr val="00B05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</a:t>
            </a:r>
            <a:r>
              <a:rPr lang="en-U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and </a:t>
            </a:r>
            <a:r>
              <a:rPr lang="en-US" sz="1800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0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00"/>
              <a:buChar char="🠶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Computers, as we know them today, are implementations of Boole’s </a:t>
            </a:r>
            <a:r>
              <a:rPr i="1"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Laws of Thought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2200"/>
              <a:buChar char="🠶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Boolean Algebra is used for </a:t>
            </a:r>
            <a:r>
              <a:rPr b="1"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understanding</a:t>
            </a: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 or </a:t>
            </a:r>
            <a:r>
              <a:rPr b="1"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designing</a:t>
            </a: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 electronic circuits by describing the interconnections between their inputs and outputs. 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2200"/>
              <a:buChar char="🠶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These electronic circuits (called logic circuits)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2200"/>
              <a:buChar char="🠶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use voltages to represent logical values (1 or 0)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2200"/>
              <a:buChar char="🠶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perform Boolean operations on Boolean variables . </a:t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1" name="Google Shape;341;p11"/>
          <p:cNvSpPr/>
          <p:nvPr/>
        </p:nvSpPr>
        <p:spPr>
          <a:xfrm>
            <a:off x="2042042" y="208050"/>
            <a:ext cx="11485419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Helvetica Neue Light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Abstract vs. Implementation</a:t>
            </a:r>
            <a:endParaRPr b="1" i="0" sz="36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2" name="Google Shape;342;p1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  <p:sp>
        <p:nvSpPr>
          <p:cNvPr id="343" name="Google Shape;343;p11"/>
          <p:cNvSpPr/>
          <p:nvPr/>
        </p:nvSpPr>
        <p:spPr>
          <a:xfrm>
            <a:off x="8759853" y="6009540"/>
            <a:ext cx="30716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Function/Behaviour</a:t>
            </a:r>
            <a:endParaRPr b="1" sz="24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4" name="Google Shape;344;p11"/>
          <p:cNvSpPr/>
          <p:nvPr/>
        </p:nvSpPr>
        <p:spPr>
          <a:xfrm rot="5400000">
            <a:off x="9172722" y="5469163"/>
            <a:ext cx="368944" cy="52924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rnd" cmpd="sng" w="15875">
            <a:solidFill>
              <a:srgbClr val="364A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"/>
          <p:cNvSpPr txBox="1"/>
          <p:nvPr>
            <p:ph idx="1" type="body"/>
          </p:nvPr>
        </p:nvSpPr>
        <p:spPr>
          <a:xfrm>
            <a:off x="1795154" y="2889061"/>
            <a:ext cx="1003825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Computers are built from very large numbers of very small (and relatively simple) structures: </a:t>
            </a:r>
            <a:r>
              <a:rPr lang="en-US" sz="22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transistors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Intel’s Pentium IV microprocessor, 2000, was made up of more than </a:t>
            </a:r>
            <a:r>
              <a:rPr lang="en-US" sz="2000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42 million</a:t>
            </a: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2000">
                <a:solidFill>
                  <a:srgbClr val="00B05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MOS transistors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Apple’s M1 Max, offered for sale in 2021, is made up of more than </a:t>
            </a:r>
            <a:r>
              <a:rPr lang="en-US" sz="2000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56 billion</a:t>
            </a: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2000">
                <a:solidFill>
                  <a:srgbClr val="00B05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MOS transistors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73050" lvl="0" marL="342900" rtl="0" algn="l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1" name="Google Shape;351;p12"/>
          <p:cNvSpPr/>
          <p:nvPr/>
        </p:nvSpPr>
        <p:spPr>
          <a:xfrm>
            <a:off x="1795154" y="556591"/>
            <a:ext cx="11485419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Helvetica Neue Light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Transistors</a:t>
            </a:r>
            <a:endParaRPr b="1" i="0" sz="36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2" name="Google Shape;352;p1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  <p:sp>
        <p:nvSpPr>
          <p:cNvPr id="353" name="Google Shape;353;p12"/>
          <p:cNvSpPr/>
          <p:nvPr/>
        </p:nvSpPr>
        <p:spPr>
          <a:xfrm>
            <a:off x="1795154" y="1735118"/>
            <a:ext cx="9527270" cy="897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A66AC"/>
              </a:buClr>
              <a:buSzPts val="2200"/>
              <a:buFont typeface="Noto Sans Symbols"/>
              <a:buChar char="🠶"/>
            </a:pPr>
            <a:r>
              <a:rPr lang="en-US" sz="2200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Problem: </a:t>
            </a:r>
            <a:r>
              <a:rPr lang="en-US" sz="2200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How to achieve a hardware implementation of binary logic?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Pts val="2200"/>
              <a:buFont typeface="Noto Sans Symbols"/>
              <a:buChar char="🠶"/>
            </a:pPr>
            <a:r>
              <a:rPr lang="en-US" sz="2200">
                <a:solidFill>
                  <a:srgbClr val="00B05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Solution: </a:t>
            </a:r>
            <a:r>
              <a:rPr lang="en-US" sz="2200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 </a:t>
            </a:r>
            <a:r>
              <a:rPr lang="en-US" sz="22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Transistors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3"/>
          <p:cNvSpPr txBox="1"/>
          <p:nvPr>
            <p:ph idx="1" type="body"/>
          </p:nvPr>
        </p:nvSpPr>
        <p:spPr>
          <a:xfrm>
            <a:off x="1284301" y="163050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b="0"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MOS Transistor : Metal Oxide Semi-conductor transistor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b="0"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There are two types of MOS transistors: </a:t>
            </a:r>
            <a:r>
              <a:rPr b="0" lang="en-US" sz="2400">
                <a:solidFill>
                  <a:srgbClr val="0000C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n-type</a:t>
            </a:r>
            <a:r>
              <a:rPr b="0"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 and </a:t>
            </a:r>
            <a:r>
              <a:rPr b="0" lang="en-US" sz="2400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p-type</a:t>
            </a:r>
            <a:endParaRPr b="0" sz="2400">
              <a:solidFill>
                <a:srgbClr val="0000CC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905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905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905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905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905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905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b="0"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They both operate “</a:t>
            </a:r>
            <a:r>
              <a:rPr b="0" lang="en-US" sz="2400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logically</a:t>
            </a:r>
            <a:r>
              <a:rPr b="0"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,” very similar to the way wall switches work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59" name="Google Shape;359;p13"/>
          <p:cNvPicPr preferRelativeResize="0"/>
          <p:nvPr/>
        </p:nvPicPr>
        <p:blipFill rotWithShape="1">
          <a:blip r:embed="rId3">
            <a:alphaModFix/>
          </a:blip>
          <a:srcRect b="0" l="0" r="0" t="4449"/>
          <a:stretch/>
        </p:blipFill>
        <p:spPr>
          <a:xfrm>
            <a:off x="6359280" y="2697698"/>
            <a:ext cx="1608772" cy="18739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JoCmeRtOAMpJfJ6KNDRpjwVlWLwNzFvBAxQ6mhPO8LbqCt5SMcPKrugSHCqyZbVisDCvypAapr7thxIlMn4qUpL_TzTCGTQBlQNEDXU345yHEU3muSQ4FXV6GoDdjaus1USIHGho" id="360" name="Google Shape;360;p13"/>
          <p:cNvPicPr preferRelativeResize="0"/>
          <p:nvPr/>
        </p:nvPicPr>
        <p:blipFill rotWithShape="1">
          <a:blip r:embed="rId4">
            <a:alphaModFix/>
          </a:blip>
          <a:srcRect b="8696" l="5038" r="74810" t="19697"/>
          <a:stretch/>
        </p:blipFill>
        <p:spPr>
          <a:xfrm>
            <a:off x="4219575" y="2697698"/>
            <a:ext cx="1540503" cy="193271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13"/>
          <p:cNvSpPr/>
          <p:nvPr/>
        </p:nvSpPr>
        <p:spPr>
          <a:xfrm>
            <a:off x="4551244" y="4720938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n-type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2" name="Google Shape;362;p13"/>
          <p:cNvSpPr/>
          <p:nvPr/>
        </p:nvSpPr>
        <p:spPr>
          <a:xfrm>
            <a:off x="7163666" y="4720938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p-type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3" name="Google Shape;363;p13"/>
          <p:cNvSpPr/>
          <p:nvPr/>
        </p:nvSpPr>
        <p:spPr>
          <a:xfrm>
            <a:off x="1720995" y="589197"/>
            <a:ext cx="11485419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Helvetica Neue Light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Different Types of MOS Transistors</a:t>
            </a:r>
            <a:endParaRPr b="1" i="0" sz="36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4" name="Google Shape;364;p1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4"/>
          <p:cNvSpPr txBox="1"/>
          <p:nvPr>
            <p:ph idx="1" type="body"/>
          </p:nvPr>
        </p:nvSpPr>
        <p:spPr>
          <a:xfrm>
            <a:off x="1028117" y="1450870"/>
            <a:ext cx="11155680" cy="5044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The lamp can be </a:t>
            </a:r>
            <a:r>
              <a:rPr lang="en-US" sz="2200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turned on and off </a:t>
            </a: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by simply manipulating the switch to make or break the closed circuit</a:t>
            </a:r>
            <a:endParaRPr/>
          </a:p>
          <a:p>
            <a:pPr indent="-146050" lvl="1" marL="742950" rtl="0" algn="l"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46050" lvl="1" marL="742950" rtl="0" algn="l"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SzPts val="2200"/>
              <a:buChar char="🠶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Compose switches into more complex ones (Boolean functions):</a:t>
            </a:r>
            <a:endParaRPr/>
          </a:p>
          <a:p>
            <a:pPr indent="-146050" lvl="1" marL="742950" rtl="0" algn="l"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84150" lvl="1" marL="7429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85750" lvl="1" marL="742950" rtl="0" algn="l">
              <a:spcBef>
                <a:spcPts val="3000"/>
              </a:spcBef>
              <a:spcAft>
                <a:spcPts val="0"/>
              </a:spcAft>
              <a:buSzPts val="2200"/>
              <a:buChar char="🠶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Instead of switch, we could use </a:t>
            </a:r>
            <a:r>
              <a:rPr lang="en-US" sz="2200">
                <a:solidFill>
                  <a:srgbClr val="00B05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MOS transistor </a:t>
            </a: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to make or break the closed circuit.</a:t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0" name="Google Shape;370;p14"/>
          <p:cNvSpPr/>
          <p:nvPr/>
        </p:nvSpPr>
        <p:spPr>
          <a:xfrm>
            <a:off x="1904824" y="476278"/>
            <a:ext cx="10010724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400"/>
              <a:buFont typeface="Helvetica Neue Light"/>
              <a:buNone/>
            </a:pPr>
            <a:r>
              <a:rPr b="1" i="0" lang="en-US" sz="34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How Does a Transistor Work?</a:t>
            </a:r>
            <a:endParaRPr b="1" i="0" sz="34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1" name="Google Shape;371;p14"/>
          <p:cNvSpPr/>
          <p:nvPr/>
        </p:nvSpPr>
        <p:spPr>
          <a:xfrm>
            <a:off x="5834655" y="2132845"/>
            <a:ext cx="550862" cy="450850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372" name="Google Shape;372;p14"/>
          <p:cNvSpPr/>
          <p:nvPr/>
        </p:nvSpPr>
        <p:spPr>
          <a:xfrm>
            <a:off x="7434855" y="2132845"/>
            <a:ext cx="550862" cy="450850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</a:t>
            </a:r>
            <a:endParaRPr/>
          </a:p>
        </p:txBody>
      </p:sp>
      <p:cxnSp>
        <p:nvCxnSpPr>
          <p:cNvPr id="373" name="Google Shape;373;p14"/>
          <p:cNvCxnSpPr/>
          <p:nvPr/>
        </p:nvCxnSpPr>
        <p:spPr>
          <a:xfrm>
            <a:off x="5928317" y="2790070"/>
            <a:ext cx="1600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14"/>
          <p:cNvCxnSpPr/>
          <p:nvPr/>
        </p:nvCxnSpPr>
        <p:spPr>
          <a:xfrm>
            <a:off x="7528517" y="2790070"/>
            <a:ext cx="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14"/>
          <p:cNvCxnSpPr/>
          <p:nvPr/>
        </p:nvCxnSpPr>
        <p:spPr>
          <a:xfrm rot="10800000">
            <a:off x="6537917" y="3247270"/>
            <a:ext cx="990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14"/>
          <p:cNvCxnSpPr/>
          <p:nvPr/>
        </p:nvCxnSpPr>
        <p:spPr>
          <a:xfrm rot="10800000">
            <a:off x="4861517" y="3247270"/>
            <a:ext cx="1295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14"/>
          <p:cNvCxnSpPr/>
          <p:nvPr/>
        </p:nvCxnSpPr>
        <p:spPr>
          <a:xfrm rot="10800000">
            <a:off x="4861517" y="2790070"/>
            <a:ext cx="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14"/>
          <p:cNvCxnSpPr/>
          <p:nvPr/>
        </p:nvCxnSpPr>
        <p:spPr>
          <a:xfrm>
            <a:off x="4861517" y="2790070"/>
            <a:ext cx="609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14"/>
          <p:cNvCxnSpPr/>
          <p:nvPr/>
        </p:nvCxnSpPr>
        <p:spPr>
          <a:xfrm rot="10800000">
            <a:off x="5547317" y="2561470"/>
            <a:ext cx="381000" cy="22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14"/>
          <p:cNvSpPr/>
          <p:nvPr/>
        </p:nvSpPr>
        <p:spPr>
          <a:xfrm>
            <a:off x="5852117" y="271387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1" name="Google Shape;381;p14"/>
          <p:cNvSpPr/>
          <p:nvPr/>
        </p:nvSpPr>
        <p:spPr>
          <a:xfrm>
            <a:off x="5394917" y="271387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82" name="Google Shape;382;p14"/>
          <p:cNvGrpSpPr/>
          <p:nvPr/>
        </p:nvGrpSpPr>
        <p:grpSpPr>
          <a:xfrm>
            <a:off x="6156917" y="3018670"/>
            <a:ext cx="381000" cy="457200"/>
            <a:chOff x="1584" y="2016"/>
            <a:chExt cx="240" cy="288"/>
          </a:xfrm>
        </p:grpSpPr>
        <p:cxnSp>
          <p:nvCxnSpPr>
            <p:cNvPr id="383" name="Google Shape;383;p14"/>
            <p:cNvCxnSpPr/>
            <p:nvPr/>
          </p:nvCxnSpPr>
          <p:spPr>
            <a:xfrm>
              <a:off x="1824" y="2016"/>
              <a:ext cx="0" cy="2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14"/>
            <p:cNvCxnSpPr/>
            <p:nvPr/>
          </p:nvCxnSpPr>
          <p:spPr>
            <a:xfrm>
              <a:off x="1776" y="2064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14"/>
            <p:cNvCxnSpPr/>
            <p:nvPr/>
          </p:nvCxnSpPr>
          <p:spPr>
            <a:xfrm>
              <a:off x="1728" y="2016"/>
              <a:ext cx="0" cy="2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14"/>
            <p:cNvCxnSpPr/>
            <p:nvPr/>
          </p:nvCxnSpPr>
          <p:spPr>
            <a:xfrm>
              <a:off x="1680" y="2064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p14"/>
            <p:cNvCxnSpPr/>
            <p:nvPr/>
          </p:nvCxnSpPr>
          <p:spPr>
            <a:xfrm>
              <a:off x="1632" y="2016"/>
              <a:ext cx="0" cy="2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" name="Google Shape;388;p14"/>
            <p:cNvCxnSpPr/>
            <p:nvPr/>
          </p:nvCxnSpPr>
          <p:spPr>
            <a:xfrm>
              <a:off x="1584" y="2064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389" name="Google Shape;3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2856" y="2244617"/>
            <a:ext cx="474660" cy="545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1588" y="2244617"/>
            <a:ext cx="457196" cy="545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1" name="Google Shape;391;p14"/>
          <p:cNvCxnSpPr/>
          <p:nvPr/>
        </p:nvCxnSpPr>
        <p:spPr>
          <a:xfrm rot="10800000">
            <a:off x="5471121" y="2790069"/>
            <a:ext cx="457196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1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  <p:sp>
        <p:nvSpPr>
          <p:cNvPr id="393" name="Google Shape;393;p14"/>
          <p:cNvSpPr/>
          <p:nvPr/>
        </p:nvSpPr>
        <p:spPr>
          <a:xfrm>
            <a:off x="8390143" y="2790069"/>
            <a:ext cx="867545" cy="391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  </a:t>
            </a:r>
            <a:r>
              <a:rPr lang="en-US" sz="18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≡</a:t>
            </a: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A</a:t>
            </a:r>
            <a:endParaRPr/>
          </a:p>
        </p:txBody>
      </p:sp>
      <p:sp>
        <p:nvSpPr>
          <p:cNvPr id="394" name="Google Shape;394;p14"/>
          <p:cNvSpPr/>
          <p:nvPr/>
        </p:nvSpPr>
        <p:spPr>
          <a:xfrm>
            <a:off x="2887889" y="5489441"/>
            <a:ext cx="901700" cy="452438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AND</a:t>
            </a:r>
            <a:endParaRPr/>
          </a:p>
        </p:txBody>
      </p:sp>
      <p:grpSp>
        <p:nvGrpSpPr>
          <p:cNvPr id="395" name="Google Shape;395;p14"/>
          <p:cNvGrpSpPr/>
          <p:nvPr/>
        </p:nvGrpSpPr>
        <p:grpSpPr>
          <a:xfrm>
            <a:off x="2098350" y="4916183"/>
            <a:ext cx="2017712" cy="219075"/>
            <a:chOff x="2316" y="1492"/>
            <a:chExt cx="1288" cy="140"/>
          </a:xfrm>
        </p:grpSpPr>
        <p:cxnSp>
          <p:nvCxnSpPr>
            <p:cNvPr id="396" name="Google Shape;396;p14"/>
            <p:cNvCxnSpPr/>
            <p:nvPr/>
          </p:nvCxnSpPr>
          <p:spPr>
            <a:xfrm>
              <a:off x="2316" y="1632"/>
              <a:ext cx="28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" name="Google Shape;397;p14"/>
            <p:cNvCxnSpPr/>
            <p:nvPr/>
          </p:nvCxnSpPr>
          <p:spPr>
            <a:xfrm>
              <a:off x="2604" y="1492"/>
              <a:ext cx="208" cy="13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" name="Google Shape;398;p14"/>
            <p:cNvCxnSpPr/>
            <p:nvPr/>
          </p:nvCxnSpPr>
          <p:spPr>
            <a:xfrm>
              <a:off x="2820" y="1632"/>
              <a:ext cx="28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" name="Google Shape;399;p14"/>
            <p:cNvCxnSpPr/>
            <p:nvPr/>
          </p:nvCxnSpPr>
          <p:spPr>
            <a:xfrm>
              <a:off x="3108" y="1492"/>
              <a:ext cx="208" cy="13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Google Shape;400;p14"/>
            <p:cNvCxnSpPr/>
            <p:nvPr/>
          </p:nvCxnSpPr>
          <p:spPr>
            <a:xfrm>
              <a:off x="3324" y="1632"/>
              <a:ext cx="28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01" name="Google Shape;401;p14"/>
          <p:cNvCxnSpPr/>
          <p:nvPr/>
        </p:nvCxnSpPr>
        <p:spPr>
          <a:xfrm>
            <a:off x="2693662" y="4652658"/>
            <a:ext cx="0" cy="32702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14"/>
          <p:cNvCxnSpPr/>
          <p:nvPr/>
        </p:nvCxnSpPr>
        <p:spPr>
          <a:xfrm>
            <a:off x="3482650" y="4652658"/>
            <a:ext cx="0" cy="32702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3" name="Google Shape;403;p14"/>
          <p:cNvSpPr/>
          <p:nvPr/>
        </p:nvSpPr>
        <p:spPr>
          <a:xfrm>
            <a:off x="2499988" y="5090807"/>
            <a:ext cx="112713" cy="1143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4" name="Google Shape;404;p14"/>
          <p:cNvSpPr/>
          <p:nvPr/>
        </p:nvSpPr>
        <p:spPr>
          <a:xfrm>
            <a:off x="2823837" y="5090807"/>
            <a:ext cx="114300" cy="1143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5" name="Google Shape;405;p14"/>
          <p:cNvSpPr/>
          <p:nvPr/>
        </p:nvSpPr>
        <p:spPr>
          <a:xfrm>
            <a:off x="3287387" y="5090807"/>
            <a:ext cx="114300" cy="1143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6" name="Google Shape;406;p14"/>
          <p:cNvSpPr/>
          <p:nvPr/>
        </p:nvSpPr>
        <p:spPr>
          <a:xfrm>
            <a:off x="3614412" y="5090807"/>
            <a:ext cx="114300" cy="1143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7" name="Google Shape;407;p14"/>
          <p:cNvSpPr/>
          <p:nvPr/>
        </p:nvSpPr>
        <p:spPr>
          <a:xfrm>
            <a:off x="4350342" y="4521688"/>
            <a:ext cx="1577975" cy="588963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 </a:t>
            </a:r>
            <a:r>
              <a:rPr lang="en-US" sz="18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≡</a:t>
            </a: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A </a:t>
            </a:r>
            <a:r>
              <a:rPr lang="en-US" sz="1800" u="sng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and</a:t>
            </a: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B = A.B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8" name="Google Shape;408;p14"/>
          <p:cNvSpPr/>
          <p:nvPr/>
        </p:nvSpPr>
        <p:spPr>
          <a:xfrm>
            <a:off x="2731763" y="4458982"/>
            <a:ext cx="549275" cy="450850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409" name="Google Shape;409;p14"/>
          <p:cNvSpPr/>
          <p:nvPr/>
        </p:nvSpPr>
        <p:spPr>
          <a:xfrm>
            <a:off x="3520750" y="4433582"/>
            <a:ext cx="550862" cy="452438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</p:txBody>
      </p:sp>
      <p:sp>
        <p:nvSpPr>
          <p:cNvPr id="410" name="Google Shape;410;p14"/>
          <p:cNvSpPr/>
          <p:nvPr/>
        </p:nvSpPr>
        <p:spPr>
          <a:xfrm>
            <a:off x="7432932" y="4270200"/>
            <a:ext cx="750888" cy="452437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OR</a:t>
            </a:r>
            <a:endParaRPr/>
          </a:p>
        </p:txBody>
      </p:sp>
      <p:cxnSp>
        <p:nvCxnSpPr>
          <p:cNvPr id="411" name="Google Shape;411;p14"/>
          <p:cNvCxnSpPr/>
          <p:nvPr/>
        </p:nvCxnSpPr>
        <p:spPr>
          <a:xfrm>
            <a:off x="7476947" y="5066994"/>
            <a:ext cx="55245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14"/>
          <p:cNvCxnSpPr/>
          <p:nvPr/>
        </p:nvCxnSpPr>
        <p:spPr>
          <a:xfrm>
            <a:off x="8035747" y="4847919"/>
            <a:ext cx="0" cy="4381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14"/>
          <p:cNvCxnSpPr/>
          <p:nvPr/>
        </p:nvCxnSpPr>
        <p:spPr>
          <a:xfrm>
            <a:off x="8042097" y="5294006"/>
            <a:ext cx="211138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14"/>
          <p:cNvCxnSpPr/>
          <p:nvPr/>
        </p:nvCxnSpPr>
        <p:spPr>
          <a:xfrm>
            <a:off x="8265936" y="5298769"/>
            <a:ext cx="325437" cy="2143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14"/>
          <p:cNvCxnSpPr/>
          <p:nvPr/>
        </p:nvCxnSpPr>
        <p:spPr>
          <a:xfrm>
            <a:off x="8604073" y="5294006"/>
            <a:ext cx="214313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14"/>
          <p:cNvCxnSpPr/>
          <p:nvPr/>
        </p:nvCxnSpPr>
        <p:spPr>
          <a:xfrm rot="10800000">
            <a:off x="8824735" y="4835219"/>
            <a:ext cx="0" cy="4635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14"/>
          <p:cNvCxnSpPr/>
          <p:nvPr/>
        </p:nvCxnSpPr>
        <p:spPr>
          <a:xfrm rot="10800000">
            <a:off x="8591373" y="4841569"/>
            <a:ext cx="239713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14"/>
          <p:cNvCxnSpPr/>
          <p:nvPr/>
        </p:nvCxnSpPr>
        <p:spPr>
          <a:xfrm rot="10800000">
            <a:off x="8253236" y="4609795"/>
            <a:ext cx="350837" cy="23812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14"/>
          <p:cNvCxnSpPr/>
          <p:nvPr/>
        </p:nvCxnSpPr>
        <p:spPr>
          <a:xfrm rot="10800000">
            <a:off x="8029397" y="4841569"/>
            <a:ext cx="236538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14"/>
          <p:cNvCxnSpPr/>
          <p:nvPr/>
        </p:nvCxnSpPr>
        <p:spPr>
          <a:xfrm>
            <a:off x="8831085" y="5066994"/>
            <a:ext cx="43815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14"/>
          <p:cNvCxnSpPr/>
          <p:nvPr/>
        </p:nvCxnSpPr>
        <p:spPr>
          <a:xfrm>
            <a:off x="8410397" y="4358970"/>
            <a:ext cx="0" cy="32543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p14"/>
          <p:cNvCxnSpPr/>
          <p:nvPr/>
        </p:nvCxnSpPr>
        <p:spPr>
          <a:xfrm>
            <a:off x="8410397" y="5487681"/>
            <a:ext cx="0" cy="32543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23" name="Google Shape;423;p14"/>
          <p:cNvSpPr/>
          <p:nvPr/>
        </p:nvSpPr>
        <p:spPr>
          <a:xfrm>
            <a:off x="8216723" y="4798707"/>
            <a:ext cx="112713" cy="111125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4" name="Google Shape;424;p14"/>
          <p:cNvSpPr/>
          <p:nvPr/>
        </p:nvSpPr>
        <p:spPr>
          <a:xfrm>
            <a:off x="8216723" y="5249557"/>
            <a:ext cx="112713" cy="112713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5" name="Google Shape;425;p14"/>
          <p:cNvSpPr/>
          <p:nvPr/>
        </p:nvSpPr>
        <p:spPr>
          <a:xfrm>
            <a:off x="8540572" y="5236857"/>
            <a:ext cx="114300" cy="112713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6" name="Google Shape;426;p14"/>
          <p:cNvSpPr/>
          <p:nvPr/>
        </p:nvSpPr>
        <p:spPr>
          <a:xfrm>
            <a:off x="8540572" y="4798707"/>
            <a:ext cx="114300" cy="111125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7" name="Google Shape;427;p14"/>
          <p:cNvSpPr/>
          <p:nvPr/>
        </p:nvSpPr>
        <p:spPr>
          <a:xfrm>
            <a:off x="9461272" y="4521688"/>
            <a:ext cx="1454150" cy="588963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 </a:t>
            </a:r>
            <a:r>
              <a:rPr lang="en-US" sz="18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≡</a:t>
            </a: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A </a:t>
            </a:r>
            <a:r>
              <a:rPr lang="en-US" sz="1800" u="sng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or</a:t>
            </a: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B = A+B 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8" name="Google Shape;428;p14"/>
          <p:cNvSpPr/>
          <p:nvPr/>
        </p:nvSpPr>
        <p:spPr>
          <a:xfrm>
            <a:off x="8326270" y="3973146"/>
            <a:ext cx="549275" cy="450850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429" name="Google Shape;429;p14"/>
          <p:cNvSpPr/>
          <p:nvPr/>
        </p:nvSpPr>
        <p:spPr>
          <a:xfrm>
            <a:off x="8134173" y="5681356"/>
            <a:ext cx="550863" cy="450850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</p:txBody>
      </p:sp>
      <p:sp>
        <p:nvSpPr>
          <p:cNvPr id="430" name="Google Shape;430;p14"/>
          <p:cNvSpPr/>
          <p:nvPr/>
        </p:nvSpPr>
        <p:spPr>
          <a:xfrm>
            <a:off x="8207466" y="501456"/>
            <a:ext cx="3976331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Implementation using switches</a:t>
            </a:r>
            <a:endParaRPr b="1" i="0" sz="20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1946" y="2015177"/>
            <a:ext cx="4465431" cy="2503149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15"/>
          <p:cNvSpPr txBox="1"/>
          <p:nvPr>
            <p:ph idx="1" type="body"/>
          </p:nvPr>
        </p:nvSpPr>
        <p:spPr>
          <a:xfrm>
            <a:off x="1677421" y="1472201"/>
            <a:ext cx="8159381" cy="1526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r>
              <a:rPr b="0"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The </a:t>
            </a:r>
            <a:r>
              <a:rPr b="0" lang="en-US" sz="2200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n-type</a:t>
            </a:r>
            <a:r>
              <a:rPr b="0"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 transistor in a circuit with a battery and a bulb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2200"/>
              <a:buChar char="🠶"/>
            </a:pPr>
            <a:r>
              <a:rPr b="0"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The </a:t>
            </a:r>
            <a:r>
              <a:rPr b="0" lang="en-US" sz="2200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p-type</a:t>
            </a:r>
            <a:r>
              <a:rPr b="0"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 transistor works in exactly the opposite fashion                              from the </a:t>
            </a:r>
            <a:r>
              <a:rPr b="0" lang="en-US" sz="2200">
                <a:solidFill>
                  <a:srgbClr val="0000C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n-type</a:t>
            </a:r>
            <a:r>
              <a:rPr b="0"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 transistor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37" name="Google Shape;43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4276" y="2165088"/>
            <a:ext cx="4031348" cy="2346703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15"/>
          <p:cNvSpPr/>
          <p:nvPr/>
        </p:nvSpPr>
        <p:spPr>
          <a:xfrm>
            <a:off x="2829975" y="5531414"/>
            <a:ext cx="553009" cy="523931"/>
          </a:xfrm>
          <a:prstGeom prst="ellipse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9" name="Google Shape;439;p15"/>
          <p:cNvSpPr/>
          <p:nvPr/>
        </p:nvSpPr>
        <p:spPr>
          <a:xfrm>
            <a:off x="7208853" y="5460813"/>
            <a:ext cx="553009" cy="523931"/>
          </a:xfrm>
          <a:prstGeom prst="ellipse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0" name="Google Shape;440;p15"/>
          <p:cNvSpPr/>
          <p:nvPr/>
        </p:nvSpPr>
        <p:spPr>
          <a:xfrm>
            <a:off x="4157618" y="5326654"/>
            <a:ext cx="2408364" cy="92333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circuit is closed when the gate is supplied with 3V</a:t>
            </a:r>
            <a:endParaRPr/>
          </a:p>
        </p:txBody>
      </p:sp>
      <p:sp>
        <p:nvSpPr>
          <p:cNvPr id="441" name="Google Shape;441;p15"/>
          <p:cNvSpPr/>
          <p:nvPr/>
        </p:nvSpPr>
        <p:spPr>
          <a:xfrm>
            <a:off x="8610458" y="5261369"/>
            <a:ext cx="2408364" cy="92333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circuit is closed when the gate is supplied with 0V</a:t>
            </a:r>
            <a:endParaRPr/>
          </a:p>
        </p:txBody>
      </p:sp>
      <p:pic>
        <p:nvPicPr>
          <p:cNvPr id="442" name="Google Shape;44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71477" y="4827204"/>
            <a:ext cx="1697569" cy="198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15"/>
          <p:cNvSpPr/>
          <p:nvPr/>
        </p:nvSpPr>
        <p:spPr>
          <a:xfrm>
            <a:off x="2767364" y="6092433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n-type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4" name="Google Shape;444;p15"/>
          <p:cNvSpPr/>
          <p:nvPr/>
        </p:nvSpPr>
        <p:spPr>
          <a:xfrm>
            <a:off x="7004110" y="6030715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p-type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5" name="Google Shape;445;p15"/>
          <p:cNvSpPr/>
          <p:nvPr/>
        </p:nvSpPr>
        <p:spPr>
          <a:xfrm>
            <a:off x="1872303" y="408929"/>
            <a:ext cx="11485419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Helvetica Neue Light"/>
              <a:buNone/>
            </a:pPr>
            <a:r>
              <a:rPr b="1" lang="en-US" sz="3600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How Does a Transistor Work?</a:t>
            </a:r>
            <a:endParaRPr b="1" i="0" sz="36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6" name="Google Shape;446;p1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  <p:grpSp>
        <p:nvGrpSpPr>
          <p:cNvPr id="447" name="Google Shape;447;p15"/>
          <p:cNvGrpSpPr/>
          <p:nvPr/>
        </p:nvGrpSpPr>
        <p:grpSpPr>
          <a:xfrm>
            <a:off x="7127704" y="4750119"/>
            <a:ext cx="2001904" cy="1995935"/>
            <a:chOff x="7881684" y="4782203"/>
            <a:chExt cx="2001904" cy="1995935"/>
          </a:xfrm>
        </p:grpSpPr>
        <p:pic>
          <p:nvPicPr>
            <p:cNvPr id="448" name="Google Shape;448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881684" y="4788738"/>
              <a:ext cx="1697569" cy="1989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9" name="Google Shape;449;p15"/>
            <p:cNvSpPr txBox="1"/>
            <p:nvPr/>
          </p:nvSpPr>
          <p:spPr>
            <a:xfrm>
              <a:off x="8745915" y="4782203"/>
              <a:ext cx="1137673" cy="33855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Source</a:t>
              </a:r>
              <a:endParaRPr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0" name="Google Shape;450;p15"/>
            <p:cNvSpPr txBox="1"/>
            <p:nvPr/>
          </p:nvSpPr>
          <p:spPr>
            <a:xfrm>
              <a:off x="8699129" y="6388220"/>
              <a:ext cx="1137673" cy="33855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Drain</a:t>
              </a:r>
              <a:endParaRPr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51" name="Google Shape;451;p15"/>
          <p:cNvSpPr/>
          <p:nvPr/>
        </p:nvSpPr>
        <p:spPr>
          <a:xfrm>
            <a:off x="3881078" y="6092433"/>
            <a:ext cx="268014" cy="157551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2" name="Google Shape;452;p15"/>
          <p:cNvSpPr/>
          <p:nvPr/>
        </p:nvSpPr>
        <p:spPr>
          <a:xfrm rot="10800000">
            <a:off x="8245970" y="5192995"/>
            <a:ext cx="236483" cy="218476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3" name="Google Shape;453;p15"/>
          <p:cNvSpPr/>
          <p:nvPr/>
        </p:nvSpPr>
        <p:spPr>
          <a:xfrm>
            <a:off x="7669984" y="2518934"/>
            <a:ext cx="351847" cy="999044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4" name="Google Shape;454;p15"/>
          <p:cNvSpPr/>
          <p:nvPr/>
        </p:nvSpPr>
        <p:spPr>
          <a:xfrm>
            <a:off x="7372645" y="2598223"/>
            <a:ext cx="280462" cy="431527"/>
          </a:xfrm>
          <a:prstGeom prst="lightningBol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5" name="Google Shape;455;p15"/>
          <p:cNvGrpSpPr/>
          <p:nvPr/>
        </p:nvGrpSpPr>
        <p:grpSpPr>
          <a:xfrm>
            <a:off x="7004274" y="2196077"/>
            <a:ext cx="4031348" cy="2346703"/>
            <a:chOff x="2150663" y="2749959"/>
            <a:chExt cx="4031348" cy="2346703"/>
          </a:xfrm>
        </p:grpSpPr>
        <p:grpSp>
          <p:nvGrpSpPr>
            <p:cNvPr id="456" name="Google Shape;456;p15"/>
            <p:cNvGrpSpPr/>
            <p:nvPr/>
          </p:nvGrpSpPr>
          <p:grpSpPr>
            <a:xfrm>
              <a:off x="2150663" y="2749959"/>
              <a:ext cx="4031348" cy="2346703"/>
              <a:chOff x="1536594" y="2622957"/>
              <a:chExt cx="4031348" cy="2346703"/>
            </a:xfrm>
          </p:grpSpPr>
          <p:grpSp>
            <p:nvGrpSpPr>
              <p:cNvPr id="457" name="Google Shape;457;p15"/>
              <p:cNvGrpSpPr/>
              <p:nvPr/>
            </p:nvGrpSpPr>
            <p:grpSpPr>
              <a:xfrm>
                <a:off x="1536594" y="2622957"/>
                <a:ext cx="4031348" cy="2346703"/>
                <a:chOff x="1521517" y="2619133"/>
                <a:chExt cx="4031348" cy="2346703"/>
              </a:xfrm>
            </p:grpSpPr>
            <p:pic>
              <p:nvPicPr>
                <p:cNvPr id="458" name="Google Shape;458;p1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1521517" y="2619133"/>
                  <a:ext cx="4031348" cy="234670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59" name="Google Shape;459;p15"/>
                <p:cNvSpPr/>
                <p:nvPr/>
              </p:nvSpPr>
              <p:spPr>
                <a:xfrm>
                  <a:off x="2159521" y="2987433"/>
                  <a:ext cx="351847" cy="999044"/>
                </a:xfrm>
                <a:prstGeom prst="rect">
                  <a:avLst/>
                </a:prstGeom>
                <a:solidFill>
                  <a:schemeClr val="lt1"/>
                </a:solidFill>
                <a:ln cap="rnd" cmpd="sng" w="158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460" name="Google Shape;460;p15"/>
              <p:cNvSpPr/>
              <p:nvPr/>
            </p:nvSpPr>
            <p:spPr>
              <a:xfrm>
                <a:off x="3205102" y="3555869"/>
                <a:ext cx="83602" cy="96280"/>
              </a:xfrm>
              <a:prstGeom prst="ellipse">
                <a:avLst/>
              </a:prstGeom>
              <a:solidFill>
                <a:schemeClr val="lt1"/>
              </a:solidFill>
              <a:ln cap="rnd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>
                <a:off x="2526313" y="3500473"/>
                <a:ext cx="629240" cy="31424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462" name="Google Shape;462;p15"/>
            <p:cNvSpPr txBox="1"/>
            <p:nvPr/>
          </p:nvSpPr>
          <p:spPr>
            <a:xfrm>
              <a:off x="3008187" y="3586201"/>
              <a:ext cx="89142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 Volt</a:t>
              </a:r>
              <a:endParaRPr b="1" sz="16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463" name="Google Shape;463;p15"/>
          <p:cNvGrpSpPr/>
          <p:nvPr/>
        </p:nvGrpSpPr>
        <p:grpSpPr>
          <a:xfrm>
            <a:off x="6984276" y="2014252"/>
            <a:ext cx="4472465" cy="2503149"/>
            <a:chOff x="2822941" y="2165088"/>
            <a:chExt cx="4472465" cy="2503149"/>
          </a:xfrm>
        </p:grpSpPr>
        <p:pic>
          <p:nvPicPr>
            <p:cNvPr id="464" name="Google Shape;464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29975" y="2165088"/>
              <a:ext cx="4465431" cy="25031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5" name="Google Shape;465;p15"/>
            <p:cNvGrpSpPr/>
            <p:nvPr/>
          </p:nvGrpSpPr>
          <p:grpSpPr>
            <a:xfrm>
              <a:off x="2822941" y="2320010"/>
              <a:ext cx="4031348" cy="2346703"/>
              <a:chOff x="2150663" y="2749959"/>
              <a:chExt cx="4031348" cy="2346703"/>
            </a:xfrm>
          </p:grpSpPr>
          <p:grpSp>
            <p:nvGrpSpPr>
              <p:cNvPr id="466" name="Google Shape;466;p15"/>
              <p:cNvGrpSpPr/>
              <p:nvPr/>
            </p:nvGrpSpPr>
            <p:grpSpPr>
              <a:xfrm>
                <a:off x="2150663" y="2749959"/>
                <a:ext cx="4031348" cy="2346703"/>
                <a:chOff x="1536594" y="2622957"/>
                <a:chExt cx="4031348" cy="2346703"/>
              </a:xfrm>
            </p:grpSpPr>
            <p:grpSp>
              <p:nvGrpSpPr>
                <p:cNvPr id="467" name="Google Shape;467;p15"/>
                <p:cNvGrpSpPr/>
                <p:nvPr/>
              </p:nvGrpSpPr>
              <p:grpSpPr>
                <a:xfrm>
                  <a:off x="1536594" y="2622957"/>
                  <a:ext cx="4031348" cy="2346703"/>
                  <a:chOff x="1521517" y="2619133"/>
                  <a:chExt cx="4031348" cy="2346703"/>
                </a:xfrm>
              </p:grpSpPr>
              <p:pic>
                <p:nvPicPr>
                  <p:cNvPr id="468" name="Google Shape;468;p15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1521517" y="2619133"/>
                    <a:ext cx="4031348" cy="234670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469" name="Google Shape;469;p15"/>
                  <p:cNvSpPr/>
                  <p:nvPr/>
                </p:nvSpPr>
                <p:spPr>
                  <a:xfrm>
                    <a:off x="2159521" y="2987433"/>
                    <a:ext cx="351847" cy="999044"/>
                  </a:xfrm>
                  <a:prstGeom prst="rect">
                    <a:avLst/>
                  </a:prstGeom>
                  <a:solidFill>
                    <a:schemeClr val="lt1"/>
                  </a:solidFill>
                  <a:ln cap="rnd" cmpd="sng" w="1587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endParaRPr>
                  </a:p>
                </p:txBody>
              </p:sp>
            </p:grpSp>
            <p:sp>
              <p:nvSpPr>
                <p:cNvPr id="470" name="Google Shape;470;p15"/>
                <p:cNvSpPr/>
                <p:nvPr/>
              </p:nvSpPr>
              <p:spPr>
                <a:xfrm>
                  <a:off x="3205102" y="3555869"/>
                  <a:ext cx="83602" cy="96280"/>
                </a:xfrm>
                <a:prstGeom prst="ellipse">
                  <a:avLst/>
                </a:prstGeom>
                <a:solidFill>
                  <a:schemeClr val="lt1"/>
                </a:solidFill>
                <a:ln cap="rnd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71" name="Google Shape;471;p15"/>
                <p:cNvSpPr/>
                <p:nvPr/>
              </p:nvSpPr>
              <p:spPr>
                <a:xfrm>
                  <a:off x="2526313" y="3500473"/>
                  <a:ext cx="629240" cy="314242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472" name="Google Shape;472;p15"/>
              <p:cNvSpPr txBox="1"/>
              <p:nvPr/>
            </p:nvSpPr>
            <p:spPr>
              <a:xfrm>
                <a:off x="3008187" y="3586201"/>
                <a:ext cx="89142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C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0 Volt</a:t>
                </a:r>
                <a:endParaRPr b="1" sz="1600">
                  <a:solidFill>
                    <a:srgbClr val="C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sp>
        <p:nvSpPr>
          <p:cNvPr id="473" name="Google Shape;473;p15"/>
          <p:cNvSpPr/>
          <p:nvPr/>
        </p:nvSpPr>
        <p:spPr>
          <a:xfrm>
            <a:off x="7608521" y="2566878"/>
            <a:ext cx="280462" cy="431527"/>
          </a:xfrm>
          <a:prstGeom prst="lightningBol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6"/>
          <p:cNvSpPr txBox="1"/>
          <p:nvPr>
            <p:ph type="title"/>
          </p:nvPr>
        </p:nvSpPr>
        <p:spPr>
          <a:xfrm>
            <a:off x="2360612" y="2140464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002060"/>
                </a:solidFill>
              </a:rPr>
              <a:t>Logic Gates</a:t>
            </a:r>
            <a:endParaRPr/>
          </a:p>
        </p:txBody>
      </p:sp>
      <p:sp>
        <p:nvSpPr>
          <p:cNvPr id="479" name="Google Shape;479;p16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80" name="Google Shape;480;p16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7"/>
          <p:cNvSpPr txBox="1"/>
          <p:nvPr>
            <p:ph idx="1" type="body"/>
          </p:nvPr>
        </p:nvSpPr>
        <p:spPr>
          <a:xfrm>
            <a:off x="1991710" y="148398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r>
              <a:rPr b="1" lang="en-US" sz="22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Now, we know how a transistor works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00"/>
              <a:buChar char="🠶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How do we build logic structures out of transistors?</a:t>
            </a:r>
            <a:endParaRPr/>
          </a:p>
          <a:p>
            <a:pPr indent="-203200" lvl="0" marL="342900" rtl="0" algn="l"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03200" lvl="0" marL="342900" rtl="0" algn="l"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6" name="Google Shape;486;p17"/>
          <p:cNvSpPr txBox="1"/>
          <p:nvPr/>
        </p:nvSpPr>
        <p:spPr>
          <a:xfrm>
            <a:off x="2278531" y="2136734"/>
            <a:ext cx="9913469" cy="3045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38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384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 construct basic logical units out of individual MOS transistors</a:t>
            </a:r>
            <a:endParaRPr/>
          </a:p>
          <a:p>
            <a:pPr indent="-24384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These </a:t>
            </a:r>
            <a:r>
              <a:rPr lang="en-US" sz="24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logical units </a:t>
            </a:r>
            <a:r>
              <a:rPr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are called </a:t>
            </a:r>
            <a:r>
              <a:rPr lang="en-US" sz="2400">
                <a:solidFill>
                  <a:srgbClr val="008A3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logic gates</a:t>
            </a:r>
            <a:endParaRPr sz="2400">
              <a:solidFill>
                <a:srgbClr val="008A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5438" lvl="1" marL="669925" marR="0" rtl="0" algn="just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They implement </a:t>
            </a:r>
            <a:r>
              <a:rPr b="1" i="0" lang="en-US" sz="22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Boolean</a:t>
            </a:r>
            <a:r>
              <a:rPr b="1" i="0" lang="en-US" sz="22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n-US" sz="22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oprations</a:t>
            </a:r>
            <a:endParaRPr b="1" i="0" sz="2200" u="none" cap="none" strike="noStrik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384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7" name="Google Shape;487;p17"/>
          <p:cNvSpPr/>
          <p:nvPr/>
        </p:nvSpPr>
        <p:spPr>
          <a:xfrm>
            <a:off x="1991710" y="450084"/>
            <a:ext cx="11485419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Helvetica Neue Light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One Level Higher in the Abstraction</a:t>
            </a:r>
            <a:endParaRPr b="1" i="0" sz="36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8" name="Google Shape;488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8"/>
          <p:cNvSpPr txBox="1"/>
          <p:nvPr>
            <p:ph idx="1" type="body"/>
          </p:nvPr>
        </p:nvSpPr>
        <p:spPr>
          <a:xfrm>
            <a:off x="1676400" y="3546386"/>
            <a:ext cx="6213839" cy="3010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🠶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This is actually the </a:t>
            </a:r>
            <a:r>
              <a:rPr lang="en-US" sz="2400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CMOS</a:t>
            </a:r>
            <a:r>
              <a:rPr lang="en-US" sz="2400">
                <a:solidFill>
                  <a:srgbClr val="00B05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NOT Gate          						</a:t>
            </a:r>
            <a:r>
              <a:rPr lang="en-US" sz="1900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(Complementary MOS)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Why do we call it NOT?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If A = 0V then Y = 3V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If A = 3V then Y = 0V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b="1" lang="en-US" sz="24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Digital circuit: </a:t>
            </a: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one possible interpretation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Interpret </a:t>
            </a:r>
            <a:r>
              <a:rPr lang="en-US" sz="2000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0V</a:t>
            </a: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as logical (binary) </a:t>
            </a:r>
            <a:r>
              <a:rPr lang="en-US" sz="2000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0</a:t>
            </a: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value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Interpret </a:t>
            </a:r>
            <a:r>
              <a:rPr lang="en-US" sz="2000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3V</a:t>
            </a: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as logical (binary) </a:t>
            </a:r>
            <a:r>
              <a:rPr lang="en-US" sz="2000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</a:t>
            </a: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value</a:t>
            </a:r>
            <a:endParaRPr/>
          </a:p>
          <a:p>
            <a:pPr indent="-237172" lvl="0" marL="34290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494" name="Google Shape;49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7883" y="1226186"/>
            <a:ext cx="2255223" cy="21962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5" name="Google Shape;495;p18"/>
          <p:cNvGraphicFramePr/>
          <p:nvPr/>
        </p:nvGraphicFramePr>
        <p:xfrm>
          <a:off x="8073563" y="13871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{F706DE0D-BC07-419B-8B56-041C2A505A5E}</a:tableStyleId>
              </a:tblPr>
              <a:tblGrid>
                <a:gridCol w="882375"/>
                <a:gridCol w="881050"/>
                <a:gridCol w="882375"/>
                <a:gridCol w="881050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</a:t>
                      </a:r>
                      <a:endParaRPr b="0" i="1" sz="2000" u="none" cap="none" strike="noStrike">
                        <a:solidFill>
                          <a:srgbClr val="0000CC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</a:t>
                      </a:r>
                      <a:endParaRPr b="0" i="0" sz="2000" u="none" cap="none" strike="noStrike">
                        <a:solidFill>
                          <a:srgbClr val="0000CC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</a:t>
                      </a:r>
                      <a:endParaRPr b="0" i="0" sz="2000" u="none" cap="none" strike="noStrike">
                        <a:solidFill>
                          <a:srgbClr val="0000CC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</a:t>
                      </a:r>
                      <a:endParaRPr b="0" i="1" sz="2000" u="none" cap="none" strike="noStrike">
                        <a:solidFill>
                          <a:srgbClr val="0000CC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5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000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ON</a:t>
                      </a:r>
                      <a:endParaRPr b="1" i="0" sz="2000" u="none" cap="none" strike="noStrike">
                        <a:solidFill>
                          <a:srgbClr val="FF0000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u="none" cap="none" strike="noStrike">
                          <a:solidFill>
                            <a:srgbClr val="00B05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OFF</a:t>
                      </a:r>
                      <a:endParaRPr b="0" i="0" sz="2000" u="none" cap="none" strike="noStrike">
                        <a:solidFill>
                          <a:srgbClr val="00B050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5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u="none" cap="none" strike="noStrike">
                          <a:solidFill>
                            <a:srgbClr val="00B05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OFF</a:t>
                      </a:r>
                      <a:endParaRPr b="0" i="0" sz="2000" u="none" cap="none" strike="noStrike">
                        <a:solidFill>
                          <a:srgbClr val="00B050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ON</a:t>
                      </a:r>
                      <a:endParaRPr b="1" i="0" sz="2000" u="none" cap="none" strike="noStrike">
                        <a:solidFill>
                          <a:srgbClr val="0000FF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496" name="Google Shape;496;p18"/>
          <p:cNvSpPr txBox="1"/>
          <p:nvPr/>
        </p:nvSpPr>
        <p:spPr>
          <a:xfrm>
            <a:off x="9458731" y="2908639"/>
            <a:ext cx="726737" cy="30848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803" l="-7559" r="-4789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497" name="Google Shape;497;p18"/>
          <p:cNvSpPr/>
          <p:nvPr/>
        </p:nvSpPr>
        <p:spPr>
          <a:xfrm>
            <a:off x="1926806" y="339935"/>
            <a:ext cx="11485419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Helvetica Neue Light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CMOS NOT Gate (Inverter)</a:t>
            </a:r>
            <a:endParaRPr b="1" i="0" sz="36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98" name="Google Shape;49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64404" y="1159818"/>
            <a:ext cx="2267970" cy="2194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66594" y="1159818"/>
            <a:ext cx="1161718" cy="2194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85885" y="1152907"/>
            <a:ext cx="2161375" cy="2204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51707" y="1166728"/>
            <a:ext cx="1161718" cy="2194444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1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  <p:sp>
        <p:nvSpPr>
          <p:cNvPr id="503" name="Google Shape;503;p18"/>
          <p:cNvSpPr/>
          <p:nvPr/>
        </p:nvSpPr>
        <p:spPr>
          <a:xfrm>
            <a:off x="7678272" y="4878421"/>
            <a:ext cx="4545788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A3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Truth table:</a:t>
            </a:r>
            <a:r>
              <a:rPr lang="en-US" sz="1800">
                <a:solidFill>
                  <a:srgbClr val="008A3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shows</a:t>
            </a:r>
            <a:r>
              <a:rPr lang="en-US" sz="1800">
                <a:solidFill>
                  <a:srgbClr val="008A3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what is the logical output of the circuit for each possible input</a:t>
            </a:r>
            <a:endParaRPr/>
          </a:p>
        </p:txBody>
      </p:sp>
      <p:pic>
        <p:nvPicPr>
          <p:cNvPr id="504" name="Google Shape;504;p18"/>
          <p:cNvPicPr preferRelativeResize="0"/>
          <p:nvPr/>
        </p:nvPicPr>
        <p:blipFill rotWithShape="1">
          <a:blip r:embed="rId9">
            <a:alphaModFix/>
          </a:blip>
          <a:srcRect b="0" l="0" r="0" t="66226"/>
          <a:stretch/>
        </p:blipFill>
        <p:spPr>
          <a:xfrm>
            <a:off x="8797490" y="5627990"/>
            <a:ext cx="2501909" cy="1171011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18"/>
          <p:cNvSpPr/>
          <p:nvPr/>
        </p:nvSpPr>
        <p:spPr>
          <a:xfrm>
            <a:off x="9147739" y="3851122"/>
            <a:ext cx="1987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</a:t>
            </a:r>
            <a:endParaRPr/>
          </a:p>
        </p:txBody>
      </p:sp>
      <p:cxnSp>
        <p:nvCxnSpPr>
          <p:cNvPr id="506" name="Google Shape;506;p18"/>
          <p:cNvCxnSpPr/>
          <p:nvPr/>
        </p:nvCxnSpPr>
        <p:spPr>
          <a:xfrm>
            <a:off x="10603975" y="4025688"/>
            <a:ext cx="437629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7" name="Google Shape;507;p18"/>
          <p:cNvCxnSpPr/>
          <p:nvPr/>
        </p:nvCxnSpPr>
        <p:spPr>
          <a:xfrm>
            <a:off x="9376069" y="4025688"/>
            <a:ext cx="437626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08" name="Google Shape;508;p18"/>
          <p:cNvSpPr/>
          <p:nvPr/>
        </p:nvSpPr>
        <p:spPr>
          <a:xfrm>
            <a:off x="9813696" y="3480426"/>
            <a:ext cx="743543" cy="1110725"/>
          </a:xfrm>
          <a:custGeom>
            <a:rect b="b" l="l" r="r" t="t"/>
            <a:pathLst>
              <a:path extrusionOk="0" h="220" w="175">
                <a:moveTo>
                  <a:pt x="0" y="220"/>
                </a:moveTo>
                <a:lnTo>
                  <a:pt x="175" y="108"/>
                </a:lnTo>
                <a:lnTo>
                  <a:pt x="0" y="0"/>
                </a:lnTo>
                <a:lnTo>
                  <a:pt x="0" y="220"/>
                </a:lnTo>
                <a:close/>
              </a:path>
            </a:pathLst>
          </a:custGeom>
          <a:solidFill>
            <a:srgbClr val="FFFFFF"/>
          </a:solidFill>
          <a:ln cap="flat" cmpd="sng" w="38100">
            <a:solidFill>
              <a:srgbClr val="0078C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9" name="Google Shape;509;p18"/>
          <p:cNvSpPr/>
          <p:nvPr/>
        </p:nvSpPr>
        <p:spPr>
          <a:xfrm>
            <a:off x="10557239" y="3934814"/>
            <a:ext cx="182698" cy="20195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78C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0" name="Google Shape;510;p18"/>
          <p:cNvSpPr/>
          <p:nvPr/>
        </p:nvSpPr>
        <p:spPr>
          <a:xfrm>
            <a:off x="11115053" y="3818104"/>
            <a:ext cx="184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9600" y="990600"/>
            <a:ext cx="2810589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3929" y="2133600"/>
            <a:ext cx="2087421" cy="192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4876" y="2133600"/>
            <a:ext cx="2087421" cy="192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32604" y="990600"/>
            <a:ext cx="2810589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90500" y="1127760"/>
            <a:ext cx="2572983" cy="82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19"/>
          <p:cNvPicPr preferRelativeResize="0"/>
          <p:nvPr/>
        </p:nvPicPr>
        <p:blipFill rotWithShape="1">
          <a:blip r:embed="rId7">
            <a:alphaModFix/>
          </a:blip>
          <a:srcRect b="0" l="0" r="0" t="66226"/>
          <a:stretch/>
        </p:blipFill>
        <p:spPr>
          <a:xfrm>
            <a:off x="1735854" y="2334190"/>
            <a:ext cx="2501909" cy="1171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41950" y="4180098"/>
            <a:ext cx="2584167" cy="2516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852129" y="4240645"/>
            <a:ext cx="4339871" cy="2589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271906" y="4180098"/>
            <a:ext cx="3580223" cy="2710628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19"/>
          <p:cNvSpPr/>
          <p:nvPr/>
        </p:nvSpPr>
        <p:spPr>
          <a:xfrm>
            <a:off x="4226117" y="5292731"/>
            <a:ext cx="408759" cy="7882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5" name="Google Shape;525;p19"/>
          <p:cNvSpPr/>
          <p:nvPr/>
        </p:nvSpPr>
        <p:spPr>
          <a:xfrm>
            <a:off x="6920376" y="5380268"/>
            <a:ext cx="520439" cy="7882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6" name="Google Shape;526;p19"/>
          <p:cNvSpPr/>
          <p:nvPr/>
        </p:nvSpPr>
        <p:spPr>
          <a:xfrm>
            <a:off x="1844986" y="249696"/>
            <a:ext cx="11485419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CMOS NOT, NAND, AND Gates</a:t>
            </a:r>
            <a:endParaRPr b="1" i="0" sz="44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7" name="Google Shape;527;p1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  <p:sp>
        <p:nvSpPr>
          <p:cNvPr id="528" name="Google Shape;528;p19"/>
          <p:cNvSpPr/>
          <p:nvPr/>
        </p:nvSpPr>
        <p:spPr>
          <a:xfrm>
            <a:off x="7773929" y="5331458"/>
            <a:ext cx="408759" cy="7882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"/>
          <p:cNvSpPr txBox="1"/>
          <p:nvPr>
            <p:ph type="ctrTitle"/>
          </p:nvPr>
        </p:nvSpPr>
        <p:spPr>
          <a:xfrm>
            <a:off x="2197327" y="27178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Helvetica Neue Light"/>
              <a:buNone/>
            </a:pPr>
            <a:r>
              <a:rPr b="1" lang="en-US" sz="4400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combinational logic</a:t>
            </a:r>
            <a:endParaRPr/>
          </a:p>
        </p:txBody>
      </p:sp>
      <p:sp>
        <p:nvSpPr>
          <p:cNvPr id="185" name="Google Shape;185;p2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0"/>
          <p:cNvSpPr/>
          <p:nvPr/>
        </p:nvSpPr>
        <p:spPr>
          <a:xfrm>
            <a:off x="3872487" y="4581677"/>
            <a:ext cx="3092899" cy="64376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X           X = (A + B)’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534" name="Google Shape;534;p20"/>
          <p:cNvSpPr/>
          <p:nvPr/>
        </p:nvSpPr>
        <p:spPr>
          <a:xfrm>
            <a:off x="2899349" y="960733"/>
            <a:ext cx="5479193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Name          Symbol           Function    Truth Table</a:t>
            </a:r>
            <a:endParaRPr/>
          </a:p>
        </p:txBody>
      </p:sp>
      <p:sp>
        <p:nvSpPr>
          <p:cNvPr id="535" name="Google Shape;535;p20"/>
          <p:cNvSpPr/>
          <p:nvPr/>
        </p:nvSpPr>
        <p:spPr>
          <a:xfrm>
            <a:off x="4123311" y="1481290"/>
            <a:ext cx="819150" cy="423863"/>
          </a:xfrm>
          <a:prstGeom prst="ellipse">
            <a:avLst/>
          </a:prstGeom>
          <a:noFill/>
          <a:ln cap="flat" cmpd="sng" w="25400">
            <a:solidFill>
              <a:srgbClr val="5969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6" name="Google Shape;536;p20"/>
          <p:cNvSpPr/>
          <p:nvPr/>
        </p:nvSpPr>
        <p:spPr>
          <a:xfrm>
            <a:off x="3848673" y="1381277"/>
            <a:ext cx="673100" cy="590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37" name="Google Shape;537;p20"/>
          <p:cNvCxnSpPr/>
          <p:nvPr/>
        </p:nvCxnSpPr>
        <p:spPr>
          <a:xfrm>
            <a:off x="4150299" y="1578127"/>
            <a:ext cx="384175" cy="0"/>
          </a:xfrm>
          <a:prstGeom prst="straightConnector1">
            <a:avLst/>
          </a:prstGeom>
          <a:noFill/>
          <a:ln cap="flat" cmpd="sng" w="25400">
            <a:solidFill>
              <a:srgbClr val="59698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20"/>
          <p:cNvCxnSpPr/>
          <p:nvPr/>
        </p:nvCxnSpPr>
        <p:spPr>
          <a:xfrm>
            <a:off x="4150299" y="1792439"/>
            <a:ext cx="384175" cy="0"/>
          </a:xfrm>
          <a:prstGeom prst="straightConnector1">
            <a:avLst/>
          </a:prstGeom>
          <a:noFill/>
          <a:ln cap="flat" cmpd="sng" w="25400">
            <a:solidFill>
              <a:srgbClr val="59698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20"/>
          <p:cNvCxnSpPr/>
          <p:nvPr/>
        </p:nvCxnSpPr>
        <p:spPr>
          <a:xfrm>
            <a:off x="4966274" y="1686077"/>
            <a:ext cx="309563" cy="0"/>
          </a:xfrm>
          <a:prstGeom prst="straightConnector1">
            <a:avLst/>
          </a:prstGeom>
          <a:noFill/>
          <a:ln cap="flat" cmpd="sng" w="25400">
            <a:solidFill>
              <a:srgbClr val="59698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0" name="Google Shape;540;p20"/>
          <p:cNvSpPr/>
          <p:nvPr/>
        </p:nvSpPr>
        <p:spPr>
          <a:xfrm>
            <a:off x="2973961" y="1528915"/>
            <a:ext cx="714940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AND </a:t>
            </a:r>
            <a:endParaRPr/>
          </a:p>
        </p:txBody>
      </p:sp>
      <p:sp>
        <p:nvSpPr>
          <p:cNvPr id="541" name="Google Shape;541;p20"/>
          <p:cNvSpPr/>
          <p:nvPr/>
        </p:nvSpPr>
        <p:spPr>
          <a:xfrm>
            <a:off x="3826448" y="1570189"/>
            <a:ext cx="179388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2" name="Google Shape;542;p20"/>
          <p:cNvSpPr/>
          <p:nvPr/>
        </p:nvSpPr>
        <p:spPr>
          <a:xfrm>
            <a:off x="3851850" y="1379689"/>
            <a:ext cx="2838736" cy="64376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                                           X = A •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X              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                                            X = AB</a:t>
            </a:r>
            <a:endParaRPr/>
          </a:p>
        </p:txBody>
      </p:sp>
      <p:sp>
        <p:nvSpPr>
          <p:cNvPr id="543" name="Google Shape;543;p20"/>
          <p:cNvSpPr/>
          <p:nvPr/>
        </p:nvSpPr>
        <p:spPr>
          <a:xfrm>
            <a:off x="7096698" y="1459065"/>
            <a:ext cx="1303126" cy="138243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0     0     0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0     1     0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1     0     0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1     1     1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0     0     0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0     1     1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1     0     1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1     1     1</a:t>
            </a:r>
            <a:endParaRPr/>
          </a:p>
        </p:txBody>
      </p:sp>
      <p:sp>
        <p:nvSpPr>
          <p:cNvPr id="544" name="Google Shape;544;p20"/>
          <p:cNvSpPr/>
          <p:nvPr/>
        </p:nvSpPr>
        <p:spPr>
          <a:xfrm>
            <a:off x="4564636" y="2219478"/>
            <a:ext cx="508000" cy="204787"/>
          </a:xfrm>
          <a:custGeom>
            <a:rect b="b" l="l" r="r" t="t"/>
            <a:pathLst>
              <a:path extrusionOk="0" fill="none" h="216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extrusionOk="0" h="216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cap="rnd" cmpd="sng" w="25400">
            <a:solidFill>
              <a:srgbClr val="5969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5" name="Google Shape;545;p20"/>
          <p:cNvSpPr/>
          <p:nvPr/>
        </p:nvSpPr>
        <p:spPr>
          <a:xfrm>
            <a:off x="4564636" y="2424264"/>
            <a:ext cx="508000" cy="204788"/>
          </a:xfrm>
          <a:custGeom>
            <a:rect b="b" l="l" r="r" t="t"/>
            <a:pathLst>
              <a:path extrusionOk="0" fill="none" h="21600" w="2160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extrusionOk="0" h="21600" w="2160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cap="rnd" cmpd="sng" w="25400">
            <a:solidFill>
              <a:srgbClr val="5969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6" name="Google Shape;546;p20"/>
          <p:cNvSpPr/>
          <p:nvPr/>
        </p:nvSpPr>
        <p:spPr>
          <a:xfrm>
            <a:off x="4528123" y="2219478"/>
            <a:ext cx="153988" cy="204787"/>
          </a:xfrm>
          <a:custGeom>
            <a:rect b="b" l="l" r="r" t="t"/>
            <a:pathLst>
              <a:path extrusionOk="0" fill="none" h="216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extrusionOk="0" h="216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cap="rnd" cmpd="sng" w="25400">
            <a:solidFill>
              <a:srgbClr val="5969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7" name="Google Shape;547;p20"/>
          <p:cNvSpPr/>
          <p:nvPr/>
        </p:nvSpPr>
        <p:spPr>
          <a:xfrm>
            <a:off x="4528123" y="2408390"/>
            <a:ext cx="153988" cy="220663"/>
          </a:xfrm>
          <a:custGeom>
            <a:rect b="b" l="l" r="r" t="t"/>
            <a:pathLst>
              <a:path extrusionOk="0" fill="none" h="21600" w="2160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extrusionOk="0" h="21600" w="2160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cap="rnd" cmpd="sng" w="25400">
            <a:solidFill>
              <a:srgbClr val="5969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48" name="Google Shape;548;p20"/>
          <p:cNvCxnSpPr/>
          <p:nvPr/>
        </p:nvCxnSpPr>
        <p:spPr>
          <a:xfrm rot="10800000">
            <a:off x="4123002" y="2290914"/>
            <a:ext cx="508000" cy="0"/>
          </a:xfrm>
          <a:prstGeom prst="straightConnector1">
            <a:avLst/>
          </a:prstGeom>
          <a:noFill/>
          <a:ln cap="flat" cmpd="sng" w="25400">
            <a:solidFill>
              <a:srgbClr val="59698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20"/>
          <p:cNvCxnSpPr/>
          <p:nvPr/>
        </p:nvCxnSpPr>
        <p:spPr>
          <a:xfrm rot="10800000">
            <a:off x="4150298" y="2535389"/>
            <a:ext cx="508000" cy="0"/>
          </a:xfrm>
          <a:prstGeom prst="straightConnector1">
            <a:avLst/>
          </a:prstGeom>
          <a:noFill/>
          <a:ln cap="flat" cmpd="sng" w="25400">
            <a:solidFill>
              <a:srgbClr val="59698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20"/>
          <p:cNvCxnSpPr/>
          <p:nvPr/>
        </p:nvCxnSpPr>
        <p:spPr>
          <a:xfrm>
            <a:off x="5102799" y="2424264"/>
            <a:ext cx="271463" cy="0"/>
          </a:xfrm>
          <a:prstGeom prst="straightConnector1">
            <a:avLst/>
          </a:prstGeom>
          <a:noFill/>
          <a:ln cap="flat" cmpd="sng" w="25400">
            <a:solidFill>
              <a:srgbClr val="59698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1" name="Google Shape;551;p20"/>
          <p:cNvSpPr/>
          <p:nvPr/>
        </p:nvSpPr>
        <p:spPr>
          <a:xfrm>
            <a:off x="3050161" y="2236940"/>
            <a:ext cx="567464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OR </a:t>
            </a:r>
            <a:endParaRPr/>
          </a:p>
        </p:txBody>
      </p:sp>
      <p:sp>
        <p:nvSpPr>
          <p:cNvPr id="552" name="Google Shape;552;p20"/>
          <p:cNvSpPr/>
          <p:nvPr/>
        </p:nvSpPr>
        <p:spPr>
          <a:xfrm>
            <a:off x="3842324" y="2165502"/>
            <a:ext cx="2941319" cy="64376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        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X          X = A +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                                 </a:t>
            </a:r>
            <a:endParaRPr/>
          </a:p>
        </p:txBody>
      </p:sp>
      <p:cxnSp>
        <p:nvCxnSpPr>
          <p:cNvPr id="553" name="Google Shape;553;p20"/>
          <p:cNvCxnSpPr/>
          <p:nvPr/>
        </p:nvCxnSpPr>
        <p:spPr>
          <a:xfrm>
            <a:off x="7206237" y="1467002"/>
            <a:ext cx="803275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20"/>
          <p:cNvCxnSpPr/>
          <p:nvPr/>
        </p:nvCxnSpPr>
        <p:spPr>
          <a:xfrm>
            <a:off x="7699948" y="1325715"/>
            <a:ext cx="0" cy="66516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20"/>
          <p:cNvCxnSpPr/>
          <p:nvPr/>
        </p:nvCxnSpPr>
        <p:spPr>
          <a:xfrm>
            <a:off x="7152262" y="2238527"/>
            <a:ext cx="803275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20"/>
          <p:cNvCxnSpPr/>
          <p:nvPr/>
        </p:nvCxnSpPr>
        <p:spPr>
          <a:xfrm>
            <a:off x="7711061" y="2125815"/>
            <a:ext cx="0" cy="62706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7" name="Google Shape;557;p20"/>
          <p:cNvSpPr/>
          <p:nvPr/>
        </p:nvSpPr>
        <p:spPr>
          <a:xfrm rot="5400000">
            <a:off x="4666236" y="2910040"/>
            <a:ext cx="265113" cy="296862"/>
          </a:xfrm>
          <a:prstGeom prst="triangle">
            <a:avLst>
              <a:gd fmla="val 49995" name="adj"/>
            </a:avLst>
          </a:prstGeom>
          <a:noFill/>
          <a:ln cap="flat" cmpd="sng" w="25400">
            <a:solidFill>
              <a:srgbClr val="59698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8" name="Google Shape;558;p20"/>
          <p:cNvSpPr/>
          <p:nvPr/>
        </p:nvSpPr>
        <p:spPr>
          <a:xfrm>
            <a:off x="4955161" y="3041803"/>
            <a:ext cx="49212" cy="39687"/>
          </a:xfrm>
          <a:prstGeom prst="ellipse">
            <a:avLst/>
          </a:prstGeom>
          <a:noFill/>
          <a:ln cap="flat" cmpd="sng" w="25400">
            <a:solidFill>
              <a:srgbClr val="5969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59" name="Google Shape;559;p20"/>
          <p:cNvCxnSpPr/>
          <p:nvPr/>
        </p:nvCxnSpPr>
        <p:spPr>
          <a:xfrm rot="10800000">
            <a:off x="4126486" y="3059264"/>
            <a:ext cx="519112" cy="0"/>
          </a:xfrm>
          <a:prstGeom prst="straightConnector1">
            <a:avLst/>
          </a:prstGeom>
          <a:noFill/>
          <a:ln cap="flat" cmpd="sng" w="25400">
            <a:solidFill>
              <a:srgbClr val="59698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0" name="Google Shape;560;p20"/>
          <p:cNvSpPr/>
          <p:nvPr/>
        </p:nvSpPr>
        <p:spPr>
          <a:xfrm>
            <a:off x="3218437" y="2859240"/>
            <a:ext cx="237245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</a:t>
            </a:r>
            <a:endParaRPr/>
          </a:p>
        </p:txBody>
      </p:sp>
      <p:sp>
        <p:nvSpPr>
          <p:cNvPr id="561" name="Google Shape;561;p20"/>
          <p:cNvSpPr/>
          <p:nvPr/>
        </p:nvSpPr>
        <p:spPr>
          <a:xfrm>
            <a:off x="3875662" y="2960839"/>
            <a:ext cx="2669963" cy="27443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                                X          X = A’</a:t>
            </a:r>
            <a:endParaRPr/>
          </a:p>
        </p:txBody>
      </p:sp>
      <p:sp>
        <p:nvSpPr>
          <p:cNvPr id="562" name="Google Shape;562;p20"/>
          <p:cNvSpPr/>
          <p:nvPr/>
        </p:nvSpPr>
        <p:spPr>
          <a:xfrm>
            <a:off x="7299898" y="2924327"/>
            <a:ext cx="698910" cy="35105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0        1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1        0</a:t>
            </a:r>
            <a:endParaRPr/>
          </a:p>
        </p:txBody>
      </p:sp>
      <p:sp>
        <p:nvSpPr>
          <p:cNvPr id="563" name="Google Shape;563;p20"/>
          <p:cNvSpPr/>
          <p:nvPr/>
        </p:nvSpPr>
        <p:spPr>
          <a:xfrm rot="5400000">
            <a:off x="4658299" y="3376765"/>
            <a:ext cx="282575" cy="311150"/>
          </a:xfrm>
          <a:prstGeom prst="triangle">
            <a:avLst>
              <a:gd fmla="val 49995" name="adj"/>
            </a:avLst>
          </a:prstGeom>
          <a:noFill/>
          <a:ln cap="flat" cmpd="sng" w="25400">
            <a:solidFill>
              <a:srgbClr val="59698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64" name="Google Shape;564;p20"/>
          <p:cNvCxnSpPr/>
          <p:nvPr/>
        </p:nvCxnSpPr>
        <p:spPr>
          <a:xfrm rot="10800000">
            <a:off x="4139186" y="3532339"/>
            <a:ext cx="495300" cy="0"/>
          </a:xfrm>
          <a:prstGeom prst="straightConnector1">
            <a:avLst/>
          </a:prstGeom>
          <a:noFill/>
          <a:ln cap="flat" cmpd="sng" w="25400">
            <a:solidFill>
              <a:srgbClr val="59698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p20"/>
          <p:cNvCxnSpPr/>
          <p:nvPr/>
        </p:nvCxnSpPr>
        <p:spPr>
          <a:xfrm>
            <a:off x="4958337" y="3537102"/>
            <a:ext cx="446087" cy="0"/>
          </a:xfrm>
          <a:prstGeom prst="straightConnector1">
            <a:avLst/>
          </a:prstGeom>
          <a:noFill/>
          <a:ln cap="flat" cmpd="sng" w="25400">
            <a:solidFill>
              <a:srgbClr val="59698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6" name="Google Shape;566;p20"/>
          <p:cNvSpPr/>
          <p:nvPr/>
        </p:nvSpPr>
        <p:spPr>
          <a:xfrm>
            <a:off x="2883473" y="3348190"/>
            <a:ext cx="3699540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                                  X          X = A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567" name="Google Shape;567;p20"/>
          <p:cNvCxnSpPr/>
          <p:nvPr/>
        </p:nvCxnSpPr>
        <p:spPr>
          <a:xfrm>
            <a:off x="7318948" y="2938614"/>
            <a:ext cx="6286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20"/>
          <p:cNvCxnSpPr/>
          <p:nvPr/>
        </p:nvCxnSpPr>
        <p:spPr>
          <a:xfrm>
            <a:off x="7634861" y="2843365"/>
            <a:ext cx="0" cy="3587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9" name="Google Shape;569;p20"/>
          <p:cNvSpPr/>
          <p:nvPr/>
        </p:nvSpPr>
        <p:spPr>
          <a:xfrm>
            <a:off x="7261798" y="3211664"/>
            <a:ext cx="698910" cy="53296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       X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0        0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1        1</a:t>
            </a:r>
            <a:endParaRPr/>
          </a:p>
        </p:txBody>
      </p:sp>
      <p:cxnSp>
        <p:nvCxnSpPr>
          <p:cNvPr id="570" name="Google Shape;570;p20"/>
          <p:cNvCxnSpPr/>
          <p:nvPr/>
        </p:nvCxnSpPr>
        <p:spPr>
          <a:xfrm>
            <a:off x="7299898" y="3395814"/>
            <a:ext cx="6667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20"/>
          <p:cNvCxnSpPr/>
          <p:nvPr/>
        </p:nvCxnSpPr>
        <p:spPr>
          <a:xfrm>
            <a:off x="7634861" y="3265639"/>
            <a:ext cx="0" cy="3571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2" name="Google Shape;572;p20"/>
          <p:cNvSpPr/>
          <p:nvPr/>
        </p:nvSpPr>
        <p:spPr>
          <a:xfrm>
            <a:off x="4169349" y="3956202"/>
            <a:ext cx="809625" cy="425450"/>
          </a:xfrm>
          <a:prstGeom prst="ellipse">
            <a:avLst/>
          </a:prstGeom>
          <a:noFill/>
          <a:ln cap="flat" cmpd="sng" w="25400">
            <a:solidFill>
              <a:srgbClr val="5969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3" name="Google Shape;573;p20"/>
          <p:cNvSpPr/>
          <p:nvPr/>
        </p:nvSpPr>
        <p:spPr>
          <a:xfrm>
            <a:off x="3910587" y="3878414"/>
            <a:ext cx="642937" cy="565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4" name="Google Shape;574;p20"/>
          <p:cNvSpPr/>
          <p:nvPr/>
        </p:nvSpPr>
        <p:spPr>
          <a:xfrm>
            <a:off x="4980562" y="4151465"/>
            <a:ext cx="73025" cy="6032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5969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75" name="Google Shape;575;p20"/>
          <p:cNvCxnSpPr/>
          <p:nvPr/>
        </p:nvCxnSpPr>
        <p:spPr>
          <a:xfrm rot="10800000">
            <a:off x="4089274" y="4038752"/>
            <a:ext cx="469900" cy="0"/>
          </a:xfrm>
          <a:prstGeom prst="straightConnector1">
            <a:avLst/>
          </a:prstGeom>
          <a:noFill/>
          <a:ln cap="flat" cmpd="sng" w="25400">
            <a:solidFill>
              <a:srgbClr val="59698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20"/>
          <p:cNvCxnSpPr/>
          <p:nvPr/>
        </p:nvCxnSpPr>
        <p:spPr>
          <a:xfrm rot="10800000">
            <a:off x="4089274" y="4319739"/>
            <a:ext cx="469900" cy="0"/>
          </a:xfrm>
          <a:prstGeom prst="straightConnector1">
            <a:avLst/>
          </a:prstGeom>
          <a:noFill/>
          <a:ln cap="flat" cmpd="sng" w="25400">
            <a:solidFill>
              <a:srgbClr val="59698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20"/>
          <p:cNvCxnSpPr/>
          <p:nvPr/>
        </p:nvCxnSpPr>
        <p:spPr>
          <a:xfrm>
            <a:off x="5063111" y="4181627"/>
            <a:ext cx="328612" cy="0"/>
          </a:xfrm>
          <a:prstGeom prst="straightConnector1">
            <a:avLst/>
          </a:prstGeom>
          <a:noFill/>
          <a:ln cap="flat" cmpd="sng" w="25400">
            <a:solidFill>
              <a:srgbClr val="59698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8" name="Google Shape;578;p20"/>
          <p:cNvSpPr/>
          <p:nvPr/>
        </p:nvSpPr>
        <p:spPr>
          <a:xfrm>
            <a:off x="2929512" y="3956203"/>
            <a:ext cx="814326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NAND</a:t>
            </a:r>
            <a:endParaRPr/>
          </a:p>
        </p:txBody>
      </p:sp>
      <p:sp>
        <p:nvSpPr>
          <p:cNvPr id="579" name="Google Shape;579;p20"/>
          <p:cNvSpPr/>
          <p:nvPr/>
        </p:nvSpPr>
        <p:spPr>
          <a:xfrm>
            <a:off x="3877248" y="3844787"/>
            <a:ext cx="2965556" cy="64376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X           X = (AB)’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580" name="Google Shape;580;p20"/>
          <p:cNvSpPr/>
          <p:nvPr/>
        </p:nvSpPr>
        <p:spPr>
          <a:xfrm>
            <a:off x="7085587" y="3887939"/>
            <a:ext cx="1000275" cy="60959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0     0      1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0     1      1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1     0      1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1     1      0  </a:t>
            </a:r>
            <a:endParaRPr/>
          </a:p>
        </p:txBody>
      </p:sp>
      <p:cxnSp>
        <p:nvCxnSpPr>
          <p:cNvPr id="581" name="Google Shape;581;p20"/>
          <p:cNvCxnSpPr/>
          <p:nvPr/>
        </p:nvCxnSpPr>
        <p:spPr>
          <a:xfrm>
            <a:off x="7122099" y="3908577"/>
            <a:ext cx="790575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20"/>
          <p:cNvCxnSpPr/>
          <p:nvPr/>
        </p:nvCxnSpPr>
        <p:spPr>
          <a:xfrm>
            <a:off x="7634861" y="3776815"/>
            <a:ext cx="0" cy="61436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3" name="Google Shape;583;p20"/>
          <p:cNvSpPr/>
          <p:nvPr/>
        </p:nvSpPr>
        <p:spPr>
          <a:xfrm>
            <a:off x="4583686" y="4670578"/>
            <a:ext cx="444500" cy="204787"/>
          </a:xfrm>
          <a:custGeom>
            <a:rect b="b" l="l" r="r" t="t"/>
            <a:pathLst>
              <a:path extrusionOk="0" fill="none" h="216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extrusionOk="0" h="216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cap="rnd" cmpd="sng" w="25400">
            <a:solidFill>
              <a:srgbClr val="5969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4" name="Google Shape;584;p20"/>
          <p:cNvSpPr/>
          <p:nvPr/>
        </p:nvSpPr>
        <p:spPr>
          <a:xfrm>
            <a:off x="4583686" y="4873777"/>
            <a:ext cx="444500" cy="184150"/>
          </a:xfrm>
          <a:custGeom>
            <a:rect b="b" l="l" r="r" t="t"/>
            <a:pathLst>
              <a:path extrusionOk="0" fill="none" h="21600" w="2160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extrusionOk="0" h="21600" w="2160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cap="rnd" cmpd="sng" w="25400">
            <a:solidFill>
              <a:srgbClr val="5969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5" name="Google Shape;585;p20"/>
          <p:cNvSpPr/>
          <p:nvPr/>
        </p:nvSpPr>
        <p:spPr>
          <a:xfrm>
            <a:off x="4572573" y="4670577"/>
            <a:ext cx="96838" cy="214312"/>
          </a:xfrm>
          <a:custGeom>
            <a:rect b="b" l="l" r="r" t="t"/>
            <a:pathLst>
              <a:path extrusionOk="0" fill="none" h="216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extrusionOk="0" h="216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cap="rnd" cmpd="sng" w="25400">
            <a:solidFill>
              <a:srgbClr val="5969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6" name="Google Shape;586;p20"/>
          <p:cNvSpPr/>
          <p:nvPr/>
        </p:nvSpPr>
        <p:spPr>
          <a:xfrm>
            <a:off x="4572573" y="4864253"/>
            <a:ext cx="96838" cy="193675"/>
          </a:xfrm>
          <a:custGeom>
            <a:rect b="b" l="l" r="r" t="t"/>
            <a:pathLst>
              <a:path extrusionOk="0" fill="none" h="21600" w="2160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extrusionOk="0" h="21600" w="2160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cap="rnd" cmpd="sng" w="25400">
            <a:solidFill>
              <a:srgbClr val="5969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87" name="Google Shape;587;p20"/>
          <p:cNvCxnSpPr/>
          <p:nvPr/>
        </p:nvCxnSpPr>
        <p:spPr>
          <a:xfrm rot="10800000">
            <a:off x="4139666" y="4749952"/>
            <a:ext cx="508000" cy="0"/>
          </a:xfrm>
          <a:prstGeom prst="straightConnector1">
            <a:avLst/>
          </a:prstGeom>
          <a:noFill/>
          <a:ln cap="flat" cmpd="sng" w="25400">
            <a:solidFill>
              <a:srgbClr val="59698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20"/>
          <p:cNvCxnSpPr/>
          <p:nvPr/>
        </p:nvCxnSpPr>
        <p:spPr>
          <a:xfrm rot="10800000">
            <a:off x="4138007" y="4986489"/>
            <a:ext cx="504825" cy="0"/>
          </a:xfrm>
          <a:prstGeom prst="straightConnector1">
            <a:avLst/>
          </a:prstGeom>
          <a:noFill/>
          <a:ln cap="flat" cmpd="sng" w="25400">
            <a:solidFill>
              <a:srgbClr val="59698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" name="Google Shape;589;p20"/>
          <p:cNvCxnSpPr/>
          <p:nvPr/>
        </p:nvCxnSpPr>
        <p:spPr>
          <a:xfrm>
            <a:off x="5053587" y="4864252"/>
            <a:ext cx="358775" cy="0"/>
          </a:xfrm>
          <a:prstGeom prst="straightConnector1">
            <a:avLst/>
          </a:prstGeom>
          <a:noFill/>
          <a:ln cap="flat" cmpd="sng" w="25400">
            <a:solidFill>
              <a:srgbClr val="59698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0" name="Google Shape;590;p20"/>
          <p:cNvSpPr/>
          <p:nvPr/>
        </p:nvSpPr>
        <p:spPr>
          <a:xfrm>
            <a:off x="5053586" y="4832503"/>
            <a:ext cx="49212" cy="52387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5969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1" name="Google Shape;591;p20"/>
          <p:cNvSpPr/>
          <p:nvPr/>
        </p:nvSpPr>
        <p:spPr>
          <a:xfrm>
            <a:off x="2989836" y="4670578"/>
            <a:ext cx="666850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NOR</a:t>
            </a:r>
            <a:endParaRPr/>
          </a:p>
        </p:txBody>
      </p:sp>
      <p:sp>
        <p:nvSpPr>
          <p:cNvPr id="592" name="Google Shape;592;p20"/>
          <p:cNvSpPr/>
          <p:nvPr/>
        </p:nvSpPr>
        <p:spPr>
          <a:xfrm>
            <a:off x="7072887" y="4626127"/>
            <a:ext cx="1000275" cy="60959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0     0      1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0     1      0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1     0      0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1     1      0  </a:t>
            </a:r>
            <a:endParaRPr/>
          </a:p>
        </p:txBody>
      </p:sp>
      <p:cxnSp>
        <p:nvCxnSpPr>
          <p:cNvPr id="593" name="Google Shape;593;p20"/>
          <p:cNvCxnSpPr/>
          <p:nvPr/>
        </p:nvCxnSpPr>
        <p:spPr>
          <a:xfrm>
            <a:off x="7153849" y="4627714"/>
            <a:ext cx="790575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20"/>
          <p:cNvCxnSpPr/>
          <p:nvPr/>
        </p:nvCxnSpPr>
        <p:spPr>
          <a:xfrm>
            <a:off x="7649148" y="4515002"/>
            <a:ext cx="0" cy="61436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5" name="Google Shape;595;p20"/>
          <p:cNvSpPr/>
          <p:nvPr/>
        </p:nvSpPr>
        <p:spPr>
          <a:xfrm>
            <a:off x="4596386" y="5316689"/>
            <a:ext cx="481012" cy="203200"/>
          </a:xfrm>
          <a:custGeom>
            <a:rect b="b" l="l" r="r" t="t"/>
            <a:pathLst>
              <a:path extrusionOk="0" fill="none" h="216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extrusionOk="0" h="216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cap="rnd" cmpd="sng" w="25400">
            <a:solidFill>
              <a:srgbClr val="5969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6" name="Google Shape;596;p20"/>
          <p:cNvSpPr/>
          <p:nvPr/>
        </p:nvSpPr>
        <p:spPr>
          <a:xfrm>
            <a:off x="4596386" y="5508778"/>
            <a:ext cx="493712" cy="225425"/>
          </a:xfrm>
          <a:custGeom>
            <a:rect b="b" l="l" r="r" t="t"/>
            <a:pathLst>
              <a:path extrusionOk="0" fill="none" h="21600" w="2160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extrusionOk="0" h="21600" w="2160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cap="rnd" cmpd="sng" w="25400">
            <a:solidFill>
              <a:srgbClr val="5969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7" name="Google Shape;597;p20"/>
          <p:cNvSpPr/>
          <p:nvPr/>
        </p:nvSpPr>
        <p:spPr>
          <a:xfrm>
            <a:off x="4572573" y="5316689"/>
            <a:ext cx="122238" cy="234950"/>
          </a:xfrm>
          <a:custGeom>
            <a:rect b="b" l="l" r="r" t="t"/>
            <a:pathLst>
              <a:path extrusionOk="0" fill="none" h="216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extrusionOk="0" h="216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cap="rnd" cmpd="sng" w="25400">
            <a:solidFill>
              <a:srgbClr val="5969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8" name="Google Shape;598;p20"/>
          <p:cNvSpPr/>
          <p:nvPr/>
        </p:nvSpPr>
        <p:spPr>
          <a:xfrm>
            <a:off x="4583687" y="5508778"/>
            <a:ext cx="111125" cy="225425"/>
          </a:xfrm>
          <a:custGeom>
            <a:rect b="b" l="l" r="r" t="t"/>
            <a:pathLst>
              <a:path extrusionOk="0" fill="none" h="21600" w="2160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extrusionOk="0" h="21600" w="2160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cap="rnd" cmpd="sng" w="25400">
            <a:solidFill>
              <a:srgbClr val="5969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9" name="Google Shape;599;p20"/>
          <p:cNvSpPr/>
          <p:nvPr/>
        </p:nvSpPr>
        <p:spPr>
          <a:xfrm>
            <a:off x="4447161" y="5326214"/>
            <a:ext cx="125412" cy="236538"/>
          </a:xfrm>
          <a:custGeom>
            <a:rect b="b" l="l" r="r" t="t"/>
            <a:pathLst>
              <a:path extrusionOk="0" fill="none" h="216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extrusionOk="0" h="216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cap="rnd" cmpd="sng" w="25400">
            <a:solidFill>
              <a:srgbClr val="5969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0" name="Google Shape;600;p20"/>
          <p:cNvSpPr/>
          <p:nvPr/>
        </p:nvSpPr>
        <p:spPr>
          <a:xfrm>
            <a:off x="4459861" y="5508778"/>
            <a:ext cx="112712" cy="225425"/>
          </a:xfrm>
          <a:custGeom>
            <a:rect b="b" l="l" r="r" t="t"/>
            <a:pathLst>
              <a:path extrusionOk="0" fill="none" h="21600" w="2160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extrusionOk="0" h="21600" w="2160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cap="rnd" cmpd="sng" w="25400">
            <a:solidFill>
              <a:srgbClr val="5969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01" name="Google Shape;601;p20"/>
          <p:cNvCxnSpPr/>
          <p:nvPr/>
        </p:nvCxnSpPr>
        <p:spPr>
          <a:xfrm rot="10800000">
            <a:off x="4134351" y="5405589"/>
            <a:ext cx="531813" cy="0"/>
          </a:xfrm>
          <a:prstGeom prst="straightConnector1">
            <a:avLst/>
          </a:prstGeom>
          <a:noFill/>
          <a:ln cap="flat" cmpd="sng" w="25400">
            <a:solidFill>
              <a:srgbClr val="59698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20"/>
          <p:cNvCxnSpPr/>
          <p:nvPr/>
        </p:nvCxnSpPr>
        <p:spPr>
          <a:xfrm rot="10800000">
            <a:off x="4148639" y="5653239"/>
            <a:ext cx="517525" cy="0"/>
          </a:xfrm>
          <a:prstGeom prst="straightConnector1">
            <a:avLst/>
          </a:prstGeom>
          <a:noFill/>
          <a:ln cap="flat" cmpd="sng" w="25400">
            <a:solidFill>
              <a:srgbClr val="59698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" name="Google Shape;603;p20"/>
          <p:cNvCxnSpPr/>
          <p:nvPr/>
        </p:nvCxnSpPr>
        <p:spPr>
          <a:xfrm>
            <a:off x="5115499" y="5529414"/>
            <a:ext cx="284163" cy="0"/>
          </a:xfrm>
          <a:prstGeom prst="straightConnector1">
            <a:avLst/>
          </a:prstGeom>
          <a:noFill/>
          <a:ln cap="flat" cmpd="sng" w="25400">
            <a:solidFill>
              <a:srgbClr val="59698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4" name="Google Shape;604;p20"/>
          <p:cNvSpPr/>
          <p:nvPr/>
        </p:nvSpPr>
        <p:spPr>
          <a:xfrm>
            <a:off x="2851724" y="5305578"/>
            <a:ext cx="910507" cy="52065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XOR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Exclusive OR</a:t>
            </a:r>
            <a:endParaRPr/>
          </a:p>
        </p:txBody>
      </p:sp>
      <p:sp>
        <p:nvSpPr>
          <p:cNvPr id="605" name="Google Shape;605;p20"/>
          <p:cNvSpPr/>
          <p:nvPr/>
        </p:nvSpPr>
        <p:spPr>
          <a:xfrm>
            <a:off x="3905824" y="5277002"/>
            <a:ext cx="3075523" cy="64376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                                            X = A ⊕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X                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                                         X = A’B + AB’</a:t>
            </a:r>
            <a:endParaRPr/>
          </a:p>
        </p:txBody>
      </p:sp>
      <p:sp>
        <p:nvSpPr>
          <p:cNvPr id="606" name="Google Shape;606;p20"/>
          <p:cNvSpPr/>
          <p:nvPr/>
        </p:nvSpPr>
        <p:spPr>
          <a:xfrm>
            <a:off x="7082412" y="5402414"/>
            <a:ext cx="1000275" cy="60959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0     0      0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0     1      1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1     0      1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1     1      0  </a:t>
            </a:r>
            <a:endParaRPr/>
          </a:p>
        </p:txBody>
      </p:sp>
      <p:cxnSp>
        <p:nvCxnSpPr>
          <p:cNvPr id="607" name="Google Shape;607;p20"/>
          <p:cNvCxnSpPr/>
          <p:nvPr/>
        </p:nvCxnSpPr>
        <p:spPr>
          <a:xfrm>
            <a:off x="7153849" y="5404002"/>
            <a:ext cx="790575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20"/>
          <p:cNvCxnSpPr/>
          <p:nvPr/>
        </p:nvCxnSpPr>
        <p:spPr>
          <a:xfrm>
            <a:off x="7649148" y="5262714"/>
            <a:ext cx="0" cy="6159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9" name="Google Shape;609;p20"/>
          <p:cNvSpPr/>
          <p:nvPr/>
        </p:nvSpPr>
        <p:spPr>
          <a:xfrm>
            <a:off x="4609086" y="6186639"/>
            <a:ext cx="481012" cy="204788"/>
          </a:xfrm>
          <a:custGeom>
            <a:rect b="b" l="l" r="r" t="t"/>
            <a:pathLst>
              <a:path extrusionOk="0" fill="none" h="216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extrusionOk="0" h="216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cap="rnd" cmpd="sng" w="25400">
            <a:solidFill>
              <a:srgbClr val="5969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0" name="Google Shape;610;p20"/>
          <p:cNvSpPr/>
          <p:nvPr/>
        </p:nvSpPr>
        <p:spPr>
          <a:xfrm>
            <a:off x="4609086" y="6380315"/>
            <a:ext cx="493712" cy="225425"/>
          </a:xfrm>
          <a:custGeom>
            <a:rect b="b" l="l" r="r" t="t"/>
            <a:pathLst>
              <a:path extrusionOk="0" fill="none" h="21600" w="2160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extrusionOk="0" h="21600" w="2160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cap="rnd" cmpd="sng" w="25400">
            <a:solidFill>
              <a:srgbClr val="5969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1" name="Google Shape;611;p20"/>
          <p:cNvSpPr/>
          <p:nvPr/>
        </p:nvSpPr>
        <p:spPr>
          <a:xfrm>
            <a:off x="4583687" y="6186639"/>
            <a:ext cx="123825" cy="236538"/>
          </a:xfrm>
          <a:custGeom>
            <a:rect b="b" l="l" r="r" t="t"/>
            <a:pathLst>
              <a:path extrusionOk="0" fill="none" h="216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extrusionOk="0" h="216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cap="rnd" cmpd="sng" w="25400">
            <a:solidFill>
              <a:srgbClr val="5969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2" name="Google Shape;612;p20"/>
          <p:cNvSpPr/>
          <p:nvPr/>
        </p:nvSpPr>
        <p:spPr>
          <a:xfrm>
            <a:off x="4596387" y="6380315"/>
            <a:ext cx="111125" cy="225425"/>
          </a:xfrm>
          <a:custGeom>
            <a:rect b="b" l="l" r="r" t="t"/>
            <a:pathLst>
              <a:path extrusionOk="0" fill="none" h="21600" w="2160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extrusionOk="0" h="21600" w="2160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cap="rnd" cmpd="sng" w="25400">
            <a:solidFill>
              <a:srgbClr val="5969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3" name="Google Shape;613;p20"/>
          <p:cNvSpPr/>
          <p:nvPr/>
        </p:nvSpPr>
        <p:spPr>
          <a:xfrm>
            <a:off x="4459862" y="6197753"/>
            <a:ext cx="123825" cy="236537"/>
          </a:xfrm>
          <a:custGeom>
            <a:rect b="b" l="l" r="r" t="t"/>
            <a:pathLst>
              <a:path extrusionOk="0" fill="none" h="216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extrusionOk="0" h="216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cap="rnd" cmpd="sng" w="25400">
            <a:solidFill>
              <a:srgbClr val="5969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4" name="Google Shape;614;p20"/>
          <p:cNvSpPr/>
          <p:nvPr/>
        </p:nvSpPr>
        <p:spPr>
          <a:xfrm>
            <a:off x="4472562" y="6380315"/>
            <a:ext cx="111125" cy="225425"/>
          </a:xfrm>
          <a:custGeom>
            <a:rect b="b" l="l" r="r" t="t"/>
            <a:pathLst>
              <a:path extrusionOk="0" fill="none" h="21600" w="2160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extrusionOk="0" h="21600" w="2160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cap="rnd" cmpd="sng" w="25400">
            <a:solidFill>
              <a:srgbClr val="5969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15" name="Google Shape;615;p20"/>
          <p:cNvCxnSpPr/>
          <p:nvPr/>
        </p:nvCxnSpPr>
        <p:spPr>
          <a:xfrm rot="10800000">
            <a:off x="4148639" y="6278714"/>
            <a:ext cx="530225" cy="0"/>
          </a:xfrm>
          <a:prstGeom prst="straightConnector1">
            <a:avLst/>
          </a:prstGeom>
          <a:noFill/>
          <a:ln cap="flat" cmpd="sng" w="25400">
            <a:solidFill>
              <a:srgbClr val="59698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6" name="Google Shape;616;p20"/>
          <p:cNvCxnSpPr/>
          <p:nvPr/>
        </p:nvCxnSpPr>
        <p:spPr>
          <a:xfrm rot="10800000">
            <a:off x="4165067" y="6523189"/>
            <a:ext cx="519113" cy="0"/>
          </a:xfrm>
          <a:prstGeom prst="straightConnector1">
            <a:avLst/>
          </a:prstGeom>
          <a:noFill/>
          <a:ln cap="flat" cmpd="sng" w="25400">
            <a:solidFill>
              <a:srgbClr val="59698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" name="Google Shape;617;p20"/>
          <p:cNvCxnSpPr/>
          <p:nvPr/>
        </p:nvCxnSpPr>
        <p:spPr>
          <a:xfrm>
            <a:off x="5128199" y="6400952"/>
            <a:ext cx="284163" cy="0"/>
          </a:xfrm>
          <a:prstGeom prst="straightConnector1">
            <a:avLst/>
          </a:prstGeom>
          <a:noFill/>
          <a:ln cap="flat" cmpd="sng" w="25400">
            <a:solidFill>
              <a:srgbClr val="59698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8" name="Google Shape;618;p20"/>
          <p:cNvSpPr/>
          <p:nvPr/>
        </p:nvSpPr>
        <p:spPr>
          <a:xfrm>
            <a:off x="3905824" y="6113614"/>
            <a:ext cx="3080781" cy="64376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                                            X = (A ⊕ B)’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X                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                                         X = A’B’+ AB</a:t>
            </a:r>
            <a:endParaRPr/>
          </a:p>
        </p:txBody>
      </p:sp>
      <p:sp>
        <p:nvSpPr>
          <p:cNvPr id="619" name="Google Shape;619;p20"/>
          <p:cNvSpPr/>
          <p:nvPr/>
        </p:nvSpPr>
        <p:spPr>
          <a:xfrm>
            <a:off x="7076062" y="6204102"/>
            <a:ext cx="1000275" cy="60959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0     0      1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0     1      0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1     0      0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1     1      1  </a:t>
            </a:r>
            <a:endParaRPr/>
          </a:p>
        </p:txBody>
      </p:sp>
      <p:cxnSp>
        <p:nvCxnSpPr>
          <p:cNvPr id="620" name="Google Shape;620;p20"/>
          <p:cNvCxnSpPr/>
          <p:nvPr/>
        </p:nvCxnSpPr>
        <p:spPr>
          <a:xfrm>
            <a:off x="7164961" y="6208864"/>
            <a:ext cx="792162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1" name="Google Shape;621;p20"/>
          <p:cNvSpPr/>
          <p:nvPr/>
        </p:nvSpPr>
        <p:spPr>
          <a:xfrm>
            <a:off x="2912049" y="6124727"/>
            <a:ext cx="807914" cy="64376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XNOR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2" name="Google Shape;622;p20"/>
          <p:cNvSpPr/>
          <p:nvPr/>
        </p:nvSpPr>
        <p:spPr>
          <a:xfrm>
            <a:off x="2802512" y="6362853"/>
            <a:ext cx="1000275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Exclusive NOR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or Equivalence</a:t>
            </a:r>
            <a:endParaRPr/>
          </a:p>
        </p:txBody>
      </p:sp>
      <p:cxnSp>
        <p:nvCxnSpPr>
          <p:cNvPr id="623" name="Google Shape;623;p20"/>
          <p:cNvCxnSpPr/>
          <p:nvPr/>
        </p:nvCxnSpPr>
        <p:spPr>
          <a:xfrm>
            <a:off x="2853312" y="1301902"/>
            <a:ext cx="542448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20"/>
          <p:cNvCxnSpPr/>
          <p:nvPr/>
        </p:nvCxnSpPr>
        <p:spPr>
          <a:xfrm>
            <a:off x="3823273" y="1019327"/>
            <a:ext cx="0" cy="57467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p20"/>
          <p:cNvCxnSpPr/>
          <p:nvPr/>
        </p:nvCxnSpPr>
        <p:spPr>
          <a:xfrm>
            <a:off x="5696523" y="1019327"/>
            <a:ext cx="0" cy="57467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20"/>
          <p:cNvCxnSpPr/>
          <p:nvPr/>
        </p:nvCxnSpPr>
        <p:spPr>
          <a:xfrm>
            <a:off x="7071301" y="1019327"/>
            <a:ext cx="0" cy="57467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7" name="Google Shape;627;p20"/>
          <p:cNvCxnSpPr/>
          <p:nvPr/>
        </p:nvCxnSpPr>
        <p:spPr>
          <a:xfrm>
            <a:off x="2872362" y="2008339"/>
            <a:ext cx="540543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20"/>
          <p:cNvCxnSpPr/>
          <p:nvPr/>
        </p:nvCxnSpPr>
        <p:spPr>
          <a:xfrm>
            <a:off x="2853312" y="2792564"/>
            <a:ext cx="542448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20"/>
          <p:cNvCxnSpPr/>
          <p:nvPr/>
        </p:nvCxnSpPr>
        <p:spPr>
          <a:xfrm rot="10800000">
            <a:off x="2859662" y="3222777"/>
            <a:ext cx="544353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20"/>
          <p:cNvCxnSpPr/>
          <p:nvPr/>
        </p:nvCxnSpPr>
        <p:spPr>
          <a:xfrm rot="10800000">
            <a:off x="2848548" y="3746652"/>
            <a:ext cx="54546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20"/>
          <p:cNvCxnSpPr/>
          <p:nvPr/>
        </p:nvCxnSpPr>
        <p:spPr>
          <a:xfrm rot="10800000">
            <a:off x="5015487" y="3062439"/>
            <a:ext cx="382587" cy="0"/>
          </a:xfrm>
          <a:prstGeom prst="straightConnector1">
            <a:avLst/>
          </a:prstGeom>
          <a:noFill/>
          <a:ln cap="flat" cmpd="sng" w="25400">
            <a:solidFill>
              <a:srgbClr val="59698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20"/>
          <p:cNvCxnSpPr/>
          <p:nvPr/>
        </p:nvCxnSpPr>
        <p:spPr>
          <a:xfrm rot="10800000">
            <a:off x="2856486" y="4453089"/>
            <a:ext cx="5446712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20"/>
          <p:cNvCxnSpPr/>
          <p:nvPr/>
        </p:nvCxnSpPr>
        <p:spPr>
          <a:xfrm rot="10800000">
            <a:off x="2848548" y="5181752"/>
            <a:ext cx="54419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20"/>
          <p:cNvCxnSpPr/>
          <p:nvPr/>
        </p:nvCxnSpPr>
        <p:spPr>
          <a:xfrm rot="10800000">
            <a:off x="2840612" y="5981852"/>
            <a:ext cx="546258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5" name="Google Shape;635;p20"/>
          <p:cNvSpPr/>
          <p:nvPr/>
        </p:nvSpPr>
        <p:spPr>
          <a:xfrm>
            <a:off x="5102799" y="6369203"/>
            <a:ext cx="74613" cy="52387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5969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36" name="Google Shape;636;p20"/>
          <p:cNvCxnSpPr/>
          <p:nvPr/>
        </p:nvCxnSpPr>
        <p:spPr>
          <a:xfrm>
            <a:off x="4534460" y="1481290"/>
            <a:ext cx="0" cy="415925"/>
          </a:xfrm>
          <a:prstGeom prst="straightConnector1">
            <a:avLst/>
          </a:prstGeom>
          <a:noFill/>
          <a:ln cap="flat" cmpd="sng" w="25400">
            <a:solidFill>
              <a:srgbClr val="59698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20"/>
          <p:cNvCxnSpPr/>
          <p:nvPr/>
        </p:nvCxnSpPr>
        <p:spPr>
          <a:xfrm>
            <a:off x="4567738" y="3957790"/>
            <a:ext cx="0" cy="422275"/>
          </a:xfrm>
          <a:prstGeom prst="straightConnector1">
            <a:avLst/>
          </a:prstGeom>
          <a:noFill/>
          <a:ln cap="flat" cmpd="sng" w="25400">
            <a:solidFill>
              <a:srgbClr val="59698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8" name="Google Shape;638;p20"/>
          <p:cNvSpPr/>
          <p:nvPr/>
        </p:nvSpPr>
        <p:spPr>
          <a:xfrm>
            <a:off x="7125274" y="1297139"/>
            <a:ext cx="890373" cy="22179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     B    X</a:t>
            </a:r>
            <a:endParaRPr/>
          </a:p>
        </p:txBody>
      </p:sp>
      <p:sp>
        <p:nvSpPr>
          <p:cNvPr id="639" name="Google Shape;639;p20"/>
          <p:cNvSpPr/>
          <p:nvPr/>
        </p:nvSpPr>
        <p:spPr>
          <a:xfrm>
            <a:off x="7115749" y="2059139"/>
            <a:ext cx="890373" cy="22179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     B    X</a:t>
            </a:r>
            <a:endParaRPr/>
          </a:p>
        </p:txBody>
      </p:sp>
      <p:sp>
        <p:nvSpPr>
          <p:cNvPr id="640" name="Google Shape;640;p20"/>
          <p:cNvSpPr/>
          <p:nvPr/>
        </p:nvSpPr>
        <p:spPr>
          <a:xfrm>
            <a:off x="7277674" y="2763989"/>
            <a:ext cx="736485" cy="22179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        X</a:t>
            </a:r>
            <a:endParaRPr/>
          </a:p>
        </p:txBody>
      </p:sp>
      <p:sp>
        <p:nvSpPr>
          <p:cNvPr id="641" name="Google Shape;641;p20"/>
          <p:cNvSpPr/>
          <p:nvPr/>
        </p:nvSpPr>
        <p:spPr>
          <a:xfrm>
            <a:off x="7049074" y="3735539"/>
            <a:ext cx="933655" cy="22179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     B     X</a:t>
            </a:r>
            <a:endParaRPr/>
          </a:p>
        </p:txBody>
      </p:sp>
      <p:sp>
        <p:nvSpPr>
          <p:cNvPr id="642" name="Google Shape;642;p20"/>
          <p:cNvSpPr/>
          <p:nvPr/>
        </p:nvSpPr>
        <p:spPr>
          <a:xfrm>
            <a:off x="7058599" y="4459439"/>
            <a:ext cx="933655" cy="22179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     B     X</a:t>
            </a:r>
            <a:endParaRPr/>
          </a:p>
        </p:txBody>
      </p:sp>
      <p:sp>
        <p:nvSpPr>
          <p:cNvPr id="643" name="Google Shape;643;p20"/>
          <p:cNvSpPr/>
          <p:nvPr/>
        </p:nvSpPr>
        <p:spPr>
          <a:xfrm>
            <a:off x="7058599" y="5230964"/>
            <a:ext cx="933655" cy="22179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     B     X</a:t>
            </a:r>
            <a:endParaRPr/>
          </a:p>
        </p:txBody>
      </p:sp>
      <p:cxnSp>
        <p:nvCxnSpPr>
          <p:cNvPr id="644" name="Google Shape;644;p20"/>
          <p:cNvCxnSpPr/>
          <p:nvPr/>
        </p:nvCxnSpPr>
        <p:spPr>
          <a:xfrm>
            <a:off x="7668198" y="6119964"/>
            <a:ext cx="0" cy="6159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5" name="Google Shape;645;p20"/>
          <p:cNvSpPr/>
          <p:nvPr/>
        </p:nvSpPr>
        <p:spPr>
          <a:xfrm>
            <a:off x="7049074" y="6012014"/>
            <a:ext cx="933655" cy="22179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     B     X</a:t>
            </a:r>
            <a:endParaRPr/>
          </a:p>
        </p:txBody>
      </p:sp>
      <p:sp>
        <p:nvSpPr>
          <p:cNvPr id="646" name="Google Shape;646;p20"/>
          <p:cNvSpPr/>
          <p:nvPr/>
        </p:nvSpPr>
        <p:spPr>
          <a:xfrm>
            <a:off x="1839839" y="134140"/>
            <a:ext cx="11485419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COMBINATIONAL  GATES</a:t>
            </a:r>
            <a:endParaRPr/>
          </a:p>
        </p:txBody>
      </p:sp>
      <p:sp>
        <p:nvSpPr>
          <p:cNvPr id="647" name="Google Shape;647;p2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1"/>
          <p:cNvSpPr/>
          <p:nvPr/>
        </p:nvSpPr>
        <p:spPr>
          <a:xfrm>
            <a:off x="1813561" y="2003372"/>
            <a:ext cx="9387839" cy="400110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Now, we understand the workings of the basic logic gates</a:t>
            </a:r>
            <a:endParaRPr/>
          </a:p>
        </p:txBody>
      </p:sp>
      <p:sp>
        <p:nvSpPr>
          <p:cNvPr id="653" name="Google Shape;653;p21"/>
          <p:cNvSpPr/>
          <p:nvPr/>
        </p:nvSpPr>
        <p:spPr>
          <a:xfrm>
            <a:off x="1813560" y="2914794"/>
            <a:ext cx="9387839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What is our next step?</a:t>
            </a:r>
            <a:endParaRPr/>
          </a:p>
        </p:txBody>
      </p:sp>
      <p:sp>
        <p:nvSpPr>
          <p:cNvPr id="654" name="Google Shape;654;p21"/>
          <p:cNvSpPr/>
          <p:nvPr/>
        </p:nvSpPr>
        <p:spPr>
          <a:xfrm>
            <a:off x="1813560" y="3877893"/>
            <a:ext cx="9387839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Build some of the logic structures that are important components of the microarchitecture of a computer!</a:t>
            </a:r>
            <a:endParaRPr/>
          </a:p>
        </p:txBody>
      </p:sp>
      <p:sp>
        <p:nvSpPr>
          <p:cNvPr id="655" name="Google Shape;655;p21"/>
          <p:cNvSpPr/>
          <p:nvPr/>
        </p:nvSpPr>
        <p:spPr>
          <a:xfrm>
            <a:off x="1916817" y="528805"/>
            <a:ext cx="11485419" cy="7622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Helvetica Neue Light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 Can Now Build Logic Circuits</a:t>
            </a:r>
            <a:endParaRPr/>
          </a:p>
        </p:txBody>
      </p:sp>
      <p:sp>
        <p:nvSpPr>
          <p:cNvPr id="656" name="Google Shape;656;p21"/>
          <p:cNvSpPr txBox="1"/>
          <p:nvPr/>
        </p:nvSpPr>
        <p:spPr>
          <a:xfrm>
            <a:off x="1813559" y="5248032"/>
            <a:ext cx="9387839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Helvetica Neue Light"/>
              <a:buNone/>
            </a:pPr>
            <a:r>
              <a:rPr lang="en-US" sz="24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Gate : </a:t>
            </a:r>
            <a:r>
              <a:rPr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device that performs a basic operation on electrical signals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Helvetica Neue Light"/>
              <a:buNone/>
            </a:pPr>
            <a:r>
              <a:rPr lang="en-US" sz="24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Circuits : </a:t>
            </a:r>
            <a:r>
              <a:rPr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Gates combined to perform more complicated tasks</a:t>
            </a:r>
            <a:endParaRPr/>
          </a:p>
        </p:txBody>
      </p:sp>
      <p:sp>
        <p:nvSpPr>
          <p:cNvPr id="657" name="Google Shape;657;p2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2"/>
          <p:cNvSpPr txBox="1"/>
          <p:nvPr>
            <p:ph idx="1" type="body"/>
          </p:nvPr>
        </p:nvSpPr>
        <p:spPr>
          <a:xfrm>
            <a:off x="1280310" y="1371605"/>
            <a:ext cx="4943484" cy="5486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14350" lvl="0" marL="51435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entury Gothic"/>
              <a:buAutoNum type="arabicPeriod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Determine the truth table for problem statement</a:t>
            </a:r>
            <a:endParaRPr/>
          </a:p>
          <a:p>
            <a:pPr indent="-514350" lvl="0" marL="51435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Century Gothic"/>
              <a:buAutoNum type="arabicPeriod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Consider each output independently</a:t>
            </a:r>
            <a:endParaRPr/>
          </a:p>
          <a:p>
            <a:pPr indent="-514350" lvl="1" marL="97155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Century Gothic"/>
              <a:buAutoNum type="alphaLcParenR"/>
            </a:pP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Consider all nonzero entries for the output</a:t>
            </a:r>
            <a:endParaRPr/>
          </a:p>
          <a:p>
            <a:pPr indent="-514350" lvl="1" marL="97155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Century Gothic"/>
              <a:buAutoNum type="alphaLcParenR"/>
            </a:pP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Write the logic equation</a:t>
            </a:r>
            <a:endParaRPr/>
          </a:p>
          <a:p>
            <a:pPr indent="-514350" lvl="1" marL="97155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Century Gothic"/>
              <a:buAutoNum type="alphaLcParenR"/>
            </a:pP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Simplify the logic equation using the laws of Boolean algebra </a:t>
            </a:r>
            <a:r>
              <a:rPr lang="en-US" sz="2000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(if possible)</a:t>
            </a:r>
            <a:endParaRPr/>
          </a:p>
          <a:p>
            <a:pPr indent="-514350" lvl="0" marL="51435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Century Gothic"/>
              <a:buAutoNum type="arabicPeriod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Draw the digital logic gate implementation of the simplified logic equation</a:t>
            </a:r>
            <a:endParaRPr/>
          </a:p>
        </p:txBody>
      </p:sp>
      <p:sp>
        <p:nvSpPr>
          <p:cNvPr id="663" name="Google Shape;663;p22"/>
          <p:cNvSpPr/>
          <p:nvPr/>
        </p:nvSpPr>
        <p:spPr>
          <a:xfrm>
            <a:off x="9108290" y="991297"/>
            <a:ext cx="1657506" cy="258275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7697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x    y    z       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7697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0    0    0       0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7697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0    0    1       1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7697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0    1    0       0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7697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0    1    1       0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7697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1    0    0       1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7697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1    0    1       1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7697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1    1    0       1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7697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1    1    1       1</a:t>
            </a:r>
            <a:endParaRPr/>
          </a:p>
        </p:txBody>
      </p:sp>
      <p:cxnSp>
        <p:nvCxnSpPr>
          <p:cNvPr id="664" name="Google Shape;664;p22"/>
          <p:cNvCxnSpPr/>
          <p:nvPr/>
        </p:nvCxnSpPr>
        <p:spPr>
          <a:xfrm>
            <a:off x="9084478" y="1292922"/>
            <a:ext cx="1736725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5" name="Google Shape;665;p22"/>
          <p:cNvCxnSpPr/>
          <p:nvPr/>
        </p:nvCxnSpPr>
        <p:spPr>
          <a:xfrm>
            <a:off x="10278277" y="1019873"/>
            <a:ext cx="0" cy="22320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6" name="Google Shape;666;p22"/>
          <p:cNvSpPr/>
          <p:nvPr/>
        </p:nvSpPr>
        <p:spPr>
          <a:xfrm>
            <a:off x="9174169" y="4414528"/>
            <a:ext cx="2099469" cy="4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 = x + y’z</a:t>
            </a:r>
            <a:endParaRPr b="1" sz="2400">
              <a:solidFill>
                <a:srgbClr val="C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7" name="Google Shape;667;p22"/>
          <p:cNvSpPr/>
          <p:nvPr/>
        </p:nvSpPr>
        <p:spPr>
          <a:xfrm rot="5400000">
            <a:off x="8728079" y="5475290"/>
            <a:ext cx="363538" cy="388938"/>
          </a:xfrm>
          <a:prstGeom prst="triangle">
            <a:avLst>
              <a:gd fmla="val 49995" name="adj"/>
            </a:avLst>
          </a:prstGeom>
          <a:noFill/>
          <a:ln cap="flat" cmpd="sng" w="254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8" name="Google Shape;668;p22"/>
          <p:cNvSpPr/>
          <p:nvPr/>
        </p:nvSpPr>
        <p:spPr>
          <a:xfrm>
            <a:off x="9105904" y="5648328"/>
            <a:ext cx="69850" cy="57150"/>
          </a:xfrm>
          <a:prstGeom prst="ellipse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9" name="Google Shape;669;p22"/>
          <p:cNvSpPr/>
          <p:nvPr/>
        </p:nvSpPr>
        <p:spPr>
          <a:xfrm>
            <a:off x="9772655" y="5564190"/>
            <a:ext cx="625475" cy="406400"/>
          </a:xfrm>
          <a:prstGeom prst="ellipse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0" name="Google Shape;670;p22"/>
          <p:cNvSpPr/>
          <p:nvPr/>
        </p:nvSpPr>
        <p:spPr>
          <a:xfrm>
            <a:off x="9604379" y="5508629"/>
            <a:ext cx="446088" cy="498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671" name="Google Shape;671;p22"/>
          <p:cNvCxnSpPr/>
          <p:nvPr/>
        </p:nvCxnSpPr>
        <p:spPr>
          <a:xfrm>
            <a:off x="10058502" y="5564190"/>
            <a:ext cx="0" cy="40640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22"/>
          <p:cNvCxnSpPr/>
          <p:nvPr/>
        </p:nvCxnSpPr>
        <p:spPr>
          <a:xfrm flipH="1" rot="10800000">
            <a:off x="9174169" y="5665790"/>
            <a:ext cx="884334" cy="11113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22"/>
          <p:cNvCxnSpPr/>
          <p:nvPr/>
        </p:nvCxnSpPr>
        <p:spPr>
          <a:xfrm>
            <a:off x="8520117" y="6049965"/>
            <a:ext cx="882650" cy="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4" name="Google Shape;674;p22"/>
          <p:cNvCxnSpPr/>
          <p:nvPr/>
        </p:nvCxnSpPr>
        <p:spPr>
          <a:xfrm flipH="1" rot="10800000">
            <a:off x="9396417" y="5895978"/>
            <a:ext cx="649483" cy="4762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5" name="Google Shape;675;p22"/>
          <p:cNvSpPr/>
          <p:nvPr/>
        </p:nvSpPr>
        <p:spPr>
          <a:xfrm>
            <a:off x="11022017" y="5437190"/>
            <a:ext cx="442912" cy="217488"/>
          </a:xfrm>
          <a:custGeom>
            <a:rect b="b" l="l" r="r" t="t"/>
            <a:pathLst>
              <a:path extrusionOk="0" fill="none" h="21600" w="2160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extrusionOk="0" h="21600" w="2160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cap="rnd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6" name="Google Shape;676;p22"/>
          <p:cNvSpPr/>
          <p:nvPr/>
        </p:nvSpPr>
        <p:spPr>
          <a:xfrm>
            <a:off x="11009318" y="5246690"/>
            <a:ext cx="458787" cy="215900"/>
          </a:xfrm>
          <a:custGeom>
            <a:rect b="b" l="l" r="r" t="t"/>
            <a:pathLst>
              <a:path extrusionOk="0" fill="none" h="216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extrusionOk="0" h="216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cap="rnd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7" name="Google Shape;677;p22"/>
          <p:cNvSpPr/>
          <p:nvPr/>
        </p:nvSpPr>
        <p:spPr>
          <a:xfrm>
            <a:off x="11009317" y="5249865"/>
            <a:ext cx="138112" cy="215900"/>
          </a:xfrm>
          <a:custGeom>
            <a:rect b="b" l="l" r="r" t="t"/>
            <a:pathLst>
              <a:path extrusionOk="0" fill="none" h="21600" w="21566">
                <a:moveTo>
                  <a:pt x="0" y="0"/>
                </a:moveTo>
                <a:cubicBezTo>
                  <a:pt x="11456" y="0"/>
                  <a:pt x="20920" y="8944"/>
                  <a:pt x="21565" y="20383"/>
                </a:cubicBezTo>
              </a:path>
              <a:path extrusionOk="0" h="21600" w="21566">
                <a:moveTo>
                  <a:pt x="0" y="0"/>
                </a:moveTo>
                <a:cubicBezTo>
                  <a:pt x="11456" y="0"/>
                  <a:pt x="20920" y="8944"/>
                  <a:pt x="21565" y="20383"/>
                </a:cubicBezTo>
                <a:lnTo>
                  <a:pt x="0" y="21600"/>
                </a:lnTo>
                <a:close/>
              </a:path>
            </a:pathLst>
          </a:custGeom>
          <a:noFill/>
          <a:ln cap="rnd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8" name="Google Shape;678;p22"/>
          <p:cNvSpPr/>
          <p:nvPr/>
        </p:nvSpPr>
        <p:spPr>
          <a:xfrm>
            <a:off x="11023679" y="5437190"/>
            <a:ext cx="123825" cy="217488"/>
          </a:xfrm>
          <a:custGeom>
            <a:rect b="b" l="l" r="r" t="t"/>
            <a:pathLst>
              <a:path extrusionOk="0" fill="none" h="21600" w="21562">
                <a:moveTo>
                  <a:pt x="21561" y="1280"/>
                </a:moveTo>
                <a:cubicBezTo>
                  <a:pt x="20884" y="12692"/>
                  <a:pt x="11431" y="21599"/>
                  <a:pt x="0" y="21599"/>
                </a:cubicBezTo>
              </a:path>
              <a:path extrusionOk="0" h="21600" w="21562">
                <a:moveTo>
                  <a:pt x="21561" y="1280"/>
                </a:moveTo>
                <a:cubicBezTo>
                  <a:pt x="20884" y="12692"/>
                  <a:pt x="11431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cap="rnd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679" name="Google Shape;679;p22"/>
          <p:cNvCxnSpPr/>
          <p:nvPr/>
        </p:nvCxnSpPr>
        <p:spPr>
          <a:xfrm rot="10800000">
            <a:off x="8464554" y="5324478"/>
            <a:ext cx="2655888" cy="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22"/>
          <p:cNvCxnSpPr/>
          <p:nvPr/>
        </p:nvCxnSpPr>
        <p:spPr>
          <a:xfrm rot="10800000">
            <a:off x="8477255" y="5665790"/>
            <a:ext cx="238125" cy="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1" name="Google Shape;681;p22"/>
          <p:cNvCxnSpPr/>
          <p:nvPr/>
        </p:nvCxnSpPr>
        <p:spPr>
          <a:xfrm flipH="1">
            <a:off x="10661654" y="5551489"/>
            <a:ext cx="458788" cy="1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22"/>
          <p:cNvCxnSpPr/>
          <p:nvPr/>
        </p:nvCxnSpPr>
        <p:spPr>
          <a:xfrm rot="10800000">
            <a:off x="10388605" y="5780090"/>
            <a:ext cx="296863" cy="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22"/>
          <p:cNvCxnSpPr/>
          <p:nvPr/>
        </p:nvCxnSpPr>
        <p:spPr>
          <a:xfrm>
            <a:off x="11480805" y="5448303"/>
            <a:ext cx="346075" cy="0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4" name="Google Shape;684;p22"/>
          <p:cNvSpPr/>
          <p:nvPr/>
        </p:nvSpPr>
        <p:spPr>
          <a:xfrm>
            <a:off x="8156579" y="5141915"/>
            <a:ext cx="291748" cy="64376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85" name="Google Shape;685;p22"/>
          <p:cNvSpPr/>
          <p:nvPr/>
        </p:nvSpPr>
        <p:spPr>
          <a:xfrm>
            <a:off x="8181979" y="5483229"/>
            <a:ext cx="290145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</a:t>
            </a:r>
            <a:endParaRPr/>
          </a:p>
        </p:txBody>
      </p:sp>
      <p:sp>
        <p:nvSpPr>
          <p:cNvPr id="686" name="Google Shape;686;p22"/>
          <p:cNvSpPr/>
          <p:nvPr/>
        </p:nvSpPr>
        <p:spPr>
          <a:xfrm>
            <a:off x="8181979" y="5880104"/>
            <a:ext cx="298160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z</a:t>
            </a:r>
            <a:endParaRPr/>
          </a:p>
        </p:txBody>
      </p:sp>
      <p:sp>
        <p:nvSpPr>
          <p:cNvPr id="687" name="Google Shape;687;p22"/>
          <p:cNvSpPr/>
          <p:nvPr/>
        </p:nvSpPr>
        <p:spPr>
          <a:xfrm>
            <a:off x="11772904" y="5278441"/>
            <a:ext cx="307778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</a:t>
            </a:r>
            <a:endParaRPr/>
          </a:p>
        </p:txBody>
      </p:sp>
      <p:cxnSp>
        <p:nvCxnSpPr>
          <p:cNvPr id="688" name="Google Shape;688;p22"/>
          <p:cNvCxnSpPr/>
          <p:nvPr/>
        </p:nvCxnSpPr>
        <p:spPr>
          <a:xfrm>
            <a:off x="10671179" y="5556254"/>
            <a:ext cx="0" cy="231775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9" name="Google Shape;689;p22"/>
          <p:cNvCxnSpPr/>
          <p:nvPr/>
        </p:nvCxnSpPr>
        <p:spPr>
          <a:xfrm>
            <a:off x="9398004" y="5895978"/>
            <a:ext cx="0" cy="169862"/>
          </a:xfrm>
          <a:prstGeom prst="straightConnector1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0" name="Google Shape;690;p22"/>
          <p:cNvSpPr/>
          <p:nvPr/>
        </p:nvSpPr>
        <p:spPr>
          <a:xfrm>
            <a:off x="6392872" y="1265238"/>
            <a:ext cx="1419225" cy="698500"/>
          </a:xfrm>
          <a:prstGeom prst="ellipse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91" name="Google Shape;691;p22"/>
          <p:cNvSpPr/>
          <p:nvPr/>
        </p:nvSpPr>
        <p:spPr>
          <a:xfrm>
            <a:off x="6760854" y="1347788"/>
            <a:ext cx="702308" cy="64376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Truth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Table</a:t>
            </a:r>
            <a:endParaRPr/>
          </a:p>
        </p:txBody>
      </p:sp>
      <p:sp>
        <p:nvSpPr>
          <p:cNvPr id="692" name="Google Shape;692;p22"/>
          <p:cNvSpPr/>
          <p:nvPr/>
        </p:nvSpPr>
        <p:spPr>
          <a:xfrm>
            <a:off x="6435733" y="3360738"/>
            <a:ext cx="1441450" cy="741362"/>
          </a:xfrm>
          <a:prstGeom prst="ellipse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93" name="Google Shape;693;p22"/>
          <p:cNvSpPr/>
          <p:nvPr/>
        </p:nvSpPr>
        <p:spPr>
          <a:xfrm>
            <a:off x="6639634" y="3405375"/>
            <a:ext cx="1030475" cy="64376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Boolean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Function</a:t>
            </a:r>
            <a:endParaRPr/>
          </a:p>
        </p:txBody>
      </p:sp>
      <p:sp>
        <p:nvSpPr>
          <p:cNvPr id="694" name="Google Shape;694;p22"/>
          <p:cNvSpPr/>
          <p:nvPr/>
        </p:nvSpPr>
        <p:spPr>
          <a:xfrm>
            <a:off x="6456372" y="5329238"/>
            <a:ext cx="1398587" cy="762000"/>
          </a:xfrm>
          <a:prstGeom prst="ellipse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95" name="Google Shape;695;p22"/>
          <p:cNvSpPr/>
          <p:nvPr/>
        </p:nvSpPr>
        <p:spPr>
          <a:xfrm>
            <a:off x="6646288" y="5418138"/>
            <a:ext cx="1026692" cy="64376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Logic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Diagram</a:t>
            </a:r>
            <a:endParaRPr/>
          </a:p>
        </p:txBody>
      </p:sp>
      <p:cxnSp>
        <p:nvCxnSpPr>
          <p:cNvPr id="696" name="Google Shape;696;p22"/>
          <p:cNvCxnSpPr/>
          <p:nvPr/>
        </p:nvCxnSpPr>
        <p:spPr>
          <a:xfrm>
            <a:off x="7134233" y="4103688"/>
            <a:ext cx="0" cy="120491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7" name="Google Shape;697;p22"/>
          <p:cNvCxnSpPr/>
          <p:nvPr/>
        </p:nvCxnSpPr>
        <p:spPr>
          <a:xfrm>
            <a:off x="6972308" y="1968501"/>
            <a:ext cx="0" cy="13874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8" name="Google Shape;698;p22"/>
          <p:cNvCxnSpPr/>
          <p:nvPr/>
        </p:nvCxnSpPr>
        <p:spPr>
          <a:xfrm rot="10800000">
            <a:off x="7302508" y="1968501"/>
            <a:ext cx="0" cy="14065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9" name="Google Shape;699;p22"/>
          <p:cNvSpPr/>
          <p:nvPr/>
        </p:nvSpPr>
        <p:spPr>
          <a:xfrm>
            <a:off x="1873791" y="293840"/>
            <a:ext cx="10520884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Helvetica Neue Light"/>
              <a:buNone/>
            </a:pPr>
            <a:r>
              <a:rPr b="1" lang="en-US" sz="3600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</a:t>
            </a:r>
            <a:r>
              <a:rPr b="1" i="0" lang="en-US" sz="36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ogic circuit Designing </a:t>
            </a:r>
            <a:r>
              <a:rPr b="1" lang="en-US" sz="3600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r>
              <a:rPr b="1" lang="en-US" sz="3200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Steps to follow</a:t>
            </a:r>
            <a:endParaRPr b="1" i="0" sz="32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00" name="Google Shape;700;p2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  <p:sp>
        <p:nvSpPr>
          <p:cNvPr id="701" name="Google Shape;701;p22"/>
          <p:cNvSpPr/>
          <p:nvPr/>
        </p:nvSpPr>
        <p:spPr>
          <a:xfrm>
            <a:off x="7884273" y="3701269"/>
            <a:ext cx="4510402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 = x’y’z +  xy’z’ + xy’z + xyz’ + xyz</a:t>
            </a:r>
            <a:endParaRPr b="1" sz="2000">
              <a:solidFill>
                <a:srgbClr val="C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3"/>
          <p:cNvSpPr txBox="1"/>
          <p:nvPr>
            <p:ph idx="1" type="body"/>
          </p:nvPr>
        </p:nvSpPr>
        <p:spPr>
          <a:xfrm>
            <a:off x="1795388" y="1560342"/>
            <a:ext cx="10515600" cy="5555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A logic circuit is composed of :</a:t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200"/>
              <a:buChar char="🠶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Inputs : </a:t>
            </a: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each input maybe 0 or 1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200"/>
              <a:buChar char="🠶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Outputs : </a:t>
            </a: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each input maybe 0 or 1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200"/>
              <a:buChar char="🠶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Logic block : contains logic gates.</a:t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>
                <a:solidFill>
                  <a:srgbClr val="00B05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Two types of circuit :</a:t>
            </a:r>
            <a:endParaRPr sz="2400">
              <a:solidFill>
                <a:srgbClr val="00B05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200"/>
              <a:buChar char="🠶"/>
            </a:pPr>
            <a:r>
              <a:rPr lang="en-US" sz="22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Combinational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2200"/>
              <a:buChar char="🠶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The output depends only on the present values of the inputs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2200"/>
              <a:buChar char="🠶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Logic gates are used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200"/>
              <a:buChar char="🠶"/>
            </a:pPr>
            <a:r>
              <a:rPr lang="en-US" sz="22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Sequential </a:t>
            </a:r>
            <a:endParaRPr sz="2200">
              <a:solidFill>
                <a:srgbClr val="0070C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2200"/>
              <a:buChar char="🠶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The output depends on present input values and past output value</a:t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07" name="Google Shape;707;p23"/>
          <p:cNvSpPr/>
          <p:nvPr/>
        </p:nvSpPr>
        <p:spPr>
          <a:xfrm>
            <a:off x="8322510" y="1560342"/>
            <a:ext cx="2057400" cy="144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708" name="Google Shape;708;p23"/>
          <p:cNvCxnSpPr/>
          <p:nvPr/>
        </p:nvCxnSpPr>
        <p:spPr>
          <a:xfrm>
            <a:off x="6950910" y="2306468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9" name="Google Shape;709;p23"/>
          <p:cNvCxnSpPr/>
          <p:nvPr/>
        </p:nvCxnSpPr>
        <p:spPr>
          <a:xfrm>
            <a:off x="10379910" y="2322342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0" name="Google Shape;710;p23"/>
          <p:cNvSpPr txBox="1"/>
          <p:nvPr/>
        </p:nvSpPr>
        <p:spPr>
          <a:xfrm>
            <a:off x="7027110" y="1887367"/>
            <a:ext cx="1447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Input(s)</a:t>
            </a:r>
            <a:endParaRPr/>
          </a:p>
        </p:txBody>
      </p:sp>
      <p:sp>
        <p:nvSpPr>
          <p:cNvPr id="711" name="Google Shape;711;p23"/>
          <p:cNvSpPr txBox="1"/>
          <p:nvPr/>
        </p:nvSpPr>
        <p:spPr>
          <a:xfrm>
            <a:off x="8551110" y="2108031"/>
            <a:ext cx="1676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Logic block</a:t>
            </a:r>
            <a:endParaRPr/>
          </a:p>
        </p:txBody>
      </p:sp>
      <p:sp>
        <p:nvSpPr>
          <p:cNvPr id="712" name="Google Shape;712;p23"/>
          <p:cNvSpPr txBox="1"/>
          <p:nvPr/>
        </p:nvSpPr>
        <p:spPr>
          <a:xfrm>
            <a:off x="10456110" y="1941343"/>
            <a:ext cx="1447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Output(s)</a:t>
            </a:r>
            <a:endParaRPr/>
          </a:p>
        </p:txBody>
      </p:sp>
      <p:sp>
        <p:nvSpPr>
          <p:cNvPr id="713" name="Google Shape;713;p23"/>
          <p:cNvSpPr/>
          <p:nvPr/>
        </p:nvSpPr>
        <p:spPr>
          <a:xfrm>
            <a:off x="2008300" y="493396"/>
            <a:ext cx="11485419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Helvetica Neue Light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Logic Block</a:t>
            </a:r>
            <a:endParaRPr/>
          </a:p>
        </p:txBody>
      </p:sp>
      <p:sp>
        <p:nvSpPr>
          <p:cNvPr id="714" name="Google Shape;714;p2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4"/>
          <p:cNvSpPr txBox="1"/>
          <p:nvPr>
            <p:ph idx="1" type="body"/>
          </p:nvPr>
        </p:nvSpPr>
        <p:spPr>
          <a:xfrm>
            <a:off x="1881224" y="2955368"/>
            <a:ext cx="10515600" cy="4009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🠶"/>
            </a:pPr>
            <a:r>
              <a:rPr lang="en-US" sz="24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Functional specification: </a:t>
            </a: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describes relationship between inputs and outputs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Find the Boolean function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ct val="100000"/>
              <a:buChar char="🠶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What do we mean by “function”?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Unique </a:t>
            </a:r>
            <a:r>
              <a:rPr lang="en-US" sz="24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mapping</a:t>
            </a: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 from input values to output values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The </a:t>
            </a:r>
            <a:r>
              <a:rPr lang="en-US" sz="24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same</a:t>
            </a: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 input values produce the </a:t>
            </a:r>
            <a:r>
              <a:rPr lang="en-US" sz="24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same</a:t>
            </a: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 output value every time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ct val="100000"/>
              <a:buChar char="🠶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A Boolean function may be represented as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An algebraic expression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A truth table</a:t>
            </a:r>
            <a:endParaRPr/>
          </a:p>
          <a:p>
            <a:pPr indent="-237172" lvl="0" marL="34290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720" name="Google Shape;720;p24"/>
          <p:cNvSpPr/>
          <p:nvPr/>
        </p:nvSpPr>
        <p:spPr>
          <a:xfrm>
            <a:off x="1881224" y="416899"/>
            <a:ext cx="11485419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Helvetica Neue Light"/>
              <a:buNone/>
            </a:pPr>
            <a:r>
              <a:rPr b="1" lang="en-US" sz="3600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Boolean function</a:t>
            </a:r>
            <a:endParaRPr b="1" i="0" sz="36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21" name="Google Shape;721;p24"/>
          <p:cNvSpPr/>
          <p:nvPr/>
        </p:nvSpPr>
        <p:spPr>
          <a:xfrm>
            <a:off x="6040847" y="1309643"/>
            <a:ext cx="2057400" cy="144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722" name="Google Shape;722;p24"/>
          <p:cNvCxnSpPr/>
          <p:nvPr/>
        </p:nvCxnSpPr>
        <p:spPr>
          <a:xfrm>
            <a:off x="4669247" y="2086257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3" name="Google Shape;723;p24"/>
          <p:cNvCxnSpPr/>
          <p:nvPr/>
        </p:nvCxnSpPr>
        <p:spPr>
          <a:xfrm>
            <a:off x="8098247" y="2102131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4" name="Google Shape;724;p24"/>
          <p:cNvSpPr txBox="1"/>
          <p:nvPr/>
        </p:nvSpPr>
        <p:spPr>
          <a:xfrm>
            <a:off x="4745447" y="1667156"/>
            <a:ext cx="1447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Input(s)</a:t>
            </a:r>
            <a:endParaRPr/>
          </a:p>
        </p:txBody>
      </p:sp>
      <p:sp>
        <p:nvSpPr>
          <p:cNvPr id="725" name="Google Shape;725;p24"/>
          <p:cNvSpPr txBox="1"/>
          <p:nvPr/>
        </p:nvSpPr>
        <p:spPr>
          <a:xfrm>
            <a:off x="6269447" y="1887820"/>
            <a:ext cx="1676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Logic block</a:t>
            </a:r>
            <a:endParaRPr/>
          </a:p>
        </p:txBody>
      </p:sp>
      <p:sp>
        <p:nvSpPr>
          <p:cNvPr id="726" name="Google Shape;726;p24"/>
          <p:cNvSpPr txBox="1"/>
          <p:nvPr/>
        </p:nvSpPr>
        <p:spPr>
          <a:xfrm>
            <a:off x="8174447" y="1721132"/>
            <a:ext cx="1447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Output(s)</a:t>
            </a:r>
            <a:endParaRPr/>
          </a:p>
        </p:txBody>
      </p:sp>
      <p:sp>
        <p:nvSpPr>
          <p:cNvPr id="727" name="Google Shape;727;p2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5"/>
          <p:cNvSpPr txBox="1"/>
          <p:nvPr>
            <p:ph idx="1" type="body"/>
          </p:nvPr>
        </p:nvSpPr>
        <p:spPr>
          <a:xfrm>
            <a:off x="1039905" y="1786281"/>
            <a:ext cx="10939818" cy="3868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 strike="noStrike">
              <a:solidFill>
                <a:srgbClr val="33333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 strike="noStrike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 = X + </a:t>
            </a:r>
            <a:r>
              <a:rPr b="0" i="0" lang="en-US" sz="2400" u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b="0" i="0" lang="en-US" sz="2400" u="none" strike="noStrike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·Z</a:t>
            </a:r>
            <a:endParaRPr b="0" i="0" sz="2400" u="none" strike="noStrike">
              <a:solidFill>
                <a:srgbClr val="33333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905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 strike="noStrike">
              <a:solidFill>
                <a:srgbClr val="33333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b="0" i="0" lang="en-US" sz="2400" u="none" strike="noStrike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 W is a function of X, Y, and Z, can also be written as W = f (X, Y, Z)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b="0" i="0" lang="en-US" sz="2400" u="none" strike="noStrike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 RHS of the equation is called an </a:t>
            </a:r>
            <a:r>
              <a:rPr lang="en-US" sz="2400" u="none" strike="noStrike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expression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b="0" i="0" lang="en-US" sz="2400" u="none" strike="noStrike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 symbols X, Y, Z are </a:t>
            </a:r>
            <a:r>
              <a:rPr i="0" lang="en-US" sz="2400" u="none" strike="noStrike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 </a:t>
            </a:r>
            <a:r>
              <a:rPr lang="en-US" sz="2400" u="none" strike="noStrike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literals</a:t>
            </a:r>
            <a:r>
              <a:rPr i="1" lang="en-US" sz="2400" u="none" strike="noStrike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n-US" sz="2400" u="none" strike="noStrike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of the function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b="0" i="0" lang="en-US" sz="2400" u="none" strike="noStrike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For a given Boolean function, there may be more than one algebraic expressions</a:t>
            </a:r>
            <a:endParaRPr sz="4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33" name="Google Shape;733;p25"/>
          <p:cNvSpPr/>
          <p:nvPr/>
        </p:nvSpPr>
        <p:spPr>
          <a:xfrm>
            <a:off x="1903370" y="406635"/>
            <a:ext cx="11485419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Helvetica Neue Light"/>
              <a:buNone/>
            </a:pPr>
            <a:r>
              <a:rPr b="1" lang="en-US" sz="3600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Boolean function : </a:t>
            </a:r>
            <a:r>
              <a:rPr b="1" lang="en-US" sz="3200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as an Algebraic Expression</a:t>
            </a:r>
            <a:endParaRPr b="1" i="0" sz="32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734" name="Google Shape;734;p25"/>
          <p:cNvCxnSpPr/>
          <p:nvPr/>
        </p:nvCxnSpPr>
        <p:spPr>
          <a:xfrm>
            <a:off x="6229595" y="2283397"/>
            <a:ext cx="280219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5" name="Google Shape;735;p2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  <p:graphicFrame>
        <p:nvGraphicFramePr>
          <p:cNvPr id="741" name="Google Shape;741;p26"/>
          <p:cNvGraphicFramePr/>
          <p:nvPr/>
        </p:nvGraphicFramePr>
        <p:xfrm>
          <a:off x="8884027" y="27027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{90C2BD1E-7B25-47DE-9F8B-22087ADA2BE1}</a:tableStyleId>
              </a:tblPr>
              <a:tblGrid>
                <a:gridCol w="726150"/>
                <a:gridCol w="726150"/>
                <a:gridCol w="726150"/>
                <a:gridCol w="726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X</a:t>
                      </a:r>
                      <a:endParaRPr b="1" sz="18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</a:t>
                      </a:r>
                      <a:endParaRPr b="1" sz="18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Z</a:t>
                      </a:r>
                      <a:endParaRPr b="1" sz="18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W</a:t>
                      </a:r>
                      <a:endParaRPr b="1" sz="18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8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8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8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8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8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8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</a:t>
                      </a:r>
                      <a:endParaRPr sz="18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</a:t>
                      </a:r>
                      <a:endParaRPr sz="18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8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</a:t>
                      </a:r>
                      <a:endParaRPr sz="18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8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8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8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</a:t>
                      </a:r>
                      <a:endParaRPr sz="18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</a:t>
                      </a:r>
                      <a:endParaRPr sz="18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8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</a:t>
                      </a:r>
                      <a:endParaRPr sz="18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8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8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</a:t>
                      </a:r>
                      <a:endParaRPr sz="18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</a:t>
                      </a:r>
                      <a:endParaRPr sz="18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8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</a:t>
                      </a:r>
                      <a:endParaRPr sz="18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</a:t>
                      </a:r>
                      <a:endParaRPr sz="18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</a:t>
                      </a:r>
                      <a:endParaRPr sz="18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</a:t>
                      </a:r>
                      <a:endParaRPr sz="18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8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</a:t>
                      </a:r>
                      <a:endParaRPr sz="18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</a:t>
                      </a:r>
                      <a:endParaRPr sz="18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</a:t>
                      </a:r>
                      <a:endParaRPr sz="18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</a:t>
                      </a:r>
                      <a:endParaRPr sz="18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</a:t>
                      </a:r>
                      <a:endParaRPr sz="18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42" name="Google Shape;742;p26"/>
          <p:cNvSpPr txBox="1"/>
          <p:nvPr/>
        </p:nvSpPr>
        <p:spPr>
          <a:xfrm>
            <a:off x="1258955" y="1834437"/>
            <a:ext cx="7297274" cy="5010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 number of rows in the table is equal to 2</a:t>
            </a:r>
            <a:r>
              <a:rPr baseline="30000" lang="en-US" sz="22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</a:t>
            </a:r>
            <a:r>
              <a:rPr lang="en-US" sz="22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where </a:t>
            </a:r>
            <a:r>
              <a:rPr i="1" lang="en-US" sz="22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 </a:t>
            </a:r>
            <a:r>
              <a:rPr lang="en-US" sz="22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is the number of literals in the function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 combinations of 0s and 1s for rows of this table are obtained from the binary numbers by counting from 0 to 2</a:t>
            </a:r>
            <a:r>
              <a:rPr baseline="30000" lang="en-US" sz="22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</a:t>
            </a:r>
            <a:r>
              <a:rPr lang="en-US" sz="22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-1</a:t>
            </a:r>
            <a:endParaRPr sz="2200">
              <a:solidFill>
                <a:srgbClr val="3F3F3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43" name="Google Shape;743;p26"/>
          <p:cNvSpPr/>
          <p:nvPr/>
        </p:nvSpPr>
        <p:spPr>
          <a:xfrm>
            <a:off x="1984052" y="562652"/>
            <a:ext cx="11485419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Helvetica Neue Light"/>
              <a:buNone/>
            </a:pPr>
            <a:r>
              <a:rPr b="1" lang="en-US" sz="3600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Boolean function : </a:t>
            </a:r>
            <a:r>
              <a:rPr b="1" lang="en-US" sz="3200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as</a:t>
            </a:r>
            <a:r>
              <a:rPr b="1" lang="en-US" sz="3600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lang="en-US" sz="3200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Truth Table (step1) </a:t>
            </a:r>
            <a:r>
              <a:rPr lang="en-US" sz="3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1)  </a:t>
            </a:r>
            <a:endParaRPr b="0" i="0" sz="3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44" name="Google Shape;744;p26"/>
          <p:cNvSpPr txBox="1"/>
          <p:nvPr/>
        </p:nvSpPr>
        <p:spPr>
          <a:xfrm>
            <a:off x="9281362" y="1915201"/>
            <a:ext cx="25072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Helvetica Neue Light"/>
              <a:buNone/>
            </a:pPr>
            <a:r>
              <a:rPr b="0" i="0" lang="en-US" sz="1800" u="none" strike="noStrike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 = X + </a:t>
            </a:r>
            <a:r>
              <a:rPr b="0" i="0" lang="en-US" sz="1800" u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b="0" i="0" lang="en-US" sz="1800" u="none" strike="noStrike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·Z</a:t>
            </a:r>
            <a:endParaRPr b="0" i="0" sz="1800" u="none" strike="noStrike">
              <a:solidFill>
                <a:srgbClr val="33333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745" name="Google Shape;745;p26"/>
          <p:cNvCxnSpPr/>
          <p:nvPr/>
        </p:nvCxnSpPr>
        <p:spPr>
          <a:xfrm>
            <a:off x="10731629" y="1974915"/>
            <a:ext cx="180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7"/>
          <p:cNvSpPr txBox="1"/>
          <p:nvPr>
            <p:ph type="title"/>
          </p:nvPr>
        </p:nvSpPr>
        <p:spPr>
          <a:xfrm>
            <a:off x="1984095" y="2795729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Helvetica Neue Light"/>
              <a:buNone/>
            </a:pPr>
            <a:r>
              <a:rPr b="1" lang="en-US" sz="4400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Boolean Equations </a:t>
            </a:r>
            <a:br>
              <a:rPr b="1" lang="en-US" sz="4400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1" lang="en-US" sz="4400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 Represent a Logic Circuit </a:t>
            </a:r>
            <a:r>
              <a:rPr b="1" lang="en-US" sz="2400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(step 2)</a:t>
            </a:r>
            <a:endParaRPr b="1" sz="4400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51" name="Google Shape;751;p27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752" name="Google Shape;752;p27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b="1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8"/>
          <p:cNvSpPr txBox="1"/>
          <p:nvPr>
            <p:ph idx="1" type="body"/>
          </p:nvPr>
        </p:nvSpPr>
        <p:spPr>
          <a:xfrm>
            <a:off x="1771365" y="1377389"/>
            <a:ext cx="10515600" cy="5321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Assume we have the truth table of a Boolean Function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ts val="2400"/>
              <a:buChar char="🠶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How do we express the function in terms of the inputs in a </a:t>
            </a:r>
            <a:r>
              <a:rPr lang="en-US" sz="24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standard </a:t>
            </a: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manner?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ts val="2400"/>
              <a:buChar char="🠶"/>
            </a:pPr>
            <a:r>
              <a:rPr lang="en-US" sz="24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Idea: </a:t>
            </a:r>
            <a:r>
              <a:rPr lang="en-US" sz="2400">
                <a:solidFill>
                  <a:srgbClr val="00B05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Sum of Products </a:t>
            </a: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form</a:t>
            </a:r>
            <a:endParaRPr sz="2400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ts val="2400"/>
              <a:buChar char="🠶"/>
            </a:pPr>
            <a:r>
              <a:rPr lang="en-US" sz="2400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Express the truth table as a two-level Boolean expression</a:t>
            </a:r>
            <a:endParaRPr/>
          </a:p>
          <a:p>
            <a:pPr indent="-285750" lvl="1" marL="742950" rtl="0" algn="l">
              <a:spcBef>
                <a:spcPts val="1800"/>
              </a:spcBef>
              <a:spcAft>
                <a:spcPts val="0"/>
              </a:spcAft>
              <a:buSzPts val="2200"/>
              <a:buChar char="🠶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that contains </a:t>
            </a:r>
            <a:r>
              <a:rPr b="1" lang="en-US" sz="22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all</a:t>
            </a: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 input variable combinations that result in a 1 output</a:t>
            </a:r>
            <a:endParaRPr/>
          </a:p>
          <a:p>
            <a:pPr indent="-285750" lvl="1" marL="742950" rtl="0" algn="l">
              <a:spcBef>
                <a:spcPts val="1800"/>
              </a:spcBef>
              <a:spcAft>
                <a:spcPts val="0"/>
              </a:spcAft>
              <a:buSzPts val="2200"/>
              <a:buChar char="🠶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If ANY of the combinations of input variables that results in a 1 is TRUE, then the output is 1</a:t>
            </a:r>
            <a:endParaRPr/>
          </a:p>
          <a:p>
            <a:pPr indent="-285750" lvl="1" marL="742950" rtl="0" algn="l">
              <a:spcBef>
                <a:spcPts val="1800"/>
              </a:spcBef>
              <a:spcAft>
                <a:spcPts val="0"/>
              </a:spcAft>
              <a:buSzPts val="2200"/>
              <a:buChar char="🠶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F = OR of all input variable combinations that result in a 1</a:t>
            </a:r>
            <a:endParaRPr/>
          </a:p>
        </p:txBody>
      </p:sp>
      <p:sp>
        <p:nvSpPr>
          <p:cNvPr id="758" name="Google Shape;758;p28"/>
          <p:cNvSpPr/>
          <p:nvPr/>
        </p:nvSpPr>
        <p:spPr>
          <a:xfrm>
            <a:off x="1930264" y="406635"/>
            <a:ext cx="11485419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Helvetica Neue Light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Sum of Products Form: Key Idea</a:t>
            </a:r>
            <a:endParaRPr/>
          </a:p>
        </p:txBody>
      </p:sp>
      <p:sp>
        <p:nvSpPr>
          <p:cNvPr id="759" name="Google Shape;759;p2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9"/>
          <p:cNvSpPr txBox="1"/>
          <p:nvPr>
            <p:ph idx="1" type="body"/>
          </p:nvPr>
        </p:nvSpPr>
        <p:spPr>
          <a:xfrm>
            <a:off x="2280703" y="1002665"/>
            <a:ext cx="10515600" cy="58553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623" l="-56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 </a:t>
            </a:r>
            <a:endParaRPr/>
          </a:p>
        </p:txBody>
      </p:sp>
      <p:sp>
        <p:nvSpPr>
          <p:cNvPr id="765" name="Google Shape;765;p29"/>
          <p:cNvSpPr/>
          <p:nvPr/>
        </p:nvSpPr>
        <p:spPr>
          <a:xfrm>
            <a:off x="1795793" y="240371"/>
            <a:ext cx="11485419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Helvetica Neue Light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Some Definitions</a:t>
            </a:r>
            <a:endParaRPr/>
          </a:p>
        </p:txBody>
      </p:sp>
      <p:sp>
        <p:nvSpPr>
          <p:cNvPr id="766" name="Google Shape;766;p2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 txBox="1"/>
          <p:nvPr>
            <p:ph idx="1" type="body"/>
          </p:nvPr>
        </p:nvSpPr>
        <p:spPr>
          <a:xfrm>
            <a:off x="1568754" y="787782"/>
            <a:ext cx="10515600" cy="4932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342900" rtl="0" algn="just">
              <a:spcBef>
                <a:spcPts val="2400"/>
              </a:spcBef>
              <a:spcAft>
                <a:spcPts val="0"/>
              </a:spcAft>
              <a:buSzPts val="2200"/>
              <a:buChar char="🠶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Digital system is </a:t>
            </a:r>
            <a:r>
              <a:rPr b="1"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a combination of several circuits </a:t>
            </a: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(electronic devices),</a:t>
            </a:r>
            <a:endParaRPr/>
          </a:p>
          <a:p>
            <a:pPr indent="-342900" lvl="0" marL="342900" rtl="0" algn="just">
              <a:spcBef>
                <a:spcPts val="2400"/>
              </a:spcBef>
              <a:spcAft>
                <a:spcPts val="0"/>
              </a:spcAft>
              <a:buSzPts val="2200"/>
              <a:buChar char="🠶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These </a:t>
            </a:r>
            <a:r>
              <a:rPr lang="en-US" sz="2200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circuits are designed </a:t>
            </a: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and their </a:t>
            </a:r>
            <a:r>
              <a:rPr lang="en-US" sz="2200">
                <a:solidFill>
                  <a:srgbClr val="00B05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behaviors are analyzed </a:t>
            </a: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with the use of a mathematical discipline known as </a:t>
            </a:r>
            <a:r>
              <a:rPr b="1" lang="en-US" sz="2200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Boolean algebra.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ts val="2200"/>
              <a:buChar char="🠶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Named after George Boole (1815-1864)</a:t>
            </a:r>
            <a:endParaRPr/>
          </a:p>
          <a:p>
            <a:pPr indent="-285750" lvl="1" marL="742950" rtl="0" algn="just">
              <a:spcBef>
                <a:spcPts val="1200"/>
              </a:spcBef>
              <a:spcAft>
                <a:spcPts val="0"/>
              </a:spcAft>
              <a:buSzPts val="2000"/>
              <a:buChar char="🠶"/>
            </a:pP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An English mathematician, who was first to develop and describe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1" marL="457200" rtl="0" algn="just"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    a formal system to work with truth values.</a:t>
            </a:r>
            <a:endParaRPr/>
          </a:p>
          <a:p>
            <a:pPr indent="-342900" lvl="0" marL="342900" rtl="0" algn="just">
              <a:spcBef>
                <a:spcPts val="2400"/>
              </a:spcBef>
              <a:spcAft>
                <a:spcPts val="0"/>
              </a:spcAft>
              <a:buSzPts val="2200"/>
              <a:buChar char="🠶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Boolean logic is a branch of mathematics that deals with rules for manipulating the two logical truth values </a:t>
            </a:r>
            <a:r>
              <a:rPr lang="en-US" sz="2200">
                <a:solidFill>
                  <a:srgbClr val="00B05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true </a:t>
            </a: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and </a:t>
            </a:r>
            <a:r>
              <a:rPr lang="en-US" sz="2200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false</a:t>
            </a: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1" name="Google Shape;191;p3"/>
          <p:cNvSpPr/>
          <p:nvPr/>
        </p:nvSpPr>
        <p:spPr>
          <a:xfrm>
            <a:off x="1911267" y="476269"/>
            <a:ext cx="11485419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Helvetica Neue Light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Introduction</a:t>
            </a:r>
            <a:endParaRPr b="1" i="0" sz="36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2" name="Google Shape;192;p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  <p:pic>
        <p:nvPicPr>
          <p:cNvPr id="193" name="Google Shape;19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0824" y="2765673"/>
            <a:ext cx="1648972" cy="1934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0"/>
          <p:cNvSpPr txBox="1"/>
          <p:nvPr>
            <p:ph idx="1" type="body"/>
          </p:nvPr>
        </p:nvSpPr>
        <p:spPr>
          <a:xfrm>
            <a:off x="1676400" y="1544782"/>
            <a:ext cx="10515600" cy="488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600"/>
              <a:buChar char="🠶"/>
            </a:pPr>
            <a:r>
              <a:rPr b="0" lang="en-US" sz="26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Truth table </a:t>
            </a:r>
            <a:r>
              <a:rPr b="0" lang="en-US" sz="2600">
                <a:latin typeface="Helvetica Neue Light"/>
                <a:ea typeface="Helvetica Neue Light"/>
                <a:cs typeface="Helvetica Neue Light"/>
                <a:sym typeface="Helvetica Neue Light"/>
              </a:rPr>
              <a:t>is the unique </a:t>
            </a:r>
            <a:r>
              <a:rPr b="0" lang="en-US" sz="2600">
                <a:solidFill>
                  <a:srgbClr val="00B05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signature</a:t>
            </a:r>
            <a:r>
              <a:rPr b="0" lang="en-US" sz="2600">
                <a:latin typeface="Helvetica Neue Light"/>
                <a:ea typeface="Helvetica Neue Light"/>
                <a:cs typeface="Helvetica Neue Light"/>
                <a:sym typeface="Helvetica Neue Light"/>
              </a:rPr>
              <a:t> of a Boolean </a:t>
            </a:r>
            <a:r>
              <a:rPr b="0" i="1" lang="en-US" sz="2600">
                <a:latin typeface="Helvetica Neue Light"/>
                <a:ea typeface="Helvetica Neue Light"/>
                <a:cs typeface="Helvetica Neue Light"/>
                <a:sym typeface="Helvetica Neue Light"/>
              </a:rPr>
              <a:t>function</a:t>
            </a:r>
            <a:r>
              <a:rPr b="0" lang="en-US" sz="2600">
                <a:latin typeface="Helvetica Neue Light"/>
                <a:ea typeface="Helvetica Neue Light"/>
                <a:cs typeface="Helvetica Neue Light"/>
                <a:sym typeface="Helvetica Neue Light"/>
              </a:rPr>
              <a:t> …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b="0"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But, it is an expensive representation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600"/>
              <a:buChar char="🠶"/>
            </a:pPr>
            <a:r>
              <a:rPr lang="en-US" sz="2600">
                <a:latin typeface="Helvetica Neue Light"/>
                <a:ea typeface="Helvetica Neue Light"/>
                <a:cs typeface="Helvetica Neue Light"/>
                <a:sym typeface="Helvetica Neue Light"/>
              </a:rPr>
              <a:t>A B</a:t>
            </a:r>
            <a:r>
              <a:rPr b="0" lang="en-US" sz="2600">
                <a:latin typeface="Helvetica Neue Light"/>
                <a:ea typeface="Helvetica Neue Light"/>
                <a:cs typeface="Helvetica Neue Light"/>
                <a:sym typeface="Helvetica Neue Light"/>
              </a:rPr>
              <a:t>oolean function can have many alternative Boolean expressions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b="0"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i.e., many alternative Boolean expressions (and gate realizations) may have the same truth table (and function)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>
              <a:solidFill>
                <a:srgbClr val="008A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600"/>
              <a:buChar char="🠶"/>
            </a:pPr>
            <a:r>
              <a:rPr b="0" lang="en-US" sz="2600">
                <a:solidFill>
                  <a:srgbClr val="008A3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Canonical</a:t>
            </a:r>
            <a:r>
              <a:rPr b="0" lang="en-US" sz="2600">
                <a:latin typeface="Helvetica Neue Light"/>
                <a:ea typeface="Helvetica Neue Light"/>
                <a:cs typeface="Helvetica Neue Light"/>
                <a:sym typeface="Helvetica Neue Light"/>
              </a:rPr>
              <a:t> form: </a:t>
            </a:r>
            <a:r>
              <a:rPr b="0" lang="en-US" sz="26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standard form for a Boolean expression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b="0"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Provides a unique algebraic signature 		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b="0" lang="en-US" sz="2000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If they all say the same thing, why do we care?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US" sz="20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Different Boolean expressions lead to different gate realizations</a:t>
            </a:r>
            <a:endParaRPr b="0" sz="2000">
              <a:solidFill>
                <a:srgbClr val="0070C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72" name="Google Shape;772;p30"/>
          <p:cNvSpPr/>
          <p:nvPr/>
        </p:nvSpPr>
        <p:spPr>
          <a:xfrm>
            <a:off x="1849582" y="452254"/>
            <a:ext cx="11485419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Helvetica Neue Light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Two-Level Canonical (Standard) Forms</a:t>
            </a:r>
            <a:endParaRPr/>
          </a:p>
        </p:txBody>
      </p:sp>
      <p:sp>
        <p:nvSpPr>
          <p:cNvPr id="773" name="Google Shape;773;p3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31"/>
          <p:cNvSpPr txBox="1"/>
          <p:nvPr/>
        </p:nvSpPr>
        <p:spPr>
          <a:xfrm>
            <a:off x="1846591" y="1246068"/>
            <a:ext cx="3958456" cy="365228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rgbClr val="00B05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Sum of Products Form (SOP)</a:t>
            </a:r>
            <a:endParaRPr/>
          </a:p>
        </p:txBody>
      </p:sp>
      <p:sp>
        <p:nvSpPr>
          <p:cNvPr id="779" name="Google Shape;779;p31"/>
          <p:cNvSpPr txBox="1"/>
          <p:nvPr/>
        </p:nvSpPr>
        <p:spPr>
          <a:xfrm>
            <a:off x="2620130" y="1705499"/>
            <a:ext cx="6768776" cy="312906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Also known as </a:t>
            </a:r>
            <a:r>
              <a:rPr b="1" lang="en-US" sz="20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disjunctive normal form </a:t>
            </a:r>
            <a:r>
              <a:rPr b="0" lang="en-US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or </a:t>
            </a:r>
            <a:r>
              <a:rPr b="1" lang="en-US" sz="20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minterm expansion</a:t>
            </a:r>
            <a:endParaRPr/>
          </a:p>
        </p:txBody>
      </p:sp>
      <p:sp>
        <p:nvSpPr>
          <p:cNvPr id="780" name="Google Shape;780;p31"/>
          <p:cNvSpPr txBox="1"/>
          <p:nvPr/>
        </p:nvSpPr>
        <p:spPr>
          <a:xfrm>
            <a:off x="5134406" y="2174517"/>
            <a:ext cx="781240" cy="28674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F4651"/>
                </a:solidFill>
                <a:latin typeface="Arial"/>
                <a:ea typeface="Arial"/>
                <a:cs typeface="Arial"/>
                <a:sym typeface="Arial"/>
              </a:rPr>
              <a:t>0  1 1</a:t>
            </a:r>
            <a:endParaRPr/>
          </a:p>
        </p:txBody>
      </p:sp>
      <p:sp>
        <p:nvSpPr>
          <p:cNvPr id="781" name="Google Shape;781;p31"/>
          <p:cNvSpPr txBox="1"/>
          <p:nvPr/>
        </p:nvSpPr>
        <p:spPr>
          <a:xfrm>
            <a:off x="6188506" y="2174517"/>
            <a:ext cx="777264" cy="28674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F4651"/>
                </a:solidFill>
                <a:latin typeface="Arial"/>
                <a:ea typeface="Arial"/>
                <a:cs typeface="Arial"/>
                <a:sym typeface="Arial"/>
              </a:rPr>
              <a:t>1 0 0</a:t>
            </a:r>
            <a:endParaRPr/>
          </a:p>
        </p:txBody>
      </p:sp>
      <p:sp>
        <p:nvSpPr>
          <p:cNvPr id="782" name="Google Shape;782;p31"/>
          <p:cNvSpPr txBox="1"/>
          <p:nvPr/>
        </p:nvSpPr>
        <p:spPr>
          <a:xfrm>
            <a:off x="7293406" y="2174517"/>
            <a:ext cx="767646" cy="28674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F4651"/>
                </a:solidFill>
                <a:latin typeface="Arial"/>
                <a:ea typeface="Arial"/>
                <a:cs typeface="Arial"/>
                <a:sym typeface="Arial"/>
              </a:rPr>
              <a:t>1 0  1</a:t>
            </a:r>
            <a:endParaRPr/>
          </a:p>
        </p:txBody>
      </p:sp>
      <p:sp>
        <p:nvSpPr>
          <p:cNvPr id="783" name="Google Shape;783;p31"/>
          <p:cNvSpPr txBox="1"/>
          <p:nvPr/>
        </p:nvSpPr>
        <p:spPr>
          <a:xfrm>
            <a:off x="8334807" y="2174517"/>
            <a:ext cx="726609" cy="28674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F4651"/>
                </a:solidFill>
                <a:latin typeface="Arial"/>
                <a:ea typeface="Arial"/>
                <a:cs typeface="Arial"/>
                <a:sym typeface="Arial"/>
              </a:rPr>
              <a:t>1 1 0</a:t>
            </a:r>
            <a:endParaRPr/>
          </a:p>
        </p:txBody>
      </p:sp>
      <p:sp>
        <p:nvSpPr>
          <p:cNvPr id="784" name="Google Shape;784;p31"/>
          <p:cNvSpPr txBox="1"/>
          <p:nvPr/>
        </p:nvSpPr>
        <p:spPr>
          <a:xfrm>
            <a:off x="9388906" y="2174517"/>
            <a:ext cx="719684" cy="28674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F4651"/>
                </a:solidFill>
                <a:latin typeface="Arial"/>
                <a:ea typeface="Arial"/>
                <a:cs typeface="Arial"/>
                <a:sym typeface="Arial"/>
              </a:rPr>
              <a:t>1 1 1</a:t>
            </a:r>
            <a:endParaRPr/>
          </a:p>
        </p:txBody>
      </p:sp>
      <p:graphicFrame>
        <p:nvGraphicFramePr>
          <p:cNvPr id="785" name="Google Shape;785;p31"/>
          <p:cNvGraphicFramePr/>
          <p:nvPr/>
        </p:nvGraphicFramePr>
        <p:xfrm>
          <a:off x="2440100" y="21704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{C663F625-AD00-4DCE-8892-2B1671899064}</a:tableStyleId>
              </a:tblPr>
              <a:tblGrid>
                <a:gridCol w="457200"/>
                <a:gridCol w="457200"/>
                <a:gridCol w="457200"/>
                <a:gridCol w="457200"/>
              </a:tblGrid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2F2F2F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2F2F2F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2F2F2F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2F2F2F"/>
                        </a:solidFill>
                      </a:endParaRPr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86" name="Google Shape;786;p31"/>
          <p:cNvCxnSpPr/>
          <p:nvPr/>
        </p:nvCxnSpPr>
        <p:spPr>
          <a:xfrm flipH="1" rot="10800000">
            <a:off x="5179849" y="2739857"/>
            <a:ext cx="699801" cy="8"/>
          </a:xfrm>
          <a:prstGeom prst="straightConnector1">
            <a:avLst/>
          </a:prstGeom>
          <a:noFill/>
          <a:ln cap="flat" cmpd="sng" w="25400">
            <a:solidFill>
              <a:srgbClr val="062B6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7" name="Google Shape;787;p31"/>
          <p:cNvSpPr/>
          <p:nvPr/>
        </p:nvSpPr>
        <p:spPr>
          <a:xfrm>
            <a:off x="4266360" y="2753001"/>
            <a:ext cx="1271138" cy="676842"/>
          </a:xfrm>
          <a:custGeom>
            <a:rect b="b" l="l" r="r" t="t"/>
            <a:pathLst>
              <a:path extrusionOk="0" h="21216" w="20992">
                <a:moveTo>
                  <a:pt x="20958" y="0"/>
                </a:moveTo>
                <a:cubicBezTo>
                  <a:pt x="20958" y="0"/>
                  <a:pt x="21600" y="9797"/>
                  <a:pt x="17296" y="15698"/>
                </a:cubicBezTo>
                <a:cubicBezTo>
                  <a:pt x="12992" y="21600"/>
                  <a:pt x="0" y="21211"/>
                  <a:pt x="0" y="21211"/>
                </a:cubicBezTo>
              </a:path>
            </a:pathLst>
          </a:custGeom>
          <a:noFill/>
          <a:ln cap="flat" cmpd="sng" w="25400">
            <a:solidFill>
              <a:srgbClr val="062B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62B6B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788" name="Google Shape;788;p31"/>
          <p:cNvCxnSpPr/>
          <p:nvPr/>
        </p:nvCxnSpPr>
        <p:spPr>
          <a:xfrm>
            <a:off x="6239307" y="2738086"/>
            <a:ext cx="744617" cy="3212"/>
          </a:xfrm>
          <a:prstGeom prst="straightConnector1">
            <a:avLst/>
          </a:prstGeom>
          <a:noFill/>
          <a:ln cap="flat" cmpd="sng" w="25400">
            <a:solidFill>
              <a:srgbClr val="062B6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9" name="Google Shape;789;p31"/>
          <p:cNvCxnSpPr/>
          <p:nvPr/>
        </p:nvCxnSpPr>
        <p:spPr>
          <a:xfrm flipH="1" rot="10800000">
            <a:off x="7344206" y="2738079"/>
            <a:ext cx="699800" cy="8"/>
          </a:xfrm>
          <a:prstGeom prst="straightConnector1">
            <a:avLst/>
          </a:prstGeom>
          <a:noFill/>
          <a:ln cap="flat" cmpd="sng" w="25400">
            <a:solidFill>
              <a:srgbClr val="062B6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0" name="Google Shape;790;p31"/>
          <p:cNvCxnSpPr/>
          <p:nvPr/>
        </p:nvCxnSpPr>
        <p:spPr>
          <a:xfrm flipH="1" rot="10800000">
            <a:off x="8385606" y="2738079"/>
            <a:ext cx="699800" cy="8"/>
          </a:xfrm>
          <a:prstGeom prst="straightConnector1">
            <a:avLst/>
          </a:prstGeom>
          <a:noFill/>
          <a:ln cap="flat" cmpd="sng" w="25400">
            <a:solidFill>
              <a:srgbClr val="062B6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1" name="Google Shape;791;p31"/>
          <p:cNvCxnSpPr/>
          <p:nvPr/>
        </p:nvCxnSpPr>
        <p:spPr>
          <a:xfrm>
            <a:off x="9439707" y="2738086"/>
            <a:ext cx="625555" cy="5474"/>
          </a:xfrm>
          <a:prstGeom prst="straightConnector1">
            <a:avLst/>
          </a:prstGeom>
          <a:noFill/>
          <a:ln cap="flat" cmpd="sng" w="25400">
            <a:solidFill>
              <a:srgbClr val="062B6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2" name="Google Shape;792;p31"/>
          <p:cNvSpPr/>
          <p:nvPr/>
        </p:nvSpPr>
        <p:spPr>
          <a:xfrm>
            <a:off x="4278466" y="2738079"/>
            <a:ext cx="2342547" cy="952500"/>
          </a:xfrm>
          <a:custGeom>
            <a:rect b="b" l="l" r="r" t="t"/>
            <a:pathLst>
              <a:path extrusionOk="0" h="21600" w="21319">
                <a:moveTo>
                  <a:pt x="21313" y="0"/>
                </a:moveTo>
                <a:cubicBezTo>
                  <a:pt x="21313" y="0"/>
                  <a:pt x="21600" y="9391"/>
                  <a:pt x="18336" y="13976"/>
                </a:cubicBezTo>
                <a:cubicBezTo>
                  <a:pt x="14616" y="19203"/>
                  <a:pt x="6257" y="21548"/>
                  <a:pt x="0" y="21600"/>
                </a:cubicBezTo>
              </a:path>
            </a:pathLst>
          </a:custGeom>
          <a:noFill/>
          <a:ln cap="flat" cmpd="sng" w="25400">
            <a:solidFill>
              <a:srgbClr val="062B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62B6B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93" name="Google Shape;793;p31"/>
          <p:cNvSpPr/>
          <p:nvPr/>
        </p:nvSpPr>
        <p:spPr>
          <a:xfrm>
            <a:off x="4272394" y="2738080"/>
            <a:ext cx="3427413" cy="1202571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cubicBezTo>
                  <a:pt x="21600" y="0"/>
                  <a:pt x="21147" y="9771"/>
                  <a:pt x="18996" y="12816"/>
                </a:cubicBezTo>
                <a:cubicBezTo>
                  <a:pt x="14446" y="19255"/>
                  <a:pt x="5923" y="21330"/>
                  <a:pt x="0" y="21600"/>
                </a:cubicBezTo>
              </a:path>
            </a:pathLst>
          </a:custGeom>
          <a:noFill/>
          <a:ln cap="flat" cmpd="sng" w="25400">
            <a:solidFill>
              <a:srgbClr val="062B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62B6B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94" name="Google Shape;794;p31"/>
          <p:cNvSpPr/>
          <p:nvPr/>
        </p:nvSpPr>
        <p:spPr>
          <a:xfrm>
            <a:off x="4271322" y="2754431"/>
            <a:ext cx="4476355" cy="1457405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cubicBezTo>
                  <a:pt x="21600" y="0"/>
                  <a:pt x="20240" y="11267"/>
                  <a:pt x="18190" y="13875"/>
                </a:cubicBezTo>
                <a:cubicBezTo>
                  <a:pt x="13400" y="19968"/>
                  <a:pt x="6151" y="21377"/>
                  <a:pt x="0" y="21600"/>
                </a:cubicBezTo>
              </a:path>
            </a:pathLst>
          </a:custGeom>
          <a:noFill/>
          <a:ln cap="flat" cmpd="sng" w="25400">
            <a:solidFill>
              <a:srgbClr val="062B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62B6B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95" name="Google Shape;795;p31"/>
          <p:cNvSpPr/>
          <p:nvPr/>
        </p:nvSpPr>
        <p:spPr>
          <a:xfrm>
            <a:off x="4275847" y="2752961"/>
            <a:ext cx="5493743" cy="172434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cubicBezTo>
                  <a:pt x="21600" y="0"/>
                  <a:pt x="21207" y="9106"/>
                  <a:pt x="18562" y="12859"/>
                </a:cubicBezTo>
                <a:cubicBezTo>
                  <a:pt x="14811" y="18180"/>
                  <a:pt x="6757" y="21506"/>
                  <a:pt x="0" y="21600"/>
                </a:cubicBezTo>
              </a:path>
            </a:pathLst>
          </a:custGeom>
          <a:noFill/>
          <a:ln cap="flat" cmpd="sng" w="25400">
            <a:solidFill>
              <a:srgbClr val="062B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62B6B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96" name="Google Shape;796;p31"/>
          <p:cNvSpPr/>
          <p:nvPr/>
        </p:nvSpPr>
        <p:spPr>
          <a:xfrm>
            <a:off x="3531737" y="5799295"/>
            <a:ext cx="6006711" cy="369332"/>
          </a:xfrm>
          <a:prstGeom prst="rect">
            <a:avLst/>
          </a:prstGeom>
          <a:solidFill>
            <a:srgbClr val="FFE9A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All Boolean equations can be written in SOP form</a:t>
            </a:r>
            <a:endParaRPr/>
          </a:p>
        </p:txBody>
      </p:sp>
      <p:sp>
        <p:nvSpPr>
          <p:cNvPr id="797" name="Google Shape;797;p31"/>
          <p:cNvSpPr/>
          <p:nvPr/>
        </p:nvSpPr>
        <p:spPr>
          <a:xfrm>
            <a:off x="2349019" y="4751834"/>
            <a:ext cx="814827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EC41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Each row in a truth table has a minterm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EC41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minterm is a product (AND) of literals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EC41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Each minterm is TRUE for that row (and only that row)</a:t>
            </a:r>
            <a:endParaRPr/>
          </a:p>
          <a:p>
            <a:pPr indent="-158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EC419"/>
              </a:buClr>
              <a:buSzPts val="2000"/>
              <a:buFont typeface="Arial"/>
              <a:buNone/>
            </a:pPr>
            <a:r>
              <a:t/>
            </a:r>
            <a:endParaRPr b="1" i="1" sz="2000" u="none" cap="none" strike="noStrike">
              <a:solidFill>
                <a:srgbClr val="FEC41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98" name="Google Shape;798;p31"/>
          <p:cNvSpPr/>
          <p:nvPr/>
        </p:nvSpPr>
        <p:spPr>
          <a:xfrm>
            <a:off x="4585447" y="2395459"/>
            <a:ext cx="5566524" cy="4008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799" name="Google Shape;799;p31"/>
          <p:cNvSpPr/>
          <p:nvPr/>
        </p:nvSpPr>
        <p:spPr>
          <a:xfrm>
            <a:off x="2468901" y="2126773"/>
            <a:ext cx="405880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800" name="Google Shape;800;p31"/>
          <p:cNvSpPr/>
          <p:nvPr/>
        </p:nvSpPr>
        <p:spPr>
          <a:xfrm>
            <a:off x="2887373" y="2126773"/>
            <a:ext cx="402674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801" name="Google Shape;801;p31"/>
          <p:cNvSpPr/>
          <p:nvPr/>
        </p:nvSpPr>
        <p:spPr>
          <a:xfrm>
            <a:off x="3362207" y="2126773"/>
            <a:ext cx="385041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802" name="Google Shape;802;p31"/>
          <p:cNvSpPr/>
          <p:nvPr/>
        </p:nvSpPr>
        <p:spPr>
          <a:xfrm>
            <a:off x="3825819" y="2126773"/>
            <a:ext cx="378629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803" name="Google Shape;803;p31"/>
          <p:cNvSpPr txBox="1"/>
          <p:nvPr/>
        </p:nvSpPr>
        <p:spPr>
          <a:xfrm>
            <a:off x="1756829" y="6307495"/>
            <a:ext cx="1001928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Find all the input combinations (minterms) for which the output of the function is TRUE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804" name="Google Shape;804;p31"/>
          <p:cNvSpPr/>
          <p:nvPr/>
        </p:nvSpPr>
        <p:spPr>
          <a:xfrm>
            <a:off x="1625999" y="354113"/>
            <a:ext cx="11485419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Helvetica Neue Light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Two-Level Canonical Forms</a:t>
            </a:r>
            <a:endParaRPr/>
          </a:p>
        </p:txBody>
      </p:sp>
      <p:sp>
        <p:nvSpPr>
          <p:cNvPr id="805" name="Google Shape;805;p3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b="1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11" name="Google Shape;811;p32"/>
          <p:cNvSpPr/>
          <p:nvPr/>
        </p:nvSpPr>
        <p:spPr>
          <a:xfrm>
            <a:off x="2604871" y="3061766"/>
            <a:ext cx="1763713" cy="244475"/>
          </a:xfrm>
          <a:prstGeom prst="rect">
            <a:avLst/>
          </a:prstGeom>
          <a:solidFill>
            <a:srgbClr val="F2F2F2"/>
          </a:solidFill>
          <a:ln cap="rnd" cmpd="sng" w="158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62B6B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aphicFrame>
        <p:nvGraphicFramePr>
          <p:cNvPr id="812" name="Google Shape;812;p32"/>
          <p:cNvGraphicFramePr/>
          <p:nvPr/>
        </p:nvGraphicFramePr>
        <p:xfrm>
          <a:off x="2604870" y="13962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{C663F625-AD00-4DCE-8892-2B1671899064}</a:tableStyleId>
              </a:tblPr>
              <a:tblGrid>
                <a:gridCol w="457200"/>
                <a:gridCol w="457200"/>
                <a:gridCol w="457200"/>
                <a:gridCol w="457200"/>
              </a:tblGrid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2F2F2F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2F2F2F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2F2F2F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2F2F2F"/>
                        </a:solidFill>
                      </a:endParaRPr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3" name="Google Shape;813;p32"/>
          <p:cNvSpPr txBox="1"/>
          <p:nvPr/>
        </p:nvSpPr>
        <p:spPr>
          <a:xfrm>
            <a:off x="2220926" y="4109490"/>
            <a:ext cx="9088723" cy="296823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33" r="0" t="-123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814" name="Google Shape;814;p32"/>
          <p:cNvSpPr/>
          <p:nvPr/>
        </p:nvSpPr>
        <p:spPr>
          <a:xfrm>
            <a:off x="7424981" y="1379554"/>
            <a:ext cx="800100" cy="6096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595959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62B6B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15" name="Google Shape;815;p32"/>
          <p:cNvSpPr txBox="1"/>
          <p:nvPr/>
        </p:nvSpPr>
        <p:spPr>
          <a:xfrm>
            <a:off x="5278681" y="1374792"/>
            <a:ext cx="781240" cy="28674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62B6B"/>
                </a:solidFill>
                <a:latin typeface="Arial"/>
                <a:ea typeface="Arial"/>
                <a:cs typeface="Arial"/>
                <a:sym typeface="Arial"/>
              </a:rPr>
              <a:t>0  1 1</a:t>
            </a:r>
            <a:endParaRPr/>
          </a:p>
        </p:txBody>
      </p:sp>
      <p:sp>
        <p:nvSpPr>
          <p:cNvPr id="816" name="Google Shape;816;p32"/>
          <p:cNvSpPr txBox="1"/>
          <p:nvPr/>
        </p:nvSpPr>
        <p:spPr>
          <a:xfrm>
            <a:off x="6332781" y="1374792"/>
            <a:ext cx="777264" cy="28674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62B6B"/>
                </a:solidFill>
                <a:latin typeface="Arial"/>
                <a:ea typeface="Arial"/>
                <a:cs typeface="Arial"/>
                <a:sym typeface="Arial"/>
              </a:rPr>
              <a:t>1 0 0</a:t>
            </a:r>
            <a:endParaRPr/>
          </a:p>
        </p:txBody>
      </p:sp>
      <p:sp>
        <p:nvSpPr>
          <p:cNvPr id="817" name="Google Shape;817;p32"/>
          <p:cNvSpPr txBox="1"/>
          <p:nvPr/>
        </p:nvSpPr>
        <p:spPr>
          <a:xfrm>
            <a:off x="7437681" y="1374792"/>
            <a:ext cx="767646" cy="28674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62B6B"/>
                </a:solidFill>
                <a:latin typeface="Arial"/>
                <a:ea typeface="Arial"/>
                <a:cs typeface="Arial"/>
                <a:sym typeface="Arial"/>
              </a:rPr>
              <a:t>1 0  1</a:t>
            </a:r>
            <a:endParaRPr/>
          </a:p>
        </p:txBody>
      </p:sp>
      <p:sp>
        <p:nvSpPr>
          <p:cNvPr id="818" name="Google Shape;818;p32"/>
          <p:cNvSpPr txBox="1"/>
          <p:nvPr/>
        </p:nvSpPr>
        <p:spPr>
          <a:xfrm>
            <a:off x="8479082" y="1374792"/>
            <a:ext cx="726609" cy="28674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62B6B"/>
                </a:solidFill>
                <a:latin typeface="Arial"/>
                <a:ea typeface="Arial"/>
                <a:cs typeface="Arial"/>
                <a:sym typeface="Arial"/>
              </a:rPr>
              <a:t>1 1 0</a:t>
            </a:r>
            <a:endParaRPr/>
          </a:p>
        </p:txBody>
      </p:sp>
      <p:sp>
        <p:nvSpPr>
          <p:cNvPr id="819" name="Google Shape;819;p32"/>
          <p:cNvSpPr txBox="1"/>
          <p:nvPr/>
        </p:nvSpPr>
        <p:spPr>
          <a:xfrm>
            <a:off x="9533181" y="1374792"/>
            <a:ext cx="719684" cy="28674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62B6B"/>
                </a:solidFill>
                <a:latin typeface="Arial"/>
                <a:ea typeface="Arial"/>
                <a:cs typeface="Arial"/>
                <a:sym typeface="Arial"/>
              </a:rPr>
              <a:t>1 1 1</a:t>
            </a:r>
            <a:endParaRPr/>
          </a:p>
        </p:txBody>
      </p:sp>
      <p:cxnSp>
        <p:nvCxnSpPr>
          <p:cNvPr id="820" name="Google Shape;820;p32"/>
          <p:cNvCxnSpPr/>
          <p:nvPr/>
        </p:nvCxnSpPr>
        <p:spPr>
          <a:xfrm flipH="1" rot="10800000">
            <a:off x="5324124" y="1940132"/>
            <a:ext cx="699801" cy="8"/>
          </a:xfrm>
          <a:prstGeom prst="straightConnector1">
            <a:avLst/>
          </a:prstGeom>
          <a:noFill/>
          <a:ln cap="flat" cmpd="sng" w="25400">
            <a:solidFill>
              <a:srgbClr val="062B6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1" name="Google Shape;821;p32"/>
          <p:cNvSpPr/>
          <p:nvPr/>
        </p:nvSpPr>
        <p:spPr>
          <a:xfrm>
            <a:off x="4410635" y="1953276"/>
            <a:ext cx="1271138" cy="676842"/>
          </a:xfrm>
          <a:custGeom>
            <a:rect b="b" l="l" r="r" t="t"/>
            <a:pathLst>
              <a:path extrusionOk="0" h="21216" w="20992">
                <a:moveTo>
                  <a:pt x="20958" y="0"/>
                </a:moveTo>
                <a:cubicBezTo>
                  <a:pt x="20958" y="0"/>
                  <a:pt x="21600" y="9797"/>
                  <a:pt x="17296" y="15698"/>
                </a:cubicBezTo>
                <a:cubicBezTo>
                  <a:pt x="12992" y="21600"/>
                  <a:pt x="0" y="21211"/>
                  <a:pt x="0" y="21211"/>
                </a:cubicBezTo>
              </a:path>
            </a:pathLst>
          </a:custGeom>
          <a:noFill/>
          <a:ln cap="flat" cmpd="sng" w="25400">
            <a:solidFill>
              <a:srgbClr val="062B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62B6B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822" name="Google Shape;822;p32"/>
          <p:cNvCxnSpPr/>
          <p:nvPr/>
        </p:nvCxnSpPr>
        <p:spPr>
          <a:xfrm>
            <a:off x="6383582" y="1938361"/>
            <a:ext cx="744617" cy="3212"/>
          </a:xfrm>
          <a:prstGeom prst="straightConnector1">
            <a:avLst/>
          </a:prstGeom>
          <a:noFill/>
          <a:ln cap="flat" cmpd="sng" w="25400">
            <a:solidFill>
              <a:srgbClr val="062B6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3" name="Google Shape;823;p32"/>
          <p:cNvCxnSpPr/>
          <p:nvPr/>
        </p:nvCxnSpPr>
        <p:spPr>
          <a:xfrm flipH="1" rot="10800000">
            <a:off x="7488481" y="1938354"/>
            <a:ext cx="699800" cy="8"/>
          </a:xfrm>
          <a:prstGeom prst="straightConnector1">
            <a:avLst/>
          </a:prstGeom>
          <a:noFill/>
          <a:ln cap="flat" cmpd="sng" w="25400">
            <a:solidFill>
              <a:srgbClr val="062B6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4" name="Google Shape;824;p32"/>
          <p:cNvCxnSpPr/>
          <p:nvPr/>
        </p:nvCxnSpPr>
        <p:spPr>
          <a:xfrm flipH="1" rot="10800000">
            <a:off x="8529881" y="1938354"/>
            <a:ext cx="699800" cy="8"/>
          </a:xfrm>
          <a:prstGeom prst="straightConnector1">
            <a:avLst/>
          </a:prstGeom>
          <a:noFill/>
          <a:ln cap="flat" cmpd="sng" w="25400">
            <a:solidFill>
              <a:srgbClr val="062B6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5" name="Google Shape;825;p32"/>
          <p:cNvCxnSpPr/>
          <p:nvPr/>
        </p:nvCxnSpPr>
        <p:spPr>
          <a:xfrm>
            <a:off x="9583982" y="1938361"/>
            <a:ext cx="625555" cy="5474"/>
          </a:xfrm>
          <a:prstGeom prst="straightConnector1">
            <a:avLst/>
          </a:prstGeom>
          <a:noFill/>
          <a:ln cap="flat" cmpd="sng" w="25400">
            <a:solidFill>
              <a:srgbClr val="062B6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6" name="Google Shape;826;p32"/>
          <p:cNvSpPr/>
          <p:nvPr/>
        </p:nvSpPr>
        <p:spPr>
          <a:xfrm>
            <a:off x="4422741" y="1938354"/>
            <a:ext cx="2342547" cy="952500"/>
          </a:xfrm>
          <a:custGeom>
            <a:rect b="b" l="l" r="r" t="t"/>
            <a:pathLst>
              <a:path extrusionOk="0" h="21600" w="21319">
                <a:moveTo>
                  <a:pt x="21313" y="0"/>
                </a:moveTo>
                <a:cubicBezTo>
                  <a:pt x="21313" y="0"/>
                  <a:pt x="21600" y="9391"/>
                  <a:pt x="18336" y="13976"/>
                </a:cubicBezTo>
                <a:cubicBezTo>
                  <a:pt x="14616" y="19203"/>
                  <a:pt x="6257" y="21548"/>
                  <a:pt x="0" y="21600"/>
                </a:cubicBezTo>
              </a:path>
            </a:pathLst>
          </a:custGeom>
          <a:noFill/>
          <a:ln cap="flat" cmpd="sng" w="25400">
            <a:solidFill>
              <a:srgbClr val="062B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62B6B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27" name="Google Shape;827;p32"/>
          <p:cNvSpPr/>
          <p:nvPr/>
        </p:nvSpPr>
        <p:spPr>
          <a:xfrm>
            <a:off x="4416669" y="1938355"/>
            <a:ext cx="3427413" cy="1202571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cubicBezTo>
                  <a:pt x="21600" y="0"/>
                  <a:pt x="21147" y="9771"/>
                  <a:pt x="18996" y="12816"/>
                </a:cubicBezTo>
                <a:cubicBezTo>
                  <a:pt x="14446" y="19255"/>
                  <a:pt x="5923" y="21330"/>
                  <a:pt x="0" y="21600"/>
                </a:cubicBezTo>
              </a:path>
            </a:pathLst>
          </a:custGeom>
          <a:noFill/>
          <a:ln cap="flat" cmpd="sng" w="25400">
            <a:solidFill>
              <a:srgbClr val="062B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62B6B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28" name="Google Shape;828;p32"/>
          <p:cNvSpPr/>
          <p:nvPr/>
        </p:nvSpPr>
        <p:spPr>
          <a:xfrm>
            <a:off x="4415597" y="1954706"/>
            <a:ext cx="4476355" cy="1457405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cubicBezTo>
                  <a:pt x="21600" y="0"/>
                  <a:pt x="20240" y="11267"/>
                  <a:pt x="18190" y="13875"/>
                </a:cubicBezTo>
                <a:cubicBezTo>
                  <a:pt x="13400" y="19968"/>
                  <a:pt x="6151" y="21377"/>
                  <a:pt x="0" y="21600"/>
                </a:cubicBezTo>
              </a:path>
            </a:pathLst>
          </a:custGeom>
          <a:noFill/>
          <a:ln cap="flat" cmpd="sng" w="25400">
            <a:solidFill>
              <a:srgbClr val="062B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62B6B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29" name="Google Shape;829;p32"/>
          <p:cNvSpPr/>
          <p:nvPr/>
        </p:nvSpPr>
        <p:spPr>
          <a:xfrm>
            <a:off x="4420122" y="1953236"/>
            <a:ext cx="5493743" cy="172434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cubicBezTo>
                  <a:pt x="21600" y="0"/>
                  <a:pt x="21207" y="9106"/>
                  <a:pt x="18562" y="12859"/>
                </a:cubicBezTo>
                <a:cubicBezTo>
                  <a:pt x="14811" y="18180"/>
                  <a:pt x="6757" y="21506"/>
                  <a:pt x="0" y="21600"/>
                </a:cubicBezTo>
              </a:path>
            </a:pathLst>
          </a:custGeom>
          <a:noFill/>
          <a:ln cap="flat" cmpd="sng" w="25400">
            <a:solidFill>
              <a:srgbClr val="062B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62B6B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30" name="Google Shape;830;p32"/>
          <p:cNvSpPr/>
          <p:nvPr/>
        </p:nvSpPr>
        <p:spPr>
          <a:xfrm>
            <a:off x="4728062" y="1588340"/>
            <a:ext cx="5566524" cy="40081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831" name="Google Shape;831;p32"/>
          <p:cNvSpPr/>
          <p:nvPr/>
        </p:nvSpPr>
        <p:spPr>
          <a:xfrm>
            <a:off x="2581835" y="1315380"/>
            <a:ext cx="405880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832" name="Google Shape;832;p32"/>
          <p:cNvSpPr/>
          <p:nvPr/>
        </p:nvSpPr>
        <p:spPr>
          <a:xfrm>
            <a:off x="3039035" y="1315380"/>
            <a:ext cx="402674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833" name="Google Shape;833;p32"/>
          <p:cNvSpPr/>
          <p:nvPr/>
        </p:nvSpPr>
        <p:spPr>
          <a:xfrm>
            <a:off x="3496236" y="1315380"/>
            <a:ext cx="385041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834" name="Google Shape;834;p32"/>
          <p:cNvSpPr/>
          <p:nvPr/>
        </p:nvSpPr>
        <p:spPr>
          <a:xfrm>
            <a:off x="3955807" y="1315380"/>
            <a:ext cx="378629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cxnSp>
        <p:nvCxnSpPr>
          <p:cNvPr id="835" name="Google Shape;835;p32"/>
          <p:cNvCxnSpPr/>
          <p:nvPr/>
        </p:nvCxnSpPr>
        <p:spPr>
          <a:xfrm flipH="1" rot="10800000">
            <a:off x="8105140" y="1410766"/>
            <a:ext cx="438095" cy="133215"/>
          </a:xfrm>
          <a:prstGeom prst="straightConnector1">
            <a:avLst/>
          </a:prstGeom>
          <a:noFill/>
          <a:ln cap="flat" cmpd="sng" w="25400">
            <a:solidFill>
              <a:srgbClr val="062B6B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36" name="Google Shape;836;p32"/>
          <p:cNvCxnSpPr/>
          <p:nvPr/>
        </p:nvCxnSpPr>
        <p:spPr>
          <a:xfrm flipH="1">
            <a:off x="7215740" y="1832678"/>
            <a:ext cx="292228" cy="353267"/>
          </a:xfrm>
          <a:prstGeom prst="straightConnector1">
            <a:avLst/>
          </a:prstGeom>
          <a:noFill/>
          <a:ln cap="flat" cmpd="sng" w="25400">
            <a:solidFill>
              <a:srgbClr val="062B6B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837" name="Google Shape;837;p32"/>
          <p:cNvSpPr/>
          <p:nvPr/>
        </p:nvSpPr>
        <p:spPr>
          <a:xfrm>
            <a:off x="7915835" y="1149394"/>
            <a:ext cx="1245214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9686" marR="3968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This input</a:t>
            </a:r>
            <a:endParaRPr/>
          </a:p>
        </p:txBody>
      </p:sp>
      <p:sp>
        <p:nvSpPr>
          <p:cNvPr id="838" name="Google Shape;838;p32"/>
          <p:cNvSpPr/>
          <p:nvPr/>
        </p:nvSpPr>
        <p:spPr>
          <a:xfrm>
            <a:off x="6587151" y="2127653"/>
            <a:ext cx="1176284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9686" marR="3968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Activates</a:t>
            </a:r>
            <a:endParaRPr/>
          </a:p>
          <a:p>
            <a:pPr indent="0" lvl="0" marL="39686" marR="3968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this term</a:t>
            </a:r>
            <a:endParaRPr/>
          </a:p>
        </p:txBody>
      </p:sp>
      <p:sp>
        <p:nvSpPr>
          <p:cNvPr id="839" name="Google Shape;839;p32"/>
          <p:cNvSpPr/>
          <p:nvPr/>
        </p:nvSpPr>
        <p:spPr>
          <a:xfrm>
            <a:off x="1765258" y="356524"/>
            <a:ext cx="11485419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Helvetica Neue Light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SOP Form — Why Does It Work?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33"/>
          <p:cNvSpPr/>
          <p:nvPr/>
        </p:nvSpPr>
        <p:spPr>
          <a:xfrm>
            <a:off x="2601815" y="5149762"/>
            <a:ext cx="9425221" cy="34924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62B6B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45" name="Google Shape;845;p33"/>
          <p:cNvSpPr txBox="1"/>
          <p:nvPr/>
        </p:nvSpPr>
        <p:spPr>
          <a:xfrm>
            <a:off x="4657628" y="5097376"/>
            <a:ext cx="7376110" cy="35189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39686" marR="3968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62B6B"/>
                </a:solidFill>
                <a:latin typeface="Tahoma"/>
                <a:ea typeface="Tahoma"/>
                <a:cs typeface="Tahoma"/>
                <a:sym typeface="Tahoma"/>
              </a:rPr>
              <a:t>111 = decimal 7 so this is minterm #7, or  m7</a:t>
            </a:r>
            <a:endParaRPr/>
          </a:p>
        </p:txBody>
      </p:sp>
      <p:sp>
        <p:nvSpPr>
          <p:cNvPr id="846" name="Google Shape;846;p33"/>
          <p:cNvSpPr/>
          <p:nvPr/>
        </p:nvSpPr>
        <p:spPr>
          <a:xfrm>
            <a:off x="2576417" y="4463962"/>
            <a:ext cx="9457322" cy="34924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62B6B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47" name="Google Shape;847;p33"/>
          <p:cNvSpPr txBox="1"/>
          <p:nvPr/>
        </p:nvSpPr>
        <p:spPr>
          <a:xfrm>
            <a:off x="4632228" y="4411576"/>
            <a:ext cx="7702371" cy="35189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39686" marR="3968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62B6B"/>
                </a:solidFill>
                <a:latin typeface="Tahoma"/>
                <a:ea typeface="Tahoma"/>
                <a:cs typeface="Tahoma"/>
                <a:sym typeface="Tahoma"/>
              </a:rPr>
              <a:t>100 = decimal 4 so this is minterm #4, or  m4</a:t>
            </a:r>
            <a:endParaRPr/>
          </a:p>
        </p:txBody>
      </p:sp>
      <p:sp>
        <p:nvSpPr>
          <p:cNvPr id="848" name="Google Shape;848;p33"/>
          <p:cNvSpPr txBox="1"/>
          <p:nvPr/>
        </p:nvSpPr>
        <p:spPr>
          <a:xfrm>
            <a:off x="1497105" y="1482522"/>
            <a:ext cx="1053663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560"/>
              <a:buFont typeface="Noto Sans Symbols"/>
              <a:buChar char="■"/>
            </a:pPr>
            <a:r>
              <a:rPr lang="en-US" sz="2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Standard “shorthand” notation</a:t>
            </a:r>
            <a:endParaRPr/>
          </a:p>
          <a:p>
            <a:pPr indent="-325438" lvl="1" marL="669925" marR="0" rtl="0" algn="l">
              <a:spcBef>
                <a:spcPts val="440"/>
              </a:spcBef>
              <a:spcAft>
                <a:spcPts val="0"/>
              </a:spcAft>
              <a:buClr>
                <a:srgbClr val="3B812F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If we agree on the </a:t>
            </a:r>
            <a:r>
              <a:rPr b="0" i="0" lang="en-US" sz="2200" u="none" cap="none" strike="noStrike">
                <a:solidFill>
                  <a:srgbClr val="0000C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order</a:t>
            </a:r>
            <a:r>
              <a:rPr b="0" i="0" lang="en-US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of the variables in the rows of truth table…</a:t>
            </a:r>
            <a:endParaRPr/>
          </a:p>
          <a:p>
            <a:pPr indent="-350838" lvl="2" marL="1022350" marR="0" rtl="0" algn="l">
              <a:spcBef>
                <a:spcPts val="400"/>
              </a:spcBef>
              <a:spcAft>
                <a:spcPts val="0"/>
              </a:spcAft>
              <a:buClr>
                <a:srgbClr val="CC9900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then we can enumerate each row with the decimal number that corresponds to the binary number created by the input pattern</a:t>
            </a:r>
            <a:endParaRPr/>
          </a:p>
          <a:p>
            <a:pPr indent="-24384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C9900"/>
              </a:buClr>
              <a:buSzPts val="1560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849" name="Google Shape;849;p33"/>
          <p:cNvGrpSpPr/>
          <p:nvPr/>
        </p:nvGrpSpPr>
        <p:grpSpPr>
          <a:xfrm>
            <a:off x="2563424" y="3204401"/>
            <a:ext cx="2271960" cy="2346283"/>
            <a:chOff x="-9670" y="29196"/>
            <a:chExt cx="1690897" cy="2346282"/>
          </a:xfrm>
        </p:grpSpPr>
        <p:sp>
          <p:nvSpPr>
            <p:cNvPr id="850" name="Google Shape;850;p33"/>
            <p:cNvSpPr txBox="1"/>
            <p:nvPr/>
          </p:nvSpPr>
          <p:spPr>
            <a:xfrm>
              <a:off x="-1" y="29196"/>
              <a:ext cx="1681228" cy="23462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spAutoFit/>
            </a:bodyPr>
            <a:lstStyle/>
            <a:p>
              <a:pPr indent="0" lvl="0" marL="39686" marR="39686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62B6B"/>
                  </a:solidFill>
                  <a:latin typeface="Arial"/>
                  <a:ea typeface="Arial"/>
                  <a:cs typeface="Arial"/>
                  <a:sym typeface="Arial"/>
                </a:rPr>
                <a:t>				</a:t>
              </a:r>
              <a:endParaRPr/>
            </a:p>
            <a:p>
              <a:pPr indent="0" lvl="0" marL="39686" marR="39686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62B6B"/>
                  </a:solidFill>
                  <a:latin typeface="Arial"/>
                  <a:ea typeface="Arial"/>
                  <a:cs typeface="Arial"/>
                  <a:sym typeface="Arial"/>
                </a:rPr>
                <a:t>0	0	0	0</a:t>
              </a:r>
              <a:endParaRPr/>
            </a:p>
            <a:p>
              <a:pPr indent="0" lvl="0" marL="39686" marR="39686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62B6B"/>
                  </a:solidFill>
                  <a:latin typeface="Arial"/>
                  <a:ea typeface="Arial"/>
                  <a:cs typeface="Arial"/>
                  <a:sym typeface="Arial"/>
                </a:rPr>
                <a:t>0	0	1	0	</a:t>
              </a:r>
              <a:endParaRPr/>
            </a:p>
            <a:p>
              <a:pPr indent="0" lvl="0" marL="39686" marR="39686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62B6B"/>
                  </a:solidFill>
                  <a:latin typeface="Arial"/>
                  <a:ea typeface="Arial"/>
                  <a:cs typeface="Arial"/>
                  <a:sym typeface="Arial"/>
                </a:rPr>
                <a:t>0	1	0	0	</a:t>
              </a:r>
              <a:endParaRPr/>
            </a:p>
            <a:p>
              <a:pPr indent="0" lvl="0" marL="39686" marR="39686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62B6B"/>
                  </a:solidFill>
                  <a:latin typeface="Arial"/>
                  <a:ea typeface="Arial"/>
                  <a:cs typeface="Arial"/>
                  <a:sym typeface="Arial"/>
                </a:rPr>
                <a:t>0	1	1	1	</a:t>
              </a:r>
              <a:endParaRPr/>
            </a:p>
            <a:p>
              <a:pPr indent="0" lvl="0" marL="39686" marR="39686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62B6B"/>
                  </a:solidFill>
                  <a:latin typeface="Arial"/>
                  <a:ea typeface="Arial"/>
                  <a:cs typeface="Arial"/>
                  <a:sym typeface="Arial"/>
                </a:rPr>
                <a:t>1	0	0	1	</a:t>
              </a:r>
              <a:endParaRPr/>
            </a:p>
            <a:p>
              <a:pPr indent="0" lvl="0" marL="39686" marR="39686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62B6B"/>
                  </a:solidFill>
                  <a:latin typeface="Arial"/>
                  <a:ea typeface="Arial"/>
                  <a:cs typeface="Arial"/>
                  <a:sym typeface="Arial"/>
                </a:rPr>
                <a:t>1	0	1	1	</a:t>
              </a:r>
              <a:endParaRPr/>
            </a:p>
            <a:p>
              <a:pPr indent="0" lvl="0" marL="39686" marR="39686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62B6B"/>
                  </a:solidFill>
                  <a:latin typeface="Arial"/>
                  <a:ea typeface="Arial"/>
                  <a:cs typeface="Arial"/>
                  <a:sym typeface="Arial"/>
                </a:rPr>
                <a:t>1	1	0	1	</a:t>
              </a:r>
              <a:endParaRPr/>
            </a:p>
            <a:p>
              <a:pPr indent="0" lvl="0" marL="39686" marR="39686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62B6B"/>
                  </a:solidFill>
                  <a:latin typeface="Arial"/>
                  <a:ea typeface="Arial"/>
                  <a:cs typeface="Arial"/>
                  <a:sym typeface="Arial"/>
                </a:rPr>
                <a:t>1	1	1	1	</a:t>
              </a:r>
              <a:endParaRPr/>
            </a:p>
          </p:txBody>
        </p:sp>
        <p:cxnSp>
          <p:nvCxnSpPr>
            <p:cNvPr id="851" name="Google Shape;851;p33"/>
            <p:cNvCxnSpPr/>
            <p:nvPr/>
          </p:nvCxnSpPr>
          <p:spPr>
            <a:xfrm>
              <a:off x="-9670" y="306387"/>
              <a:ext cx="1131456" cy="1589"/>
            </a:xfrm>
            <a:prstGeom prst="straightConnector1">
              <a:avLst/>
            </a:prstGeom>
            <a:noFill/>
            <a:ln cap="flat" cmpd="sng" w="25400">
              <a:solidFill>
                <a:srgbClr val="062B6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2" name="Google Shape;852;p33"/>
            <p:cNvCxnSpPr/>
            <p:nvPr/>
          </p:nvCxnSpPr>
          <p:spPr>
            <a:xfrm>
              <a:off x="780131" y="65922"/>
              <a:ext cx="460" cy="2305051"/>
            </a:xfrm>
            <a:prstGeom prst="straightConnector1">
              <a:avLst/>
            </a:prstGeom>
            <a:noFill/>
            <a:ln cap="flat" cmpd="sng" w="25400">
              <a:solidFill>
                <a:srgbClr val="062B6B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53" name="Google Shape;853;p33"/>
          <p:cNvSpPr/>
          <p:nvPr/>
        </p:nvSpPr>
        <p:spPr>
          <a:xfrm>
            <a:off x="2564698" y="5485504"/>
            <a:ext cx="3809999" cy="1086545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62B6B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54" name="Google Shape;854;p33"/>
          <p:cNvSpPr txBox="1"/>
          <p:nvPr/>
        </p:nvSpPr>
        <p:spPr>
          <a:xfrm>
            <a:off x="2608584" y="5600368"/>
            <a:ext cx="1002540" cy="36082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39686" marR="3968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62B6B"/>
                </a:solidFill>
                <a:latin typeface="Arial"/>
                <a:ea typeface="Arial"/>
                <a:cs typeface="Arial"/>
                <a:sym typeface="Arial"/>
              </a:rPr>
              <a:t>F =</a:t>
            </a:r>
            <a:endParaRPr/>
          </a:p>
        </p:txBody>
      </p:sp>
      <p:sp>
        <p:nvSpPr>
          <p:cNvPr id="855" name="Google Shape;855;p33"/>
          <p:cNvSpPr txBox="1"/>
          <p:nvPr/>
        </p:nvSpPr>
        <p:spPr>
          <a:xfrm>
            <a:off x="2736479" y="6077290"/>
            <a:ext cx="2422232" cy="41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39686" marR="39686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62B6B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∑m(3,4,5,6,7)</a:t>
            </a:r>
            <a:endParaRPr/>
          </a:p>
        </p:txBody>
      </p:sp>
      <p:sp>
        <p:nvSpPr>
          <p:cNvPr id="856" name="Google Shape;856;p33"/>
          <p:cNvSpPr txBox="1"/>
          <p:nvPr/>
        </p:nvSpPr>
        <p:spPr>
          <a:xfrm>
            <a:off x="2946761" y="5604834"/>
            <a:ext cx="3983781" cy="35189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39686" marR="3968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62B6B"/>
                </a:solidFill>
                <a:latin typeface="Arial"/>
                <a:ea typeface="Arial"/>
                <a:cs typeface="Arial"/>
                <a:sym typeface="Arial"/>
              </a:rPr>
              <a:t>m3 + m4 + m5 + m6 + m7</a:t>
            </a:r>
            <a:endParaRPr/>
          </a:p>
        </p:txBody>
      </p:sp>
      <p:sp>
        <p:nvSpPr>
          <p:cNvPr id="857" name="Google Shape;857;p33"/>
          <p:cNvSpPr/>
          <p:nvPr/>
        </p:nvSpPr>
        <p:spPr>
          <a:xfrm>
            <a:off x="3051926" y="5445028"/>
            <a:ext cx="3277580" cy="4191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62B6B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58" name="Google Shape;858;p33"/>
          <p:cNvSpPr/>
          <p:nvPr/>
        </p:nvSpPr>
        <p:spPr>
          <a:xfrm>
            <a:off x="2839250" y="6062552"/>
            <a:ext cx="2457252" cy="4191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62B6B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59" name="Google Shape;859;p33"/>
          <p:cNvSpPr txBox="1"/>
          <p:nvPr/>
        </p:nvSpPr>
        <p:spPr>
          <a:xfrm>
            <a:off x="6374697" y="5568221"/>
            <a:ext cx="6168655" cy="379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We can write this as a sum of products</a:t>
            </a:r>
            <a:endParaRPr/>
          </a:p>
        </p:txBody>
      </p:sp>
      <p:sp>
        <p:nvSpPr>
          <p:cNvPr id="860" name="Google Shape;860;p33"/>
          <p:cNvSpPr txBox="1"/>
          <p:nvPr/>
        </p:nvSpPr>
        <p:spPr>
          <a:xfrm>
            <a:off x="6374699" y="6064979"/>
            <a:ext cx="5045805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Or, we can use a summation notation</a:t>
            </a:r>
            <a:endParaRPr/>
          </a:p>
        </p:txBody>
      </p:sp>
      <p:sp>
        <p:nvSpPr>
          <p:cNvPr id="861" name="Google Shape;861;p33"/>
          <p:cNvSpPr/>
          <p:nvPr/>
        </p:nvSpPr>
        <p:spPr>
          <a:xfrm>
            <a:off x="2536729" y="3138229"/>
            <a:ext cx="545357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862" name="Google Shape;862;p33"/>
          <p:cNvSpPr/>
          <p:nvPr/>
        </p:nvSpPr>
        <p:spPr>
          <a:xfrm>
            <a:off x="2875416" y="3138229"/>
            <a:ext cx="541049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863" name="Google Shape;863;p33"/>
          <p:cNvSpPr/>
          <p:nvPr/>
        </p:nvSpPr>
        <p:spPr>
          <a:xfrm>
            <a:off x="3204031" y="3138229"/>
            <a:ext cx="517357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864" name="Google Shape;864;p33"/>
          <p:cNvSpPr/>
          <p:nvPr/>
        </p:nvSpPr>
        <p:spPr>
          <a:xfrm>
            <a:off x="3588848" y="3138229"/>
            <a:ext cx="508741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865" name="Google Shape;865;p33"/>
          <p:cNvSpPr/>
          <p:nvPr/>
        </p:nvSpPr>
        <p:spPr>
          <a:xfrm>
            <a:off x="1755452" y="487011"/>
            <a:ext cx="11485419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Helvetica Neue Light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Aside: Notation for SOP</a:t>
            </a:r>
            <a:endParaRPr/>
          </a:p>
        </p:txBody>
      </p:sp>
      <p:sp>
        <p:nvSpPr>
          <p:cNvPr id="866" name="Google Shape;866;p33"/>
          <p:cNvSpPr txBox="1"/>
          <p:nvPr>
            <p:ph idx="12" type="sldNum"/>
          </p:nvPr>
        </p:nvSpPr>
        <p:spPr>
          <a:xfrm>
            <a:off x="2057303" y="1366005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7" name="Google Shape;867;p33"/>
          <p:cNvSpPr txBox="1"/>
          <p:nvPr/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1" sz="200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4"/>
          <p:cNvSpPr/>
          <p:nvPr/>
        </p:nvSpPr>
        <p:spPr>
          <a:xfrm>
            <a:off x="6481257" y="2692928"/>
            <a:ext cx="5143500" cy="825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62B6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73" name="Google Shape;873;p34"/>
          <p:cNvSpPr/>
          <p:nvPr/>
        </p:nvSpPr>
        <p:spPr>
          <a:xfrm>
            <a:off x="4311179" y="3297611"/>
            <a:ext cx="444500" cy="317500"/>
          </a:xfrm>
          <a:prstGeom prst="ellipse">
            <a:avLst/>
          </a:prstGeom>
          <a:solidFill>
            <a:srgbClr val="FFB6C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62B6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74" name="Google Shape;874;p34"/>
          <p:cNvSpPr/>
          <p:nvPr/>
        </p:nvSpPr>
        <p:spPr>
          <a:xfrm>
            <a:off x="6532057" y="4024840"/>
            <a:ext cx="5143500" cy="2336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62B6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75" name="Google Shape;875;p34"/>
          <p:cNvSpPr txBox="1"/>
          <p:nvPr/>
        </p:nvSpPr>
        <p:spPr>
          <a:xfrm>
            <a:off x="2398471" y="4046912"/>
            <a:ext cx="2493504" cy="528093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DA273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Shorthand Notation for</a:t>
            </a:r>
            <a:endParaRPr/>
          </a:p>
          <a:p>
            <a:pPr indent="0" lvl="0" marL="38100" marR="3810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DA273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Minterms of 3 Variables</a:t>
            </a:r>
            <a:endParaRPr/>
          </a:p>
        </p:txBody>
      </p:sp>
      <p:sp>
        <p:nvSpPr>
          <p:cNvPr id="876" name="Google Shape;876;p34"/>
          <p:cNvSpPr txBox="1"/>
          <p:nvPr/>
        </p:nvSpPr>
        <p:spPr>
          <a:xfrm>
            <a:off x="6227258" y="1510241"/>
            <a:ext cx="2282035" cy="312906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 in canonical form:</a:t>
            </a:r>
            <a:endParaRPr/>
          </a:p>
        </p:txBody>
      </p:sp>
      <p:sp>
        <p:nvSpPr>
          <p:cNvPr id="877" name="Google Shape;877;p34"/>
          <p:cNvSpPr txBox="1"/>
          <p:nvPr/>
        </p:nvSpPr>
        <p:spPr>
          <a:xfrm>
            <a:off x="6493957" y="2019828"/>
            <a:ext cx="2647904" cy="28674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F(A,B,C) = ∑m(3,4,5,6,7)</a:t>
            </a:r>
            <a:endParaRPr/>
          </a:p>
        </p:txBody>
      </p:sp>
      <p:sp>
        <p:nvSpPr>
          <p:cNvPr id="878" name="Google Shape;878;p34"/>
          <p:cNvSpPr txBox="1"/>
          <p:nvPr/>
        </p:nvSpPr>
        <p:spPr>
          <a:xfrm>
            <a:off x="7459158" y="2324628"/>
            <a:ext cx="2939907" cy="292644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= m3 + m4 + m5 + m6 + m7</a:t>
            </a:r>
            <a:endParaRPr/>
          </a:p>
        </p:txBody>
      </p:sp>
      <p:sp>
        <p:nvSpPr>
          <p:cNvPr id="879" name="Google Shape;879;p34"/>
          <p:cNvSpPr txBox="1"/>
          <p:nvPr/>
        </p:nvSpPr>
        <p:spPr>
          <a:xfrm>
            <a:off x="6239958" y="3635734"/>
            <a:ext cx="3427285" cy="312906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canonical form ≠ minimal form</a:t>
            </a:r>
            <a:endParaRPr/>
          </a:p>
        </p:txBody>
      </p:sp>
      <p:sp>
        <p:nvSpPr>
          <p:cNvPr id="880" name="Google Shape;880;p34"/>
          <p:cNvSpPr txBox="1"/>
          <p:nvPr/>
        </p:nvSpPr>
        <p:spPr>
          <a:xfrm>
            <a:off x="2493737" y="5939212"/>
            <a:ext cx="1767983" cy="522194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2-Level AND/OR</a:t>
            </a:r>
            <a:endParaRPr/>
          </a:p>
          <a:p>
            <a:pPr indent="0" lvl="0" marL="38100" marR="3810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Realization</a:t>
            </a:r>
            <a:endParaRPr/>
          </a:p>
        </p:txBody>
      </p:sp>
      <p:grpSp>
        <p:nvGrpSpPr>
          <p:cNvPr id="881" name="Google Shape;881;p34"/>
          <p:cNvGrpSpPr/>
          <p:nvPr/>
        </p:nvGrpSpPr>
        <p:grpSpPr>
          <a:xfrm>
            <a:off x="1822199" y="1457615"/>
            <a:ext cx="3343355" cy="2470225"/>
            <a:chOff x="-70957" y="-109606"/>
            <a:chExt cx="2180970" cy="2184487"/>
          </a:xfrm>
        </p:grpSpPr>
        <p:sp>
          <p:nvSpPr>
            <p:cNvPr id="882" name="Google Shape;882;p34"/>
            <p:cNvSpPr txBox="1"/>
            <p:nvPr/>
          </p:nvSpPr>
          <p:spPr>
            <a:xfrm>
              <a:off x="0" y="0"/>
              <a:ext cx="1919879" cy="2074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spAutoFit/>
            </a:bodyPr>
            <a:lstStyle/>
            <a:p>
              <a:pPr indent="0" lvl="0" marL="39686" marR="39686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62B6B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			</a:t>
              </a:r>
              <a:endParaRPr/>
            </a:p>
            <a:p>
              <a:pPr indent="0" lvl="0" marL="39686" marR="39686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62B6B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0	0	0	0               = m0</a:t>
              </a:r>
              <a:endParaRPr/>
            </a:p>
            <a:p>
              <a:pPr indent="0" lvl="0" marL="39686" marR="39686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62B6B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0	0	1	0      	     = m1</a:t>
              </a:r>
              <a:endParaRPr/>
            </a:p>
            <a:p>
              <a:pPr indent="0" lvl="0" marL="39686" marR="39686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62B6B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0	1	0	0		     = m2</a:t>
              </a:r>
              <a:endParaRPr/>
            </a:p>
            <a:p>
              <a:pPr indent="0" lvl="0" marL="39686" marR="39686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62B6B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0	1	1	1		     = m3</a:t>
              </a:r>
              <a:endParaRPr/>
            </a:p>
            <a:p>
              <a:pPr indent="0" lvl="0" marL="39686" marR="39686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62B6B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1	0	0	1		     = m4</a:t>
              </a:r>
              <a:endParaRPr/>
            </a:p>
            <a:p>
              <a:pPr indent="0" lvl="0" marL="39686" marR="39686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62B6B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1	0	1	1		     = m5</a:t>
              </a:r>
              <a:endParaRPr/>
            </a:p>
            <a:p>
              <a:pPr indent="0" lvl="0" marL="39686" marR="39686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62B6B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1	1	0	1		     = m6</a:t>
              </a:r>
              <a:endParaRPr/>
            </a:p>
            <a:p>
              <a:pPr indent="0" lvl="0" marL="39686" marR="39686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62B6B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1	1	1	1		     = m7</a:t>
              </a:r>
              <a:endParaRPr/>
            </a:p>
          </p:txBody>
        </p:sp>
        <p:cxnSp>
          <p:nvCxnSpPr>
            <p:cNvPr id="883" name="Google Shape;883;p34"/>
            <p:cNvCxnSpPr/>
            <p:nvPr/>
          </p:nvCxnSpPr>
          <p:spPr>
            <a:xfrm flipH="1" rot="10800000">
              <a:off x="-70957" y="130604"/>
              <a:ext cx="2180970" cy="12412"/>
            </a:xfrm>
            <a:prstGeom prst="straightConnector1">
              <a:avLst/>
            </a:prstGeom>
            <a:noFill/>
            <a:ln cap="flat" cmpd="sng" w="25400">
              <a:solidFill>
                <a:srgbClr val="062B6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4" name="Google Shape;884;p34"/>
            <p:cNvCxnSpPr/>
            <p:nvPr/>
          </p:nvCxnSpPr>
          <p:spPr>
            <a:xfrm>
              <a:off x="684953" y="-109606"/>
              <a:ext cx="1588" cy="2095502"/>
            </a:xfrm>
            <a:prstGeom prst="straightConnector1">
              <a:avLst/>
            </a:prstGeom>
            <a:noFill/>
            <a:ln cap="flat" cmpd="sng" w="25400">
              <a:solidFill>
                <a:srgbClr val="062B6B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droppedImage.pdf" id="885" name="Google Shape;88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4579" y="4948611"/>
            <a:ext cx="2501900" cy="10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34"/>
          <p:cNvSpPr/>
          <p:nvPr/>
        </p:nvSpPr>
        <p:spPr>
          <a:xfrm>
            <a:off x="4839013" y="3456993"/>
            <a:ext cx="279576" cy="765036"/>
          </a:xfrm>
          <a:custGeom>
            <a:rect b="b" l="l" r="r" t="t"/>
            <a:pathLst>
              <a:path extrusionOk="0" h="21600" w="11432">
                <a:moveTo>
                  <a:pt x="5959" y="21600"/>
                </a:moveTo>
                <a:cubicBezTo>
                  <a:pt x="5959" y="21600"/>
                  <a:pt x="21600" y="514"/>
                  <a:pt x="0" y="0"/>
                </a:cubicBezTo>
              </a:path>
            </a:pathLst>
          </a:custGeom>
          <a:noFill/>
          <a:ln cap="flat" cmpd="sng" w="25400">
            <a:solidFill>
              <a:srgbClr val="D21C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62B6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7" name="Google Shape;887;p34"/>
          <p:cNvSpPr/>
          <p:nvPr/>
        </p:nvSpPr>
        <p:spPr>
          <a:xfrm>
            <a:off x="6295512" y="2728680"/>
            <a:ext cx="4250266" cy="70929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888" name="Google Shape;888;p34"/>
          <p:cNvSpPr/>
          <p:nvPr/>
        </p:nvSpPr>
        <p:spPr>
          <a:xfrm>
            <a:off x="7698814" y="2795534"/>
            <a:ext cx="749300" cy="279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62B6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9" name="Google Shape;889;p34"/>
          <p:cNvSpPr/>
          <p:nvPr/>
        </p:nvSpPr>
        <p:spPr>
          <a:xfrm>
            <a:off x="8506057" y="2781659"/>
            <a:ext cx="977900" cy="279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62B6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90" name="Google Shape;890;p34"/>
          <p:cNvSpPr/>
          <p:nvPr/>
        </p:nvSpPr>
        <p:spPr>
          <a:xfrm>
            <a:off x="7432907" y="3092809"/>
            <a:ext cx="3124200" cy="279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62B6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91" name="Google Shape;891;p34"/>
          <p:cNvSpPr/>
          <p:nvPr/>
        </p:nvSpPr>
        <p:spPr>
          <a:xfrm>
            <a:off x="6667148" y="4065947"/>
            <a:ext cx="4405630" cy="40081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6665" l="0" r="-484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892" name="Google Shape;892;p34"/>
          <p:cNvSpPr/>
          <p:nvPr/>
        </p:nvSpPr>
        <p:spPr>
          <a:xfrm>
            <a:off x="6913315" y="4526292"/>
            <a:ext cx="2492477" cy="40011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893" name="Google Shape;893;p34"/>
          <p:cNvSpPr/>
          <p:nvPr/>
        </p:nvSpPr>
        <p:spPr>
          <a:xfrm>
            <a:off x="6913315" y="4985933"/>
            <a:ext cx="2431563" cy="40011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6665" l="0" r="-2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894" name="Google Shape;894;p34"/>
          <p:cNvSpPr/>
          <p:nvPr/>
        </p:nvSpPr>
        <p:spPr>
          <a:xfrm>
            <a:off x="6913314" y="5445574"/>
            <a:ext cx="1541704" cy="40011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-39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895" name="Google Shape;895;p34"/>
          <p:cNvSpPr/>
          <p:nvPr/>
        </p:nvSpPr>
        <p:spPr>
          <a:xfrm>
            <a:off x="6913314" y="5905214"/>
            <a:ext cx="1371786" cy="40011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896" name="Google Shape;896;p34"/>
          <p:cNvSpPr/>
          <p:nvPr/>
        </p:nvSpPr>
        <p:spPr>
          <a:xfrm>
            <a:off x="7052757" y="4083188"/>
            <a:ext cx="4102100" cy="215145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62B6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2200">
              <a:solidFill>
                <a:srgbClr val="062B6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97" name="Google Shape;897;p34"/>
          <p:cNvSpPr/>
          <p:nvPr/>
        </p:nvSpPr>
        <p:spPr>
          <a:xfrm>
            <a:off x="3550635" y="1823147"/>
            <a:ext cx="763349" cy="36990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-3253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898" name="Google Shape;898;p34"/>
          <p:cNvSpPr/>
          <p:nvPr/>
        </p:nvSpPr>
        <p:spPr>
          <a:xfrm>
            <a:off x="3534593" y="2033041"/>
            <a:ext cx="712053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-1880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899" name="Google Shape;899;p34"/>
          <p:cNvSpPr/>
          <p:nvPr/>
        </p:nvSpPr>
        <p:spPr>
          <a:xfrm>
            <a:off x="3550635" y="2275021"/>
            <a:ext cx="763351" cy="36990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-3253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900" name="Google Shape;900;p34"/>
          <p:cNvSpPr/>
          <p:nvPr/>
        </p:nvSpPr>
        <p:spPr>
          <a:xfrm>
            <a:off x="3550635" y="2516999"/>
            <a:ext cx="712053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901" name="Google Shape;901;p34"/>
          <p:cNvSpPr/>
          <p:nvPr/>
        </p:nvSpPr>
        <p:spPr>
          <a:xfrm>
            <a:off x="3550635" y="2758979"/>
            <a:ext cx="763351" cy="369909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-3253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902" name="Google Shape;902;p34"/>
          <p:cNvSpPr/>
          <p:nvPr/>
        </p:nvSpPr>
        <p:spPr>
          <a:xfrm>
            <a:off x="3550635" y="3000957"/>
            <a:ext cx="763351" cy="369332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-1190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903" name="Google Shape;903;p34"/>
          <p:cNvSpPr/>
          <p:nvPr/>
        </p:nvSpPr>
        <p:spPr>
          <a:xfrm>
            <a:off x="3550635" y="3242937"/>
            <a:ext cx="763351" cy="369909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-3253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904" name="Google Shape;904;p34"/>
          <p:cNvSpPr/>
          <p:nvPr/>
        </p:nvSpPr>
        <p:spPr>
          <a:xfrm>
            <a:off x="3550634" y="3484914"/>
            <a:ext cx="712054" cy="369332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905" name="Google Shape;905;p34"/>
          <p:cNvSpPr/>
          <p:nvPr/>
        </p:nvSpPr>
        <p:spPr>
          <a:xfrm>
            <a:off x="1925641" y="1359913"/>
            <a:ext cx="405880" cy="369332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906" name="Google Shape;906;p34"/>
          <p:cNvSpPr/>
          <p:nvPr/>
        </p:nvSpPr>
        <p:spPr>
          <a:xfrm>
            <a:off x="2264328" y="1359913"/>
            <a:ext cx="402674" cy="369332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907" name="Google Shape;907;p34"/>
          <p:cNvSpPr/>
          <p:nvPr/>
        </p:nvSpPr>
        <p:spPr>
          <a:xfrm>
            <a:off x="2592942" y="1359913"/>
            <a:ext cx="385041" cy="369332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908" name="Google Shape;908;p34"/>
          <p:cNvSpPr/>
          <p:nvPr/>
        </p:nvSpPr>
        <p:spPr>
          <a:xfrm>
            <a:off x="1748969" y="490470"/>
            <a:ext cx="11485419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Helvetica Neue Light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Canonical SOP Forms</a:t>
            </a:r>
            <a:endParaRPr/>
          </a:p>
        </p:txBody>
      </p:sp>
      <p:sp>
        <p:nvSpPr>
          <p:cNvPr id="909" name="Google Shape;909;p3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  <p:sp>
        <p:nvSpPr>
          <p:cNvPr id="910" name="Google Shape;910;p34"/>
          <p:cNvSpPr txBox="1"/>
          <p:nvPr/>
        </p:nvSpPr>
        <p:spPr>
          <a:xfrm>
            <a:off x="3555529" y="1351580"/>
            <a:ext cx="14696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62B6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minterms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1" name="Google Shape;911;p34"/>
          <p:cNvSpPr/>
          <p:nvPr/>
        </p:nvSpPr>
        <p:spPr>
          <a:xfrm>
            <a:off x="3034098" y="1367935"/>
            <a:ext cx="385041" cy="369332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cxnSp>
        <p:nvCxnSpPr>
          <p:cNvPr id="912" name="Google Shape;912;p34"/>
          <p:cNvCxnSpPr/>
          <p:nvPr/>
        </p:nvCxnSpPr>
        <p:spPr>
          <a:xfrm>
            <a:off x="3487817" y="1457615"/>
            <a:ext cx="2434" cy="2369600"/>
          </a:xfrm>
          <a:prstGeom prst="straightConnector1">
            <a:avLst/>
          </a:prstGeom>
          <a:noFill/>
          <a:ln cap="flat" cmpd="sng" w="25400">
            <a:solidFill>
              <a:srgbClr val="062B6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5"/>
          <p:cNvSpPr txBox="1"/>
          <p:nvPr>
            <p:ph idx="1" type="body"/>
          </p:nvPr>
        </p:nvSpPr>
        <p:spPr>
          <a:xfrm>
            <a:off x="1813337" y="1381507"/>
            <a:ext cx="10515600" cy="43513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56" r="0" t="-98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 </a:t>
            </a:r>
            <a:endParaRPr/>
          </a:p>
        </p:txBody>
      </p:sp>
      <p:graphicFrame>
        <p:nvGraphicFramePr>
          <p:cNvPr id="918" name="Google Shape;918;p35"/>
          <p:cNvGraphicFramePr/>
          <p:nvPr/>
        </p:nvGraphicFramePr>
        <p:xfrm>
          <a:off x="2814918" y="2617079"/>
          <a:ext cx="6464300" cy="4070350"/>
        </p:xfrm>
        <a:graphic>
          <a:graphicData uri="http://schemas.openxmlformats.org/presentationml/2006/ole">
            <mc:AlternateContent>
              <mc:Choice Requires="v">
                <p:oleObj r:id="rId5" imgH="4070350" imgW="6464300" progId="Visio.Drawing.6" spid="_x0000_s1">
                  <p:embed/>
                </p:oleObj>
              </mc:Choice>
              <mc:Fallback>
                <p:oleObj r:id="rId6" imgH="4070350" imgW="6464300" progId="Visio.Drawing.6">
                  <p:embed/>
                  <p:pic>
                    <p:nvPicPr>
                      <p:cNvPr id="918" name="Google Shape;918;p35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814918" y="2617079"/>
                        <a:ext cx="6464300" cy="407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9" name="Google Shape;919;p35"/>
          <p:cNvSpPr/>
          <p:nvPr/>
        </p:nvSpPr>
        <p:spPr>
          <a:xfrm>
            <a:off x="1704129" y="426923"/>
            <a:ext cx="11485419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Helvetica Neue Light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Canonical SOP Forms</a:t>
            </a:r>
            <a:endParaRPr/>
          </a:p>
        </p:txBody>
      </p:sp>
      <p:sp>
        <p:nvSpPr>
          <p:cNvPr id="920" name="Google Shape;920;p3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6"/>
          <p:cNvSpPr/>
          <p:nvPr/>
        </p:nvSpPr>
        <p:spPr>
          <a:xfrm>
            <a:off x="2064196" y="4638919"/>
            <a:ext cx="1625600" cy="266701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D8D8D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62B6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926" name="Google Shape;926;p36"/>
          <p:cNvGraphicFramePr/>
          <p:nvPr/>
        </p:nvGraphicFramePr>
        <p:xfrm>
          <a:off x="1965136" y="38032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{C663F625-AD00-4DCE-8892-2B1671899064}</a:tableStyleId>
              </a:tblPr>
              <a:tblGrid>
                <a:gridCol w="457200"/>
                <a:gridCol w="457200"/>
                <a:gridCol w="457200"/>
                <a:gridCol w="457200"/>
              </a:tblGrid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2F2F2F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2F2F2F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2F2F2F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2F2F2F"/>
                        </a:solidFill>
                      </a:endParaRPr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27" name="Google Shape;927;p36"/>
          <p:cNvSpPr txBox="1"/>
          <p:nvPr/>
        </p:nvSpPr>
        <p:spPr>
          <a:xfrm>
            <a:off x="4035236" y="4941667"/>
            <a:ext cx="5537200" cy="16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62B6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For the given input, only the shaded sum term will equal 0 </a:t>
            </a:r>
            <a:endParaRPr/>
          </a:p>
          <a:p>
            <a:pPr indent="533400" lvl="2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62B6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62B6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62B6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Anything ANDed with 0 is 0; Output F will be 0</a:t>
            </a:r>
            <a:endParaRPr/>
          </a:p>
        </p:txBody>
      </p:sp>
      <p:sp>
        <p:nvSpPr>
          <p:cNvPr id="928" name="Google Shape;928;p36"/>
          <p:cNvSpPr txBox="1"/>
          <p:nvPr/>
        </p:nvSpPr>
        <p:spPr>
          <a:xfrm>
            <a:off x="1135237" y="2364258"/>
            <a:ext cx="3483518" cy="43499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40639" marR="4063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B05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product of sums (POS)</a:t>
            </a:r>
            <a:endParaRPr/>
          </a:p>
        </p:txBody>
      </p:sp>
      <p:sp>
        <p:nvSpPr>
          <p:cNvPr id="929" name="Google Shape;929;p36"/>
          <p:cNvSpPr/>
          <p:nvPr/>
        </p:nvSpPr>
        <p:spPr>
          <a:xfrm>
            <a:off x="7959536" y="3379566"/>
            <a:ext cx="1235138" cy="762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62B6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30" name="Google Shape;930;p36"/>
          <p:cNvSpPr txBox="1"/>
          <p:nvPr/>
        </p:nvSpPr>
        <p:spPr>
          <a:xfrm>
            <a:off x="5356037" y="3528940"/>
            <a:ext cx="1081963" cy="28674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62B6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0    0    0</a:t>
            </a:r>
            <a:endParaRPr/>
          </a:p>
        </p:txBody>
      </p:sp>
      <p:sp>
        <p:nvSpPr>
          <p:cNvPr id="931" name="Google Shape;931;p36"/>
          <p:cNvSpPr txBox="1"/>
          <p:nvPr/>
        </p:nvSpPr>
        <p:spPr>
          <a:xfrm>
            <a:off x="6719026" y="3528940"/>
            <a:ext cx="985526" cy="28674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62B6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0    0   1</a:t>
            </a:r>
            <a:endParaRPr/>
          </a:p>
        </p:txBody>
      </p:sp>
      <p:grpSp>
        <p:nvGrpSpPr>
          <p:cNvPr id="932" name="Google Shape;932;p36"/>
          <p:cNvGrpSpPr/>
          <p:nvPr/>
        </p:nvGrpSpPr>
        <p:grpSpPr>
          <a:xfrm>
            <a:off x="6530154" y="1984367"/>
            <a:ext cx="1994930" cy="1512391"/>
            <a:chOff x="6530154" y="1984367"/>
            <a:chExt cx="1994930" cy="1512391"/>
          </a:xfrm>
        </p:grpSpPr>
        <p:sp>
          <p:nvSpPr>
            <p:cNvPr id="933" name="Google Shape;933;p36"/>
            <p:cNvSpPr txBox="1"/>
            <p:nvPr/>
          </p:nvSpPr>
          <p:spPr>
            <a:xfrm>
              <a:off x="7351817" y="3075003"/>
              <a:ext cx="650178" cy="421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39686" marR="39686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70C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sums</a:t>
              </a:r>
              <a:endParaRPr/>
            </a:p>
          </p:txBody>
        </p:sp>
        <p:cxnSp>
          <p:nvCxnSpPr>
            <p:cNvPr id="934" name="Google Shape;934;p36"/>
            <p:cNvCxnSpPr/>
            <p:nvPr/>
          </p:nvCxnSpPr>
          <p:spPr>
            <a:xfrm>
              <a:off x="6530154" y="2854140"/>
              <a:ext cx="818113" cy="253828"/>
            </a:xfrm>
            <a:prstGeom prst="straightConnector1">
              <a:avLst/>
            </a:prstGeom>
            <a:noFill/>
            <a:ln cap="flat" cmpd="sng" w="25400">
              <a:solidFill>
                <a:srgbClr val="062B6B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935" name="Google Shape;935;p36"/>
            <p:cNvCxnSpPr/>
            <p:nvPr/>
          </p:nvCxnSpPr>
          <p:spPr>
            <a:xfrm>
              <a:off x="7659061" y="2854140"/>
              <a:ext cx="61711" cy="259973"/>
            </a:xfrm>
            <a:prstGeom prst="straightConnector1">
              <a:avLst/>
            </a:prstGeom>
            <a:noFill/>
            <a:ln cap="flat" cmpd="sng" w="25400">
              <a:solidFill>
                <a:srgbClr val="062B6B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936" name="Google Shape;936;p36"/>
            <p:cNvCxnSpPr/>
            <p:nvPr/>
          </p:nvCxnSpPr>
          <p:spPr>
            <a:xfrm flipH="1">
              <a:off x="8106908" y="2871628"/>
              <a:ext cx="418176" cy="241063"/>
            </a:xfrm>
            <a:prstGeom prst="straightConnector1">
              <a:avLst/>
            </a:prstGeom>
            <a:noFill/>
            <a:ln cap="flat" cmpd="sng" w="25400">
              <a:solidFill>
                <a:srgbClr val="062B6B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sp>
          <p:nvSpPr>
            <p:cNvPr id="937" name="Google Shape;937;p36"/>
            <p:cNvSpPr txBox="1"/>
            <p:nvPr/>
          </p:nvSpPr>
          <p:spPr>
            <a:xfrm>
              <a:off x="7100616" y="1984367"/>
              <a:ext cx="958789" cy="421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39686" marR="39686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70C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products</a:t>
              </a:r>
              <a:endParaRPr/>
            </a:p>
          </p:txBody>
        </p:sp>
        <p:cxnSp>
          <p:nvCxnSpPr>
            <p:cNvPr id="938" name="Google Shape;938;p36"/>
            <p:cNvCxnSpPr/>
            <p:nvPr/>
          </p:nvCxnSpPr>
          <p:spPr>
            <a:xfrm flipH="1" rot="10800000">
              <a:off x="6998889" y="2318340"/>
              <a:ext cx="362561" cy="237339"/>
            </a:xfrm>
            <a:prstGeom prst="straightConnector1">
              <a:avLst/>
            </a:prstGeom>
            <a:noFill/>
            <a:ln cap="flat" cmpd="sng" w="25400">
              <a:solidFill>
                <a:srgbClr val="062B6B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939" name="Google Shape;939;p36"/>
            <p:cNvCxnSpPr/>
            <p:nvPr/>
          </p:nvCxnSpPr>
          <p:spPr>
            <a:xfrm rot="10800000">
              <a:off x="7898985" y="2320966"/>
              <a:ext cx="323447" cy="231470"/>
            </a:xfrm>
            <a:prstGeom prst="straightConnector1">
              <a:avLst/>
            </a:prstGeom>
            <a:noFill/>
            <a:ln cap="flat" cmpd="sng" w="25400">
              <a:solidFill>
                <a:srgbClr val="062B6B"/>
              </a:solidFill>
              <a:prstDash val="solid"/>
              <a:round/>
              <a:headEnd len="med" w="med" type="stealth"/>
              <a:tailEnd len="sm" w="sm" type="none"/>
            </a:ln>
          </p:spPr>
        </p:cxnSp>
      </p:grpSp>
      <p:cxnSp>
        <p:nvCxnSpPr>
          <p:cNvPr id="940" name="Google Shape;940;p36"/>
          <p:cNvCxnSpPr/>
          <p:nvPr/>
        </p:nvCxnSpPr>
        <p:spPr>
          <a:xfrm flipH="1" rot="10800000">
            <a:off x="9070913" y="3295194"/>
            <a:ext cx="361823" cy="324882"/>
          </a:xfrm>
          <a:prstGeom prst="straightConnector1">
            <a:avLst/>
          </a:prstGeom>
          <a:noFill/>
          <a:ln cap="flat" cmpd="sng" w="25400">
            <a:solidFill>
              <a:srgbClr val="062B6B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941" name="Google Shape;941;p36"/>
          <p:cNvCxnSpPr/>
          <p:nvPr/>
        </p:nvCxnSpPr>
        <p:spPr>
          <a:xfrm>
            <a:off x="8844780" y="4019680"/>
            <a:ext cx="226133" cy="489564"/>
          </a:xfrm>
          <a:prstGeom prst="straightConnector1">
            <a:avLst/>
          </a:prstGeom>
          <a:noFill/>
          <a:ln cap="flat" cmpd="sng" w="25400">
            <a:solidFill>
              <a:srgbClr val="062B6B"/>
            </a:solidFill>
            <a:prstDash val="solid"/>
            <a:round/>
            <a:headEnd len="med" w="med" type="stealth"/>
            <a:tailEnd len="sm" w="sm" type="none"/>
          </a:ln>
        </p:spPr>
      </p:cxnSp>
      <p:grpSp>
        <p:nvGrpSpPr>
          <p:cNvPr id="942" name="Google Shape;942;p36"/>
          <p:cNvGrpSpPr/>
          <p:nvPr/>
        </p:nvGrpSpPr>
        <p:grpSpPr>
          <a:xfrm>
            <a:off x="3740532" y="4001866"/>
            <a:ext cx="2660742" cy="215978"/>
            <a:chOff x="0" y="0"/>
            <a:chExt cx="2660741" cy="215976"/>
          </a:xfrm>
        </p:grpSpPr>
        <p:cxnSp>
          <p:nvCxnSpPr>
            <p:cNvPr id="943" name="Google Shape;943;p36"/>
            <p:cNvCxnSpPr/>
            <p:nvPr/>
          </p:nvCxnSpPr>
          <p:spPr>
            <a:xfrm>
              <a:off x="1643614" y="2363"/>
              <a:ext cx="1017127" cy="2"/>
            </a:xfrm>
            <a:prstGeom prst="straightConnector1">
              <a:avLst/>
            </a:prstGeom>
            <a:noFill/>
            <a:ln cap="flat" cmpd="sng" w="25400">
              <a:solidFill>
                <a:srgbClr val="062B6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44" name="Google Shape;944;p36"/>
            <p:cNvSpPr/>
            <p:nvPr/>
          </p:nvSpPr>
          <p:spPr>
            <a:xfrm>
              <a:off x="0" y="0"/>
              <a:ext cx="2161684" cy="215976"/>
            </a:xfrm>
            <a:custGeom>
              <a:rect b="b" l="l" r="r" t="t"/>
              <a:pathLst>
                <a:path extrusionOk="0" h="21349" w="21496">
                  <a:moveTo>
                    <a:pt x="21495" y="0"/>
                  </a:moveTo>
                  <a:cubicBezTo>
                    <a:pt x="21495" y="0"/>
                    <a:pt x="21600" y="8233"/>
                    <a:pt x="19376" y="11176"/>
                  </a:cubicBezTo>
                  <a:cubicBezTo>
                    <a:pt x="16408" y="15101"/>
                    <a:pt x="5577" y="21600"/>
                    <a:pt x="0" y="21341"/>
                  </a:cubicBezTo>
                </a:path>
              </a:pathLst>
            </a:custGeom>
            <a:noFill/>
            <a:ln cap="flat" cmpd="sng" w="25400">
              <a:solidFill>
                <a:srgbClr val="062B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39686" marR="39686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062B6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945" name="Google Shape;945;p36"/>
          <p:cNvGrpSpPr/>
          <p:nvPr/>
        </p:nvGrpSpPr>
        <p:grpSpPr>
          <a:xfrm>
            <a:off x="3810614" y="4001866"/>
            <a:ext cx="3945724" cy="469900"/>
            <a:chOff x="0" y="0"/>
            <a:chExt cx="3945722" cy="469900"/>
          </a:xfrm>
        </p:grpSpPr>
        <p:cxnSp>
          <p:nvCxnSpPr>
            <p:cNvPr id="946" name="Google Shape;946;p36"/>
            <p:cNvCxnSpPr/>
            <p:nvPr/>
          </p:nvCxnSpPr>
          <p:spPr>
            <a:xfrm>
              <a:off x="2874395" y="0"/>
              <a:ext cx="1071327" cy="1"/>
            </a:xfrm>
            <a:prstGeom prst="straightConnector1">
              <a:avLst/>
            </a:prstGeom>
            <a:noFill/>
            <a:ln cap="flat" cmpd="sng" w="25400">
              <a:solidFill>
                <a:srgbClr val="062B6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47" name="Google Shape;947;p36"/>
            <p:cNvSpPr/>
            <p:nvPr/>
          </p:nvSpPr>
          <p:spPr>
            <a:xfrm>
              <a:off x="0" y="10368"/>
              <a:ext cx="3440237" cy="459532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cubicBezTo>
                    <a:pt x="21600" y="0"/>
                    <a:pt x="21554" y="6814"/>
                    <a:pt x="19713" y="11029"/>
                  </a:cubicBezTo>
                  <a:cubicBezTo>
                    <a:pt x="17872" y="15243"/>
                    <a:pt x="3284" y="21600"/>
                    <a:pt x="0" y="21600"/>
                  </a:cubicBezTo>
                </a:path>
              </a:pathLst>
            </a:custGeom>
            <a:noFill/>
            <a:ln cap="flat" cmpd="sng" w="25400">
              <a:solidFill>
                <a:srgbClr val="062B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39686" marR="39686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062B6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948" name="Google Shape;948;p36"/>
          <p:cNvGrpSpPr/>
          <p:nvPr/>
        </p:nvGrpSpPr>
        <p:grpSpPr>
          <a:xfrm>
            <a:off x="3808628" y="4001867"/>
            <a:ext cx="5243109" cy="726580"/>
            <a:chOff x="0" y="0"/>
            <a:chExt cx="5243107" cy="726579"/>
          </a:xfrm>
        </p:grpSpPr>
        <p:cxnSp>
          <p:nvCxnSpPr>
            <p:cNvPr id="949" name="Google Shape;949;p36"/>
            <p:cNvCxnSpPr/>
            <p:nvPr/>
          </p:nvCxnSpPr>
          <p:spPr>
            <a:xfrm flipH="1" rot="10800000">
              <a:off x="4127822" y="0"/>
              <a:ext cx="1115285" cy="18"/>
            </a:xfrm>
            <a:prstGeom prst="straightConnector1">
              <a:avLst/>
            </a:prstGeom>
            <a:noFill/>
            <a:ln cap="flat" cmpd="sng" w="25400">
              <a:solidFill>
                <a:srgbClr val="062B6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50" name="Google Shape;950;p36"/>
            <p:cNvSpPr/>
            <p:nvPr/>
          </p:nvSpPr>
          <p:spPr>
            <a:xfrm>
              <a:off x="0" y="12030"/>
              <a:ext cx="4699472" cy="714549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cubicBezTo>
                    <a:pt x="21600" y="0"/>
                    <a:pt x="21399" y="8499"/>
                    <a:pt x="20146" y="10947"/>
                  </a:cubicBezTo>
                  <a:cubicBezTo>
                    <a:pt x="16952" y="17185"/>
                    <a:pt x="6451" y="21315"/>
                    <a:pt x="0" y="21600"/>
                  </a:cubicBezTo>
                </a:path>
              </a:pathLst>
            </a:custGeom>
            <a:noFill/>
            <a:ln cap="flat" cmpd="sng" w="25400">
              <a:solidFill>
                <a:srgbClr val="062B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39686" marR="39686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062B6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951" name="Google Shape;951;p36"/>
          <p:cNvSpPr/>
          <p:nvPr/>
        </p:nvSpPr>
        <p:spPr>
          <a:xfrm>
            <a:off x="5156290" y="2535270"/>
            <a:ext cx="4471160" cy="3699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75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952" name="Google Shape;952;p36"/>
          <p:cNvSpPr/>
          <p:nvPr/>
        </p:nvSpPr>
        <p:spPr>
          <a:xfrm>
            <a:off x="4784537" y="3692431"/>
            <a:ext cx="4508029" cy="36990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666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953" name="Google Shape;953;p36"/>
          <p:cNvSpPr/>
          <p:nvPr/>
        </p:nvSpPr>
        <p:spPr>
          <a:xfrm>
            <a:off x="1965136" y="3757539"/>
            <a:ext cx="405880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954" name="Google Shape;954;p36"/>
          <p:cNvSpPr/>
          <p:nvPr/>
        </p:nvSpPr>
        <p:spPr>
          <a:xfrm>
            <a:off x="2422336" y="3757539"/>
            <a:ext cx="402674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955" name="Google Shape;955;p36"/>
          <p:cNvSpPr/>
          <p:nvPr/>
        </p:nvSpPr>
        <p:spPr>
          <a:xfrm>
            <a:off x="2879537" y="3757539"/>
            <a:ext cx="385041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956" name="Google Shape;956;p36"/>
          <p:cNvSpPr/>
          <p:nvPr/>
        </p:nvSpPr>
        <p:spPr>
          <a:xfrm>
            <a:off x="3339108" y="3757539"/>
            <a:ext cx="378629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957" name="Google Shape;957;p36"/>
          <p:cNvSpPr/>
          <p:nvPr/>
        </p:nvSpPr>
        <p:spPr>
          <a:xfrm>
            <a:off x="1713197" y="2996287"/>
            <a:ext cx="47374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Each sum term represents one of the </a:t>
            </a:r>
            <a:r>
              <a:rPr b="1" lang="en-US" sz="2000">
                <a:solidFill>
                  <a:srgbClr val="062B6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“</a:t>
            </a:r>
            <a:r>
              <a:rPr b="1" lang="en-US" sz="2000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zeros</a:t>
            </a:r>
            <a:r>
              <a:rPr b="1" lang="en-US" sz="2000">
                <a:solidFill>
                  <a:srgbClr val="062B6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 </a:t>
            </a:r>
            <a:r>
              <a:rPr b="1" lang="en-US" sz="2000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of the function</a:t>
            </a:r>
            <a:endParaRPr/>
          </a:p>
        </p:txBody>
      </p:sp>
      <p:sp>
        <p:nvSpPr>
          <p:cNvPr id="958" name="Google Shape;958;p36"/>
          <p:cNvSpPr/>
          <p:nvPr/>
        </p:nvSpPr>
        <p:spPr>
          <a:xfrm>
            <a:off x="8770041" y="2982210"/>
            <a:ext cx="1116972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9686" marR="3968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This input</a:t>
            </a:r>
            <a:endParaRPr/>
          </a:p>
        </p:txBody>
      </p:sp>
      <p:sp>
        <p:nvSpPr>
          <p:cNvPr id="959" name="Google Shape;959;p36"/>
          <p:cNvSpPr/>
          <p:nvPr/>
        </p:nvSpPr>
        <p:spPr>
          <a:xfrm>
            <a:off x="8172612" y="4522058"/>
            <a:ext cx="1887824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9686" marR="3968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Activates this term</a:t>
            </a:r>
            <a:endParaRPr/>
          </a:p>
        </p:txBody>
      </p:sp>
      <p:sp>
        <p:nvSpPr>
          <p:cNvPr id="960" name="Google Shape;960;p36"/>
          <p:cNvSpPr/>
          <p:nvPr/>
        </p:nvSpPr>
        <p:spPr>
          <a:xfrm>
            <a:off x="5233806" y="5747959"/>
            <a:ext cx="2529860" cy="36990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961" name="Google Shape;961;p36"/>
          <p:cNvSpPr txBox="1"/>
          <p:nvPr/>
        </p:nvSpPr>
        <p:spPr>
          <a:xfrm>
            <a:off x="7982794" y="3518082"/>
            <a:ext cx="1008609" cy="28674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62B6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0    1   0</a:t>
            </a:r>
            <a:endParaRPr b="1" sz="1800">
              <a:solidFill>
                <a:srgbClr val="062B6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62" name="Google Shape;962;p36"/>
          <p:cNvSpPr/>
          <p:nvPr/>
        </p:nvSpPr>
        <p:spPr>
          <a:xfrm>
            <a:off x="3183685" y="1234543"/>
            <a:ext cx="6888163" cy="369332"/>
          </a:xfrm>
          <a:prstGeom prst="rect">
            <a:avLst/>
          </a:prstGeom>
          <a:solidFill>
            <a:srgbClr val="FFE9A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 can have another from of representation</a:t>
            </a:r>
            <a:endParaRPr/>
          </a:p>
        </p:txBody>
      </p:sp>
      <p:sp>
        <p:nvSpPr>
          <p:cNvPr id="963" name="Google Shape;963;p36"/>
          <p:cNvSpPr/>
          <p:nvPr/>
        </p:nvSpPr>
        <p:spPr>
          <a:xfrm>
            <a:off x="3172273" y="1700374"/>
            <a:ext cx="6888163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24588" l="0" r="0" t="-983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964" name="Google Shape;964;p36"/>
          <p:cNvSpPr/>
          <p:nvPr/>
        </p:nvSpPr>
        <p:spPr>
          <a:xfrm>
            <a:off x="1849182" y="394958"/>
            <a:ext cx="11485419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Helvetica Neue Light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Alternative Canonical Form: POS</a:t>
            </a:r>
            <a:endParaRPr/>
          </a:p>
        </p:txBody>
      </p:sp>
      <p:sp>
        <p:nvSpPr>
          <p:cNvPr id="965" name="Google Shape;965;p3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0" name="Google Shape;970;p37"/>
          <p:cNvGraphicFramePr/>
          <p:nvPr/>
        </p:nvGraphicFramePr>
        <p:xfrm>
          <a:off x="2391505" y="14578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{C663F625-AD00-4DCE-8892-2B1671899064}</a:tableStyleId>
              </a:tblPr>
              <a:tblGrid>
                <a:gridCol w="457200"/>
                <a:gridCol w="457200"/>
                <a:gridCol w="457200"/>
                <a:gridCol w="457200"/>
              </a:tblGrid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2F2F2F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2F2F2F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2F2F2F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2F2F2F"/>
                        </a:solidFill>
                      </a:endParaRPr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71" name="Google Shape;971;p3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800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b="1" sz="2800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72" name="Google Shape;972;p37"/>
          <p:cNvSpPr txBox="1"/>
          <p:nvPr/>
        </p:nvSpPr>
        <p:spPr>
          <a:xfrm>
            <a:off x="2936689" y="5836616"/>
            <a:ext cx="6924011" cy="836126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Only one of the products will be 0, anything ANDed with 0 is 0</a:t>
            </a:r>
            <a:endParaRPr/>
          </a:p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62B6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62B6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Therefore, the output is F = 0</a:t>
            </a:r>
            <a:endParaRPr/>
          </a:p>
        </p:txBody>
      </p:sp>
      <p:sp>
        <p:nvSpPr>
          <p:cNvPr id="973" name="Google Shape;973;p37"/>
          <p:cNvSpPr/>
          <p:nvPr/>
        </p:nvSpPr>
        <p:spPr>
          <a:xfrm>
            <a:off x="7165788" y="3614115"/>
            <a:ext cx="3098800" cy="342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62B6B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74" name="Google Shape;974;p37"/>
          <p:cNvSpPr/>
          <p:nvPr/>
        </p:nvSpPr>
        <p:spPr>
          <a:xfrm>
            <a:off x="8130988" y="5149783"/>
            <a:ext cx="977900" cy="316570"/>
          </a:xfrm>
          <a:prstGeom prst="rect">
            <a:avLst/>
          </a:prstGeom>
          <a:solidFill>
            <a:srgbClr val="8FA1C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62B6B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75" name="Google Shape;975;p37"/>
          <p:cNvSpPr/>
          <p:nvPr/>
        </p:nvSpPr>
        <p:spPr>
          <a:xfrm>
            <a:off x="6810188" y="2090115"/>
            <a:ext cx="3733800" cy="419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62B6B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76" name="Google Shape;976;p37"/>
          <p:cNvSpPr txBox="1"/>
          <p:nvPr/>
        </p:nvSpPr>
        <p:spPr>
          <a:xfrm>
            <a:off x="7216589" y="3595771"/>
            <a:ext cx="310341" cy="379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62B6B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77" name="Google Shape;977;p37"/>
          <p:cNvSpPr txBox="1"/>
          <p:nvPr/>
        </p:nvSpPr>
        <p:spPr>
          <a:xfrm>
            <a:off x="8435789" y="3617510"/>
            <a:ext cx="295915" cy="348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62B6B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78" name="Google Shape;978;p37"/>
          <p:cNvSpPr txBox="1"/>
          <p:nvPr/>
        </p:nvSpPr>
        <p:spPr>
          <a:xfrm>
            <a:off x="9693089" y="3617510"/>
            <a:ext cx="295915" cy="348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62B6B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grpSp>
        <p:nvGrpSpPr>
          <p:cNvPr id="979" name="Google Shape;979;p37"/>
          <p:cNvGrpSpPr/>
          <p:nvPr/>
        </p:nvGrpSpPr>
        <p:grpSpPr>
          <a:xfrm>
            <a:off x="6911788" y="1731256"/>
            <a:ext cx="3429003" cy="349419"/>
            <a:chOff x="-1" y="0"/>
            <a:chExt cx="3429002" cy="349418"/>
          </a:xfrm>
        </p:grpSpPr>
        <p:cxnSp>
          <p:nvCxnSpPr>
            <p:cNvPr id="980" name="Google Shape;980;p37"/>
            <p:cNvCxnSpPr/>
            <p:nvPr/>
          </p:nvCxnSpPr>
          <p:spPr>
            <a:xfrm flipH="1" rot="10800000">
              <a:off x="-1" y="0"/>
              <a:ext cx="2" cy="346159"/>
            </a:xfrm>
            <a:prstGeom prst="straightConnector1">
              <a:avLst/>
            </a:prstGeom>
            <a:noFill/>
            <a:ln cap="flat" cmpd="sng" w="25400">
              <a:solidFill>
                <a:srgbClr val="062B6B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981" name="Google Shape;981;p37"/>
            <p:cNvCxnSpPr/>
            <p:nvPr/>
          </p:nvCxnSpPr>
          <p:spPr>
            <a:xfrm rot="10800000">
              <a:off x="431800" y="3258"/>
              <a:ext cx="0" cy="346160"/>
            </a:xfrm>
            <a:prstGeom prst="straightConnector1">
              <a:avLst/>
            </a:prstGeom>
            <a:noFill/>
            <a:ln cap="flat" cmpd="sng" w="25400">
              <a:solidFill>
                <a:srgbClr val="062B6B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982" name="Google Shape;982;p37"/>
            <p:cNvCxnSpPr/>
            <p:nvPr/>
          </p:nvCxnSpPr>
          <p:spPr>
            <a:xfrm rot="10800000">
              <a:off x="863600" y="3258"/>
              <a:ext cx="0" cy="346160"/>
            </a:xfrm>
            <a:prstGeom prst="straightConnector1">
              <a:avLst/>
            </a:prstGeom>
            <a:noFill/>
            <a:ln cap="flat" cmpd="sng" w="25400">
              <a:solidFill>
                <a:srgbClr val="062B6B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983" name="Google Shape;983;p37"/>
            <p:cNvCxnSpPr/>
            <p:nvPr/>
          </p:nvCxnSpPr>
          <p:spPr>
            <a:xfrm rot="10800000">
              <a:off x="1244600" y="3258"/>
              <a:ext cx="0" cy="346160"/>
            </a:xfrm>
            <a:prstGeom prst="straightConnector1">
              <a:avLst/>
            </a:prstGeom>
            <a:noFill/>
            <a:ln cap="flat" cmpd="sng" w="25400">
              <a:solidFill>
                <a:srgbClr val="062B6B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984" name="Google Shape;984;p37"/>
            <p:cNvCxnSpPr/>
            <p:nvPr/>
          </p:nvCxnSpPr>
          <p:spPr>
            <a:xfrm rot="10800000">
              <a:off x="1689100" y="3258"/>
              <a:ext cx="0" cy="346160"/>
            </a:xfrm>
            <a:prstGeom prst="straightConnector1">
              <a:avLst/>
            </a:prstGeom>
            <a:noFill/>
            <a:ln cap="flat" cmpd="sng" w="25400">
              <a:solidFill>
                <a:srgbClr val="062B6B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985" name="Google Shape;985;p37"/>
            <p:cNvCxnSpPr/>
            <p:nvPr/>
          </p:nvCxnSpPr>
          <p:spPr>
            <a:xfrm flipH="1" rot="10800000">
              <a:off x="2057400" y="3258"/>
              <a:ext cx="1" cy="346160"/>
            </a:xfrm>
            <a:prstGeom prst="straightConnector1">
              <a:avLst/>
            </a:prstGeom>
            <a:noFill/>
            <a:ln cap="flat" cmpd="sng" w="25400">
              <a:solidFill>
                <a:srgbClr val="062B6B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986" name="Google Shape;986;p37"/>
            <p:cNvCxnSpPr/>
            <p:nvPr/>
          </p:nvCxnSpPr>
          <p:spPr>
            <a:xfrm flipH="1" rot="10800000">
              <a:off x="2514600" y="3258"/>
              <a:ext cx="1" cy="346160"/>
            </a:xfrm>
            <a:prstGeom prst="straightConnector1">
              <a:avLst/>
            </a:prstGeom>
            <a:noFill/>
            <a:ln cap="flat" cmpd="sng" w="25400">
              <a:solidFill>
                <a:srgbClr val="062B6B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987" name="Google Shape;987;p37"/>
            <p:cNvCxnSpPr/>
            <p:nvPr/>
          </p:nvCxnSpPr>
          <p:spPr>
            <a:xfrm flipH="1" rot="10800000">
              <a:off x="2959100" y="3258"/>
              <a:ext cx="1" cy="346160"/>
            </a:xfrm>
            <a:prstGeom prst="straightConnector1">
              <a:avLst/>
            </a:prstGeom>
            <a:noFill/>
            <a:ln cap="flat" cmpd="sng" w="25400">
              <a:solidFill>
                <a:srgbClr val="062B6B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988" name="Google Shape;988;p37"/>
            <p:cNvCxnSpPr/>
            <p:nvPr/>
          </p:nvCxnSpPr>
          <p:spPr>
            <a:xfrm flipH="1" rot="10800000">
              <a:off x="3429000" y="3258"/>
              <a:ext cx="1" cy="346160"/>
            </a:xfrm>
            <a:prstGeom prst="straightConnector1">
              <a:avLst/>
            </a:prstGeom>
            <a:noFill/>
            <a:ln cap="flat" cmpd="sng" w="25400">
              <a:solidFill>
                <a:srgbClr val="062B6B"/>
              </a:solidFill>
              <a:prstDash val="solid"/>
              <a:round/>
              <a:headEnd len="med" w="med" type="stealth"/>
              <a:tailEnd len="sm" w="sm" type="none"/>
            </a:ln>
          </p:spPr>
        </p:cxnSp>
      </p:grpSp>
      <p:pic>
        <p:nvPicPr>
          <p:cNvPr descr="droppedImage.pdf" id="989" name="Google Shape;98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8257988" y="4299915"/>
            <a:ext cx="622300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roppedImage.pdf" id="990" name="Google Shape;99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7038788" y="2941015"/>
            <a:ext cx="622300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roppedImage.pdf" id="991" name="Google Shape;99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8264338" y="2934665"/>
            <a:ext cx="622300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roppedImage.pdf" id="992" name="Google Shape;99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9521638" y="2934665"/>
            <a:ext cx="622300" cy="50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3" name="Google Shape;993;p37"/>
          <p:cNvCxnSpPr/>
          <p:nvPr/>
        </p:nvCxnSpPr>
        <p:spPr>
          <a:xfrm rot="10800000">
            <a:off x="6924488" y="2483815"/>
            <a:ext cx="292100" cy="355600"/>
          </a:xfrm>
          <a:prstGeom prst="straightConnector1">
            <a:avLst/>
          </a:prstGeom>
          <a:noFill/>
          <a:ln cap="flat" cmpd="sng" w="25400">
            <a:solidFill>
              <a:srgbClr val="062B6B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994" name="Google Shape;994;p37"/>
          <p:cNvCxnSpPr/>
          <p:nvPr/>
        </p:nvCxnSpPr>
        <p:spPr>
          <a:xfrm flipH="1" rot="10800000">
            <a:off x="7356289" y="2487075"/>
            <a:ext cx="1" cy="346159"/>
          </a:xfrm>
          <a:prstGeom prst="straightConnector1">
            <a:avLst/>
          </a:prstGeom>
          <a:noFill/>
          <a:ln cap="flat" cmpd="sng" w="25400">
            <a:solidFill>
              <a:srgbClr val="062B6B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995" name="Google Shape;995;p37"/>
          <p:cNvCxnSpPr/>
          <p:nvPr/>
        </p:nvCxnSpPr>
        <p:spPr>
          <a:xfrm flipH="1" rot="10800000">
            <a:off x="7495988" y="2487073"/>
            <a:ext cx="292100" cy="352342"/>
          </a:xfrm>
          <a:prstGeom prst="straightConnector1">
            <a:avLst/>
          </a:prstGeom>
          <a:noFill/>
          <a:ln cap="flat" cmpd="sng" w="25400">
            <a:solidFill>
              <a:srgbClr val="062B6B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996" name="Google Shape;996;p37"/>
          <p:cNvCxnSpPr/>
          <p:nvPr/>
        </p:nvCxnSpPr>
        <p:spPr>
          <a:xfrm rot="10800000">
            <a:off x="8169088" y="2487073"/>
            <a:ext cx="254000" cy="352342"/>
          </a:xfrm>
          <a:prstGeom prst="straightConnector1">
            <a:avLst/>
          </a:prstGeom>
          <a:noFill/>
          <a:ln cap="flat" cmpd="sng" w="25400">
            <a:solidFill>
              <a:srgbClr val="062B6B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997" name="Google Shape;997;p37"/>
          <p:cNvCxnSpPr/>
          <p:nvPr/>
        </p:nvCxnSpPr>
        <p:spPr>
          <a:xfrm flipH="1" rot="10800000">
            <a:off x="8613589" y="2487075"/>
            <a:ext cx="1" cy="346159"/>
          </a:xfrm>
          <a:prstGeom prst="straightConnector1">
            <a:avLst/>
          </a:prstGeom>
          <a:noFill/>
          <a:ln cap="flat" cmpd="sng" w="25400">
            <a:solidFill>
              <a:srgbClr val="062B6B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998" name="Google Shape;998;p37"/>
          <p:cNvCxnSpPr/>
          <p:nvPr/>
        </p:nvCxnSpPr>
        <p:spPr>
          <a:xfrm flipH="1" rot="10800000">
            <a:off x="8715188" y="2487074"/>
            <a:ext cx="266700" cy="352343"/>
          </a:xfrm>
          <a:prstGeom prst="straightConnector1">
            <a:avLst/>
          </a:prstGeom>
          <a:noFill/>
          <a:ln cap="flat" cmpd="sng" w="25400">
            <a:solidFill>
              <a:srgbClr val="062B6B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999" name="Google Shape;999;p37"/>
          <p:cNvCxnSpPr/>
          <p:nvPr/>
        </p:nvCxnSpPr>
        <p:spPr>
          <a:xfrm rot="10800000">
            <a:off x="9439088" y="2487074"/>
            <a:ext cx="254000" cy="352343"/>
          </a:xfrm>
          <a:prstGeom prst="straightConnector1">
            <a:avLst/>
          </a:prstGeom>
          <a:noFill/>
          <a:ln cap="flat" cmpd="sng" w="25400">
            <a:solidFill>
              <a:srgbClr val="062B6B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1000" name="Google Shape;1000;p37"/>
          <p:cNvCxnSpPr/>
          <p:nvPr/>
        </p:nvCxnSpPr>
        <p:spPr>
          <a:xfrm flipH="1" rot="10800000">
            <a:off x="9883589" y="2487075"/>
            <a:ext cx="1" cy="346159"/>
          </a:xfrm>
          <a:prstGeom prst="straightConnector1">
            <a:avLst/>
          </a:prstGeom>
          <a:noFill/>
          <a:ln cap="flat" cmpd="sng" w="25400">
            <a:solidFill>
              <a:srgbClr val="062B6B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1001" name="Google Shape;1001;p37"/>
          <p:cNvCxnSpPr/>
          <p:nvPr/>
        </p:nvCxnSpPr>
        <p:spPr>
          <a:xfrm flipH="1" rot="10800000">
            <a:off x="9972488" y="2487074"/>
            <a:ext cx="381000" cy="352343"/>
          </a:xfrm>
          <a:prstGeom prst="straightConnector1">
            <a:avLst/>
          </a:prstGeom>
          <a:noFill/>
          <a:ln cap="flat" cmpd="sng" w="25400">
            <a:solidFill>
              <a:srgbClr val="062B6B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1002" name="Google Shape;1002;p37"/>
          <p:cNvCxnSpPr/>
          <p:nvPr/>
        </p:nvCxnSpPr>
        <p:spPr>
          <a:xfrm rot="10800000">
            <a:off x="7470588" y="3855415"/>
            <a:ext cx="825500" cy="317030"/>
          </a:xfrm>
          <a:prstGeom prst="straightConnector1">
            <a:avLst/>
          </a:prstGeom>
          <a:noFill/>
          <a:ln cap="flat" cmpd="sng" w="25400">
            <a:solidFill>
              <a:srgbClr val="062B6B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1003" name="Google Shape;1003;p37"/>
          <p:cNvCxnSpPr/>
          <p:nvPr/>
        </p:nvCxnSpPr>
        <p:spPr>
          <a:xfrm flipH="1" rot="10800000">
            <a:off x="8892988" y="3842715"/>
            <a:ext cx="825500" cy="317030"/>
          </a:xfrm>
          <a:prstGeom prst="straightConnector1">
            <a:avLst/>
          </a:prstGeom>
          <a:noFill/>
          <a:ln cap="flat" cmpd="sng" w="25400">
            <a:solidFill>
              <a:srgbClr val="062B6B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1004" name="Google Shape;1004;p37"/>
          <p:cNvCxnSpPr/>
          <p:nvPr/>
        </p:nvCxnSpPr>
        <p:spPr>
          <a:xfrm flipH="1" rot="10800000">
            <a:off x="8588188" y="3968454"/>
            <a:ext cx="1" cy="207721"/>
          </a:xfrm>
          <a:prstGeom prst="straightConnector1">
            <a:avLst/>
          </a:prstGeom>
          <a:noFill/>
          <a:ln cap="flat" cmpd="sng" w="25400">
            <a:solidFill>
              <a:srgbClr val="062B6B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1005" name="Google Shape;1005;p37"/>
          <p:cNvCxnSpPr/>
          <p:nvPr/>
        </p:nvCxnSpPr>
        <p:spPr>
          <a:xfrm flipH="1" rot="10800000">
            <a:off x="8575488" y="4922216"/>
            <a:ext cx="1" cy="207721"/>
          </a:xfrm>
          <a:prstGeom prst="straightConnector1">
            <a:avLst/>
          </a:prstGeom>
          <a:noFill/>
          <a:ln cap="flat" cmpd="sng" w="25400">
            <a:solidFill>
              <a:srgbClr val="062B6B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1006" name="Google Shape;1006;p37"/>
          <p:cNvSpPr/>
          <p:nvPr/>
        </p:nvSpPr>
        <p:spPr>
          <a:xfrm>
            <a:off x="6265006" y="1428107"/>
            <a:ext cx="4304383" cy="36990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639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007" name="Google Shape;1007;p37"/>
          <p:cNvSpPr/>
          <p:nvPr/>
        </p:nvSpPr>
        <p:spPr>
          <a:xfrm>
            <a:off x="4652879" y="1497752"/>
            <a:ext cx="1067708" cy="328935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D8D8D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62B6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8" name="Google Shape;1008;p37"/>
          <p:cNvSpPr/>
          <p:nvPr/>
        </p:nvSpPr>
        <p:spPr>
          <a:xfrm>
            <a:off x="2391505" y="1412147"/>
            <a:ext cx="405880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009" name="Google Shape;1009;p37"/>
          <p:cNvSpPr/>
          <p:nvPr/>
        </p:nvSpPr>
        <p:spPr>
          <a:xfrm>
            <a:off x="2848705" y="1412147"/>
            <a:ext cx="402674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010" name="Google Shape;1010;p37"/>
          <p:cNvSpPr/>
          <p:nvPr/>
        </p:nvSpPr>
        <p:spPr>
          <a:xfrm>
            <a:off x="3305906" y="1412147"/>
            <a:ext cx="385041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011" name="Google Shape;1011;p37"/>
          <p:cNvSpPr/>
          <p:nvPr/>
        </p:nvSpPr>
        <p:spPr>
          <a:xfrm>
            <a:off x="3765477" y="1412147"/>
            <a:ext cx="378629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012" name="Google Shape;1012;p37"/>
          <p:cNvSpPr/>
          <p:nvPr/>
        </p:nvSpPr>
        <p:spPr>
          <a:xfrm>
            <a:off x="8190037" y="5118660"/>
            <a:ext cx="821703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013" name="Google Shape;1013;p37"/>
          <p:cNvSpPr/>
          <p:nvPr/>
        </p:nvSpPr>
        <p:spPr>
          <a:xfrm>
            <a:off x="9291474" y="2070322"/>
            <a:ext cx="1277914" cy="36990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014" name="Google Shape;1014;p37"/>
          <p:cNvSpPr/>
          <p:nvPr/>
        </p:nvSpPr>
        <p:spPr>
          <a:xfrm>
            <a:off x="7974374" y="2070322"/>
            <a:ext cx="1226618" cy="36990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-2487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015" name="Google Shape;1015;p37"/>
          <p:cNvSpPr/>
          <p:nvPr/>
        </p:nvSpPr>
        <p:spPr>
          <a:xfrm>
            <a:off x="6721288" y="2070609"/>
            <a:ext cx="1277914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016" name="Google Shape;1016;p37"/>
          <p:cNvSpPr/>
          <p:nvPr/>
        </p:nvSpPr>
        <p:spPr>
          <a:xfrm>
            <a:off x="4662730" y="1421371"/>
            <a:ext cx="10390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0  1  0</a:t>
            </a:r>
            <a:endParaRPr/>
          </a:p>
        </p:txBody>
      </p:sp>
      <p:cxnSp>
        <p:nvCxnSpPr>
          <p:cNvPr id="1017" name="Google Shape;1017;p37"/>
          <p:cNvCxnSpPr/>
          <p:nvPr/>
        </p:nvCxnSpPr>
        <p:spPr>
          <a:xfrm rot="10800000">
            <a:off x="5730437" y="1645616"/>
            <a:ext cx="520139" cy="6588"/>
          </a:xfrm>
          <a:prstGeom prst="straightConnector1">
            <a:avLst/>
          </a:prstGeom>
          <a:noFill/>
          <a:ln cap="flat" cmpd="sng" w="57150">
            <a:solidFill>
              <a:srgbClr val="062B6B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1018" name="Google Shape;1018;p37"/>
          <p:cNvSpPr/>
          <p:nvPr/>
        </p:nvSpPr>
        <p:spPr>
          <a:xfrm>
            <a:off x="4836176" y="1162814"/>
            <a:ext cx="681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Input</a:t>
            </a:r>
            <a:endParaRPr/>
          </a:p>
        </p:txBody>
      </p:sp>
      <p:sp>
        <p:nvSpPr>
          <p:cNvPr id="1019" name="Google Shape;1019;p37"/>
          <p:cNvSpPr/>
          <p:nvPr/>
        </p:nvSpPr>
        <p:spPr>
          <a:xfrm>
            <a:off x="1861228" y="367225"/>
            <a:ext cx="11485419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Helvetica Neue Light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Consider A=0, B=1, C=0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3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400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b="1" sz="2400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25" name="Google Shape;1025;p38"/>
          <p:cNvSpPr/>
          <p:nvPr/>
        </p:nvSpPr>
        <p:spPr>
          <a:xfrm>
            <a:off x="3455147" y="4196976"/>
            <a:ext cx="4813300" cy="1828800"/>
          </a:xfrm>
          <a:prstGeom prst="rect">
            <a:avLst/>
          </a:prstGeom>
          <a:solidFill>
            <a:srgbClr val="FFE9A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62B6B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26" name="Google Shape;1026;p38"/>
          <p:cNvSpPr txBox="1"/>
          <p:nvPr/>
        </p:nvSpPr>
        <p:spPr>
          <a:xfrm>
            <a:off x="3251948" y="3904877"/>
            <a:ext cx="1738168" cy="312906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Maxterm form:</a:t>
            </a:r>
            <a:endParaRPr/>
          </a:p>
        </p:txBody>
      </p:sp>
      <p:sp>
        <p:nvSpPr>
          <p:cNvPr id="1027" name="Google Shape;1027;p38"/>
          <p:cNvSpPr txBox="1"/>
          <p:nvPr/>
        </p:nvSpPr>
        <p:spPr>
          <a:xfrm>
            <a:off x="3442447" y="4184276"/>
            <a:ext cx="4876800" cy="169944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1. Find truth table rows where F is 0</a:t>
            </a:r>
            <a:endParaRPr/>
          </a:p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0C0C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2. 0 in input col ➙ true literal</a:t>
            </a:r>
            <a:endParaRPr/>
          </a:p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3. 1 in input col ➙ complemented literal</a:t>
            </a:r>
            <a:endParaRPr/>
          </a:p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0C0C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4. OR the literals to get a Maxterm</a:t>
            </a:r>
            <a:endParaRPr/>
          </a:p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5. AND together all the Maxterms</a:t>
            </a:r>
            <a:endParaRPr/>
          </a:p>
        </p:txBody>
      </p:sp>
      <p:sp>
        <p:nvSpPr>
          <p:cNvPr id="1028" name="Google Shape;1028;p38"/>
          <p:cNvSpPr txBox="1"/>
          <p:nvPr/>
        </p:nvSpPr>
        <p:spPr>
          <a:xfrm>
            <a:off x="2604247" y="6394077"/>
            <a:ext cx="7542193" cy="3518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5860" l="-727" r="0" t="-1551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029" name="Google Shape;1029;p38"/>
          <p:cNvSpPr/>
          <p:nvPr/>
        </p:nvSpPr>
        <p:spPr>
          <a:xfrm>
            <a:off x="2779507" y="2197065"/>
            <a:ext cx="1625600" cy="266701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D8D8D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62B6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030" name="Google Shape;1030;p38"/>
          <p:cNvGraphicFramePr/>
          <p:nvPr/>
        </p:nvGraphicFramePr>
        <p:xfrm>
          <a:off x="2680447" y="13614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{C663F625-AD00-4DCE-8892-2B1671899064}</a:tableStyleId>
              </a:tblPr>
              <a:tblGrid>
                <a:gridCol w="457200"/>
                <a:gridCol w="457200"/>
                <a:gridCol w="457200"/>
                <a:gridCol w="457200"/>
              </a:tblGrid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2F2F2F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2F2F2F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2F2F2F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2F2F2F"/>
                        </a:solidFill>
                      </a:endParaRPr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031" name="Google Shape;1031;p38"/>
          <p:cNvGrpSpPr/>
          <p:nvPr/>
        </p:nvGrpSpPr>
        <p:grpSpPr>
          <a:xfrm>
            <a:off x="4455843" y="1560012"/>
            <a:ext cx="2660742" cy="215978"/>
            <a:chOff x="0" y="0"/>
            <a:chExt cx="2660741" cy="215976"/>
          </a:xfrm>
        </p:grpSpPr>
        <p:cxnSp>
          <p:nvCxnSpPr>
            <p:cNvPr id="1032" name="Google Shape;1032;p38"/>
            <p:cNvCxnSpPr/>
            <p:nvPr/>
          </p:nvCxnSpPr>
          <p:spPr>
            <a:xfrm>
              <a:off x="1643614" y="2363"/>
              <a:ext cx="1017127" cy="2"/>
            </a:xfrm>
            <a:prstGeom prst="straightConnector1">
              <a:avLst/>
            </a:prstGeom>
            <a:noFill/>
            <a:ln cap="flat" cmpd="sng" w="25400">
              <a:solidFill>
                <a:srgbClr val="062B6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33" name="Google Shape;1033;p38"/>
            <p:cNvSpPr/>
            <p:nvPr/>
          </p:nvSpPr>
          <p:spPr>
            <a:xfrm>
              <a:off x="0" y="0"/>
              <a:ext cx="2161684" cy="215976"/>
            </a:xfrm>
            <a:custGeom>
              <a:rect b="b" l="l" r="r" t="t"/>
              <a:pathLst>
                <a:path extrusionOk="0" h="21349" w="21496">
                  <a:moveTo>
                    <a:pt x="21495" y="0"/>
                  </a:moveTo>
                  <a:cubicBezTo>
                    <a:pt x="21495" y="0"/>
                    <a:pt x="21600" y="8233"/>
                    <a:pt x="19376" y="11176"/>
                  </a:cubicBezTo>
                  <a:cubicBezTo>
                    <a:pt x="16408" y="15101"/>
                    <a:pt x="5577" y="21600"/>
                    <a:pt x="0" y="21341"/>
                  </a:cubicBezTo>
                </a:path>
              </a:pathLst>
            </a:custGeom>
            <a:noFill/>
            <a:ln cap="flat" cmpd="sng" w="25400">
              <a:solidFill>
                <a:srgbClr val="062B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39686" marR="39686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062B6B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34" name="Google Shape;1034;p38"/>
          <p:cNvGrpSpPr/>
          <p:nvPr/>
        </p:nvGrpSpPr>
        <p:grpSpPr>
          <a:xfrm>
            <a:off x="4460109" y="1560012"/>
            <a:ext cx="3945724" cy="469900"/>
            <a:chOff x="0" y="0"/>
            <a:chExt cx="3945722" cy="469900"/>
          </a:xfrm>
        </p:grpSpPr>
        <p:cxnSp>
          <p:nvCxnSpPr>
            <p:cNvPr id="1035" name="Google Shape;1035;p38"/>
            <p:cNvCxnSpPr/>
            <p:nvPr/>
          </p:nvCxnSpPr>
          <p:spPr>
            <a:xfrm>
              <a:off x="2874395" y="0"/>
              <a:ext cx="1071327" cy="1"/>
            </a:xfrm>
            <a:prstGeom prst="straightConnector1">
              <a:avLst/>
            </a:prstGeom>
            <a:noFill/>
            <a:ln cap="flat" cmpd="sng" w="25400">
              <a:solidFill>
                <a:srgbClr val="062B6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36" name="Google Shape;1036;p38"/>
            <p:cNvSpPr/>
            <p:nvPr/>
          </p:nvSpPr>
          <p:spPr>
            <a:xfrm>
              <a:off x="0" y="10368"/>
              <a:ext cx="3440237" cy="459532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cubicBezTo>
                    <a:pt x="21600" y="0"/>
                    <a:pt x="21554" y="6814"/>
                    <a:pt x="19713" y="11029"/>
                  </a:cubicBezTo>
                  <a:cubicBezTo>
                    <a:pt x="17872" y="15243"/>
                    <a:pt x="3284" y="21600"/>
                    <a:pt x="0" y="21600"/>
                  </a:cubicBezTo>
                </a:path>
              </a:pathLst>
            </a:custGeom>
            <a:noFill/>
            <a:ln cap="flat" cmpd="sng" w="25400">
              <a:solidFill>
                <a:srgbClr val="062B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39686" marR="39686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062B6B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37" name="Google Shape;1037;p38"/>
          <p:cNvGrpSpPr/>
          <p:nvPr/>
        </p:nvGrpSpPr>
        <p:grpSpPr>
          <a:xfrm>
            <a:off x="4458124" y="1560013"/>
            <a:ext cx="5243109" cy="726580"/>
            <a:chOff x="0" y="0"/>
            <a:chExt cx="5243107" cy="726579"/>
          </a:xfrm>
        </p:grpSpPr>
        <p:cxnSp>
          <p:nvCxnSpPr>
            <p:cNvPr id="1038" name="Google Shape;1038;p38"/>
            <p:cNvCxnSpPr/>
            <p:nvPr/>
          </p:nvCxnSpPr>
          <p:spPr>
            <a:xfrm flipH="1" rot="10800000">
              <a:off x="4127822" y="0"/>
              <a:ext cx="1115285" cy="18"/>
            </a:xfrm>
            <a:prstGeom prst="straightConnector1">
              <a:avLst/>
            </a:prstGeom>
            <a:noFill/>
            <a:ln cap="flat" cmpd="sng" w="25400">
              <a:solidFill>
                <a:srgbClr val="062B6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39" name="Google Shape;1039;p38"/>
            <p:cNvSpPr/>
            <p:nvPr/>
          </p:nvSpPr>
          <p:spPr>
            <a:xfrm>
              <a:off x="0" y="12030"/>
              <a:ext cx="4699472" cy="714549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cubicBezTo>
                    <a:pt x="21600" y="0"/>
                    <a:pt x="21399" y="8499"/>
                    <a:pt x="20146" y="10947"/>
                  </a:cubicBezTo>
                  <a:cubicBezTo>
                    <a:pt x="16952" y="17185"/>
                    <a:pt x="6451" y="21315"/>
                    <a:pt x="0" y="21600"/>
                  </a:cubicBezTo>
                </a:path>
              </a:pathLst>
            </a:custGeom>
            <a:noFill/>
            <a:ln cap="flat" cmpd="sng" w="25400">
              <a:solidFill>
                <a:srgbClr val="062B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39686" marR="39686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062B6B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40" name="Google Shape;1040;p38"/>
          <p:cNvSpPr/>
          <p:nvPr/>
        </p:nvSpPr>
        <p:spPr>
          <a:xfrm>
            <a:off x="5499848" y="1250577"/>
            <a:ext cx="4304383" cy="36990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639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041" name="Google Shape;1041;p38"/>
          <p:cNvSpPr/>
          <p:nvPr/>
        </p:nvSpPr>
        <p:spPr>
          <a:xfrm>
            <a:off x="2680447" y="1315685"/>
            <a:ext cx="405880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042" name="Google Shape;1042;p38"/>
          <p:cNvSpPr/>
          <p:nvPr/>
        </p:nvSpPr>
        <p:spPr>
          <a:xfrm>
            <a:off x="3137647" y="1315685"/>
            <a:ext cx="402674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043" name="Google Shape;1043;p38"/>
          <p:cNvSpPr/>
          <p:nvPr/>
        </p:nvSpPr>
        <p:spPr>
          <a:xfrm>
            <a:off x="3594848" y="1315685"/>
            <a:ext cx="385041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044" name="Google Shape;1044;p38"/>
          <p:cNvSpPr/>
          <p:nvPr/>
        </p:nvSpPr>
        <p:spPr>
          <a:xfrm>
            <a:off x="4054419" y="1315685"/>
            <a:ext cx="378629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045" name="Google Shape;1045;p38"/>
          <p:cNvSpPr/>
          <p:nvPr/>
        </p:nvSpPr>
        <p:spPr>
          <a:xfrm>
            <a:off x="5299311" y="2298604"/>
            <a:ext cx="401072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046" name="Google Shape;1046;p38"/>
          <p:cNvSpPr/>
          <p:nvPr/>
        </p:nvSpPr>
        <p:spPr>
          <a:xfrm>
            <a:off x="6109447" y="2298604"/>
            <a:ext cx="415498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047" name="Google Shape;1047;p38"/>
          <p:cNvSpPr/>
          <p:nvPr/>
        </p:nvSpPr>
        <p:spPr>
          <a:xfrm>
            <a:off x="6831294" y="2329281"/>
            <a:ext cx="393056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048" name="Google Shape;1048;p38"/>
          <p:cNvSpPr/>
          <p:nvPr/>
        </p:nvSpPr>
        <p:spPr>
          <a:xfrm>
            <a:off x="5299311" y="2733116"/>
            <a:ext cx="1930336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049" name="Google Shape;1049;p38"/>
          <p:cNvSpPr/>
          <p:nvPr/>
        </p:nvSpPr>
        <p:spPr>
          <a:xfrm>
            <a:off x="2019883" y="303599"/>
            <a:ext cx="11485419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Helvetica Neue Light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POS: How to Write It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3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400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b="1" sz="2400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55" name="Google Shape;1055;p39"/>
          <p:cNvSpPr/>
          <p:nvPr/>
        </p:nvSpPr>
        <p:spPr>
          <a:xfrm>
            <a:off x="5113917" y="5010585"/>
            <a:ext cx="431800" cy="342900"/>
          </a:xfrm>
          <a:prstGeom prst="ellipse">
            <a:avLst/>
          </a:prstGeom>
          <a:solidFill>
            <a:srgbClr val="FFB6C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62B6B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56" name="Google Shape;1056;p39"/>
          <p:cNvSpPr txBox="1"/>
          <p:nvPr/>
        </p:nvSpPr>
        <p:spPr>
          <a:xfrm>
            <a:off x="2696790" y="3080229"/>
            <a:ext cx="2888291" cy="257403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39686" marR="39686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62B6B"/>
                </a:solidFill>
                <a:latin typeface="Arial"/>
                <a:ea typeface="Arial"/>
                <a:cs typeface="Arial"/>
                <a:sym typeface="Arial"/>
              </a:rPr>
              <a:t>			Maxterms</a:t>
            </a:r>
            <a:endParaRPr/>
          </a:p>
          <a:p>
            <a:pPr indent="0" lvl="0" marL="39686" marR="39686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62B6B"/>
                </a:solidFill>
                <a:latin typeface="Arial"/>
                <a:ea typeface="Arial"/>
                <a:cs typeface="Arial"/>
                <a:sym typeface="Arial"/>
              </a:rPr>
              <a:t>0	0	0		= M0</a:t>
            </a:r>
            <a:endParaRPr/>
          </a:p>
          <a:p>
            <a:pPr indent="0" lvl="0" marL="39686" marR="39686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62B6B"/>
                </a:solidFill>
                <a:latin typeface="Arial"/>
                <a:ea typeface="Arial"/>
                <a:cs typeface="Arial"/>
                <a:sym typeface="Arial"/>
              </a:rPr>
              <a:t>0	0	1		= M1</a:t>
            </a:r>
            <a:endParaRPr/>
          </a:p>
          <a:p>
            <a:pPr indent="0" lvl="0" marL="39686" marR="39686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62B6B"/>
                </a:solidFill>
                <a:latin typeface="Arial"/>
                <a:ea typeface="Arial"/>
                <a:cs typeface="Arial"/>
                <a:sym typeface="Arial"/>
              </a:rPr>
              <a:t>0	1	0		= M2</a:t>
            </a:r>
            <a:endParaRPr/>
          </a:p>
          <a:p>
            <a:pPr indent="0" lvl="0" marL="39686" marR="39686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62B6B"/>
                </a:solidFill>
                <a:latin typeface="Arial"/>
                <a:ea typeface="Arial"/>
                <a:cs typeface="Arial"/>
                <a:sym typeface="Arial"/>
              </a:rPr>
              <a:t>0	1	1		= M3</a:t>
            </a:r>
            <a:endParaRPr/>
          </a:p>
          <a:p>
            <a:pPr indent="0" lvl="0" marL="39686" marR="39686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62B6B"/>
                </a:solidFill>
                <a:latin typeface="Arial"/>
                <a:ea typeface="Arial"/>
                <a:cs typeface="Arial"/>
                <a:sym typeface="Arial"/>
              </a:rPr>
              <a:t>1	0	0		= M4</a:t>
            </a:r>
            <a:endParaRPr/>
          </a:p>
          <a:p>
            <a:pPr indent="0" lvl="0" marL="39686" marR="39686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62B6B"/>
                </a:solidFill>
                <a:latin typeface="Arial"/>
                <a:ea typeface="Arial"/>
                <a:cs typeface="Arial"/>
                <a:sym typeface="Arial"/>
              </a:rPr>
              <a:t>1	0	1		= M5</a:t>
            </a:r>
            <a:endParaRPr/>
          </a:p>
          <a:p>
            <a:pPr indent="0" lvl="0" marL="39686" marR="39686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62B6B"/>
                </a:solidFill>
                <a:latin typeface="Arial"/>
                <a:ea typeface="Arial"/>
                <a:cs typeface="Arial"/>
                <a:sym typeface="Arial"/>
              </a:rPr>
              <a:t>1	1	0		= M6</a:t>
            </a:r>
            <a:endParaRPr/>
          </a:p>
          <a:p>
            <a:pPr indent="0" lvl="0" marL="39686" marR="39686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62B6B"/>
                </a:solidFill>
                <a:latin typeface="Arial"/>
                <a:ea typeface="Arial"/>
                <a:cs typeface="Arial"/>
                <a:sym typeface="Arial"/>
              </a:rPr>
              <a:t>1	1	1		= M7</a:t>
            </a:r>
            <a:endParaRPr/>
          </a:p>
        </p:txBody>
      </p:sp>
      <p:cxnSp>
        <p:nvCxnSpPr>
          <p:cNvPr id="1057" name="Google Shape;1057;p39"/>
          <p:cNvCxnSpPr/>
          <p:nvPr/>
        </p:nvCxnSpPr>
        <p:spPr>
          <a:xfrm>
            <a:off x="2761877" y="3386617"/>
            <a:ext cx="2745206" cy="4"/>
          </a:xfrm>
          <a:prstGeom prst="straightConnector1">
            <a:avLst/>
          </a:prstGeom>
          <a:noFill/>
          <a:ln cap="flat" cmpd="sng" w="25400">
            <a:solidFill>
              <a:srgbClr val="062B6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8" name="Google Shape;1058;p39"/>
          <p:cNvCxnSpPr/>
          <p:nvPr/>
        </p:nvCxnSpPr>
        <p:spPr>
          <a:xfrm flipH="1">
            <a:off x="3703652" y="3081817"/>
            <a:ext cx="23425" cy="2486601"/>
          </a:xfrm>
          <a:prstGeom prst="straightConnector1">
            <a:avLst/>
          </a:prstGeom>
          <a:noFill/>
          <a:ln cap="flat" cmpd="sng" w="25400">
            <a:solidFill>
              <a:srgbClr val="062B6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9" name="Google Shape;1059;p39"/>
          <p:cNvSpPr txBox="1"/>
          <p:nvPr/>
        </p:nvSpPr>
        <p:spPr>
          <a:xfrm>
            <a:off x="2662826" y="5818667"/>
            <a:ext cx="3176254" cy="522194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DA273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Maxterm shorthand notation</a:t>
            </a:r>
            <a:endParaRPr/>
          </a:p>
          <a:p>
            <a:pPr indent="0" lvl="0" marL="38100" marR="3810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DA273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for a function of three variables</a:t>
            </a:r>
            <a:endParaRPr/>
          </a:p>
        </p:txBody>
      </p:sp>
      <p:sp>
        <p:nvSpPr>
          <p:cNvPr id="1060" name="Google Shape;1060;p39"/>
          <p:cNvSpPr txBox="1"/>
          <p:nvPr/>
        </p:nvSpPr>
        <p:spPr>
          <a:xfrm>
            <a:off x="8718177" y="3939067"/>
            <a:ext cx="2209800" cy="1560427"/>
          </a:xfrm>
          <a:prstGeom prst="rect">
            <a:avLst/>
          </a:prstGeom>
          <a:solidFill>
            <a:srgbClr val="FDFDC5"/>
          </a:solidFill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40639" marR="40639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62B6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Note that you form the maxterms around the “zeros” of the function</a:t>
            </a:r>
            <a:endParaRPr/>
          </a:p>
          <a:p>
            <a:pPr indent="0" lvl="0" marL="40639" marR="40639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62B6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This is </a:t>
            </a:r>
            <a:r>
              <a:rPr b="1" lang="en-US" sz="1600">
                <a:solidFill>
                  <a:srgbClr val="DA273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not</a:t>
            </a:r>
            <a:r>
              <a:rPr b="1" lang="en-US" sz="1600">
                <a:solidFill>
                  <a:srgbClr val="062B6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the complement of the function!</a:t>
            </a:r>
            <a:endParaRPr/>
          </a:p>
        </p:txBody>
      </p:sp>
      <p:sp>
        <p:nvSpPr>
          <p:cNvPr id="1061" name="Google Shape;1061;p39"/>
          <p:cNvSpPr/>
          <p:nvPr/>
        </p:nvSpPr>
        <p:spPr>
          <a:xfrm>
            <a:off x="5680563" y="5255881"/>
            <a:ext cx="329675" cy="703655"/>
          </a:xfrm>
          <a:custGeom>
            <a:rect b="b" l="l" r="r" t="t"/>
            <a:pathLst>
              <a:path extrusionOk="0" h="21600" w="12108">
                <a:moveTo>
                  <a:pt x="7714" y="21600"/>
                </a:moveTo>
                <a:cubicBezTo>
                  <a:pt x="7714" y="21600"/>
                  <a:pt x="21600" y="1290"/>
                  <a:pt x="0" y="0"/>
                </a:cubicBezTo>
              </a:path>
            </a:pathLst>
          </a:custGeom>
          <a:noFill/>
          <a:ln cap="flat" cmpd="sng" w="25400">
            <a:solidFill>
              <a:srgbClr val="E900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62B6B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aphicFrame>
        <p:nvGraphicFramePr>
          <p:cNvPr id="1062" name="Google Shape;1062;p39"/>
          <p:cNvGraphicFramePr/>
          <p:nvPr/>
        </p:nvGraphicFramePr>
        <p:xfrm>
          <a:off x="6625217" y="39162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{C663F625-AD00-4DCE-8892-2B1671899064}</a:tableStyleId>
              </a:tblPr>
              <a:tblGrid>
                <a:gridCol w="457200"/>
                <a:gridCol w="457200"/>
                <a:gridCol w="457200"/>
                <a:gridCol w="457200"/>
              </a:tblGrid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2F2F2F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2F2F2F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2F2F2F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2F2F2F"/>
                        </a:solidFill>
                      </a:endParaRPr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63" name="Google Shape;1063;p39"/>
          <p:cNvSpPr txBox="1"/>
          <p:nvPr/>
        </p:nvSpPr>
        <p:spPr>
          <a:xfrm>
            <a:off x="2664364" y="1910930"/>
            <a:ext cx="8755154" cy="365228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062B6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Product of Sums / Conjunctive Normal Form / Maxterm Expansion</a:t>
            </a:r>
            <a:endParaRPr/>
          </a:p>
        </p:txBody>
      </p:sp>
      <p:sp>
        <p:nvSpPr>
          <p:cNvPr id="1064" name="Google Shape;1064;p39"/>
          <p:cNvSpPr/>
          <p:nvPr/>
        </p:nvSpPr>
        <p:spPr>
          <a:xfrm>
            <a:off x="3703653" y="3386617"/>
            <a:ext cx="1263486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065" name="Google Shape;1065;p39"/>
          <p:cNvSpPr/>
          <p:nvPr/>
        </p:nvSpPr>
        <p:spPr>
          <a:xfrm>
            <a:off x="3703653" y="3656114"/>
            <a:ext cx="1263486" cy="36990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-2367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066" name="Google Shape;1066;p39"/>
          <p:cNvSpPr/>
          <p:nvPr/>
        </p:nvSpPr>
        <p:spPr>
          <a:xfrm>
            <a:off x="3703654" y="3926186"/>
            <a:ext cx="1263487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067" name="Google Shape;1067;p39"/>
          <p:cNvSpPr/>
          <p:nvPr/>
        </p:nvSpPr>
        <p:spPr>
          <a:xfrm>
            <a:off x="3703654" y="4195683"/>
            <a:ext cx="1263487" cy="36990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-2367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068" name="Google Shape;1068;p39"/>
          <p:cNvSpPr/>
          <p:nvPr/>
        </p:nvSpPr>
        <p:spPr>
          <a:xfrm>
            <a:off x="3703653" y="4465755"/>
            <a:ext cx="1263486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069" name="Google Shape;1069;p39"/>
          <p:cNvSpPr/>
          <p:nvPr/>
        </p:nvSpPr>
        <p:spPr>
          <a:xfrm>
            <a:off x="3703653" y="4735252"/>
            <a:ext cx="1314782" cy="36990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-1906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070" name="Google Shape;1070;p39"/>
          <p:cNvSpPr/>
          <p:nvPr/>
        </p:nvSpPr>
        <p:spPr>
          <a:xfrm>
            <a:off x="3703653" y="5005324"/>
            <a:ext cx="1255472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071" name="Google Shape;1071;p39"/>
          <p:cNvSpPr/>
          <p:nvPr/>
        </p:nvSpPr>
        <p:spPr>
          <a:xfrm>
            <a:off x="3703653" y="5274821"/>
            <a:ext cx="1263486" cy="36990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-2367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072" name="Google Shape;1072;p39"/>
          <p:cNvSpPr/>
          <p:nvPr/>
        </p:nvSpPr>
        <p:spPr>
          <a:xfrm>
            <a:off x="6057726" y="2528914"/>
            <a:ext cx="4352474" cy="36990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475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073" name="Google Shape;1073;p39"/>
          <p:cNvSpPr/>
          <p:nvPr/>
        </p:nvSpPr>
        <p:spPr>
          <a:xfrm>
            <a:off x="6556173" y="2819653"/>
            <a:ext cx="1624612" cy="763094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074" name="Google Shape;1074;p39"/>
          <p:cNvSpPr/>
          <p:nvPr/>
        </p:nvSpPr>
        <p:spPr>
          <a:xfrm>
            <a:off x="2679832" y="3015587"/>
            <a:ext cx="405880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075" name="Google Shape;1075;p39"/>
          <p:cNvSpPr/>
          <p:nvPr/>
        </p:nvSpPr>
        <p:spPr>
          <a:xfrm>
            <a:off x="3024335" y="3018695"/>
            <a:ext cx="402674" cy="36933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076" name="Google Shape;1076;p39"/>
          <p:cNvSpPr/>
          <p:nvPr/>
        </p:nvSpPr>
        <p:spPr>
          <a:xfrm>
            <a:off x="3342036" y="3020151"/>
            <a:ext cx="385041" cy="369332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077" name="Google Shape;1077;p39"/>
          <p:cNvSpPr/>
          <p:nvPr/>
        </p:nvSpPr>
        <p:spPr>
          <a:xfrm>
            <a:off x="6684484" y="3850541"/>
            <a:ext cx="405880" cy="369332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078" name="Google Shape;1078;p39"/>
          <p:cNvSpPr/>
          <p:nvPr/>
        </p:nvSpPr>
        <p:spPr>
          <a:xfrm>
            <a:off x="7141684" y="3850541"/>
            <a:ext cx="402674" cy="369332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079" name="Google Shape;1079;p39"/>
          <p:cNvSpPr/>
          <p:nvPr/>
        </p:nvSpPr>
        <p:spPr>
          <a:xfrm>
            <a:off x="7598885" y="3850541"/>
            <a:ext cx="385041" cy="369332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080" name="Google Shape;1080;p39"/>
          <p:cNvSpPr/>
          <p:nvPr/>
        </p:nvSpPr>
        <p:spPr>
          <a:xfrm>
            <a:off x="8058456" y="3850541"/>
            <a:ext cx="378629" cy="369332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081" name="Google Shape;1081;p39"/>
          <p:cNvSpPr/>
          <p:nvPr/>
        </p:nvSpPr>
        <p:spPr>
          <a:xfrm>
            <a:off x="1856175" y="489539"/>
            <a:ext cx="11485419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Helvetica Neue Light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Canonical POS Forms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"/>
          <p:cNvSpPr txBox="1"/>
          <p:nvPr>
            <p:ph idx="1" type="body"/>
          </p:nvPr>
        </p:nvSpPr>
        <p:spPr>
          <a:xfrm>
            <a:off x="1512100" y="1239197"/>
            <a:ext cx="10155465" cy="5668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A </a:t>
            </a:r>
            <a:r>
              <a:rPr lang="en-US" sz="22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digital circuit </a:t>
            </a: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can be represented by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ts val="2200"/>
              <a:buChar char="🠶"/>
            </a:pPr>
            <a:r>
              <a:rPr b="1" lang="en-US" sz="2200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Boolean  Algebra </a:t>
            </a: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is the logic mathematics used for understanding of digital system (circuits)</a:t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ts val="2200"/>
              <a:buChar char="🠶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It is used to describe the </a:t>
            </a:r>
            <a:r>
              <a:rPr b="1"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relationship</a:t>
            </a: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 between </a:t>
            </a:r>
            <a:r>
              <a:rPr b="1" lang="en-US" sz="2200">
                <a:solidFill>
                  <a:srgbClr val="00B05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inputs</a:t>
            </a: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 and </a:t>
            </a:r>
            <a:r>
              <a:rPr b="1" lang="en-US" sz="2200">
                <a:solidFill>
                  <a:srgbClr val="00B0F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outputs</a:t>
            </a:r>
            <a:r>
              <a:rPr lang="en-US" sz="2200">
                <a:solidFill>
                  <a:srgbClr val="00B0F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using basically three operators :</a:t>
            </a:r>
            <a:endParaRPr/>
          </a:p>
          <a:p>
            <a:pPr indent="-228600" lvl="2" marL="1143000" rtl="0" algn="l">
              <a:spcBef>
                <a:spcPts val="6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 OR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28600" lvl="2" marL="1143000" rtl="0" algn="l">
              <a:spcBef>
                <a:spcPts val="6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 AND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28600" lvl="2" marL="1143000" rtl="0" algn="l">
              <a:spcBef>
                <a:spcPts val="6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 NOT (unary)</a:t>
            </a:r>
            <a:endParaRPr/>
          </a:p>
          <a:p>
            <a:pPr indent="-1905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200" name="Google Shape;200;p4"/>
          <p:cNvGrpSpPr/>
          <p:nvPr/>
        </p:nvGrpSpPr>
        <p:grpSpPr>
          <a:xfrm>
            <a:off x="3926541" y="2177853"/>
            <a:ext cx="5983994" cy="1251147"/>
            <a:chOff x="2747735" y="2177853"/>
            <a:chExt cx="7162800" cy="1371600"/>
          </a:xfrm>
        </p:grpSpPr>
        <p:sp>
          <p:nvSpPr>
            <p:cNvPr id="201" name="Google Shape;201;p4"/>
            <p:cNvSpPr/>
            <p:nvPr/>
          </p:nvSpPr>
          <p:spPr>
            <a:xfrm>
              <a:off x="5262335" y="2177853"/>
              <a:ext cx="1828800" cy="1293667"/>
            </a:xfrm>
            <a:prstGeom prst="rect">
              <a:avLst/>
            </a:prstGeom>
            <a:solidFill>
              <a:srgbClr val="C3BCC5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Logic Bloc</a:t>
              </a:r>
              <a:endParaRPr/>
            </a:p>
          </p:txBody>
        </p:sp>
        <p:cxnSp>
          <p:nvCxnSpPr>
            <p:cNvPr id="202" name="Google Shape;202;p4"/>
            <p:cNvCxnSpPr/>
            <p:nvPr/>
          </p:nvCxnSpPr>
          <p:spPr>
            <a:xfrm>
              <a:off x="4119335" y="2406453"/>
              <a:ext cx="11430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3" name="Google Shape;203;p4"/>
            <p:cNvCxnSpPr/>
            <p:nvPr/>
          </p:nvCxnSpPr>
          <p:spPr>
            <a:xfrm>
              <a:off x="4119335" y="2711253"/>
              <a:ext cx="11430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4" name="Google Shape;204;p4"/>
            <p:cNvCxnSpPr/>
            <p:nvPr/>
          </p:nvCxnSpPr>
          <p:spPr>
            <a:xfrm>
              <a:off x="4119335" y="3341141"/>
              <a:ext cx="11430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5" name="Google Shape;205;p4"/>
            <p:cNvCxnSpPr/>
            <p:nvPr/>
          </p:nvCxnSpPr>
          <p:spPr>
            <a:xfrm>
              <a:off x="7091135" y="2406453"/>
              <a:ext cx="11430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6" name="Google Shape;206;p4"/>
            <p:cNvCxnSpPr/>
            <p:nvPr/>
          </p:nvCxnSpPr>
          <p:spPr>
            <a:xfrm>
              <a:off x="7091135" y="2711253"/>
              <a:ext cx="11430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7" name="Google Shape;207;p4"/>
            <p:cNvCxnSpPr/>
            <p:nvPr/>
          </p:nvCxnSpPr>
          <p:spPr>
            <a:xfrm>
              <a:off x="7091135" y="3325062"/>
              <a:ext cx="11430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8" name="Google Shape;208;p4"/>
            <p:cNvSpPr txBox="1"/>
            <p:nvPr/>
          </p:nvSpPr>
          <p:spPr>
            <a:xfrm>
              <a:off x="4652735" y="2725541"/>
              <a:ext cx="381000" cy="8239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  <p:sp>
          <p:nvSpPr>
            <p:cNvPr id="209" name="Google Shape;209;p4"/>
            <p:cNvSpPr txBox="1"/>
            <p:nvPr/>
          </p:nvSpPr>
          <p:spPr>
            <a:xfrm>
              <a:off x="7472135" y="2635054"/>
              <a:ext cx="381000" cy="8239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3738335" y="2330254"/>
              <a:ext cx="152400" cy="1108858"/>
            </a:xfrm>
            <a:prstGeom prst="leftBrace">
              <a:avLst>
                <a:gd fmla="val 75000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1" name="Google Shape;211;p4"/>
            <p:cNvSpPr txBox="1"/>
            <p:nvPr/>
          </p:nvSpPr>
          <p:spPr>
            <a:xfrm>
              <a:off x="2747735" y="2827533"/>
              <a:ext cx="1066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Inputs</a:t>
              </a: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8310335" y="2330254"/>
              <a:ext cx="152400" cy="1047254"/>
            </a:xfrm>
            <a:prstGeom prst="rightBrace">
              <a:avLst>
                <a:gd fmla="val 708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3" name="Google Shape;213;p4"/>
            <p:cNvSpPr txBox="1"/>
            <p:nvPr/>
          </p:nvSpPr>
          <p:spPr>
            <a:xfrm>
              <a:off x="8538935" y="2793287"/>
              <a:ext cx="1371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Outputs</a:t>
              </a:r>
              <a:endParaRPr/>
            </a:p>
          </p:txBody>
        </p:sp>
      </p:grpSp>
      <p:sp>
        <p:nvSpPr>
          <p:cNvPr id="214" name="Google Shape;214;p4"/>
          <p:cNvSpPr/>
          <p:nvPr/>
        </p:nvSpPr>
        <p:spPr>
          <a:xfrm>
            <a:off x="1833335" y="476903"/>
            <a:ext cx="11485419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Boolean </a:t>
            </a:r>
            <a:r>
              <a:rPr b="1" lang="en-US" sz="3600" u="non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Algebra </a:t>
            </a:r>
            <a:endParaRPr/>
          </a:p>
        </p:txBody>
      </p:sp>
      <p:sp>
        <p:nvSpPr>
          <p:cNvPr id="215" name="Google Shape;215;p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  <p:grpSp>
        <p:nvGrpSpPr>
          <p:cNvPr id="216" name="Google Shape;216;p4"/>
          <p:cNvGrpSpPr/>
          <p:nvPr/>
        </p:nvGrpSpPr>
        <p:grpSpPr>
          <a:xfrm>
            <a:off x="5282887" y="5561289"/>
            <a:ext cx="3944142" cy="967268"/>
            <a:chOff x="6130051" y="5449571"/>
            <a:chExt cx="3944142" cy="967268"/>
          </a:xfrm>
        </p:grpSpPr>
        <p:sp>
          <p:nvSpPr>
            <p:cNvPr id="217" name="Google Shape;217;p4"/>
            <p:cNvSpPr txBox="1"/>
            <p:nvPr/>
          </p:nvSpPr>
          <p:spPr>
            <a:xfrm>
              <a:off x="6148949" y="5739597"/>
              <a:ext cx="7331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B</a:t>
              </a:r>
              <a:endParaRPr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grpSp>
          <p:nvGrpSpPr>
            <p:cNvPr id="218" name="Google Shape;218;p4"/>
            <p:cNvGrpSpPr/>
            <p:nvPr/>
          </p:nvGrpSpPr>
          <p:grpSpPr>
            <a:xfrm>
              <a:off x="6130051" y="5449571"/>
              <a:ext cx="3944142" cy="967268"/>
              <a:chOff x="6130051" y="5449571"/>
              <a:chExt cx="3944142" cy="967268"/>
            </a:xfrm>
          </p:grpSpPr>
          <p:grpSp>
            <p:nvGrpSpPr>
              <p:cNvPr id="219" name="Google Shape;219;p4"/>
              <p:cNvGrpSpPr/>
              <p:nvPr/>
            </p:nvGrpSpPr>
            <p:grpSpPr>
              <a:xfrm>
                <a:off x="6145306" y="5449571"/>
                <a:ext cx="3928887" cy="883994"/>
                <a:chOff x="3549072" y="2084947"/>
                <a:chExt cx="6206590" cy="1386573"/>
              </a:xfrm>
            </p:grpSpPr>
            <p:sp>
              <p:nvSpPr>
                <p:cNvPr id="220" name="Google Shape;220;p4"/>
                <p:cNvSpPr/>
                <p:nvPr/>
              </p:nvSpPr>
              <p:spPr>
                <a:xfrm>
                  <a:off x="5262334" y="2177853"/>
                  <a:ext cx="1828799" cy="1293667"/>
                </a:xfrm>
                <a:prstGeom prst="rect">
                  <a:avLst/>
                </a:prstGeom>
                <a:solidFill>
                  <a:srgbClr val="C3BCC5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rPr>
                    <a:t>F</a:t>
                  </a:r>
                  <a:endParaRPr sz="1600">
                    <a:solidFill>
                      <a:schemeClr val="dk1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endParaRPr>
                </a:p>
              </p:txBody>
            </p:sp>
            <p:cxnSp>
              <p:nvCxnSpPr>
                <p:cNvPr id="221" name="Google Shape;221;p4"/>
                <p:cNvCxnSpPr/>
                <p:nvPr/>
              </p:nvCxnSpPr>
              <p:spPr>
                <a:xfrm>
                  <a:off x="4119335" y="2406453"/>
                  <a:ext cx="11430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222" name="Google Shape;222;p4"/>
                <p:cNvCxnSpPr/>
                <p:nvPr/>
              </p:nvCxnSpPr>
              <p:spPr>
                <a:xfrm>
                  <a:off x="4119334" y="2849426"/>
                  <a:ext cx="11430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223" name="Google Shape;223;p4"/>
                <p:cNvCxnSpPr/>
                <p:nvPr/>
              </p:nvCxnSpPr>
              <p:spPr>
                <a:xfrm>
                  <a:off x="4119335" y="3341141"/>
                  <a:ext cx="11430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224" name="Google Shape;224;p4"/>
                <p:cNvCxnSpPr/>
                <p:nvPr/>
              </p:nvCxnSpPr>
              <p:spPr>
                <a:xfrm>
                  <a:off x="7091135" y="2711253"/>
                  <a:ext cx="11430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sp>
              <p:nvSpPr>
                <p:cNvPr id="225" name="Google Shape;225;p4"/>
                <p:cNvSpPr txBox="1"/>
                <p:nvPr/>
              </p:nvSpPr>
              <p:spPr>
                <a:xfrm>
                  <a:off x="3549072" y="2084947"/>
                  <a:ext cx="1066800" cy="542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rPr>
                    <a:t>A</a:t>
                  </a:r>
                  <a:endParaRPr sz="1800">
                    <a:solidFill>
                      <a:schemeClr val="dk1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endParaRPr>
                </a:p>
              </p:txBody>
            </p:sp>
            <p:sp>
              <p:nvSpPr>
                <p:cNvPr id="226" name="Google Shape;226;p4"/>
                <p:cNvSpPr txBox="1"/>
                <p:nvPr/>
              </p:nvSpPr>
              <p:spPr>
                <a:xfrm>
                  <a:off x="8384061" y="2440179"/>
                  <a:ext cx="1371601" cy="542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rPr>
                    <a:t>S</a:t>
                  </a:r>
                  <a:endParaRPr sz="1800">
                    <a:solidFill>
                      <a:schemeClr val="dk1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endParaRPr>
                </a:p>
              </p:txBody>
            </p:sp>
          </p:grpSp>
          <p:sp>
            <p:nvSpPr>
              <p:cNvPr id="227" name="Google Shape;227;p4"/>
              <p:cNvSpPr txBox="1"/>
              <p:nvPr/>
            </p:nvSpPr>
            <p:spPr>
              <a:xfrm>
                <a:off x="6130051" y="6047507"/>
                <a:ext cx="7331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rPr>
                  <a:t>C</a:t>
                </a:r>
                <a:endParaRPr sz="1800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</p:grpSp>
      <p:sp>
        <p:nvSpPr>
          <p:cNvPr id="228" name="Google Shape;228;p4"/>
          <p:cNvSpPr/>
          <p:nvPr/>
        </p:nvSpPr>
        <p:spPr>
          <a:xfrm>
            <a:off x="6961501" y="504438"/>
            <a:ext cx="4352162" cy="1273595"/>
          </a:xfrm>
          <a:prstGeom prst="wedgeEllipseCallout">
            <a:avLst>
              <a:gd fmla="val -46945" name="adj1"/>
              <a:gd fmla="val 76885" name="adj2"/>
            </a:avLst>
          </a:prstGeom>
          <a:solidFill>
            <a:srgbClr val="FFE9A3"/>
          </a:solidFill>
          <a:ln cap="rnd" cmpd="sng" w="15875">
            <a:solidFill>
              <a:srgbClr val="364A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 of electronic elements (logic gates)</a:t>
            </a:r>
            <a:endParaRPr b="1" sz="1800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p4"/>
          <p:cNvSpPr txBox="1"/>
          <p:nvPr/>
        </p:nvSpPr>
        <p:spPr>
          <a:xfrm>
            <a:off x="8864826" y="5729281"/>
            <a:ext cx="38189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 = F (A,B,C) = A.B + B.C</a:t>
            </a:r>
            <a:endParaRPr b="1" sz="20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30" name="Google Shape;230;p4"/>
          <p:cNvCxnSpPr/>
          <p:nvPr/>
        </p:nvCxnSpPr>
        <p:spPr>
          <a:xfrm>
            <a:off x="11673305" y="5766262"/>
            <a:ext cx="169546" cy="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1" name="Google Shape;231;p4"/>
          <p:cNvSpPr txBox="1"/>
          <p:nvPr/>
        </p:nvSpPr>
        <p:spPr>
          <a:xfrm>
            <a:off x="10663312" y="6166372"/>
            <a:ext cx="14134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Algebraic expression</a:t>
            </a:r>
            <a:endParaRPr b="1" sz="1800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40"/>
          <p:cNvSpPr txBox="1"/>
          <p:nvPr/>
        </p:nvSpPr>
        <p:spPr>
          <a:xfrm>
            <a:off x="858520" y="914401"/>
            <a:ext cx="325410" cy="28674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62B6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1.</a:t>
            </a:r>
            <a:endParaRPr/>
          </a:p>
        </p:txBody>
      </p:sp>
      <p:sp>
        <p:nvSpPr>
          <p:cNvPr id="1087" name="Google Shape;1087;p40"/>
          <p:cNvSpPr txBox="1"/>
          <p:nvPr/>
        </p:nvSpPr>
        <p:spPr>
          <a:xfrm>
            <a:off x="2108351" y="1518877"/>
            <a:ext cx="8281113" cy="1510157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-457200" lvl="0" marL="4953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62B6B"/>
              </a:buClr>
              <a:buSzPts val="2200"/>
              <a:buFont typeface="Century Gothic"/>
              <a:buAutoNum type="arabicPeriod"/>
            </a:pPr>
            <a:r>
              <a:rPr b="1" lang="en-US" sz="2200">
                <a:solidFill>
                  <a:srgbClr val="00B05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Minterm to Maxterm conversion:</a:t>
            </a:r>
            <a:endParaRPr/>
          </a:p>
          <a:p>
            <a:pPr indent="0" lvl="0" marL="38100" marR="381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rewrite minterm shorthand using maxterm shorthand</a:t>
            </a:r>
            <a:endParaRPr/>
          </a:p>
          <a:p>
            <a:pPr indent="0" lvl="0" marL="38100" marR="381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replace minterm indices with the indices not already used</a:t>
            </a:r>
            <a:endParaRPr/>
          </a:p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62B6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</a:t>
            </a:r>
            <a:endParaRPr b="1" sz="2200">
              <a:solidFill>
                <a:srgbClr val="DA27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88" name="Google Shape;1088;p40"/>
          <p:cNvSpPr txBox="1"/>
          <p:nvPr/>
        </p:nvSpPr>
        <p:spPr>
          <a:xfrm>
            <a:off x="2108351" y="3256801"/>
            <a:ext cx="206788" cy="339067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>
                <a:solidFill>
                  <a:srgbClr val="062B6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sz="2200">
              <a:solidFill>
                <a:srgbClr val="062B6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89" name="Google Shape;1089;p40"/>
          <p:cNvSpPr txBox="1"/>
          <p:nvPr/>
        </p:nvSpPr>
        <p:spPr>
          <a:xfrm>
            <a:off x="2108351" y="3734148"/>
            <a:ext cx="4954883" cy="339067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-457200" lvl="0" marL="4953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62B6B"/>
              </a:buClr>
              <a:buSzPts val="2200"/>
              <a:buFont typeface="Century Gothic"/>
              <a:buAutoNum type="arabicPeriod" startAt="2"/>
            </a:pPr>
            <a:r>
              <a:rPr b="1" lang="en-US" sz="2200">
                <a:solidFill>
                  <a:srgbClr val="00B05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Maxterm to Minterm conversion:</a:t>
            </a:r>
            <a:endParaRPr/>
          </a:p>
        </p:txBody>
      </p:sp>
      <p:sp>
        <p:nvSpPr>
          <p:cNvPr id="1090" name="Google Shape;1090;p40"/>
          <p:cNvSpPr txBox="1"/>
          <p:nvPr/>
        </p:nvSpPr>
        <p:spPr>
          <a:xfrm>
            <a:off x="2585720" y="4234352"/>
            <a:ext cx="7950895" cy="626838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rewrite maxterm shorthand using minterm shorthand</a:t>
            </a:r>
            <a:endParaRPr/>
          </a:p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replace maxterm indices with the indices not already used</a:t>
            </a:r>
            <a:endParaRPr/>
          </a:p>
        </p:txBody>
      </p:sp>
      <p:sp>
        <p:nvSpPr>
          <p:cNvPr id="1091" name="Google Shape;1091;p40"/>
          <p:cNvSpPr/>
          <p:nvPr/>
        </p:nvSpPr>
        <p:spPr>
          <a:xfrm>
            <a:off x="3759901" y="2880124"/>
            <a:ext cx="6247992" cy="430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1536" l="-1267" r="0" t="-12393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092" name="Google Shape;1092;p40"/>
          <p:cNvSpPr/>
          <p:nvPr/>
        </p:nvSpPr>
        <p:spPr>
          <a:xfrm>
            <a:off x="3638877" y="5022327"/>
            <a:ext cx="6247992" cy="4308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91536" l="-1267" r="0" t="-12393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093" name="Google Shape;1093;p40"/>
          <p:cNvSpPr/>
          <p:nvPr/>
        </p:nvSpPr>
        <p:spPr>
          <a:xfrm>
            <a:off x="2027616" y="474606"/>
            <a:ext cx="9953078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Helvetica Neue Light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Useful Conversions</a:t>
            </a:r>
            <a:endParaRPr/>
          </a:p>
        </p:txBody>
      </p:sp>
      <p:sp>
        <p:nvSpPr>
          <p:cNvPr id="1094" name="Google Shape;1094;p4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41"/>
          <p:cNvSpPr txBox="1"/>
          <p:nvPr>
            <p:ph type="title"/>
          </p:nvPr>
        </p:nvSpPr>
        <p:spPr>
          <a:xfrm>
            <a:off x="2521976" y="2874864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Helvetica Neue Light"/>
              <a:buNone/>
            </a:pPr>
            <a:r>
              <a:rPr b="1" lang="en-US" sz="4400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Logic Simplification:</a:t>
            </a:r>
            <a:br>
              <a:rPr b="1" lang="en-US" sz="4400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1" lang="en-US" sz="4400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	Karnaugh Maps (K-Maps)</a:t>
            </a:r>
            <a:endParaRPr/>
          </a:p>
        </p:txBody>
      </p:sp>
      <p:sp>
        <p:nvSpPr>
          <p:cNvPr id="1100" name="Google Shape;1100;p4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b="1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42"/>
          <p:cNvSpPr txBox="1"/>
          <p:nvPr>
            <p:ph idx="1" type="body"/>
          </p:nvPr>
        </p:nvSpPr>
        <p:spPr>
          <a:xfrm>
            <a:off x="1676400" y="1417320"/>
            <a:ext cx="10515600" cy="4933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The original Boolean expression (i.e., logic circuit) may not be optimal</a:t>
            </a:r>
            <a:endParaRPr/>
          </a:p>
          <a:p>
            <a:pPr indent="-203200" lvl="0" marL="342900" rtl="0" algn="l"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03200" lvl="0" marL="342900" rtl="0" algn="l"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00"/>
              <a:buChar char="🠶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Can we reduce a given Boolean expression to an equivalent expression </a:t>
            </a:r>
            <a:r>
              <a:rPr lang="en-US" sz="2200">
                <a:solidFill>
                  <a:srgbClr val="00B05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with fewer terms</a:t>
            </a: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?</a:t>
            </a:r>
            <a:endParaRPr/>
          </a:p>
          <a:p>
            <a:pPr indent="-203200" lvl="0" marL="342900" rtl="0" algn="l"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00"/>
              <a:buChar char="🠶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The </a:t>
            </a:r>
            <a:r>
              <a:rPr lang="en-US" sz="2200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goal</a:t>
            </a: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 of logic simplification: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200"/>
              <a:buChar char="🠶"/>
            </a:pPr>
            <a:r>
              <a:rPr lang="en-US" sz="2200">
                <a:solidFill>
                  <a:srgbClr val="00B05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Reduce</a:t>
            </a: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 the number of gates/inputs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200"/>
              <a:buChar char="🠶"/>
            </a:pPr>
            <a:r>
              <a:rPr lang="en-US" sz="2200">
                <a:solidFill>
                  <a:srgbClr val="00B05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Reduce</a:t>
            </a: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 implementation cost</a:t>
            </a:r>
            <a:endParaRPr/>
          </a:p>
          <a:p>
            <a:pPr indent="-184150" lvl="1" marL="7429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06" name="Google Shape;1106;p42"/>
          <p:cNvSpPr/>
          <p:nvPr/>
        </p:nvSpPr>
        <p:spPr>
          <a:xfrm>
            <a:off x="4048909" y="1998681"/>
            <a:ext cx="4114800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 = ~A(A + B) + (B + AA)(A + ~B)</a:t>
            </a:r>
            <a:endParaRPr sz="18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07" name="Google Shape;1107;p42"/>
          <p:cNvSpPr/>
          <p:nvPr/>
        </p:nvSpPr>
        <p:spPr>
          <a:xfrm>
            <a:off x="4610100" y="3622919"/>
            <a:ext cx="2324100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 = A + B</a:t>
            </a:r>
            <a:endParaRPr sz="18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08" name="Google Shape;1108;p42"/>
          <p:cNvSpPr txBox="1"/>
          <p:nvPr/>
        </p:nvSpPr>
        <p:spPr>
          <a:xfrm>
            <a:off x="2132703" y="6120120"/>
            <a:ext cx="99158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basis for what the automated design tools are doing today</a:t>
            </a:r>
            <a:endParaRPr/>
          </a:p>
        </p:txBody>
      </p:sp>
      <p:sp>
        <p:nvSpPr>
          <p:cNvPr id="1109" name="Google Shape;1109;p42"/>
          <p:cNvSpPr/>
          <p:nvPr/>
        </p:nvSpPr>
        <p:spPr>
          <a:xfrm>
            <a:off x="1930264" y="406635"/>
            <a:ext cx="11485419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Helvetica Neue Light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Quick Recap on Logic Simplification</a:t>
            </a:r>
            <a:endParaRPr/>
          </a:p>
        </p:txBody>
      </p:sp>
      <p:sp>
        <p:nvSpPr>
          <p:cNvPr id="1110" name="Google Shape;1110;p4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43"/>
          <p:cNvSpPr txBox="1"/>
          <p:nvPr>
            <p:ph idx="1" type="body"/>
          </p:nvPr>
        </p:nvSpPr>
        <p:spPr>
          <a:xfrm>
            <a:off x="2389224" y="1001826"/>
            <a:ext cx="10165080" cy="941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Systematic techniques for simplifications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200"/>
              <a:buChar char="🠶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amenable to automation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16" name="Google Shape;1116;p43"/>
          <p:cNvSpPr txBox="1"/>
          <p:nvPr/>
        </p:nvSpPr>
        <p:spPr>
          <a:xfrm>
            <a:off x="3448464" y="1943895"/>
            <a:ext cx="8091488" cy="334591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Helvetica Neue Light"/>
              <a:buNone/>
            </a:pPr>
            <a:r>
              <a:rPr b="1" i="1" lang="en-US" sz="2000" u="none" cap="none" strike="noStrike">
                <a:solidFill>
                  <a:srgbClr val="00B05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Key Tool: 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 Uniting Theorem</a:t>
            </a:r>
            <a:r>
              <a:rPr b="1"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—  </a:t>
            </a:r>
            <a:endParaRPr/>
          </a:p>
        </p:txBody>
      </p:sp>
      <p:sp>
        <p:nvSpPr>
          <p:cNvPr id="1117" name="Google Shape;1117;p43"/>
          <p:cNvSpPr/>
          <p:nvPr/>
        </p:nvSpPr>
        <p:spPr>
          <a:xfrm>
            <a:off x="5418531" y="4771263"/>
            <a:ext cx="5740400" cy="5715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929292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2B6B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62B6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118" name="Google Shape;111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8070" y="2387355"/>
            <a:ext cx="171450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9" name="Google Shape;1119;p43"/>
          <p:cNvSpPr txBox="1"/>
          <p:nvPr/>
        </p:nvSpPr>
        <p:spPr>
          <a:xfrm>
            <a:off x="4813436" y="2491031"/>
            <a:ext cx="609847" cy="35907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120" name="Google Shape;1120;p43"/>
          <p:cNvSpPr/>
          <p:nvPr/>
        </p:nvSpPr>
        <p:spPr>
          <a:xfrm>
            <a:off x="3657530" y="3576812"/>
            <a:ext cx="215900" cy="737090"/>
          </a:xfrm>
          <a:prstGeom prst="rect">
            <a:avLst/>
          </a:prstGeom>
          <a:noFill/>
          <a:ln cap="flat" cmpd="sng" w="12700">
            <a:solidFill>
              <a:srgbClr val="062B6B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2B6B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rgbClr val="062B6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21" name="Google Shape;1121;p43"/>
          <p:cNvSpPr txBox="1"/>
          <p:nvPr/>
        </p:nvSpPr>
        <p:spPr>
          <a:xfrm>
            <a:off x="5253431" y="3375416"/>
            <a:ext cx="3971152" cy="26674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A's value does NOT change within the ON-set rows</a:t>
            </a:r>
            <a:endParaRPr/>
          </a:p>
        </p:txBody>
      </p:sp>
      <p:sp>
        <p:nvSpPr>
          <p:cNvPr id="1122" name="Google Shape;1122;p43"/>
          <p:cNvSpPr txBox="1"/>
          <p:nvPr/>
        </p:nvSpPr>
        <p:spPr>
          <a:xfrm>
            <a:off x="5253432" y="3032516"/>
            <a:ext cx="4436664" cy="26674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B's value changes within the rows where F==1 (“ON set”)</a:t>
            </a:r>
            <a:endParaRPr/>
          </a:p>
        </p:txBody>
      </p:sp>
      <p:sp>
        <p:nvSpPr>
          <p:cNvPr id="1123" name="Google Shape;1123;p43"/>
          <p:cNvSpPr txBox="1"/>
          <p:nvPr/>
        </p:nvSpPr>
        <p:spPr>
          <a:xfrm>
            <a:off x="5647130" y="5432815"/>
            <a:ext cx="3723455" cy="26674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B's value stays the same within the ON-set rows</a:t>
            </a:r>
            <a:endParaRPr/>
          </a:p>
        </p:txBody>
      </p:sp>
      <p:sp>
        <p:nvSpPr>
          <p:cNvPr id="1124" name="Google Shape;1124;p43"/>
          <p:cNvSpPr txBox="1"/>
          <p:nvPr/>
        </p:nvSpPr>
        <p:spPr>
          <a:xfrm>
            <a:off x="5647131" y="5826515"/>
            <a:ext cx="3232039" cy="26674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A's value changes within the ON-set rows</a:t>
            </a:r>
            <a:endParaRPr/>
          </a:p>
        </p:txBody>
      </p:sp>
      <p:sp>
        <p:nvSpPr>
          <p:cNvPr id="1125" name="Google Shape;1125;p43"/>
          <p:cNvSpPr txBox="1"/>
          <p:nvPr/>
        </p:nvSpPr>
        <p:spPr>
          <a:xfrm>
            <a:off x="6244031" y="4226317"/>
            <a:ext cx="2968120" cy="28674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Helvetica Neue Light"/>
              <a:buNone/>
            </a:pPr>
            <a:r>
              <a:rPr b="0" i="1" lang="en-US" sz="1800" u="none" cap="none" strike="noStrike">
                <a:solidFill>
                  <a:srgbClr val="00B05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➙</a:t>
            </a:r>
            <a:r>
              <a:rPr b="1" i="1" lang="en-US" sz="1800" u="none" cap="none" strike="noStrike">
                <a:solidFill>
                  <a:srgbClr val="00B05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B is eliminated, A remains</a:t>
            </a:r>
            <a:endParaRPr/>
          </a:p>
        </p:txBody>
      </p:sp>
      <p:sp>
        <p:nvSpPr>
          <p:cNvPr id="1126" name="Google Shape;1126;p43"/>
          <p:cNvSpPr txBox="1"/>
          <p:nvPr/>
        </p:nvSpPr>
        <p:spPr>
          <a:xfrm>
            <a:off x="6307532" y="6097224"/>
            <a:ext cx="2968120" cy="28674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Helvetica Neue Light"/>
              <a:buNone/>
            </a:pPr>
            <a:r>
              <a:rPr b="0" i="1" lang="en-US" sz="1800" u="none" cap="none" strike="noStrike">
                <a:solidFill>
                  <a:srgbClr val="00B05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➙ </a:t>
            </a:r>
            <a:r>
              <a:rPr b="1" i="1" lang="en-US" sz="1800" u="none" cap="none" strike="noStrike">
                <a:solidFill>
                  <a:srgbClr val="00B05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is eliminated, B remains</a:t>
            </a:r>
            <a:endParaRPr/>
          </a:p>
        </p:txBody>
      </p:sp>
      <p:sp>
        <p:nvSpPr>
          <p:cNvPr id="1127" name="Google Shape;1127;p43"/>
          <p:cNvSpPr/>
          <p:nvPr/>
        </p:nvSpPr>
        <p:spPr>
          <a:xfrm>
            <a:off x="3129209" y="3574485"/>
            <a:ext cx="215900" cy="749300"/>
          </a:xfrm>
          <a:prstGeom prst="rect">
            <a:avLst/>
          </a:prstGeom>
          <a:noFill/>
          <a:ln cap="flat" cmpd="sng" w="12700">
            <a:solidFill>
              <a:srgbClr val="062B6B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2B6B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rgbClr val="062B6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28" name="Google Shape;1128;p43"/>
          <p:cNvSpPr txBox="1"/>
          <p:nvPr/>
        </p:nvSpPr>
        <p:spPr>
          <a:xfrm>
            <a:off x="5253431" y="3680217"/>
            <a:ext cx="6311900" cy="482183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Helvetica Neue Light"/>
              <a:buNone/>
            </a:pPr>
            <a:r>
              <a:rPr b="1" i="0" lang="en-US" sz="1400" u="none" cap="none" strike="noStrike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If an input (B) can change without changing the output, that input value is not needed</a:t>
            </a:r>
            <a:endParaRPr/>
          </a:p>
        </p:txBody>
      </p:sp>
      <p:cxnSp>
        <p:nvCxnSpPr>
          <p:cNvPr id="1129" name="Google Shape;1129;p43"/>
          <p:cNvCxnSpPr/>
          <p:nvPr/>
        </p:nvCxnSpPr>
        <p:spPr>
          <a:xfrm flipH="1" rot="10800000">
            <a:off x="3945061" y="3204454"/>
            <a:ext cx="1303487" cy="49231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130" name="Google Shape;1130;p43"/>
          <p:cNvCxnSpPr/>
          <p:nvPr/>
        </p:nvCxnSpPr>
        <p:spPr>
          <a:xfrm flipH="1" rot="10800000">
            <a:off x="3345109" y="3546377"/>
            <a:ext cx="1903438" cy="42710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pic>
        <p:nvPicPr>
          <p:cNvPr id="1131" name="Google Shape;1131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95370" y="4546356"/>
            <a:ext cx="171450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2" name="Google Shape;1132;p43"/>
          <p:cNvSpPr/>
          <p:nvPr/>
        </p:nvSpPr>
        <p:spPr>
          <a:xfrm>
            <a:off x="3646205" y="4980408"/>
            <a:ext cx="215900" cy="342900"/>
          </a:xfrm>
          <a:prstGeom prst="rect">
            <a:avLst/>
          </a:prstGeom>
          <a:noFill/>
          <a:ln cap="flat" cmpd="sng" w="12700">
            <a:solidFill>
              <a:srgbClr val="062B6B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2B6B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rgbClr val="062B6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33" name="Google Shape;1133;p43"/>
          <p:cNvSpPr/>
          <p:nvPr/>
        </p:nvSpPr>
        <p:spPr>
          <a:xfrm>
            <a:off x="3633427" y="5735886"/>
            <a:ext cx="215900" cy="342900"/>
          </a:xfrm>
          <a:prstGeom prst="rect">
            <a:avLst/>
          </a:prstGeom>
          <a:noFill/>
          <a:ln cap="flat" cmpd="sng" w="12700">
            <a:solidFill>
              <a:srgbClr val="062B6B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2B6B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rgbClr val="062B6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34" name="Google Shape;1134;p43"/>
          <p:cNvSpPr/>
          <p:nvPr/>
        </p:nvSpPr>
        <p:spPr>
          <a:xfrm>
            <a:off x="3084174" y="4980271"/>
            <a:ext cx="215900" cy="342900"/>
          </a:xfrm>
          <a:prstGeom prst="rect">
            <a:avLst/>
          </a:prstGeom>
          <a:noFill/>
          <a:ln cap="flat" cmpd="sng" w="12700">
            <a:solidFill>
              <a:srgbClr val="062B6B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2B6B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rgbClr val="062B6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35" name="Google Shape;1135;p43"/>
          <p:cNvSpPr/>
          <p:nvPr/>
        </p:nvSpPr>
        <p:spPr>
          <a:xfrm>
            <a:off x="3096120" y="5735886"/>
            <a:ext cx="215900" cy="342900"/>
          </a:xfrm>
          <a:prstGeom prst="rect">
            <a:avLst/>
          </a:prstGeom>
          <a:noFill/>
          <a:ln cap="flat" cmpd="sng" w="12700">
            <a:solidFill>
              <a:srgbClr val="062B6B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2B6B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rgbClr val="062B6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136" name="Google Shape;1136;p43"/>
          <p:cNvCxnSpPr/>
          <p:nvPr/>
        </p:nvCxnSpPr>
        <p:spPr>
          <a:xfrm>
            <a:off x="3872202" y="5153417"/>
            <a:ext cx="1710608" cy="42083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137" name="Google Shape;1137;p43"/>
          <p:cNvCxnSpPr/>
          <p:nvPr/>
        </p:nvCxnSpPr>
        <p:spPr>
          <a:xfrm flipH="1" rot="10800000">
            <a:off x="3896218" y="5581756"/>
            <a:ext cx="1710608" cy="316348"/>
          </a:xfrm>
          <a:prstGeom prst="straightConnector1">
            <a:avLst/>
          </a:prstGeom>
          <a:noFill/>
          <a:ln cap="flat" cmpd="sng" w="25400">
            <a:solidFill>
              <a:schemeClr val="dk1">
                <a:alpha val="49803"/>
              </a:schemeClr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138" name="Google Shape;1138;p43"/>
          <p:cNvCxnSpPr/>
          <p:nvPr/>
        </p:nvCxnSpPr>
        <p:spPr>
          <a:xfrm>
            <a:off x="3318608" y="5168913"/>
            <a:ext cx="2260867" cy="78748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139" name="Google Shape;1139;p43"/>
          <p:cNvCxnSpPr/>
          <p:nvPr/>
        </p:nvCxnSpPr>
        <p:spPr>
          <a:xfrm>
            <a:off x="3358912" y="5967370"/>
            <a:ext cx="2165403" cy="452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140" name="Google Shape;1140;p43"/>
          <p:cNvSpPr/>
          <p:nvPr/>
        </p:nvSpPr>
        <p:spPr>
          <a:xfrm>
            <a:off x="5372552" y="2374701"/>
            <a:ext cx="5740400" cy="5715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929292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2B6B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62B6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41" name="Google Shape;1141;p43"/>
          <p:cNvSpPr/>
          <p:nvPr/>
        </p:nvSpPr>
        <p:spPr>
          <a:xfrm>
            <a:off x="7749490" y="1903588"/>
            <a:ext cx="1821331" cy="40011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142" name="Google Shape;1142;p43"/>
          <p:cNvSpPr/>
          <p:nvPr/>
        </p:nvSpPr>
        <p:spPr>
          <a:xfrm>
            <a:off x="5466339" y="2470511"/>
            <a:ext cx="4039054" cy="40011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143" name="Google Shape;1143;p43"/>
          <p:cNvSpPr txBox="1"/>
          <p:nvPr/>
        </p:nvSpPr>
        <p:spPr>
          <a:xfrm>
            <a:off x="4819427" y="4840530"/>
            <a:ext cx="617861" cy="35907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69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144" name="Google Shape;1144;p43"/>
          <p:cNvSpPr txBox="1"/>
          <p:nvPr/>
        </p:nvSpPr>
        <p:spPr>
          <a:xfrm>
            <a:off x="5447385" y="4840530"/>
            <a:ext cx="3045385" cy="359073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694" l="0" r="-1262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145" name="Google Shape;1145;p43"/>
          <p:cNvSpPr txBox="1"/>
          <p:nvPr/>
        </p:nvSpPr>
        <p:spPr>
          <a:xfrm>
            <a:off x="749711" y="5552686"/>
            <a:ext cx="11308080" cy="1003300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27000" rotWithShape="0" dir="2700000" dist="76200">
              <a:srgbClr val="000000">
                <a:alpha val="74901"/>
              </a:srgbClr>
            </a:outerShdw>
          </a:effectLst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3968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Helvetica Neue Light"/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Essence of Simplification:</a:t>
            </a:r>
            <a:endParaRPr/>
          </a:p>
          <a:p>
            <a:pPr indent="0" lvl="0" marL="0" marR="3968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 Light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Find two element subsets of the ON-set where only one variable changes its value.  This single varying variable </a:t>
            </a:r>
            <a:r>
              <a:rPr b="1" i="1" lang="en-US" sz="18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can be eliminated!</a:t>
            </a:r>
            <a:endParaRPr/>
          </a:p>
        </p:txBody>
      </p:sp>
      <p:sp>
        <p:nvSpPr>
          <p:cNvPr id="1146" name="Google Shape;1146;p43"/>
          <p:cNvSpPr/>
          <p:nvPr/>
        </p:nvSpPr>
        <p:spPr>
          <a:xfrm>
            <a:off x="1766147" y="235563"/>
            <a:ext cx="11485419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Helvetica Neue Light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Logic Simplification</a:t>
            </a:r>
            <a:endParaRPr/>
          </a:p>
        </p:txBody>
      </p:sp>
      <p:sp>
        <p:nvSpPr>
          <p:cNvPr id="1147" name="Google Shape;1147;p4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44"/>
          <p:cNvSpPr txBox="1"/>
          <p:nvPr>
            <p:ph idx="1" type="body"/>
          </p:nvPr>
        </p:nvSpPr>
        <p:spPr>
          <a:xfrm>
            <a:off x="1676400" y="1274304"/>
            <a:ext cx="10515600" cy="5497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57746" lvl="0" marL="257746" marR="39290" rtl="0" algn="l">
              <a:spcBef>
                <a:spcPts val="0"/>
              </a:spcBef>
              <a:spcAft>
                <a:spcPts val="0"/>
              </a:spcAft>
              <a:buSzPct val="100000"/>
              <a:buChar char="🠶"/>
            </a:pPr>
            <a:r>
              <a:rPr lang="en-US" sz="24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One example</a:t>
            </a:r>
            <a:endParaRPr/>
          </a:p>
          <a:p>
            <a:pPr indent="0" lvl="0" marL="0" marR="3929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600">
                <a:latin typeface="Helvetica Neue Light"/>
                <a:ea typeface="Helvetica Neue Light"/>
                <a:cs typeface="Helvetica Neue Light"/>
                <a:sym typeface="Helvetica Neue Light"/>
              </a:rPr>
              <a:t>     </a:t>
            </a:r>
            <a:endParaRPr sz="2600">
              <a:solidFill>
                <a:srgbClr val="DA27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57746" lvl="0" marL="257746" marR="3929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2400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Problem</a:t>
            </a:r>
            <a:endParaRPr/>
          </a:p>
          <a:p>
            <a:pPr indent="-238886" lvl="1" marL="490347" marR="3929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2000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Easy</a:t>
            </a: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to see how to apply Uniting Theorem…</a:t>
            </a:r>
            <a:endParaRPr/>
          </a:p>
          <a:p>
            <a:pPr indent="-238886" lvl="1" marL="490347" marR="3929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2000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Hard</a:t>
            </a: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to know if you applied it in all the right places…</a:t>
            </a:r>
            <a:endParaRPr/>
          </a:p>
          <a:p>
            <a:pPr indent="-238886" lvl="1" marL="490347" marR="3929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…especially in a function of many more variables</a:t>
            </a:r>
            <a:endParaRPr/>
          </a:p>
          <a:p>
            <a:pPr indent="-127316" lvl="1" marL="490347" marR="3929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57746" lvl="0" marL="257746" marR="3929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2400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Question</a:t>
            </a:r>
            <a:endParaRPr/>
          </a:p>
          <a:p>
            <a:pPr indent="-238886" lvl="1" marL="490347" marR="3929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Is there an easier way to potential simplifications?</a:t>
            </a:r>
            <a:endParaRPr/>
          </a:p>
          <a:p>
            <a:pPr indent="-238886" lvl="1" marL="490347" marR="3929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i.e., potential applications of Uniting Theorem…? </a:t>
            </a:r>
            <a:endParaRPr/>
          </a:p>
          <a:p>
            <a:pPr indent="-127316" lvl="1" marL="490347" marR="3929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57746" lvl="0" marL="257746" marR="3929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2400">
                <a:solidFill>
                  <a:srgbClr val="00B05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Answer</a:t>
            </a:r>
            <a:endParaRPr/>
          </a:p>
          <a:p>
            <a:pPr indent="-238886" lvl="1" marL="490347" marR="3929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Need an intrinsically </a:t>
            </a:r>
            <a:r>
              <a:rPr i="1"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geometric</a:t>
            </a: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representation for Boolean f( ) </a:t>
            </a:r>
            <a:endParaRPr/>
          </a:p>
          <a:p>
            <a:pPr indent="-238886" lvl="1" marL="490347" marR="3929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Something we can draw, see…</a:t>
            </a:r>
            <a:endParaRPr/>
          </a:p>
          <a:p>
            <a:pPr indent="-237172" lvl="0" marL="34290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153" name="Google Shape;1153;p44"/>
          <p:cNvSpPr/>
          <p:nvPr/>
        </p:nvSpPr>
        <p:spPr>
          <a:xfrm>
            <a:off x="3192788" y="1629522"/>
            <a:ext cx="4933915" cy="46243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154" name="Google Shape;1154;p44"/>
          <p:cNvSpPr/>
          <p:nvPr/>
        </p:nvSpPr>
        <p:spPr>
          <a:xfrm>
            <a:off x="1957158" y="512010"/>
            <a:ext cx="11485419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Complex Cases</a:t>
            </a:r>
            <a:endParaRPr/>
          </a:p>
        </p:txBody>
      </p:sp>
      <p:sp>
        <p:nvSpPr>
          <p:cNvPr id="1155" name="Google Shape;1155;p4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45"/>
          <p:cNvSpPr txBox="1"/>
          <p:nvPr>
            <p:ph idx="1" type="body"/>
          </p:nvPr>
        </p:nvSpPr>
        <p:spPr>
          <a:xfrm>
            <a:off x="1446049" y="154165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In 1953, Maurice Karnaugh was a telecommunications engineer at Bell Labs.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2200"/>
              <a:buChar char="🠶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While exploring the application of digital logic to the design of telephone circuits, he invented a </a:t>
            </a:r>
            <a:r>
              <a:rPr lang="en-US" sz="22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graphical way </a:t>
            </a: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of visualizing and then </a:t>
            </a:r>
            <a:r>
              <a:rPr lang="en-US" sz="22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simplifying</a:t>
            </a: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 Boolean expressions.</a:t>
            </a:r>
            <a:endParaRPr/>
          </a:p>
          <a:p>
            <a:pPr indent="-158750" lvl="1" marL="74295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58750" lvl="1" marL="74295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61" name="Google Shape;1161;p45"/>
          <p:cNvSpPr txBox="1"/>
          <p:nvPr/>
        </p:nvSpPr>
        <p:spPr>
          <a:xfrm>
            <a:off x="1631578" y="3573954"/>
            <a:ext cx="3693749" cy="28674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DA273E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rgbClr val="DA273E"/>
                </a:solidFill>
                <a:latin typeface="Tahoma"/>
                <a:ea typeface="Tahoma"/>
                <a:cs typeface="Tahoma"/>
                <a:sym typeface="Tahoma"/>
              </a:rPr>
              <a:t>2-variable K-map</a:t>
            </a:r>
            <a:endParaRPr/>
          </a:p>
        </p:txBody>
      </p:sp>
      <p:graphicFrame>
        <p:nvGraphicFramePr>
          <p:cNvPr id="1162" name="Google Shape;1162;p45"/>
          <p:cNvGraphicFramePr/>
          <p:nvPr/>
        </p:nvGraphicFramePr>
        <p:xfrm>
          <a:off x="2584470" y="3419024"/>
          <a:ext cx="3000002" cy="3000002"/>
        </p:xfrm>
        <a:graphic>
          <a:graphicData uri="http://schemas.openxmlformats.org/drawingml/2006/table">
            <a:tbl>
              <a:tblPr>
                <a:noFill/>
                <a:tableStyleId>{C663F625-AD00-4DCE-8892-2B1671899064}</a:tableStyleId>
              </a:tblPr>
              <a:tblGrid>
                <a:gridCol w="254000"/>
                <a:gridCol w="254000"/>
                <a:gridCol w="508000"/>
                <a:gridCol w="508000"/>
              </a:tblGrid>
              <a:tr h="228600">
                <a:tc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entury Gothic"/>
                        <a:buNone/>
                      </a:pPr>
                      <a:r>
                        <a:t/>
                      </a:r>
                      <a:endParaRPr b="1" sz="20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81000">
                <a:tc gridSpan="2"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2F2F2F"/>
                          </a:solidFill>
                        </a:rPr>
                        <a:t>00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2F2F2F"/>
                          </a:solidFill>
                        </a:rPr>
                        <a:t>01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2F2F2F"/>
                          </a:solidFill>
                        </a:rPr>
                        <a:t>10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2F2F2F"/>
                          </a:solidFill>
                        </a:rPr>
                        <a:t>11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163" name="Google Shape;1163;p45"/>
          <p:cNvCxnSpPr/>
          <p:nvPr/>
        </p:nvCxnSpPr>
        <p:spPr>
          <a:xfrm>
            <a:off x="2660670" y="3876224"/>
            <a:ext cx="407377" cy="320040"/>
          </a:xfrm>
          <a:prstGeom prst="straightConnector1">
            <a:avLst/>
          </a:prstGeom>
          <a:noFill/>
          <a:ln cap="flat" cmpd="sng" w="25400">
            <a:solidFill>
              <a:srgbClr val="062B6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4" name="Google Shape;1164;p45"/>
          <p:cNvSpPr txBox="1"/>
          <p:nvPr/>
        </p:nvSpPr>
        <p:spPr>
          <a:xfrm>
            <a:off x="2782893" y="6295492"/>
            <a:ext cx="7433777" cy="2867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 Gray Code is used to represent Numbering Scheme: 00, 01, 11, 10</a:t>
            </a:r>
            <a:endParaRPr/>
          </a:p>
        </p:txBody>
      </p:sp>
      <p:graphicFrame>
        <p:nvGraphicFramePr>
          <p:cNvPr id="1165" name="Google Shape;1165;p45"/>
          <p:cNvGraphicFramePr/>
          <p:nvPr/>
        </p:nvGraphicFramePr>
        <p:xfrm>
          <a:off x="7930777" y="34952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{C663F625-AD00-4DCE-8892-2B1671899064}</a:tableStyleId>
              </a:tblPr>
              <a:tblGrid>
                <a:gridCol w="254000"/>
                <a:gridCol w="254000"/>
                <a:gridCol w="508000"/>
                <a:gridCol w="508000"/>
                <a:gridCol w="508000"/>
                <a:gridCol w="508000"/>
              </a:tblGrid>
              <a:tr h="254000">
                <a:tc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00</a:t>
                      </a:r>
                      <a:endParaRPr/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01</a:t>
                      </a:r>
                      <a:endParaRPr/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11</a:t>
                      </a:r>
                      <a:endParaRPr/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10</a:t>
                      </a:r>
                      <a:endParaRPr/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 vMerge="1"/>
              </a:tr>
              <a:tr h="381000">
                <a:tc gridSpan="2"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00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2F2F2F"/>
                          </a:solidFill>
                        </a:rPr>
                        <a:t>0000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2F2F2F"/>
                          </a:solidFill>
                        </a:rPr>
                        <a:t>0001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2F2F2F"/>
                          </a:solidFill>
                        </a:rPr>
                        <a:t>0011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2F2F2F"/>
                          </a:solidFill>
                        </a:rPr>
                        <a:t>0010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01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2F2F2F"/>
                          </a:solidFill>
                        </a:rPr>
                        <a:t>0100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2F2F2F"/>
                          </a:solidFill>
                        </a:rPr>
                        <a:t>0101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2F2F2F"/>
                          </a:solidFill>
                        </a:rPr>
                        <a:t>0111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2F2F2F"/>
                          </a:solidFill>
                        </a:rPr>
                        <a:t>0110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2F2F2F"/>
                          </a:solidFill>
                        </a:rPr>
                        <a:t>1100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2F2F2F"/>
                          </a:solidFill>
                        </a:rPr>
                        <a:t>1101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2F2F2F"/>
                          </a:solidFill>
                        </a:rPr>
                        <a:t>1111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2F2F2F"/>
                          </a:solidFill>
                        </a:rPr>
                        <a:t>1110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2F2F2F"/>
                          </a:solidFill>
                        </a:rPr>
                        <a:t>1000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2F2F2F"/>
                          </a:solidFill>
                        </a:rPr>
                        <a:t>1001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2F2F2F"/>
                          </a:solidFill>
                        </a:rPr>
                        <a:t>1011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2F2F2F"/>
                          </a:solidFill>
                        </a:rPr>
                        <a:t>1010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6" name="Google Shape;1166;p45"/>
          <p:cNvSpPr txBox="1"/>
          <p:nvPr/>
        </p:nvSpPr>
        <p:spPr>
          <a:xfrm>
            <a:off x="5336266" y="3573954"/>
            <a:ext cx="2135200" cy="28674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4237C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DA273E"/>
                </a:solidFill>
                <a:latin typeface="Tahoma"/>
                <a:ea typeface="Tahoma"/>
                <a:cs typeface="Tahoma"/>
                <a:sym typeface="Tahoma"/>
              </a:rPr>
              <a:t>3-variable K-map</a:t>
            </a:r>
            <a:endParaRPr/>
          </a:p>
        </p:txBody>
      </p:sp>
      <p:sp>
        <p:nvSpPr>
          <p:cNvPr id="1167" name="Google Shape;1167;p45"/>
          <p:cNvSpPr txBox="1"/>
          <p:nvPr/>
        </p:nvSpPr>
        <p:spPr>
          <a:xfrm>
            <a:off x="8413378" y="3573954"/>
            <a:ext cx="2087111" cy="28674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DA273E"/>
                </a:solidFill>
                <a:latin typeface="Tahoma"/>
                <a:ea typeface="Tahoma"/>
                <a:cs typeface="Tahoma"/>
                <a:sym typeface="Tahoma"/>
              </a:rPr>
              <a:t>4-variable</a:t>
            </a:r>
            <a:r>
              <a:rPr b="1" lang="en-US" sz="1800">
                <a:solidFill>
                  <a:srgbClr val="DA273E"/>
                </a:solidFill>
                <a:latin typeface="Arial"/>
                <a:ea typeface="Arial"/>
                <a:cs typeface="Arial"/>
                <a:sym typeface="Arial"/>
              </a:rPr>
              <a:t> K-map</a:t>
            </a:r>
            <a:endParaRPr/>
          </a:p>
        </p:txBody>
      </p:sp>
      <p:graphicFrame>
        <p:nvGraphicFramePr>
          <p:cNvPr id="1168" name="Google Shape;1168;p45"/>
          <p:cNvGraphicFramePr/>
          <p:nvPr/>
        </p:nvGraphicFramePr>
        <p:xfrm>
          <a:off x="4741126" y="35380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{C663F625-AD00-4DCE-8892-2B1671899064}</a:tableStyleId>
              </a:tblPr>
              <a:tblGrid>
                <a:gridCol w="254000"/>
                <a:gridCol w="254000"/>
                <a:gridCol w="508000"/>
                <a:gridCol w="508000"/>
                <a:gridCol w="508000"/>
                <a:gridCol w="508000"/>
              </a:tblGrid>
              <a:tr h="228600">
                <a:tc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00</a:t>
                      </a:r>
                      <a:endParaRPr/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01</a:t>
                      </a:r>
                      <a:endParaRPr/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11</a:t>
                      </a:r>
                      <a:endParaRPr/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10</a:t>
                      </a:r>
                      <a:endParaRPr/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 vMerge="1"/>
              </a:tr>
              <a:tr h="381000">
                <a:tc gridSpan="2"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2F2F2F"/>
                          </a:solidFill>
                        </a:rPr>
                        <a:t>000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2F2F2F"/>
                          </a:solidFill>
                        </a:rPr>
                        <a:t>001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2F2F2F"/>
                          </a:solidFill>
                        </a:rPr>
                        <a:t>011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2F2F2F"/>
                          </a:solidFill>
                        </a:rPr>
                        <a:t>010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2F2F2F"/>
                          </a:solidFill>
                        </a:rPr>
                        <a:t>100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2F2F2F"/>
                          </a:solidFill>
                        </a:rPr>
                        <a:t>101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2F2F2F"/>
                          </a:solidFill>
                        </a:rPr>
                        <a:t>111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2F2F2F"/>
                          </a:solidFill>
                        </a:rPr>
                        <a:t>110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9" name="Google Shape;1169;p45"/>
          <p:cNvSpPr/>
          <p:nvPr/>
        </p:nvSpPr>
        <p:spPr>
          <a:xfrm>
            <a:off x="7773780" y="4032302"/>
            <a:ext cx="567784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170" name="Google Shape;1170;p45"/>
          <p:cNvSpPr/>
          <p:nvPr/>
        </p:nvSpPr>
        <p:spPr>
          <a:xfrm>
            <a:off x="2523979" y="3922680"/>
            <a:ext cx="401071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171" name="Google Shape;1171;p45"/>
          <p:cNvSpPr/>
          <p:nvPr/>
        </p:nvSpPr>
        <p:spPr>
          <a:xfrm>
            <a:off x="2798556" y="3772084"/>
            <a:ext cx="415498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172" name="Google Shape;1172;p45"/>
          <p:cNvSpPr/>
          <p:nvPr/>
        </p:nvSpPr>
        <p:spPr>
          <a:xfrm>
            <a:off x="7971814" y="3774740"/>
            <a:ext cx="566181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173" name="Google Shape;1173;p45"/>
          <p:cNvSpPr/>
          <p:nvPr/>
        </p:nvSpPr>
        <p:spPr>
          <a:xfrm>
            <a:off x="4751348" y="4072312"/>
            <a:ext cx="401071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174" name="Google Shape;1174;p45"/>
          <p:cNvSpPr/>
          <p:nvPr/>
        </p:nvSpPr>
        <p:spPr>
          <a:xfrm>
            <a:off x="4814187" y="3815631"/>
            <a:ext cx="559769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cxnSp>
        <p:nvCxnSpPr>
          <p:cNvPr id="1175" name="Google Shape;1175;p45"/>
          <p:cNvCxnSpPr/>
          <p:nvPr/>
        </p:nvCxnSpPr>
        <p:spPr>
          <a:xfrm>
            <a:off x="4854258" y="4036244"/>
            <a:ext cx="407377" cy="320040"/>
          </a:xfrm>
          <a:prstGeom prst="straightConnector1">
            <a:avLst/>
          </a:prstGeom>
          <a:noFill/>
          <a:ln cap="flat" cmpd="sng" w="25400">
            <a:solidFill>
              <a:srgbClr val="062B6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6" name="Google Shape;1176;p45"/>
          <p:cNvCxnSpPr/>
          <p:nvPr/>
        </p:nvCxnSpPr>
        <p:spPr>
          <a:xfrm>
            <a:off x="8031447" y="3985846"/>
            <a:ext cx="407377" cy="320040"/>
          </a:xfrm>
          <a:prstGeom prst="straightConnector1">
            <a:avLst/>
          </a:prstGeom>
          <a:noFill/>
          <a:ln cap="flat" cmpd="sng" w="25400">
            <a:solidFill>
              <a:srgbClr val="062B6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7" name="Google Shape;1177;p45"/>
          <p:cNvSpPr/>
          <p:nvPr/>
        </p:nvSpPr>
        <p:spPr>
          <a:xfrm>
            <a:off x="1750185" y="528955"/>
            <a:ext cx="11485419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Karnaugh Map </a:t>
            </a:r>
            <a:r>
              <a:rPr b="1" lang="en-US" sz="3600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(K-map) method</a:t>
            </a:r>
            <a:endParaRPr b="1" sz="3600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78" name="Google Shape;1178;p4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46"/>
          <p:cNvSpPr txBox="1"/>
          <p:nvPr>
            <p:ph idx="1" type="body"/>
          </p:nvPr>
        </p:nvSpPr>
        <p:spPr>
          <a:xfrm>
            <a:off x="1676400" y="1524857"/>
            <a:ext cx="10515600" cy="5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In this Kmap, we see an example of a </a:t>
            </a:r>
            <a:r>
              <a:rPr lang="en-US" sz="22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group</a:t>
            </a: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 that </a:t>
            </a:r>
            <a:r>
              <a:rPr lang="en-US" sz="22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wraps around the sides </a:t>
            </a: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of a Kmap.</a:t>
            </a:r>
            <a:endParaRPr/>
          </a:p>
          <a:p>
            <a:pPr indent="-203200" lvl="0" marL="342900" rtl="0" algn="l"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03200" lvl="0" marL="342900" rtl="0" algn="l"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ts val="2200"/>
              <a:buChar char="🠶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This </a:t>
            </a:r>
            <a:r>
              <a:rPr lang="en-US" sz="2200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group</a:t>
            </a: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 tells us that the values of </a:t>
            </a:r>
            <a:r>
              <a:rPr lang="en-US" sz="22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x</a:t>
            </a: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 and </a:t>
            </a:r>
            <a:r>
              <a:rPr lang="en-US" sz="22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</a:t>
            </a: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 are </a:t>
            </a:r>
            <a:r>
              <a:rPr lang="en-US" sz="2200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not relevant </a:t>
            </a: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to the term of the function that is encompassed by the group.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200"/>
              <a:buChar char="🠶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So, the term is reduced to </a:t>
            </a:r>
            <a:r>
              <a:rPr lang="en-US" sz="2200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Z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00"/>
              <a:buChar char="🠶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The </a:t>
            </a:r>
            <a:r>
              <a:rPr lang="en-US" sz="2200">
                <a:solidFill>
                  <a:srgbClr val="00B05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green group</a:t>
            </a: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 in the top row tells us that </a:t>
            </a:r>
            <a:r>
              <a:rPr lang="en-US" sz="22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only</a:t>
            </a: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 the value of </a:t>
            </a:r>
            <a:r>
              <a:rPr lang="en-US" sz="22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x is significant </a:t>
            </a: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in that group.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00"/>
              <a:buChar char="🠶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We see that it is complemented in that row, so the other term of the reduced function is </a:t>
            </a:r>
            <a:r>
              <a:rPr lang="en-US" sz="2200">
                <a:solidFill>
                  <a:srgbClr val="00B05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X</a:t>
            </a: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 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00"/>
              <a:buChar char="🠶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Our reduced function is: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85" name="Google Shape;1185;p46"/>
          <p:cNvSpPr/>
          <p:nvPr/>
        </p:nvSpPr>
        <p:spPr>
          <a:xfrm>
            <a:off x="1800009" y="580977"/>
            <a:ext cx="11485419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Helvetica Neue Light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Kmap Simplification for Three Variables</a:t>
            </a:r>
            <a:endParaRPr/>
          </a:p>
        </p:txBody>
      </p:sp>
      <p:graphicFrame>
        <p:nvGraphicFramePr>
          <p:cNvPr id="1186" name="Google Shape;1186;p46"/>
          <p:cNvGraphicFramePr/>
          <p:nvPr/>
        </p:nvGraphicFramePr>
        <p:xfrm>
          <a:off x="6826673" y="12265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{C663F625-AD00-4DCE-8892-2B1671899064}</a:tableStyleId>
              </a:tblPr>
              <a:tblGrid>
                <a:gridCol w="449175"/>
                <a:gridCol w="449175"/>
                <a:gridCol w="898375"/>
                <a:gridCol w="898375"/>
                <a:gridCol w="898375"/>
                <a:gridCol w="898375"/>
              </a:tblGrid>
              <a:tr h="532125">
                <a:tc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00</a:t>
                      </a:r>
                      <a:endParaRPr/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01</a:t>
                      </a:r>
                      <a:endParaRPr/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11</a:t>
                      </a:r>
                      <a:endParaRPr/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10</a:t>
                      </a:r>
                      <a:endParaRPr/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125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 vMerge="1"/>
              </a:tr>
              <a:tr h="532125">
                <a:tc gridSpan="2"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800">
                        <a:solidFill>
                          <a:srgbClr val="2F2F2F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800">
                        <a:solidFill>
                          <a:srgbClr val="2F2F2F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125">
                <a:tc gridSpan="2"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800">
                        <a:solidFill>
                          <a:srgbClr val="2F2F2F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 b="1" sz="1800">
                        <a:solidFill>
                          <a:srgbClr val="2F2F2F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0</a:t>
                      </a:r>
                      <a:endParaRPr b="1" sz="1800">
                        <a:solidFill>
                          <a:srgbClr val="2F2F2F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800">
                        <a:solidFill>
                          <a:srgbClr val="2F2F2F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87" name="Google Shape;1187;p46"/>
          <p:cNvSpPr/>
          <p:nvPr/>
        </p:nvSpPr>
        <p:spPr>
          <a:xfrm>
            <a:off x="7175933" y="1987755"/>
            <a:ext cx="409086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188" name="Google Shape;1188;p46"/>
          <p:cNvSpPr/>
          <p:nvPr/>
        </p:nvSpPr>
        <p:spPr>
          <a:xfrm>
            <a:off x="7386541" y="1840700"/>
            <a:ext cx="540533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cxnSp>
        <p:nvCxnSpPr>
          <p:cNvPr id="1189" name="Google Shape;1189;p46"/>
          <p:cNvCxnSpPr/>
          <p:nvPr/>
        </p:nvCxnSpPr>
        <p:spPr>
          <a:xfrm>
            <a:off x="7310896" y="1963520"/>
            <a:ext cx="407377" cy="320040"/>
          </a:xfrm>
          <a:prstGeom prst="straightConnector1">
            <a:avLst/>
          </a:prstGeom>
          <a:noFill/>
          <a:ln cap="flat" cmpd="sng" w="25400">
            <a:solidFill>
              <a:srgbClr val="062B6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0" name="Google Shape;1190;p46"/>
          <p:cNvSpPr/>
          <p:nvPr/>
        </p:nvSpPr>
        <p:spPr>
          <a:xfrm>
            <a:off x="7933315" y="2357087"/>
            <a:ext cx="3208295" cy="369331"/>
          </a:xfrm>
          <a:prstGeom prst="roundRect">
            <a:avLst>
              <a:gd fmla="val 16667" name="adj"/>
            </a:avLst>
          </a:prstGeom>
          <a:solidFill>
            <a:srgbClr val="00B050">
              <a:alpha val="42745"/>
            </a:srgbClr>
          </a:solidFill>
          <a:ln cap="rnd" cmpd="sng" w="15875">
            <a:solidFill>
              <a:srgbClr val="364A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1" name="Google Shape;1191;p46"/>
          <p:cNvSpPr/>
          <p:nvPr/>
        </p:nvSpPr>
        <p:spPr>
          <a:xfrm>
            <a:off x="7386541" y="2337633"/>
            <a:ext cx="943725" cy="939672"/>
          </a:xfrm>
          <a:prstGeom prst="rightBracket">
            <a:avLst>
              <a:gd fmla="val 8333" name="adj"/>
            </a:avLst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2" name="Google Shape;1192;p46"/>
          <p:cNvSpPr/>
          <p:nvPr/>
        </p:nvSpPr>
        <p:spPr>
          <a:xfrm rot="10800000">
            <a:off x="10731002" y="2337633"/>
            <a:ext cx="943725" cy="939672"/>
          </a:xfrm>
          <a:prstGeom prst="rightBracket">
            <a:avLst>
              <a:gd fmla="val 8333" name="adj"/>
            </a:avLst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93" name="Google Shape;1193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16566" y="6278447"/>
            <a:ext cx="2326152" cy="4209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4" name="Google Shape;1194;p46"/>
          <p:cNvCxnSpPr/>
          <p:nvPr/>
        </p:nvCxnSpPr>
        <p:spPr>
          <a:xfrm>
            <a:off x="4528656" y="3764604"/>
            <a:ext cx="198986" cy="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5" name="Google Shape;1195;p46"/>
          <p:cNvCxnSpPr/>
          <p:nvPr/>
        </p:nvCxnSpPr>
        <p:spPr>
          <a:xfrm>
            <a:off x="2529192" y="5312920"/>
            <a:ext cx="233464" cy="0"/>
          </a:xfrm>
          <a:prstGeom prst="straightConnector1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6" name="Google Shape;1196;p4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1" name="Google Shape;1201;p47"/>
          <p:cNvGraphicFramePr/>
          <p:nvPr/>
        </p:nvGraphicFramePr>
        <p:xfrm>
          <a:off x="2425067" y="21560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{C663F625-AD00-4DCE-8892-2B1671899064}</a:tableStyleId>
              </a:tblPr>
              <a:tblGrid>
                <a:gridCol w="254000"/>
                <a:gridCol w="254000"/>
                <a:gridCol w="508000"/>
                <a:gridCol w="508000"/>
                <a:gridCol w="508000"/>
                <a:gridCol w="508000"/>
              </a:tblGrid>
              <a:tr h="254000">
                <a:tc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00</a:t>
                      </a:r>
                      <a:endParaRPr/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01</a:t>
                      </a:r>
                      <a:endParaRPr/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11</a:t>
                      </a:r>
                      <a:endParaRPr/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10</a:t>
                      </a:r>
                      <a:endParaRPr/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 vMerge="1"/>
              </a:tr>
              <a:tr h="381000">
                <a:tc gridSpan="2"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00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2000">
                        <a:solidFill>
                          <a:srgbClr val="2F2F2F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0</a:t>
                      </a:r>
                      <a:endParaRPr b="1" sz="2000">
                        <a:solidFill>
                          <a:srgbClr val="2F2F2F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0</a:t>
                      </a:r>
                      <a:endParaRPr b="1" sz="2000">
                        <a:solidFill>
                          <a:srgbClr val="2F2F2F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2000">
                        <a:solidFill>
                          <a:srgbClr val="2F2F2F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01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0</a:t>
                      </a:r>
                      <a:endParaRPr b="1" sz="2000">
                        <a:solidFill>
                          <a:srgbClr val="2F2F2F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2000">
                        <a:solidFill>
                          <a:srgbClr val="2F2F2F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0</a:t>
                      </a:r>
                      <a:endParaRPr b="1" sz="2000">
                        <a:solidFill>
                          <a:srgbClr val="2F2F2F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0</a:t>
                      </a:r>
                      <a:endParaRPr b="1" sz="2000">
                        <a:solidFill>
                          <a:srgbClr val="2F2F2F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2000">
                        <a:solidFill>
                          <a:srgbClr val="2F2F2F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2000">
                        <a:solidFill>
                          <a:srgbClr val="2F2F2F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2000">
                        <a:solidFill>
                          <a:srgbClr val="2F2F2F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2000">
                        <a:solidFill>
                          <a:srgbClr val="2F2F2F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2000">
                        <a:solidFill>
                          <a:srgbClr val="2F2F2F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2000">
                        <a:solidFill>
                          <a:srgbClr val="2F2F2F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2000">
                        <a:solidFill>
                          <a:srgbClr val="2F2F2F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2000">
                        <a:solidFill>
                          <a:srgbClr val="2F2F2F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02" name="Google Shape;1202;p47"/>
          <p:cNvSpPr/>
          <p:nvPr/>
        </p:nvSpPr>
        <p:spPr>
          <a:xfrm>
            <a:off x="2268070" y="2693089"/>
            <a:ext cx="567784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203" name="Google Shape;1203;p47"/>
          <p:cNvSpPr/>
          <p:nvPr/>
        </p:nvSpPr>
        <p:spPr>
          <a:xfrm>
            <a:off x="2466104" y="2435527"/>
            <a:ext cx="566181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cxnSp>
        <p:nvCxnSpPr>
          <p:cNvPr id="1204" name="Google Shape;1204;p47"/>
          <p:cNvCxnSpPr/>
          <p:nvPr/>
        </p:nvCxnSpPr>
        <p:spPr>
          <a:xfrm>
            <a:off x="2525737" y="2646633"/>
            <a:ext cx="407377" cy="320040"/>
          </a:xfrm>
          <a:prstGeom prst="straightConnector1">
            <a:avLst/>
          </a:prstGeom>
          <a:noFill/>
          <a:ln cap="flat" cmpd="sng" w="25400">
            <a:solidFill>
              <a:srgbClr val="062B6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5" name="Google Shape;1205;p47"/>
          <p:cNvSpPr/>
          <p:nvPr/>
        </p:nvSpPr>
        <p:spPr>
          <a:xfrm>
            <a:off x="5500094" y="2131759"/>
            <a:ext cx="5526214" cy="1346200"/>
          </a:xfrm>
          <a:prstGeom prst="rect">
            <a:avLst/>
          </a:prstGeom>
          <a:solidFill>
            <a:srgbClr val="F2F2F2"/>
          </a:solidFill>
          <a:ln cap="flat" cmpd="sng" w="15875">
            <a:solidFill>
              <a:srgbClr val="AAAAAA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62B6B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06" name="Google Shape;1206;p47"/>
          <p:cNvSpPr/>
          <p:nvPr/>
        </p:nvSpPr>
        <p:spPr>
          <a:xfrm>
            <a:off x="5176428" y="3917604"/>
            <a:ext cx="5854643" cy="1937453"/>
          </a:xfrm>
          <a:prstGeom prst="rect">
            <a:avLst/>
          </a:prstGeom>
          <a:solidFill>
            <a:srgbClr val="FFE9A3"/>
          </a:solidFill>
          <a:ln cap="flat" cmpd="sng" w="12700">
            <a:solidFill>
              <a:srgbClr val="FFE9A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27000" rotWithShape="0" dir="2700000" dist="76200">
              <a:srgbClr val="000000">
                <a:alpha val="74901"/>
              </a:srgbClr>
            </a:outerShdw>
          </a:effectLst>
        </p:spPr>
        <p:txBody>
          <a:bodyPr anchorCtr="0" anchor="t" bIns="76200" lIns="76200" spcFirstLastPara="1" rIns="76200" wrap="square" tIns="76200">
            <a:sp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Strategy for “circling” rectangles on Kmap:</a:t>
            </a:r>
            <a:endParaRPr/>
          </a:p>
          <a:p>
            <a:pPr indent="0" lvl="0" marL="38100" marR="38100" rtl="0" algn="l">
              <a:lnSpc>
                <a:spcPct val="8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As </a:t>
            </a:r>
            <a:r>
              <a:rPr b="1" lang="en-US" sz="3600">
                <a:solidFill>
                  <a:srgbClr val="00B05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big</a:t>
            </a:r>
            <a:r>
              <a:rPr b="1" lang="en-US" sz="1800">
                <a:solidFill>
                  <a:srgbClr val="00B05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as possible</a:t>
            </a:r>
            <a:endParaRPr/>
          </a:p>
          <a:p>
            <a:pPr indent="0" lvl="0" marL="38100" marR="38100" rtl="0" algn="l">
              <a:lnSpc>
                <a:spcPct val="8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Biggest “oops!” that people forget:</a:t>
            </a:r>
            <a:endParaRPr/>
          </a:p>
          <a:p>
            <a:pPr indent="0" lvl="0" marL="38100" marR="381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  Wrap-arounds</a:t>
            </a:r>
            <a:endParaRPr/>
          </a:p>
        </p:txBody>
      </p:sp>
      <p:sp>
        <p:nvSpPr>
          <p:cNvPr id="1207" name="Google Shape;1207;p47"/>
          <p:cNvSpPr/>
          <p:nvPr/>
        </p:nvSpPr>
        <p:spPr>
          <a:xfrm>
            <a:off x="5265270" y="4332616"/>
            <a:ext cx="2717800" cy="571500"/>
          </a:xfrm>
          <a:prstGeom prst="rect">
            <a:avLst/>
          </a:prstGeom>
          <a:solidFill>
            <a:srgbClr val="FFE9A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62B6B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08" name="Google Shape;1208;p47"/>
          <p:cNvSpPr/>
          <p:nvPr/>
        </p:nvSpPr>
        <p:spPr>
          <a:xfrm>
            <a:off x="5417670" y="5438350"/>
            <a:ext cx="2717800" cy="342900"/>
          </a:xfrm>
          <a:prstGeom prst="rect">
            <a:avLst/>
          </a:prstGeom>
          <a:solidFill>
            <a:srgbClr val="FFE9A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62B6B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09" name="Google Shape;1209;p47"/>
          <p:cNvSpPr/>
          <p:nvPr/>
        </p:nvSpPr>
        <p:spPr>
          <a:xfrm>
            <a:off x="5427651" y="2105610"/>
            <a:ext cx="5706819" cy="76309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210" name="Google Shape;1210;p47"/>
          <p:cNvSpPr/>
          <p:nvPr/>
        </p:nvSpPr>
        <p:spPr>
          <a:xfrm>
            <a:off x="5500094" y="2842588"/>
            <a:ext cx="615874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211" name="Google Shape;1211;p47"/>
          <p:cNvSpPr/>
          <p:nvPr/>
        </p:nvSpPr>
        <p:spPr>
          <a:xfrm>
            <a:off x="5922662" y="2839439"/>
            <a:ext cx="1755609" cy="36990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-729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212" name="Google Shape;1212;p47"/>
          <p:cNvSpPr/>
          <p:nvPr/>
        </p:nvSpPr>
        <p:spPr>
          <a:xfrm>
            <a:off x="5917074" y="2843246"/>
            <a:ext cx="1021433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-2754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213" name="Google Shape;1213;p47"/>
          <p:cNvSpPr/>
          <p:nvPr/>
        </p:nvSpPr>
        <p:spPr>
          <a:xfrm>
            <a:off x="5917073" y="2839727"/>
            <a:ext cx="405880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214" name="Google Shape;1214;p47"/>
          <p:cNvSpPr/>
          <p:nvPr/>
        </p:nvSpPr>
        <p:spPr>
          <a:xfrm>
            <a:off x="3437599" y="3350021"/>
            <a:ext cx="495300" cy="914400"/>
          </a:xfrm>
          <a:prstGeom prst="ellipse">
            <a:avLst/>
          </a:prstGeom>
          <a:noFill/>
          <a:ln cap="flat" cmpd="sng" w="57150">
            <a:solidFill>
              <a:srgbClr val="5969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A273E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15" name="Google Shape;1215;p47"/>
          <p:cNvSpPr/>
          <p:nvPr/>
        </p:nvSpPr>
        <p:spPr>
          <a:xfrm>
            <a:off x="2933114" y="3772930"/>
            <a:ext cx="2031954" cy="821481"/>
          </a:xfrm>
          <a:prstGeom prst="ellipse">
            <a:avLst/>
          </a:prstGeom>
          <a:noFill/>
          <a:ln cap="flat" cmpd="sng" w="571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A273E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1216" name="Google Shape;1216;p47"/>
          <p:cNvGrpSpPr/>
          <p:nvPr/>
        </p:nvGrpSpPr>
        <p:grpSpPr>
          <a:xfrm>
            <a:off x="2462015" y="2523388"/>
            <a:ext cx="2941768" cy="2508297"/>
            <a:chOff x="455" y="-2958"/>
            <a:chExt cx="2941766" cy="2508296"/>
          </a:xfrm>
        </p:grpSpPr>
        <p:sp>
          <p:nvSpPr>
            <p:cNvPr id="1217" name="Google Shape;1217;p47"/>
            <p:cNvSpPr/>
            <p:nvPr/>
          </p:nvSpPr>
          <p:spPr>
            <a:xfrm>
              <a:off x="455" y="1423"/>
              <a:ext cx="893698" cy="826635"/>
            </a:xfrm>
            <a:custGeom>
              <a:rect b="b" l="l" r="r" t="t"/>
              <a:pathLst>
                <a:path extrusionOk="0" h="18296" w="19453">
                  <a:moveTo>
                    <a:pt x="0" y="12161"/>
                  </a:moveTo>
                  <a:cubicBezTo>
                    <a:pt x="0" y="12161"/>
                    <a:pt x="16602" y="21600"/>
                    <a:pt x="19101" y="17062"/>
                  </a:cubicBezTo>
                  <a:cubicBezTo>
                    <a:pt x="21600" y="12524"/>
                    <a:pt x="9997" y="0"/>
                    <a:pt x="9997" y="0"/>
                  </a:cubicBezTo>
                </a:path>
              </a:pathLst>
            </a:custGeom>
            <a:noFill/>
            <a:ln cap="flat" cmpd="sng" w="571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39686" marR="39686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62B6B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218" name="Google Shape;1218;p47"/>
            <p:cNvSpPr/>
            <p:nvPr/>
          </p:nvSpPr>
          <p:spPr>
            <a:xfrm flipH="1">
              <a:off x="2048523" y="-2958"/>
              <a:ext cx="893698" cy="826634"/>
            </a:xfrm>
            <a:custGeom>
              <a:rect b="b" l="l" r="r" t="t"/>
              <a:pathLst>
                <a:path extrusionOk="0" h="18296" w="19453">
                  <a:moveTo>
                    <a:pt x="0" y="12161"/>
                  </a:moveTo>
                  <a:cubicBezTo>
                    <a:pt x="0" y="12161"/>
                    <a:pt x="16602" y="21600"/>
                    <a:pt x="19101" y="17062"/>
                  </a:cubicBezTo>
                  <a:cubicBezTo>
                    <a:pt x="21600" y="12524"/>
                    <a:pt x="9997" y="0"/>
                    <a:pt x="9997" y="0"/>
                  </a:cubicBezTo>
                </a:path>
              </a:pathLst>
            </a:custGeom>
            <a:noFill/>
            <a:ln cap="flat" cmpd="sng" w="571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39686" marR="39686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62B6B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219" name="Google Shape;1219;p47"/>
            <p:cNvSpPr/>
            <p:nvPr/>
          </p:nvSpPr>
          <p:spPr>
            <a:xfrm rot="10800000">
              <a:off x="1980143" y="1662442"/>
              <a:ext cx="893698" cy="826635"/>
            </a:xfrm>
            <a:custGeom>
              <a:rect b="b" l="l" r="r" t="t"/>
              <a:pathLst>
                <a:path extrusionOk="0" h="18296" w="19453">
                  <a:moveTo>
                    <a:pt x="0" y="12161"/>
                  </a:moveTo>
                  <a:cubicBezTo>
                    <a:pt x="0" y="12161"/>
                    <a:pt x="16602" y="21600"/>
                    <a:pt x="19101" y="17062"/>
                  </a:cubicBezTo>
                  <a:cubicBezTo>
                    <a:pt x="21600" y="12524"/>
                    <a:pt x="9997" y="0"/>
                    <a:pt x="9997" y="0"/>
                  </a:cubicBezTo>
                </a:path>
              </a:pathLst>
            </a:custGeom>
            <a:noFill/>
            <a:ln cap="flat" cmpd="sng" w="571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39686" marR="39686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62B6B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220" name="Google Shape;1220;p47"/>
            <p:cNvSpPr/>
            <p:nvPr/>
          </p:nvSpPr>
          <p:spPr>
            <a:xfrm flipH="1" rot="10800000">
              <a:off x="17976" y="1678703"/>
              <a:ext cx="893697" cy="826635"/>
            </a:xfrm>
            <a:custGeom>
              <a:rect b="b" l="l" r="r" t="t"/>
              <a:pathLst>
                <a:path extrusionOk="0" h="18296" w="19453">
                  <a:moveTo>
                    <a:pt x="0" y="12161"/>
                  </a:moveTo>
                  <a:cubicBezTo>
                    <a:pt x="0" y="12161"/>
                    <a:pt x="16602" y="21600"/>
                    <a:pt x="19101" y="17062"/>
                  </a:cubicBezTo>
                  <a:cubicBezTo>
                    <a:pt x="21600" y="12524"/>
                    <a:pt x="9997" y="0"/>
                    <a:pt x="9997" y="0"/>
                  </a:cubicBezTo>
                </a:path>
              </a:pathLst>
            </a:custGeom>
            <a:noFill/>
            <a:ln cap="flat" cmpd="sng" w="5715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39686" marR="39686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62B6B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1221" name="Google Shape;1221;p47"/>
          <p:cNvSpPr/>
          <p:nvPr/>
        </p:nvSpPr>
        <p:spPr>
          <a:xfrm>
            <a:off x="1935561" y="544338"/>
            <a:ext cx="11485419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Helvetica Neue Light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K-map Cover - </a:t>
            </a:r>
            <a:r>
              <a:rPr b="1" i="0" lang="en-US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4 Input Variables</a:t>
            </a:r>
            <a:endParaRPr/>
          </a:p>
        </p:txBody>
      </p:sp>
      <p:sp>
        <p:nvSpPr>
          <p:cNvPr id="1222" name="Google Shape;1222;p4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48"/>
          <p:cNvSpPr txBox="1"/>
          <p:nvPr>
            <p:ph idx="1" type="body"/>
          </p:nvPr>
        </p:nvSpPr>
        <p:spPr>
          <a:xfrm>
            <a:off x="1914127" y="1152907"/>
            <a:ext cx="10161331" cy="59605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38" r="0" t="-194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 </a:t>
            </a:r>
            <a:endParaRPr/>
          </a:p>
        </p:txBody>
      </p:sp>
      <p:sp>
        <p:nvSpPr>
          <p:cNvPr id="1228" name="Google Shape;1228;p48"/>
          <p:cNvSpPr/>
          <p:nvPr/>
        </p:nvSpPr>
        <p:spPr>
          <a:xfrm>
            <a:off x="1914128" y="269691"/>
            <a:ext cx="11485419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Helvetica Neue Light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K-map Rules</a:t>
            </a:r>
            <a:endParaRPr/>
          </a:p>
        </p:txBody>
      </p:sp>
      <p:sp>
        <p:nvSpPr>
          <p:cNvPr id="1229" name="Google Shape;1229;p4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4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  <p:sp>
        <p:nvSpPr>
          <p:cNvPr id="1235" name="Google Shape;1235;p49"/>
          <p:cNvSpPr txBox="1"/>
          <p:nvPr/>
        </p:nvSpPr>
        <p:spPr>
          <a:xfrm>
            <a:off x="3676810" y="5414766"/>
            <a:ext cx="2830005" cy="1228541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Design Approach:</a:t>
            </a:r>
            <a:endParaRPr/>
          </a:p>
          <a:p>
            <a:pPr indent="0" lvl="0" marL="38100" marR="3810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3810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a 4-Variable K-map</a:t>
            </a:r>
            <a:endParaRPr/>
          </a:p>
          <a:p>
            <a:pPr indent="0" lvl="0" marL="38100" marR="3810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each of the 3</a:t>
            </a:r>
            <a:endParaRPr/>
          </a:p>
          <a:p>
            <a:pPr indent="0" lvl="0" marL="38100" marR="3810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functions</a:t>
            </a:r>
            <a:endParaRPr/>
          </a:p>
        </p:txBody>
      </p:sp>
      <p:graphicFrame>
        <p:nvGraphicFramePr>
          <p:cNvPr id="1236" name="Google Shape;1236;p49"/>
          <p:cNvGraphicFramePr/>
          <p:nvPr/>
        </p:nvGraphicFramePr>
        <p:xfrm>
          <a:off x="8020209" y="13761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{C663F625-AD00-4DCE-8892-2B1671899064}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A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B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C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D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F1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F2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F3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37" name="Google Shape;1237;p49"/>
          <p:cNvGraphicFramePr/>
          <p:nvPr/>
        </p:nvGraphicFramePr>
        <p:xfrm>
          <a:off x="3835906" y="17571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{C663F625-AD00-4DCE-8892-2B1671899064}</a:tableStyleId>
              </a:tblPr>
              <a:tblGrid>
                <a:gridCol w="584200"/>
                <a:gridCol w="584200"/>
                <a:gridCol w="584200"/>
                <a:gridCol w="889000"/>
              </a:tblGrid>
              <a:tr h="203200">
                <a:tc rowSpan="2"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 vMerge="1"/>
                <a:tc rowSpan="2"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A</a:t>
                      </a:r>
                      <a:endParaRPr b="1" sz="20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203200">
                <a:tc rowSpan="2"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rowSpan="2"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F1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AB = CD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03200">
                <a:tc vMerge="1"/>
                <a:tc rowSpan="2">
                  <a:txBody>
                    <a:bodyPr/>
                    <a:lstStyle/>
                    <a:p>
                      <a:pPr indent="0" lvl="0" marL="0" marR="39686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B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 rowSpan="2"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rowSpan="2"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F2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AB &lt; CD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03200">
                <a:tc vMerge="1"/>
                <a:tc rowSpan="2">
                  <a:txBody>
                    <a:bodyPr/>
                    <a:lstStyle/>
                    <a:p>
                      <a:pPr indent="0" lvl="0" marL="0" marR="39686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C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 rowSpan="2"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 rowSpan="2"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F3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AB &gt; CD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03200">
                <a:tc vMerge="1"/>
                <a:tc rowSpan="2">
                  <a:txBody>
                    <a:bodyPr/>
                    <a:lstStyle/>
                    <a:p>
                      <a:pPr indent="0" lvl="0" marL="0" marR="39686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D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 rowSpan="2"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rowSpan="2"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 vMerge="1"/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  <p:sp>
        <p:nvSpPr>
          <p:cNvPr id="1238" name="Google Shape;1238;p49"/>
          <p:cNvSpPr/>
          <p:nvPr/>
        </p:nvSpPr>
        <p:spPr>
          <a:xfrm>
            <a:off x="1911653" y="580915"/>
            <a:ext cx="11485419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Helvetica Neue Light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K-map Example: Two-bit Comparator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"/>
          <p:cNvSpPr/>
          <p:nvPr/>
        </p:nvSpPr>
        <p:spPr>
          <a:xfrm>
            <a:off x="1876476" y="370551"/>
            <a:ext cx="11485419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Boolean </a:t>
            </a:r>
            <a:r>
              <a:rPr b="1" lang="en-US" sz="3600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Algebra : </a:t>
            </a:r>
            <a:r>
              <a:rPr b="1" lang="en-US" sz="3200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Basic operators</a:t>
            </a:r>
            <a:endParaRPr b="1" sz="3200">
              <a:solidFill>
                <a:srgbClr val="C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7" name="Google Shape;237;p5"/>
          <p:cNvSpPr txBox="1"/>
          <p:nvPr/>
        </p:nvSpPr>
        <p:spPr>
          <a:xfrm>
            <a:off x="1727749" y="1249580"/>
            <a:ext cx="8631766" cy="6071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7697A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rgbClr val="77697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NOT operator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Result is 1 only if operand is 0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Inversion or negation of the value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Notation: </a:t>
            </a:r>
            <a:r>
              <a:rPr b="0" i="0" lang="en-US" sz="1900" u="none" cap="none" strike="noStrike">
                <a:solidFill>
                  <a:srgbClr val="77697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</a:t>
            </a:r>
            <a:endParaRPr/>
          </a:p>
          <a:p>
            <a:pPr indent="-2222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</a:pPr>
            <a:r>
              <a:t/>
            </a:r>
            <a:endParaRPr sz="100">
              <a:solidFill>
                <a:srgbClr val="77697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77697A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rgbClr val="77697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AND operator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result is 1 only if both operands (variables) is 1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also known as logical product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notation:  A ⋅ B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77697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7697A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rgbClr val="77697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OR operator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result is 1 if either of the operands (variables) is 1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also known as logical sum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notation:  A + B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8" name="Google Shape;2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5289" y="2226093"/>
            <a:ext cx="287463" cy="3538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9" name="Google Shape;239;p5"/>
          <p:cNvGraphicFramePr/>
          <p:nvPr/>
        </p:nvGraphicFramePr>
        <p:xfrm>
          <a:off x="10153680" y="15135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{C663F625-AD00-4DCE-8892-2B1671899064}</a:tableStyleId>
              </a:tblPr>
              <a:tblGrid>
                <a:gridCol w="508000"/>
                <a:gridCol w="508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2F2F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2F2F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2F2F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2F2F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0" name="Google Shape;240;p5"/>
          <p:cNvGraphicFramePr/>
          <p:nvPr/>
        </p:nvGraphicFramePr>
        <p:xfrm>
          <a:off x="9899680" y="27369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{C663F625-AD00-4DCE-8892-2B1671899064}</a:tableStyleId>
              </a:tblPr>
              <a:tblGrid>
                <a:gridCol w="381000"/>
                <a:gridCol w="381000"/>
                <a:gridCol w="762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2F2F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0</a:t>
                      </a:r>
                      <a:endParaRPr b="1" sz="1600">
                        <a:solidFill>
                          <a:srgbClr val="2F2F2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2F2F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0</a:t>
                      </a:r>
                      <a:endParaRPr b="1" sz="1600">
                        <a:solidFill>
                          <a:srgbClr val="2F2F2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2F2F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2F2F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0</a:t>
                      </a:r>
                      <a:endParaRPr b="1" sz="1600">
                        <a:solidFill>
                          <a:srgbClr val="2F2F2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2F2F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1</a:t>
                      </a:r>
                      <a:endParaRPr b="1" sz="1600">
                        <a:solidFill>
                          <a:srgbClr val="2F2F2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2F2F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2F2F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1    </a:t>
                      </a:r>
                      <a:endParaRPr b="1" sz="1600">
                        <a:solidFill>
                          <a:srgbClr val="2F2F2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2F2F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0</a:t>
                      </a:r>
                      <a:endParaRPr b="1" sz="1600">
                        <a:solidFill>
                          <a:srgbClr val="2F2F2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2F2F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2F2F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1</a:t>
                      </a:r>
                      <a:endParaRPr b="1" sz="1600">
                        <a:solidFill>
                          <a:srgbClr val="2F2F2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2F2F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1</a:t>
                      </a:r>
                      <a:endParaRPr b="1" sz="1600">
                        <a:solidFill>
                          <a:srgbClr val="2F2F2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2F2F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1" name="Google Shape;241;p5"/>
          <p:cNvGraphicFramePr/>
          <p:nvPr/>
        </p:nvGraphicFramePr>
        <p:xfrm>
          <a:off x="9899680" y="48029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{C663F625-AD00-4DCE-8892-2B1671899064}</a:tableStyleId>
              </a:tblPr>
              <a:tblGrid>
                <a:gridCol w="381000"/>
                <a:gridCol w="381000"/>
                <a:gridCol w="762000"/>
              </a:tblGrid>
              <a:tr h="293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2F2F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0</a:t>
                      </a:r>
                      <a:endParaRPr b="1" sz="1600">
                        <a:solidFill>
                          <a:srgbClr val="2F2F2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2F2F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0</a:t>
                      </a:r>
                      <a:endParaRPr b="1" sz="1600">
                        <a:solidFill>
                          <a:srgbClr val="2F2F2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2F2F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2F2F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0</a:t>
                      </a:r>
                      <a:endParaRPr b="1" sz="1600">
                        <a:solidFill>
                          <a:srgbClr val="2F2F2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2F2F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1</a:t>
                      </a:r>
                      <a:endParaRPr b="1" sz="1600">
                        <a:solidFill>
                          <a:srgbClr val="2F2F2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2F2F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2F2F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1</a:t>
                      </a:r>
                      <a:endParaRPr b="1" sz="1600">
                        <a:solidFill>
                          <a:srgbClr val="2F2F2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2F2F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0</a:t>
                      </a:r>
                      <a:endParaRPr b="1" sz="1600">
                        <a:solidFill>
                          <a:srgbClr val="2F2F2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2F2F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2F2F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1</a:t>
                      </a:r>
                      <a:endParaRPr b="1" sz="1600">
                        <a:solidFill>
                          <a:srgbClr val="2F2F2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2F2F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1</a:t>
                      </a:r>
                      <a:endParaRPr b="1" sz="1600">
                        <a:solidFill>
                          <a:srgbClr val="2F2F2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2F2F2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2" name="Google Shape;242;p5"/>
          <p:cNvCxnSpPr/>
          <p:nvPr/>
        </p:nvCxnSpPr>
        <p:spPr>
          <a:xfrm>
            <a:off x="1662432" y="2736970"/>
            <a:ext cx="10127457" cy="0"/>
          </a:xfrm>
          <a:prstGeom prst="straightConnector1">
            <a:avLst/>
          </a:prstGeom>
          <a:noFill/>
          <a:ln cap="flat" cmpd="sng" w="76200">
            <a:solidFill>
              <a:srgbClr val="A2A2A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" name="Google Shape;243;p5"/>
          <p:cNvCxnSpPr/>
          <p:nvPr/>
        </p:nvCxnSpPr>
        <p:spPr>
          <a:xfrm>
            <a:off x="1662433" y="4726514"/>
            <a:ext cx="10127457" cy="0"/>
          </a:xfrm>
          <a:prstGeom prst="straightConnector1">
            <a:avLst/>
          </a:prstGeom>
          <a:noFill/>
          <a:ln cap="flat" cmpd="sng" w="76200">
            <a:solidFill>
              <a:srgbClr val="A2A2A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4" name="Google Shape;244;p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5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  <p:graphicFrame>
        <p:nvGraphicFramePr>
          <p:cNvPr id="1244" name="Google Shape;1244;p50"/>
          <p:cNvGraphicFramePr/>
          <p:nvPr/>
        </p:nvGraphicFramePr>
        <p:xfrm>
          <a:off x="8143875" y="13761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{C663F625-AD00-4DCE-8892-2B1671899064}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A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B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C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D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F1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F2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F3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45" name="Google Shape;1245;p50"/>
          <p:cNvGraphicFramePr/>
          <p:nvPr/>
        </p:nvGraphicFramePr>
        <p:xfrm>
          <a:off x="3114675" y="129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{C663F625-AD00-4DCE-8892-2B1671899064}</a:tableStyleId>
              </a:tblPr>
              <a:tblGrid>
                <a:gridCol w="403850"/>
                <a:gridCol w="403850"/>
                <a:gridCol w="807725"/>
                <a:gridCol w="807725"/>
                <a:gridCol w="807725"/>
                <a:gridCol w="807725"/>
              </a:tblGrid>
              <a:tr h="649750">
                <a:tc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00</a:t>
                      </a:r>
                      <a:endParaRPr b="1" sz="20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01</a:t>
                      </a:r>
                      <a:endParaRPr b="1" sz="20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11</a:t>
                      </a:r>
                      <a:endParaRPr b="1" sz="20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10</a:t>
                      </a:r>
                      <a:endParaRPr b="1" sz="20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975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 vMerge="1"/>
              </a:tr>
              <a:tr h="649750">
                <a:tc gridSpan="2"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00</a:t>
                      </a:r>
                      <a:endParaRPr b="1" sz="20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C00000"/>
                          </a:solidFill>
                        </a:rPr>
                        <a:t>1</a:t>
                      </a:r>
                      <a:endParaRPr b="1" sz="2400">
                        <a:solidFill>
                          <a:srgbClr val="C00000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C00000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C00000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C00000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9750">
                <a:tc gridSpan="2"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01</a:t>
                      </a:r>
                      <a:endParaRPr b="1" sz="20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C00000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C00000"/>
                          </a:solidFill>
                        </a:rPr>
                        <a:t>1</a:t>
                      </a:r>
                      <a:endParaRPr b="1" sz="2400">
                        <a:solidFill>
                          <a:srgbClr val="C00000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C00000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C00000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9750">
                <a:tc gridSpan="2"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11</a:t>
                      </a:r>
                      <a:endParaRPr b="1" sz="20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C00000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C00000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C00000"/>
                          </a:solidFill>
                        </a:rPr>
                        <a:t>1</a:t>
                      </a:r>
                      <a:endParaRPr b="1" sz="2400">
                        <a:solidFill>
                          <a:srgbClr val="C00000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C00000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9750">
                <a:tc gridSpan="2"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10</a:t>
                      </a:r>
                      <a:endParaRPr b="1" sz="20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C00000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C00000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C00000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C00000"/>
                          </a:solidFill>
                        </a:rPr>
                        <a:t>1</a:t>
                      </a:r>
                      <a:endParaRPr b="1" sz="2400">
                        <a:solidFill>
                          <a:srgbClr val="C00000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46" name="Google Shape;1246;p50"/>
          <p:cNvSpPr txBox="1"/>
          <p:nvPr/>
        </p:nvSpPr>
        <p:spPr>
          <a:xfrm>
            <a:off x="4528490" y="1376165"/>
            <a:ext cx="2197076" cy="471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K-map for F1</a:t>
            </a:r>
            <a:endParaRPr/>
          </a:p>
        </p:txBody>
      </p:sp>
      <p:grpSp>
        <p:nvGrpSpPr>
          <p:cNvPr id="1247" name="Google Shape;1247;p50"/>
          <p:cNvGrpSpPr/>
          <p:nvPr/>
        </p:nvGrpSpPr>
        <p:grpSpPr>
          <a:xfrm>
            <a:off x="3107659" y="2069854"/>
            <a:ext cx="1150017" cy="723692"/>
            <a:chOff x="381000" y="1976735"/>
            <a:chExt cx="1150017" cy="723692"/>
          </a:xfrm>
        </p:grpSpPr>
        <p:sp>
          <p:nvSpPr>
            <p:cNvPr id="1248" name="Google Shape;1248;p50"/>
            <p:cNvSpPr/>
            <p:nvPr/>
          </p:nvSpPr>
          <p:spPr>
            <a:xfrm>
              <a:off x="381000" y="2238762"/>
              <a:ext cx="696023" cy="46166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entury Gothic"/>
                  <a:ea typeface="Century Gothic"/>
                  <a:cs typeface="Century Gothic"/>
                  <a:sym typeface="Century Gothic"/>
                </a:rPr>
                <a:t> </a:t>
              </a:r>
              <a:endParaRPr/>
            </a:p>
          </p:txBody>
        </p:sp>
        <p:sp>
          <p:nvSpPr>
            <p:cNvPr id="1249" name="Google Shape;1249;p50"/>
            <p:cNvSpPr/>
            <p:nvPr/>
          </p:nvSpPr>
          <p:spPr>
            <a:xfrm>
              <a:off x="838200" y="1976735"/>
              <a:ext cx="692817" cy="46166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entury Gothic"/>
                  <a:ea typeface="Century Gothic"/>
                  <a:cs typeface="Century Gothic"/>
                  <a:sym typeface="Century Gothic"/>
                </a:rPr>
                <a:t> </a:t>
              </a:r>
              <a:endParaRPr/>
            </a:p>
          </p:txBody>
        </p:sp>
        <p:cxnSp>
          <p:nvCxnSpPr>
            <p:cNvPr id="1250" name="Google Shape;1250;p50"/>
            <p:cNvCxnSpPr/>
            <p:nvPr/>
          </p:nvCxnSpPr>
          <p:spPr>
            <a:xfrm>
              <a:off x="780180" y="2192306"/>
              <a:ext cx="407377" cy="320040"/>
            </a:xfrm>
            <a:prstGeom prst="straightConnector1">
              <a:avLst/>
            </a:prstGeom>
            <a:noFill/>
            <a:ln cap="flat" cmpd="sng" w="25400">
              <a:solidFill>
                <a:srgbClr val="062B6B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51" name="Google Shape;1251;p50"/>
          <p:cNvSpPr/>
          <p:nvPr/>
        </p:nvSpPr>
        <p:spPr>
          <a:xfrm>
            <a:off x="9528175" y="1376165"/>
            <a:ext cx="547472" cy="5354320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52" name="Google Shape;1252;p50"/>
          <p:cNvCxnSpPr/>
          <p:nvPr/>
        </p:nvCxnSpPr>
        <p:spPr>
          <a:xfrm>
            <a:off x="9134475" y="2980830"/>
            <a:ext cx="1676400" cy="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253" name="Google Shape;1253;p50"/>
          <p:cNvCxnSpPr/>
          <p:nvPr/>
        </p:nvCxnSpPr>
        <p:spPr>
          <a:xfrm>
            <a:off x="9134475" y="4195565"/>
            <a:ext cx="1676400" cy="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254" name="Google Shape;1254;p50"/>
          <p:cNvCxnSpPr/>
          <p:nvPr/>
        </p:nvCxnSpPr>
        <p:spPr>
          <a:xfrm>
            <a:off x="9134475" y="5490965"/>
            <a:ext cx="1676400" cy="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55" name="Google Shape;1255;p50"/>
          <p:cNvSpPr/>
          <p:nvPr/>
        </p:nvSpPr>
        <p:spPr>
          <a:xfrm>
            <a:off x="4029076" y="2671566"/>
            <a:ext cx="499415" cy="4719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56" name="Google Shape;1256;p50"/>
          <p:cNvSpPr/>
          <p:nvPr/>
        </p:nvSpPr>
        <p:spPr>
          <a:xfrm>
            <a:off x="4943475" y="3337800"/>
            <a:ext cx="457200" cy="4719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57" name="Google Shape;1257;p50"/>
          <p:cNvSpPr/>
          <p:nvPr/>
        </p:nvSpPr>
        <p:spPr>
          <a:xfrm>
            <a:off x="5781675" y="3992286"/>
            <a:ext cx="381000" cy="4719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58" name="Google Shape;1258;p50"/>
          <p:cNvSpPr/>
          <p:nvPr/>
        </p:nvSpPr>
        <p:spPr>
          <a:xfrm>
            <a:off x="6619875" y="4619966"/>
            <a:ext cx="381000" cy="4719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59" name="Google Shape;1259;p50"/>
          <p:cNvSpPr txBox="1"/>
          <p:nvPr/>
        </p:nvSpPr>
        <p:spPr>
          <a:xfrm>
            <a:off x="2809876" y="6187315"/>
            <a:ext cx="836769" cy="365228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DA273E"/>
                </a:solidFill>
                <a:latin typeface="Arial"/>
                <a:ea typeface="Arial"/>
                <a:cs typeface="Arial"/>
                <a:sym typeface="Arial"/>
              </a:rPr>
              <a:t>F1 = </a:t>
            </a:r>
            <a:endParaRPr b="1" sz="2400">
              <a:solidFill>
                <a:srgbClr val="DA27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50"/>
          <p:cNvSpPr txBox="1"/>
          <p:nvPr/>
        </p:nvSpPr>
        <p:spPr>
          <a:xfrm>
            <a:off x="3581127" y="6136163"/>
            <a:ext cx="4486549" cy="41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62B6B"/>
                </a:solidFill>
                <a:latin typeface="Arial"/>
                <a:ea typeface="Arial"/>
                <a:cs typeface="Arial"/>
                <a:sym typeface="Arial"/>
              </a:rPr>
              <a:t>A'B'C'D' + A'BC'D + ABCD + AB'CD'</a:t>
            </a:r>
            <a:endParaRPr/>
          </a:p>
        </p:txBody>
      </p:sp>
      <p:sp>
        <p:nvSpPr>
          <p:cNvPr id="1261" name="Google Shape;1261;p50"/>
          <p:cNvSpPr/>
          <p:nvPr/>
        </p:nvSpPr>
        <p:spPr>
          <a:xfrm>
            <a:off x="3648075" y="6125965"/>
            <a:ext cx="1219200" cy="43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62B6B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62" name="Google Shape;1262;p50"/>
          <p:cNvSpPr/>
          <p:nvPr/>
        </p:nvSpPr>
        <p:spPr>
          <a:xfrm>
            <a:off x="3230181" y="3886301"/>
            <a:ext cx="341694" cy="1235947"/>
          </a:xfrm>
          <a:custGeom>
            <a:rect b="b" l="l" r="r" t="t"/>
            <a:pathLst>
              <a:path extrusionOk="0" h="1235947" w="341694">
                <a:moveTo>
                  <a:pt x="321598" y="0"/>
                </a:moveTo>
                <a:cubicBezTo>
                  <a:pt x="159149" y="153237"/>
                  <a:pt x="-3299" y="306475"/>
                  <a:pt x="50" y="512466"/>
                </a:cubicBezTo>
                <a:cubicBezTo>
                  <a:pt x="3399" y="718457"/>
                  <a:pt x="266331" y="1106993"/>
                  <a:pt x="341694" y="1235947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3" name="Google Shape;1263;p50"/>
          <p:cNvSpPr/>
          <p:nvPr/>
        </p:nvSpPr>
        <p:spPr>
          <a:xfrm>
            <a:off x="2755053" y="4168071"/>
            <a:ext cx="473206" cy="4616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264" name="Google Shape;1264;p50"/>
          <p:cNvSpPr/>
          <p:nvPr/>
        </p:nvSpPr>
        <p:spPr>
          <a:xfrm rot="10800000">
            <a:off x="7229565" y="3315635"/>
            <a:ext cx="341694" cy="1235947"/>
          </a:xfrm>
          <a:custGeom>
            <a:rect b="b" l="l" r="r" t="t"/>
            <a:pathLst>
              <a:path extrusionOk="0" h="1235947" w="341694">
                <a:moveTo>
                  <a:pt x="321598" y="0"/>
                </a:moveTo>
                <a:cubicBezTo>
                  <a:pt x="159149" y="153237"/>
                  <a:pt x="-3299" y="306475"/>
                  <a:pt x="50" y="512466"/>
                </a:cubicBezTo>
                <a:cubicBezTo>
                  <a:pt x="3399" y="718457"/>
                  <a:pt x="266331" y="1106993"/>
                  <a:pt x="341694" y="1235947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5" name="Google Shape;1265;p50"/>
          <p:cNvSpPr/>
          <p:nvPr/>
        </p:nvSpPr>
        <p:spPr>
          <a:xfrm>
            <a:off x="7534276" y="3801883"/>
            <a:ext cx="492443" cy="46166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266" name="Google Shape;1266;p50"/>
          <p:cNvSpPr/>
          <p:nvPr/>
        </p:nvSpPr>
        <p:spPr>
          <a:xfrm rot="-5400000">
            <a:off x="5393114" y="4803976"/>
            <a:ext cx="341694" cy="1235947"/>
          </a:xfrm>
          <a:custGeom>
            <a:rect b="b" l="l" r="r" t="t"/>
            <a:pathLst>
              <a:path extrusionOk="0" h="1235947" w="341694">
                <a:moveTo>
                  <a:pt x="321598" y="0"/>
                </a:moveTo>
                <a:cubicBezTo>
                  <a:pt x="159149" y="153237"/>
                  <a:pt x="-3299" y="306475"/>
                  <a:pt x="50" y="512466"/>
                </a:cubicBezTo>
                <a:cubicBezTo>
                  <a:pt x="3399" y="718457"/>
                  <a:pt x="266331" y="1106993"/>
                  <a:pt x="341694" y="1235947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7" name="Google Shape;1267;p50"/>
          <p:cNvSpPr/>
          <p:nvPr/>
        </p:nvSpPr>
        <p:spPr>
          <a:xfrm>
            <a:off x="5172075" y="5643366"/>
            <a:ext cx="500458" cy="46166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268" name="Google Shape;1268;p50"/>
          <p:cNvSpPr/>
          <p:nvPr/>
        </p:nvSpPr>
        <p:spPr>
          <a:xfrm rot="5400000">
            <a:off x="6119659" y="1508247"/>
            <a:ext cx="341694" cy="1235947"/>
          </a:xfrm>
          <a:custGeom>
            <a:rect b="b" l="l" r="r" t="t"/>
            <a:pathLst>
              <a:path extrusionOk="0" h="1235947" w="341694">
                <a:moveTo>
                  <a:pt x="321598" y="0"/>
                </a:moveTo>
                <a:cubicBezTo>
                  <a:pt x="159149" y="153237"/>
                  <a:pt x="-3299" y="306475"/>
                  <a:pt x="50" y="512466"/>
                </a:cubicBezTo>
                <a:cubicBezTo>
                  <a:pt x="3399" y="718457"/>
                  <a:pt x="266331" y="1106993"/>
                  <a:pt x="341694" y="1235947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9" name="Google Shape;1269;p50"/>
          <p:cNvSpPr/>
          <p:nvPr/>
        </p:nvSpPr>
        <p:spPr>
          <a:xfrm>
            <a:off x="6648305" y="1724540"/>
            <a:ext cx="461986" cy="46166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270" name="Google Shape;1270;p50"/>
          <p:cNvSpPr/>
          <p:nvPr/>
        </p:nvSpPr>
        <p:spPr>
          <a:xfrm>
            <a:off x="4896558" y="6145863"/>
            <a:ext cx="3130160" cy="43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62B6B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71" name="Google Shape;1271;p50"/>
          <p:cNvSpPr/>
          <p:nvPr/>
        </p:nvSpPr>
        <p:spPr>
          <a:xfrm>
            <a:off x="3972669" y="2621280"/>
            <a:ext cx="692817" cy="583534"/>
          </a:xfrm>
          <a:prstGeom prst="roundRect">
            <a:avLst>
              <a:gd fmla="val 16667" name="adj"/>
            </a:avLst>
          </a:prstGeom>
          <a:noFill/>
          <a:ln cap="rnd" cmpd="sng" w="15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2" name="Google Shape;1272;p50"/>
          <p:cNvSpPr/>
          <p:nvPr/>
        </p:nvSpPr>
        <p:spPr>
          <a:xfrm>
            <a:off x="1763857" y="390613"/>
            <a:ext cx="11485419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Helvetica Neue Light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K-map Example: Two-bit Comparator (2)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5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  <p:graphicFrame>
        <p:nvGraphicFramePr>
          <p:cNvPr id="1278" name="Google Shape;1278;p51"/>
          <p:cNvGraphicFramePr/>
          <p:nvPr/>
        </p:nvGraphicFramePr>
        <p:xfrm>
          <a:off x="8229600" y="13761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{C663F625-AD00-4DCE-8892-2B1671899064}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A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B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C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D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F1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F2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F3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79" name="Google Shape;1279;p51"/>
          <p:cNvGraphicFramePr/>
          <p:nvPr/>
        </p:nvGraphicFramePr>
        <p:xfrm>
          <a:off x="3200400" y="11475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{C663F625-AD00-4DCE-8892-2B1671899064}</a:tableStyleId>
              </a:tblPr>
              <a:tblGrid>
                <a:gridCol w="403850"/>
                <a:gridCol w="403850"/>
                <a:gridCol w="807725"/>
                <a:gridCol w="807725"/>
                <a:gridCol w="807725"/>
                <a:gridCol w="807725"/>
              </a:tblGrid>
              <a:tr h="649750">
                <a:tc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00</a:t>
                      </a:r>
                      <a:endParaRPr b="1" sz="20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01</a:t>
                      </a:r>
                      <a:endParaRPr b="1" sz="20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11</a:t>
                      </a:r>
                      <a:endParaRPr b="1" sz="20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10</a:t>
                      </a:r>
                      <a:endParaRPr b="1" sz="20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975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 vMerge="1"/>
              </a:tr>
              <a:tr h="649750">
                <a:tc gridSpan="2"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00</a:t>
                      </a:r>
                      <a:endParaRPr b="1" sz="20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C00000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C00000"/>
                          </a:solidFill>
                        </a:rPr>
                        <a:t>1</a:t>
                      </a:r>
                      <a:endParaRPr b="1" sz="2400">
                        <a:solidFill>
                          <a:srgbClr val="C00000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C00000"/>
                          </a:solidFill>
                        </a:rPr>
                        <a:t>1</a:t>
                      </a:r>
                      <a:endParaRPr b="1" sz="2400">
                        <a:solidFill>
                          <a:srgbClr val="C00000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C00000"/>
                          </a:solidFill>
                        </a:rPr>
                        <a:t>1</a:t>
                      </a:r>
                      <a:endParaRPr b="1" sz="2400">
                        <a:solidFill>
                          <a:srgbClr val="C00000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9750">
                <a:tc gridSpan="2"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01</a:t>
                      </a:r>
                      <a:endParaRPr b="1" sz="20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C00000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C00000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C00000"/>
                          </a:solidFill>
                        </a:rPr>
                        <a:t>1</a:t>
                      </a:r>
                      <a:endParaRPr b="1" sz="2400">
                        <a:solidFill>
                          <a:srgbClr val="C00000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C00000"/>
                          </a:solidFill>
                        </a:rPr>
                        <a:t>1</a:t>
                      </a:r>
                      <a:endParaRPr b="1" sz="2400">
                        <a:solidFill>
                          <a:srgbClr val="C00000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9750">
                <a:tc gridSpan="2"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11</a:t>
                      </a:r>
                      <a:endParaRPr b="1" sz="20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C00000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C00000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C00000"/>
                          </a:solidFill>
                        </a:rPr>
                        <a:t>1</a:t>
                      </a:r>
                      <a:endParaRPr b="1" sz="2400">
                        <a:solidFill>
                          <a:srgbClr val="C00000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C00000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9750">
                <a:tc gridSpan="2"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10</a:t>
                      </a:r>
                      <a:endParaRPr b="1" sz="20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C00000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C00000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C00000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C00000"/>
                        </a:solidFill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80" name="Google Shape;1280;p51"/>
          <p:cNvSpPr txBox="1"/>
          <p:nvPr/>
        </p:nvSpPr>
        <p:spPr>
          <a:xfrm>
            <a:off x="4628948" y="1328151"/>
            <a:ext cx="2197076" cy="471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K-map for F2</a:t>
            </a:r>
            <a:endParaRPr b="1" i="1"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281" name="Google Shape;1281;p51"/>
          <p:cNvGrpSpPr/>
          <p:nvPr/>
        </p:nvGrpSpPr>
        <p:grpSpPr>
          <a:xfrm>
            <a:off x="3193384" y="1921919"/>
            <a:ext cx="1150017" cy="723692"/>
            <a:chOff x="381000" y="1976735"/>
            <a:chExt cx="1150017" cy="723692"/>
          </a:xfrm>
        </p:grpSpPr>
        <p:sp>
          <p:nvSpPr>
            <p:cNvPr id="1282" name="Google Shape;1282;p51"/>
            <p:cNvSpPr/>
            <p:nvPr/>
          </p:nvSpPr>
          <p:spPr>
            <a:xfrm>
              <a:off x="381000" y="2238762"/>
              <a:ext cx="696023" cy="46166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entury Gothic"/>
                  <a:ea typeface="Century Gothic"/>
                  <a:cs typeface="Century Gothic"/>
                  <a:sym typeface="Century Gothic"/>
                </a:rPr>
                <a:t> </a:t>
              </a:r>
              <a:endParaRPr/>
            </a:p>
          </p:txBody>
        </p:sp>
        <p:sp>
          <p:nvSpPr>
            <p:cNvPr id="1283" name="Google Shape;1283;p51"/>
            <p:cNvSpPr/>
            <p:nvPr/>
          </p:nvSpPr>
          <p:spPr>
            <a:xfrm>
              <a:off x="838200" y="1976735"/>
              <a:ext cx="692817" cy="46166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entury Gothic"/>
                  <a:ea typeface="Century Gothic"/>
                  <a:cs typeface="Century Gothic"/>
                  <a:sym typeface="Century Gothic"/>
                </a:rPr>
                <a:t> </a:t>
              </a:r>
              <a:endParaRPr/>
            </a:p>
          </p:txBody>
        </p:sp>
        <p:cxnSp>
          <p:nvCxnSpPr>
            <p:cNvPr id="1284" name="Google Shape;1284;p51"/>
            <p:cNvCxnSpPr/>
            <p:nvPr/>
          </p:nvCxnSpPr>
          <p:spPr>
            <a:xfrm>
              <a:off x="780180" y="2192306"/>
              <a:ext cx="407377" cy="320040"/>
            </a:xfrm>
            <a:prstGeom prst="straightConnector1">
              <a:avLst/>
            </a:prstGeom>
            <a:noFill/>
            <a:ln cap="flat" cmpd="sng" w="25400">
              <a:solidFill>
                <a:srgbClr val="062B6B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85" name="Google Shape;1285;p51"/>
          <p:cNvSpPr/>
          <p:nvPr/>
        </p:nvSpPr>
        <p:spPr>
          <a:xfrm>
            <a:off x="10004136" y="1376165"/>
            <a:ext cx="547472" cy="5354320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86" name="Google Shape;1286;p51"/>
          <p:cNvCxnSpPr/>
          <p:nvPr/>
        </p:nvCxnSpPr>
        <p:spPr>
          <a:xfrm>
            <a:off x="9220200" y="2980830"/>
            <a:ext cx="1676400" cy="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287" name="Google Shape;1287;p51"/>
          <p:cNvCxnSpPr/>
          <p:nvPr/>
        </p:nvCxnSpPr>
        <p:spPr>
          <a:xfrm>
            <a:off x="9220200" y="4195565"/>
            <a:ext cx="1676400" cy="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288" name="Google Shape;1288;p51"/>
          <p:cNvCxnSpPr/>
          <p:nvPr/>
        </p:nvCxnSpPr>
        <p:spPr>
          <a:xfrm>
            <a:off x="9220200" y="5490965"/>
            <a:ext cx="1676400" cy="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89" name="Google Shape;1289;p51"/>
          <p:cNvSpPr/>
          <p:nvPr/>
        </p:nvSpPr>
        <p:spPr>
          <a:xfrm>
            <a:off x="4969993" y="2533889"/>
            <a:ext cx="499415" cy="4719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0" name="Google Shape;1290;p51"/>
          <p:cNvSpPr txBox="1"/>
          <p:nvPr/>
        </p:nvSpPr>
        <p:spPr>
          <a:xfrm>
            <a:off x="2895601" y="5806315"/>
            <a:ext cx="836769" cy="365228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DA273E"/>
                </a:solidFill>
                <a:latin typeface="Arial"/>
                <a:ea typeface="Arial"/>
                <a:cs typeface="Arial"/>
                <a:sym typeface="Arial"/>
              </a:rPr>
              <a:t>F2 = </a:t>
            </a:r>
            <a:endParaRPr b="1" sz="2400">
              <a:solidFill>
                <a:srgbClr val="DA27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Google Shape;1291;p51"/>
          <p:cNvSpPr txBox="1"/>
          <p:nvPr/>
        </p:nvSpPr>
        <p:spPr>
          <a:xfrm>
            <a:off x="3732369" y="5738474"/>
            <a:ext cx="2484142" cy="41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62B6B"/>
                </a:solidFill>
                <a:latin typeface="Arial"/>
                <a:ea typeface="Arial"/>
                <a:cs typeface="Arial"/>
                <a:sym typeface="Arial"/>
              </a:rPr>
              <a:t>A'C + A'B'D + B'CD</a:t>
            </a:r>
            <a:endParaRPr/>
          </a:p>
        </p:txBody>
      </p:sp>
      <p:sp>
        <p:nvSpPr>
          <p:cNvPr id="1292" name="Google Shape;1292;p51"/>
          <p:cNvSpPr/>
          <p:nvPr/>
        </p:nvSpPr>
        <p:spPr>
          <a:xfrm>
            <a:off x="3787075" y="5764113"/>
            <a:ext cx="717549" cy="43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62B6B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93" name="Google Shape;1293;p51"/>
          <p:cNvSpPr/>
          <p:nvPr/>
        </p:nvSpPr>
        <p:spPr>
          <a:xfrm>
            <a:off x="5812168" y="2533889"/>
            <a:ext cx="499415" cy="4719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4" name="Google Shape;1294;p51"/>
          <p:cNvSpPr/>
          <p:nvPr/>
        </p:nvSpPr>
        <p:spPr>
          <a:xfrm>
            <a:off x="6593211" y="2545604"/>
            <a:ext cx="499415" cy="4719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5" name="Google Shape;1295;p51"/>
          <p:cNvSpPr/>
          <p:nvPr/>
        </p:nvSpPr>
        <p:spPr>
          <a:xfrm>
            <a:off x="5731278" y="3205019"/>
            <a:ext cx="499415" cy="4719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6" name="Google Shape;1296;p51"/>
          <p:cNvSpPr/>
          <p:nvPr/>
        </p:nvSpPr>
        <p:spPr>
          <a:xfrm>
            <a:off x="6662375" y="3167636"/>
            <a:ext cx="499415" cy="4719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7" name="Google Shape;1297;p51"/>
          <p:cNvSpPr/>
          <p:nvPr/>
        </p:nvSpPr>
        <p:spPr>
          <a:xfrm>
            <a:off x="5731278" y="3840382"/>
            <a:ext cx="499415" cy="4719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8" name="Google Shape;1298;p51"/>
          <p:cNvSpPr/>
          <p:nvPr/>
        </p:nvSpPr>
        <p:spPr>
          <a:xfrm>
            <a:off x="4512407" y="5773029"/>
            <a:ext cx="957001" cy="43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62B6B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99" name="Google Shape;1299;p51"/>
          <p:cNvSpPr/>
          <p:nvPr/>
        </p:nvSpPr>
        <p:spPr>
          <a:xfrm>
            <a:off x="5477191" y="5803398"/>
            <a:ext cx="957001" cy="43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62B6B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00" name="Google Shape;1300;p51"/>
          <p:cNvSpPr/>
          <p:nvPr/>
        </p:nvSpPr>
        <p:spPr>
          <a:xfrm>
            <a:off x="5692202" y="2533889"/>
            <a:ext cx="1470598" cy="1105671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3B46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01" name="Google Shape;1301;p51"/>
          <p:cNvSpPr/>
          <p:nvPr/>
        </p:nvSpPr>
        <p:spPr>
          <a:xfrm>
            <a:off x="4910610" y="2521625"/>
            <a:ext cx="1470598" cy="541784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02" name="Google Shape;1302;p51"/>
          <p:cNvSpPr/>
          <p:nvPr/>
        </p:nvSpPr>
        <p:spPr>
          <a:xfrm>
            <a:off x="5656167" y="3105588"/>
            <a:ext cx="732152" cy="120671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03" name="Google Shape;1303;p51"/>
          <p:cNvSpPr txBox="1"/>
          <p:nvPr/>
        </p:nvSpPr>
        <p:spPr>
          <a:xfrm>
            <a:off x="2901465" y="6298951"/>
            <a:ext cx="836769" cy="365228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DA273E"/>
                </a:solidFill>
                <a:latin typeface="Arial"/>
                <a:ea typeface="Arial"/>
                <a:cs typeface="Arial"/>
                <a:sym typeface="Arial"/>
              </a:rPr>
              <a:t>F3 = </a:t>
            </a:r>
            <a:endParaRPr b="1" sz="2400">
              <a:solidFill>
                <a:srgbClr val="DA27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4" name="Google Shape;1304;p51"/>
          <p:cNvSpPr txBox="1"/>
          <p:nvPr/>
        </p:nvSpPr>
        <p:spPr>
          <a:xfrm>
            <a:off x="3709295" y="6252966"/>
            <a:ext cx="2573782" cy="41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62B6B"/>
                </a:solidFill>
                <a:latin typeface="Arial"/>
                <a:ea typeface="Arial"/>
                <a:cs typeface="Arial"/>
                <a:sym typeface="Arial"/>
              </a:rPr>
              <a:t>? (Exercise for you)</a:t>
            </a:r>
            <a:endParaRPr b="1" sz="2000">
              <a:solidFill>
                <a:srgbClr val="062B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p51"/>
          <p:cNvSpPr/>
          <p:nvPr/>
        </p:nvSpPr>
        <p:spPr>
          <a:xfrm>
            <a:off x="3315906" y="3738366"/>
            <a:ext cx="341694" cy="1235947"/>
          </a:xfrm>
          <a:custGeom>
            <a:rect b="b" l="l" r="r" t="t"/>
            <a:pathLst>
              <a:path extrusionOk="0" h="1235947" w="341694">
                <a:moveTo>
                  <a:pt x="321598" y="0"/>
                </a:moveTo>
                <a:cubicBezTo>
                  <a:pt x="159149" y="153237"/>
                  <a:pt x="-3299" y="306475"/>
                  <a:pt x="50" y="512466"/>
                </a:cubicBezTo>
                <a:cubicBezTo>
                  <a:pt x="3399" y="718457"/>
                  <a:pt x="266331" y="1106993"/>
                  <a:pt x="341694" y="1235947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06" name="Google Shape;1306;p51"/>
          <p:cNvSpPr/>
          <p:nvPr/>
        </p:nvSpPr>
        <p:spPr>
          <a:xfrm>
            <a:off x="2840778" y="4020136"/>
            <a:ext cx="473206" cy="4616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307" name="Google Shape;1307;p51"/>
          <p:cNvSpPr/>
          <p:nvPr/>
        </p:nvSpPr>
        <p:spPr>
          <a:xfrm rot="10800000">
            <a:off x="7315290" y="3128766"/>
            <a:ext cx="341694" cy="1235947"/>
          </a:xfrm>
          <a:custGeom>
            <a:rect b="b" l="l" r="r" t="t"/>
            <a:pathLst>
              <a:path extrusionOk="0" h="1235947" w="341694">
                <a:moveTo>
                  <a:pt x="321598" y="0"/>
                </a:moveTo>
                <a:cubicBezTo>
                  <a:pt x="159149" y="153237"/>
                  <a:pt x="-3299" y="306475"/>
                  <a:pt x="50" y="512466"/>
                </a:cubicBezTo>
                <a:cubicBezTo>
                  <a:pt x="3399" y="718457"/>
                  <a:pt x="266331" y="1106993"/>
                  <a:pt x="341694" y="1235947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08" name="Google Shape;1308;p51"/>
          <p:cNvSpPr/>
          <p:nvPr/>
        </p:nvSpPr>
        <p:spPr>
          <a:xfrm>
            <a:off x="7620001" y="3615014"/>
            <a:ext cx="492443" cy="46166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309" name="Google Shape;1309;p51"/>
          <p:cNvSpPr/>
          <p:nvPr/>
        </p:nvSpPr>
        <p:spPr>
          <a:xfrm rot="-5400000">
            <a:off x="5478839" y="4662840"/>
            <a:ext cx="341694" cy="1235947"/>
          </a:xfrm>
          <a:custGeom>
            <a:rect b="b" l="l" r="r" t="t"/>
            <a:pathLst>
              <a:path extrusionOk="0" h="1235947" w="341694">
                <a:moveTo>
                  <a:pt x="321598" y="0"/>
                </a:moveTo>
                <a:cubicBezTo>
                  <a:pt x="159149" y="153237"/>
                  <a:pt x="-3299" y="306475"/>
                  <a:pt x="50" y="512466"/>
                </a:cubicBezTo>
                <a:cubicBezTo>
                  <a:pt x="3399" y="718457"/>
                  <a:pt x="266331" y="1106993"/>
                  <a:pt x="341694" y="1235947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0" name="Google Shape;1310;p51"/>
          <p:cNvSpPr/>
          <p:nvPr/>
        </p:nvSpPr>
        <p:spPr>
          <a:xfrm>
            <a:off x="5966282" y="5210424"/>
            <a:ext cx="500458" cy="46166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311" name="Google Shape;1311;p51"/>
          <p:cNvSpPr/>
          <p:nvPr/>
        </p:nvSpPr>
        <p:spPr>
          <a:xfrm rot="5400000">
            <a:off x="6205384" y="1386240"/>
            <a:ext cx="341694" cy="1235947"/>
          </a:xfrm>
          <a:custGeom>
            <a:rect b="b" l="l" r="r" t="t"/>
            <a:pathLst>
              <a:path extrusionOk="0" h="1235947" w="341694">
                <a:moveTo>
                  <a:pt x="321598" y="0"/>
                </a:moveTo>
                <a:cubicBezTo>
                  <a:pt x="159149" y="153237"/>
                  <a:pt x="-3299" y="306475"/>
                  <a:pt x="50" y="512466"/>
                </a:cubicBezTo>
                <a:cubicBezTo>
                  <a:pt x="3399" y="718457"/>
                  <a:pt x="266331" y="1106993"/>
                  <a:pt x="341694" y="1235947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2" name="Google Shape;1312;p51"/>
          <p:cNvSpPr/>
          <p:nvPr/>
        </p:nvSpPr>
        <p:spPr>
          <a:xfrm>
            <a:off x="6734030" y="1604766"/>
            <a:ext cx="461986" cy="46166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313" name="Google Shape;1313;p51"/>
          <p:cNvSpPr/>
          <p:nvPr/>
        </p:nvSpPr>
        <p:spPr>
          <a:xfrm>
            <a:off x="1849582" y="390613"/>
            <a:ext cx="11485419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Helvetica Neue Light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K-map Example: Two-bit</a:t>
            </a:r>
            <a:r>
              <a:rPr b="1" i="0" lang="en-US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Comparator (3)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52"/>
          <p:cNvSpPr txBox="1"/>
          <p:nvPr>
            <p:ph idx="1" type="body"/>
          </p:nvPr>
        </p:nvSpPr>
        <p:spPr>
          <a:xfrm>
            <a:off x="1992457" y="1516207"/>
            <a:ext cx="973931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Real circuits </a:t>
            </a:r>
            <a:r>
              <a:rPr lang="en-US" sz="2400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don’t </a:t>
            </a:r>
            <a:r>
              <a:rPr lang="en-US" sz="24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always</a:t>
            </a: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2400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need</a:t>
            </a: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 to have an </a:t>
            </a:r>
            <a:r>
              <a:rPr lang="en-US" sz="2400">
                <a:solidFill>
                  <a:srgbClr val="00B05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output defined for every possible input.</a:t>
            </a:r>
            <a:endParaRPr/>
          </a:p>
          <a:p>
            <a:pPr indent="-260350" lvl="1" marL="742950" rtl="0" algn="just">
              <a:spcBef>
                <a:spcPts val="1000"/>
              </a:spcBef>
              <a:spcAft>
                <a:spcPts val="0"/>
              </a:spcAft>
              <a:buSzPts val="400"/>
              <a:buNone/>
            </a:pPr>
            <a:r>
              <a:t/>
            </a:r>
            <a:endParaRPr sz="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2200"/>
              <a:buChar char="🠶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For example, some calculator displays consist of 7-segment LEDs.  These LEDs can display 2</a:t>
            </a:r>
            <a:r>
              <a:rPr baseline="30000"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7</a:t>
            </a: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 -1 patterns, but only ten of them are useful.</a:t>
            </a:r>
            <a:endParaRPr/>
          </a:p>
          <a:p>
            <a:pPr indent="-317500" lvl="0" marL="342900" rtl="0" algn="just">
              <a:spcBef>
                <a:spcPts val="1000"/>
              </a:spcBef>
              <a:spcAft>
                <a:spcPts val="0"/>
              </a:spcAft>
              <a:buSzPts val="400"/>
              <a:buNone/>
            </a:pPr>
            <a:r>
              <a:t/>
            </a:r>
            <a:endParaRPr sz="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If a circuit is designed so that a particular set of inputs can never happen, we call this set of inputs a don’t care condition.</a:t>
            </a:r>
            <a:endParaRPr/>
          </a:p>
          <a:p>
            <a:pPr indent="-190500" lvl="0" marL="342900" rtl="0" algn="just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They are very helpful to us in Kmap circuit simplification.</a:t>
            </a:r>
            <a:endParaRPr/>
          </a:p>
        </p:txBody>
      </p:sp>
      <p:sp>
        <p:nvSpPr>
          <p:cNvPr id="1320" name="Google Shape;1320;p5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  <p:sp>
        <p:nvSpPr>
          <p:cNvPr id="1321" name="Google Shape;1321;p52"/>
          <p:cNvSpPr/>
          <p:nvPr/>
        </p:nvSpPr>
        <p:spPr>
          <a:xfrm>
            <a:off x="1992457" y="406635"/>
            <a:ext cx="11485419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Helvetica Neue Light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K-maps with “Don’t Care”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  <p:sp>
        <p:nvSpPr>
          <p:cNvPr id="1327" name="Google Shape;1327;p53"/>
          <p:cNvSpPr txBox="1"/>
          <p:nvPr/>
        </p:nvSpPr>
        <p:spPr>
          <a:xfrm>
            <a:off x="1904632" y="1390147"/>
            <a:ext cx="695026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lang="en-US" sz="24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Seven-segment Decoder.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t/>
            </a:r>
            <a:endParaRPr sz="1100">
              <a:solidFill>
                <a:srgbClr val="C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lang="en-US" sz="2400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Don’t Care </a:t>
            </a:r>
            <a:r>
              <a:rPr lang="en-US" sz="2400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really </a:t>
            </a:r>
            <a:r>
              <a:rPr lang="en-US" sz="2400">
                <a:solidFill>
                  <a:srgbClr val="00B05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means </a:t>
            </a:r>
            <a:r>
              <a:rPr i="1" lang="en-US" sz="2400">
                <a:solidFill>
                  <a:srgbClr val="00B05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 don’t care what my circuit outputs if this appears as input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b="0" i="0" lang="en-US" sz="16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You have an engineering choice to use DON’T CARE patterns intelligently as 1 or 0 to better </a:t>
            </a:r>
            <a:r>
              <a:rPr b="0" i="0" lang="en-US" sz="1600" u="none" cap="none" strike="noStrike">
                <a:solidFill>
                  <a:srgbClr val="00B05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simplify</a:t>
            </a:r>
            <a:r>
              <a:rPr b="0" i="0" lang="en-US" sz="16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the circuit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70C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90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70C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28" name="Google Shape;1328;p53"/>
          <p:cNvSpPr txBox="1"/>
          <p:nvPr/>
        </p:nvSpPr>
        <p:spPr>
          <a:xfrm>
            <a:off x="5531443" y="5996131"/>
            <a:ext cx="2678938" cy="35189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39686" marR="3968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 can pick 0 or 1 for any x</a:t>
            </a:r>
            <a:endParaRPr b="1" sz="1800">
              <a:solidFill>
                <a:srgbClr val="0070C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29" name="Google Shape;1329;p53"/>
          <p:cNvSpPr/>
          <p:nvPr/>
        </p:nvSpPr>
        <p:spPr>
          <a:xfrm rot="8909906">
            <a:off x="8447263" y="5479244"/>
            <a:ext cx="2235614" cy="425801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cubicBezTo>
                  <a:pt x="21600" y="21600"/>
                  <a:pt x="12960" y="415"/>
                  <a:pt x="0" y="0"/>
                </a:cubicBezTo>
              </a:path>
            </a:pathLst>
          </a:cu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62B6B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30" name="Google Shape;1330;p53"/>
          <p:cNvSpPr/>
          <p:nvPr/>
        </p:nvSpPr>
        <p:spPr>
          <a:xfrm>
            <a:off x="1772714" y="433093"/>
            <a:ext cx="11485419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Helvetica Neue Light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K-maps with “Don’t Care”</a:t>
            </a:r>
            <a:endParaRPr/>
          </a:p>
        </p:txBody>
      </p:sp>
      <p:graphicFrame>
        <p:nvGraphicFramePr>
          <p:cNvPr id="1331" name="Google Shape;1331;p53"/>
          <p:cNvGraphicFramePr/>
          <p:nvPr/>
        </p:nvGraphicFramePr>
        <p:xfrm>
          <a:off x="8854893" y="12762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{C663F625-AD00-4DCE-8892-2B1671899064}</a:tableStyleId>
              </a:tblPr>
              <a:tblGrid>
                <a:gridCol w="360975"/>
                <a:gridCol w="360975"/>
                <a:gridCol w="360975"/>
                <a:gridCol w="337725"/>
                <a:gridCol w="250875"/>
                <a:gridCol w="250875"/>
                <a:gridCol w="250875"/>
                <a:gridCol w="250875"/>
                <a:gridCol w="259150"/>
                <a:gridCol w="282675"/>
                <a:gridCol w="282675"/>
              </a:tblGrid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A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B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C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D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a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b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c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d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e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f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g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x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x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x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x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x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x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x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x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x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x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x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x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x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x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x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x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x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x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x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x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x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x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x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x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x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x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x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x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x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x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x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x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x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x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x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x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x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x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x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x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x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2F2F2F"/>
                          </a:solidFill>
                        </a:rPr>
                        <a:t>x</a:t>
                      </a:r>
                      <a:endParaRPr b="1" sz="14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32" name="Google Shape;1332;p53"/>
          <p:cNvCxnSpPr/>
          <p:nvPr/>
        </p:nvCxnSpPr>
        <p:spPr>
          <a:xfrm>
            <a:off x="9085234" y="4753724"/>
            <a:ext cx="2867207" cy="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1333" name="Google Shape;1333;p53"/>
          <p:cNvGrpSpPr/>
          <p:nvPr/>
        </p:nvGrpSpPr>
        <p:grpSpPr>
          <a:xfrm>
            <a:off x="2870624" y="3555731"/>
            <a:ext cx="2126774" cy="2902017"/>
            <a:chOff x="2299823" y="3515800"/>
            <a:chExt cx="2126774" cy="2902017"/>
          </a:xfrm>
        </p:grpSpPr>
        <p:grpSp>
          <p:nvGrpSpPr>
            <p:cNvPr id="1334" name="Google Shape;1334;p53"/>
            <p:cNvGrpSpPr/>
            <p:nvPr/>
          </p:nvGrpSpPr>
          <p:grpSpPr>
            <a:xfrm>
              <a:off x="2740215" y="6245000"/>
              <a:ext cx="1154049" cy="172817"/>
              <a:chOff x="1744795" y="5944728"/>
              <a:chExt cx="1776630" cy="225874"/>
            </a:xfrm>
          </p:grpSpPr>
          <p:sp>
            <p:nvSpPr>
              <p:cNvPr id="1335" name="Google Shape;1335;p53"/>
              <p:cNvSpPr/>
              <p:nvPr/>
            </p:nvSpPr>
            <p:spPr>
              <a:xfrm>
                <a:off x="2120132" y="5954602"/>
                <a:ext cx="1031132" cy="216000"/>
              </a:xfrm>
              <a:prstGeom prst="rect">
                <a:avLst/>
              </a:prstGeom>
              <a:solidFill>
                <a:schemeClr val="lt1"/>
              </a:solidFill>
              <a:ln cap="rnd" cmpd="sng" w="9525">
                <a:solidFill>
                  <a:srgbClr val="958998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2470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36" name="Google Shape;1336;p53"/>
              <p:cNvSpPr/>
              <p:nvPr/>
            </p:nvSpPr>
            <p:spPr>
              <a:xfrm rot="5400000">
                <a:off x="3239043" y="5878347"/>
                <a:ext cx="216000" cy="348763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rnd" cmpd="sng" w="9525">
                <a:solidFill>
                  <a:srgbClr val="958998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2470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37" name="Google Shape;1337;p53"/>
              <p:cNvSpPr/>
              <p:nvPr/>
            </p:nvSpPr>
            <p:spPr>
              <a:xfrm rot="-5400000">
                <a:off x="1811176" y="5878346"/>
                <a:ext cx="216000" cy="348763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rnd" cmpd="sng" w="9525">
                <a:solidFill>
                  <a:srgbClr val="958998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2470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338" name="Google Shape;1338;p53"/>
            <p:cNvGrpSpPr/>
            <p:nvPr/>
          </p:nvGrpSpPr>
          <p:grpSpPr>
            <a:xfrm>
              <a:off x="2796876" y="3863873"/>
              <a:ext cx="1154049" cy="172817"/>
              <a:chOff x="1744795" y="5944728"/>
              <a:chExt cx="1776630" cy="225874"/>
            </a:xfrm>
          </p:grpSpPr>
          <p:sp>
            <p:nvSpPr>
              <p:cNvPr id="1339" name="Google Shape;1339;p53"/>
              <p:cNvSpPr/>
              <p:nvPr/>
            </p:nvSpPr>
            <p:spPr>
              <a:xfrm>
                <a:off x="2120132" y="5954602"/>
                <a:ext cx="1031132" cy="216000"/>
              </a:xfrm>
              <a:prstGeom prst="rect">
                <a:avLst/>
              </a:prstGeom>
              <a:solidFill>
                <a:schemeClr val="lt1"/>
              </a:solidFill>
              <a:ln cap="rnd" cmpd="sng" w="9525">
                <a:solidFill>
                  <a:srgbClr val="958998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2470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40" name="Google Shape;1340;p53"/>
              <p:cNvSpPr/>
              <p:nvPr/>
            </p:nvSpPr>
            <p:spPr>
              <a:xfrm rot="5400000">
                <a:off x="3239043" y="5878347"/>
                <a:ext cx="216000" cy="348763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rnd" cmpd="sng" w="9525">
                <a:solidFill>
                  <a:srgbClr val="958998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2470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41" name="Google Shape;1341;p53"/>
              <p:cNvSpPr/>
              <p:nvPr/>
            </p:nvSpPr>
            <p:spPr>
              <a:xfrm rot="-5400000">
                <a:off x="1811176" y="5878346"/>
                <a:ext cx="216000" cy="348763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rnd" cmpd="sng" w="9525">
                <a:solidFill>
                  <a:srgbClr val="958998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2470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342" name="Google Shape;1342;p53"/>
            <p:cNvGrpSpPr/>
            <p:nvPr/>
          </p:nvGrpSpPr>
          <p:grpSpPr>
            <a:xfrm rot="5400000">
              <a:off x="3384329" y="4477171"/>
              <a:ext cx="1154049" cy="172817"/>
              <a:chOff x="1744795" y="5944728"/>
              <a:chExt cx="1776630" cy="225874"/>
            </a:xfrm>
          </p:grpSpPr>
          <p:sp>
            <p:nvSpPr>
              <p:cNvPr id="1343" name="Google Shape;1343;p53"/>
              <p:cNvSpPr/>
              <p:nvPr/>
            </p:nvSpPr>
            <p:spPr>
              <a:xfrm>
                <a:off x="2120132" y="5954602"/>
                <a:ext cx="1031132" cy="216000"/>
              </a:xfrm>
              <a:prstGeom prst="rect">
                <a:avLst/>
              </a:prstGeom>
              <a:solidFill>
                <a:schemeClr val="lt1"/>
              </a:solidFill>
              <a:ln cap="rnd" cmpd="sng" w="9525">
                <a:solidFill>
                  <a:srgbClr val="958998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2470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44" name="Google Shape;1344;p53"/>
              <p:cNvSpPr/>
              <p:nvPr/>
            </p:nvSpPr>
            <p:spPr>
              <a:xfrm rot="5400000">
                <a:off x="3239043" y="5878347"/>
                <a:ext cx="216000" cy="348763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rnd" cmpd="sng" w="9525">
                <a:solidFill>
                  <a:srgbClr val="958998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2470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45" name="Google Shape;1345;p53"/>
              <p:cNvSpPr/>
              <p:nvPr/>
            </p:nvSpPr>
            <p:spPr>
              <a:xfrm rot="-5400000">
                <a:off x="1811176" y="5878346"/>
                <a:ext cx="216000" cy="348763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rnd" cmpd="sng" w="9525">
                <a:solidFill>
                  <a:srgbClr val="958998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2470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346" name="Google Shape;1346;p53"/>
            <p:cNvGrpSpPr/>
            <p:nvPr/>
          </p:nvGrpSpPr>
          <p:grpSpPr>
            <a:xfrm>
              <a:off x="2778154" y="5114038"/>
              <a:ext cx="1154049" cy="172817"/>
              <a:chOff x="1744795" y="5944728"/>
              <a:chExt cx="1776630" cy="225874"/>
            </a:xfrm>
          </p:grpSpPr>
          <p:sp>
            <p:nvSpPr>
              <p:cNvPr id="1347" name="Google Shape;1347;p53"/>
              <p:cNvSpPr/>
              <p:nvPr/>
            </p:nvSpPr>
            <p:spPr>
              <a:xfrm>
                <a:off x="2120132" y="5954602"/>
                <a:ext cx="1031132" cy="216000"/>
              </a:xfrm>
              <a:prstGeom prst="rect">
                <a:avLst/>
              </a:prstGeom>
              <a:solidFill>
                <a:schemeClr val="lt1"/>
              </a:solidFill>
              <a:ln cap="rnd" cmpd="sng" w="9525">
                <a:solidFill>
                  <a:srgbClr val="958998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2470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48" name="Google Shape;1348;p53"/>
              <p:cNvSpPr/>
              <p:nvPr/>
            </p:nvSpPr>
            <p:spPr>
              <a:xfrm rot="5400000">
                <a:off x="3239043" y="5878347"/>
                <a:ext cx="216000" cy="348763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rnd" cmpd="sng" w="9525">
                <a:solidFill>
                  <a:srgbClr val="958998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2470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49" name="Google Shape;1349;p53"/>
              <p:cNvSpPr/>
              <p:nvPr/>
            </p:nvSpPr>
            <p:spPr>
              <a:xfrm rot="-5400000">
                <a:off x="1811176" y="5878346"/>
                <a:ext cx="216000" cy="348763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rnd" cmpd="sng" w="9525">
                <a:solidFill>
                  <a:srgbClr val="958998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2470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350" name="Google Shape;1350;p53"/>
            <p:cNvGrpSpPr/>
            <p:nvPr/>
          </p:nvGrpSpPr>
          <p:grpSpPr>
            <a:xfrm rot="5400000">
              <a:off x="2181460" y="4458160"/>
              <a:ext cx="1154049" cy="172817"/>
              <a:chOff x="1744795" y="5944728"/>
              <a:chExt cx="1776630" cy="225874"/>
            </a:xfrm>
          </p:grpSpPr>
          <p:sp>
            <p:nvSpPr>
              <p:cNvPr id="1351" name="Google Shape;1351;p53"/>
              <p:cNvSpPr/>
              <p:nvPr/>
            </p:nvSpPr>
            <p:spPr>
              <a:xfrm>
                <a:off x="2120132" y="5954602"/>
                <a:ext cx="1031132" cy="216000"/>
              </a:xfrm>
              <a:prstGeom prst="rect">
                <a:avLst/>
              </a:prstGeom>
              <a:solidFill>
                <a:schemeClr val="lt1"/>
              </a:solidFill>
              <a:ln cap="rnd" cmpd="sng" w="9525">
                <a:solidFill>
                  <a:srgbClr val="958998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2470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52" name="Google Shape;1352;p53"/>
              <p:cNvSpPr/>
              <p:nvPr/>
            </p:nvSpPr>
            <p:spPr>
              <a:xfrm rot="5400000">
                <a:off x="3239043" y="5878347"/>
                <a:ext cx="216000" cy="348763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rnd" cmpd="sng" w="9525">
                <a:solidFill>
                  <a:srgbClr val="958998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2470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53" name="Google Shape;1353;p53"/>
              <p:cNvSpPr/>
              <p:nvPr/>
            </p:nvSpPr>
            <p:spPr>
              <a:xfrm rot="-5400000">
                <a:off x="1811176" y="5878346"/>
                <a:ext cx="216000" cy="348763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rnd" cmpd="sng" w="9525">
                <a:solidFill>
                  <a:srgbClr val="958998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2470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354" name="Google Shape;1354;p53"/>
            <p:cNvGrpSpPr/>
            <p:nvPr/>
          </p:nvGrpSpPr>
          <p:grpSpPr>
            <a:xfrm rot="5400000">
              <a:off x="2166968" y="5694840"/>
              <a:ext cx="1154049" cy="172817"/>
              <a:chOff x="1744795" y="5944728"/>
              <a:chExt cx="1776630" cy="225874"/>
            </a:xfrm>
          </p:grpSpPr>
          <p:sp>
            <p:nvSpPr>
              <p:cNvPr id="1355" name="Google Shape;1355;p53"/>
              <p:cNvSpPr/>
              <p:nvPr/>
            </p:nvSpPr>
            <p:spPr>
              <a:xfrm>
                <a:off x="2120132" y="5954602"/>
                <a:ext cx="1031132" cy="216000"/>
              </a:xfrm>
              <a:prstGeom prst="rect">
                <a:avLst/>
              </a:prstGeom>
              <a:solidFill>
                <a:schemeClr val="lt1"/>
              </a:solidFill>
              <a:ln cap="rnd" cmpd="sng" w="9525">
                <a:solidFill>
                  <a:srgbClr val="958998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2470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56" name="Google Shape;1356;p53"/>
              <p:cNvSpPr/>
              <p:nvPr/>
            </p:nvSpPr>
            <p:spPr>
              <a:xfrm rot="5400000">
                <a:off x="3239043" y="5878347"/>
                <a:ext cx="216000" cy="348763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rnd" cmpd="sng" w="9525">
                <a:solidFill>
                  <a:srgbClr val="958998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2470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57" name="Google Shape;1357;p53"/>
              <p:cNvSpPr/>
              <p:nvPr/>
            </p:nvSpPr>
            <p:spPr>
              <a:xfrm rot="-5400000">
                <a:off x="1811176" y="5878346"/>
                <a:ext cx="216000" cy="348763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rnd" cmpd="sng" w="9525">
                <a:solidFill>
                  <a:srgbClr val="958998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2470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358" name="Google Shape;1358;p53"/>
            <p:cNvGrpSpPr/>
            <p:nvPr/>
          </p:nvGrpSpPr>
          <p:grpSpPr>
            <a:xfrm rot="5400000">
              <a:off x="3412958" y="5674994"/>
              <a:ext cx="1154049" cy="172817"/>
              <a:chOff x="1744795" y="5944728"/>
              <a:chExt cx="1776630" cy="225874"/>
            </a:xfrm>
          </p:grpSpPr>
          <p:sp>
            <p:nvSpPr>
              <p:cNvPr id="1359" name="Google Shape;1359;p53"/>
              <p:cNvSpPr/>
              <p:nvPr/>
            </p:nvSpPr>
            <p:spPr>
              <a:xfrm>
                <a:off x="2120132" y="5954602"/>
                <a:ext cx="1031132" cy="216000"/>
              </a:xfrm>
              <a:prstGeom prst="rect">
                <a:avLst/>
              </a:prstGeom>
              <a:solidFill>
                <a:schemeClr val="lt1"/>
              </a:solidFill>
              <a:ln cap="rnd" cmpd="sng" w="9525">
                <a:solidFill>
                  <a:srgbClr val="958998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2470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60" name="Google Shape;1360;p53"/>
              <p:cNvSpPr/>
              <p:nvPr/>
            </p:nvSpPr>
            <p:spPr>
              <a:xfrm rot="5400000">
                <a:off x="3239043" y="5878347"/>
                <a:ext cx="216000" cy="348763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rnd" cmpd="sng" w="9525">
                <a:solidFill>
                  <a:srgbClr val="958998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2470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61" name="Google Shape;1361;p53"/>
              <p:cNvSpPr/>
              <p:nvPr/>
            </p:nvSpPr>
            <p:spPr>
              <a:xfrm rot="-5400000">
                <a:off x="1811176" y="5878346"/>
                <a:ext cx="216000" cy="348763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rnd" cmpd="sng" w="9525">
                <a:solidFill>
                  <a:srgbClr val="958998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38100" rotWithShape="0" dir="5400000" dist="25400">
                  <a:srgbClr val="000000">
                    <a:alpha val="24705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1362" name="Google Shape;1362;p53"/>
            <p:cNvSpPr txBox="1"/>
            <p:nvPr/>
          </p:nvSpPr>
          <p:spPr>
            <a:xfrm>
              <a:off x="3262855" y="3515800"/>
              <a:ext cx="303929" cy="3518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spAutoFit/>
            </a:bodyPr>
            <a:lstStyle/>
            <a:p>
              <a:pPr indent="0" lvl="0" marL="39686" marR="39686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70C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a</a:t>
              </a:r>
              <a:endParaRPr b="1" sz="18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363" name="Google Shape;1363;p53"/>
            <p:cNvSpPr txBox="1"/>
            <p:nvPr/>
          </p:nvSpPr>
          <p:spPr>
            <a:xfrm>
              <a:off x="4116256" y="4389315"/>
              <a:ext cx="310341" cy="3518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spAutoFit/>
            </a:bodyPr>
            <a:lstStyle/>
            <a:p>
              <a:pPr indent="0" lvl="0" marL="39686" marR="39686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70C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b</a:t>
              </a:r>
              <a:endParaRPr b="1" sz="18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364" name="Google Shape;1364;p53"/>
            <p:cNvSpPr txBox="1"/>
            <p:nvPr/>
          </p:nvSpPr>
          <p:spPr>
            <a:xfrm>
              <a:off x="4116256" y="5595735"/>
              <a:ext cx="310341" cy="3518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spAutoFit/>
            </a:bodyPr>
            <a:lstStyle/>
            <a:p>
              <a:pPr indent="0" lvl="0" marL="39686" marR="39686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70C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</a:t>
              </a:r>
              <a:endParaRPr b="1" sz="18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365" name="Google Shape;1365;p53"/>
            <p:cNvSpPr txBox="1"/>
            <p:nvPr/>
          </p:nvSpPr>
          <p:spPr>
            <a:xfrm>
              <a:off x="2299823" y="5559085"/>
              <a:ext cx="310341" cy="3518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spAutoFit/>
            </a:bodyPr>
            <a:lstStyle/>
            <a:p>
              <a:pPr indent="0" lvl="0" marL="39686" marR="39686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70C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e</a:t>
              </a:r>
              <a:endParaRPr b="1" sz="18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366" name="Google Shape;1366;p53"/>
            <p:cNvSpPr txBox="1"/>
            <p:nvPr/>
          </p:nvSpPr>
          <p:spPr>
            <a:xfrm>
              <a:off x="2299823" y="4365030"/>
              <a:ext cx="241413" cy="3518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spAutoFit/>
            </a:bodyPr>
            <a:lstStyle/>
            <a:p>
              <a:pPr indent="0" lvl="0" marL="39686" marR="39686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70C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f</a:t>
              </a:r>
              <a:endParaRPr b="1" sz="18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367" name="Google Shape;1367;p53"/>
            <p:cNvSpPr txBox="1"/>
            <p:nvPr/>
          </p:nvSpPr>
          <p:spPr>
            <a:xfrm>
              <a:off x="3232678" y="4734466"/>
              <a:ext cx="308739" cy="3518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spAutoFit/>
            </a:bodyPr>
            <a:lstStyle/>
            <a:p>
              <a:pPr indent="0" lvl="0" marL="39686" marR="39686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70C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g</a:t>
              </a:r>
              <a:endParaRPr b="1" sz="18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5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  <p:graphicFrame>
        <p:nvGraphicFramePr>
          <p:cNvPr id="1373" name="Google Shape;1373;p54"/>
          <p:cNvGraphicFramePr/>
          <p:nvPr/>
        </p:nvGraphicFramePr>
        <p:xfrm>
          <a:off x="4162425" y="2952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{C663F625-AD00-4DCE-8892-2B1671899064}</a:tableStyleId>
              </a:tblPr>
              <a:tblGrid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</a:tblGrid>
              <a:tr h="2159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A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B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C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D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W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Y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Z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B6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B6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74" name="Google Shape;1374;p54"/>
          <p:cNvCxnSpPr/>
          <p:nvPr/>
        </p:nvCxnSpPr>
        <p:spPr>
          <a:xfrm>
            <a:off x="7252335" y="5312340"/>
            <a:ext cx="139700" cy="1588"/>
          </a:xfrm>
          <a:prstGeom prst="straightConnector1">
            <a:avLst/>
          </a:prstGeom>
          <a:noFill/>
          <a:ln cap="flat" cmpd="sng" w="12700">
            <a:solidFill>
              <a:srgbClr val="062B6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5" name="Google Shape;1375;p54"/>
          <p:cNvCxnSpPr/>
          <p:nvPr/>
        </p:nvCxnSpPr>
        <p:spPr>
          <a:xfrm>
            <a:off x="7226935" y="6633140"/>
            <a:ext cx="177800" cy="1588"/>
          </a:xfrm>
          <a:prstGeom prst="straightConnector1">
            <a:avLst/>
          </a:prstGeom>
          <a:noFill/>
          <a:ln cap="flat" cmpd="sng" w="12700">
            <a:solidFill>
              <a:srgbClr val="062B6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6" name="Google Shape;1376;p54"/>
          <p:cNvCxnSpPr/>
          <p:nvPr/>
        </p:nvCxnSpPr>
        <p:spPr>
          <a:xfrm>
            <a:off x="7392035" y="5312341"/>
            <a:ext cx="0" cy="1320801"/>
          </a:xfrm>
          <a:prstGeom prst="straightConnector1">
            <a:avLst/>
          </a:prstGeom>
          <a:noFill/>
          <a:ln cap="flat" cmpd="sng" w="12700">
            <a:solidFill>
              <a:srgbClr val="062B6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7" name="Google Shape;1377;p54"/>
          <p:cNvSpPr txBox="1"/>
          <p:nvPr/>
        </p:nvSpPr>
        <p:spPr>
          <a:xfrm>
            <a:off x="1851025" y="131606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lang="en-US" sz="2400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BCD (Binary Coded Decimal) digits 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Encode decimal digits 0 - 9 with bit patterns 0000</a:t>
            </a:r>
            <a:r>
              <a:rPr b="0" baseline="-25000" i="0" lang="en-US" sz="20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</a:t>
            </a:r>
            <a:r>
              <a:rPr b="0" i="0" lang="en-US" sz="20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— 1001</a:t>
            </a:r>
            <a:r>
              <a:rPr b="0" baseline="-25000" i="0" lang="en-US" sz="20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When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incremented</a:t>
            </a:r>
            <a:r>
              <a:rPr b="0" i="0" lang="en-US" sz="20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the decimal sequence is 0, 1, …, 8, 9, 0, 1</a:t>
            </a:r>
            <a:endParaRPr b="0" i="0" sz="2000" u="none" cap="none" strike="noStrike">
              <a:solidFill>
                <a:srgbClr val="3F3F3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78" name="Google Shape;1378;p54"/>
          <p:cNvSpPr txBox="1"/>
          <p:nvPr/>
        </p:nvSpPr>
        <p:spPr>
          <a:xfrm>
            <a:off x="7724312" y="5404599"/>
            <a:ext cx="3391826" cy="1228541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These input patterns </a:t>
            </a:r>
            <a:r>
              <a:rPr b="1" lang="en-US" sz="1800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should</a:t>
            </a:r>
            <a:endParaRPr/>
          </a:p>
          <a:p>
            <a:pPr indent="0" lvl="0" marL="38100" marR="3810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never be encountered </a:t>
            </a:r>
            <a:r>
              <a:rPr b="1" lang="en-US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 practice</a:t>
            </a:r>
            <a:endParaRPr/>
          </a:p>
          <a:p>
            <a:pPr indent="0" lvl="0" marL="38100" marR="3810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(hey -- it’s a BCD number!)</a:t>
            </a:r>
            <a:endParaRPr/>
          </a:p>
          <a:p>
            <a:pPr indent="0" lvl="0" marL="38100" marR="3810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So, associated output values are</a:t>
            </a:r>
            <a:endParaRPr/>
          </a:p>
          <a:p>
            <a:pPr indent="0" lvl="0" marL="38100" marR="3810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“</a:t>
            </a:r>
            <a:r>
              <a:rPr b="1" lang="en-US" sz="1800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Don’t Cares</a:t>
            </a:r>
            <a:r>
              <a:rPr b="1" lang="en-US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</a:t>
            </a:r>
            <a:endParaRPr/>
          </a:p>
        </p:txBody>
      </p:sp>
      <p:sp>
        <p:nvSpPr>
          <p:cNvPr id="1379" name="Google Shape;1379;p54"/>
          <p:cNvSpPr/>
          <p:nvPr/>
        </p:nvSpPr>
        <p:spPr>
          <a:xfrm>
            <a:off x="1821007" y="462128"/>
            <a:ext cx="11485419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Helvetica Neue Light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Example: BCD Increment Function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5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  <p:graphicFrame>
        <p:nvGraphicFramePr>
          <p:cNvPr id="1385" name="Google Shape;1385;p55"/>
          <p:cNvGraphicFramePr/>
          <p:nvPr/>
        </p:nvGraphicFramePr>
        <p:xfrm>
          <a:off x="8247222" y="39112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{C663F625-AD00-4DCE-8892-2B1671899064}</a:tableStyleId>
              </a:tblPr>
              <a:tblGrid>
                <a:gridCol w="254000"/>
                <a:gridCol w="254000"/>
                <a:gridCol w="508000"/>
                <a:gridCol w="508000"/>
                <a:gridCol w="508000"/>
                <a:gridCol w="508000"/>
              </a:tblGrid>
              <a:tr h="228600">
                <a:tc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00</a:t>
                      </a:r>
                      <a:endParaRPr/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01</a:t>
                      </a:r>
                      <a:endParaRPr/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11</a:t>
                      </a:r>
                      <a:endParaRPr/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10</a:t>
                      </a:r>
                      <a:endParaRPr/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 vMerge="1"/>
              </a:tr>
              <a:tr h="381000">
                <a:tc gridSpan="2"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00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01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86" name="Google Shape;1386;p55"/>
          <p:cNvSpPr txBox="1"/>
          <p:nvPr/>
        </p:nvSpPr>
        <p:spPr>
          <a:xfrm>
            <a:off x="2833231" y="1882765"/>
            <a:ext cx="1316835" cy="149297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39686" marR="39686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DA273E"/>
                </a:solidFill>
                <a:latin typeface="Arial"/>
                <a:ea typeface="Arial"/>
                <a:cs typeface="Arial"/>
                <a:sym typeface="Arial"/>
              </a:rPr>
              <a:t>A B C D</a:t>
            </a:r>
            <a:endParaRPr/>
          </a:p>
          <a:p>
            <a:pPr indent="0" lvl="0" marL="39686" marR="39686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rgbClr val="DA273E"/>
                </a:solidFill>
                <a:latin typeface="Arial"/>
                <a:ea typeface="Arial"/>
                <a:cs typeface="Arial"/>
                <a:sym typeface="Arial"/>
              </a:rPr>
              <a:t>+         1</a:t>
            </a:r>
            <a:endParaRPr/>
          </a:p>
          <a:p>
            <a:pPr indent="0" lvl="0" marL="39686" marR="39686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DA273E"/>
                </a:solidFill>
                <a:latin typeface="Arial"/>
                <a:ea typeface="Arial"/>
                <a:cs typeface="Arial"/>
                <a:sym typeface="Arial"/>
              </a:rPr>
              <a:t>W X Y Z</a:t>
            </a:r>
            <a:endParaRPr/>
          </a:p>
        </p:txBody>
      </p:sp>
      <p:graphicFrame>
        <p:nvGraphicFramePr>
          <p:cNvPr id="1387" name="Google Shape;1387;p55"/>
          <p:cNvGraphicFramePr/>
          <p:nvPr/>
        </p:nvGraphicFramePr>
        <p:xfrm>
          <a:off x="4945223" y="13715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{C663F625-AD00-4DCE-8892-2B1671899064}</a:tableStyleId>
              </a:tblPr>
              <a:tblGrid>
                <a:gridCol w="372750"/>
                <a:gridCol w="254000"/>
                <a:gridCol w="508000"/>
                <a:gridCol w="508000"/>
                <a:gridCol w="508000"/>
                <a:gridCol w="508000"/>
              </a:tblGrid>
              <a:tr h="228600">
                <a:tc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00</a:t>
                      </a:r>
                      <a:endParaRPr/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01</a:t>
                      </a:r>
                      <a:endParaRPr/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11</a:t>
                      </a:r>
                      <a:endParaRPr/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10</a:t>
                      </a:r>
                      <a:endParaRPr/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 vMerge="1"/>
              </a:tr>
              <a:tr h="381000">
                <a:tc gridSpan="2"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00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01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88" name="Google Shape;1388;p55"/>
          <p:cNvGraphicFramePr/>
          <p:nvPr/>
        </p:nvGraphicFramePr>
        <p:xfrm>
          <a:off x="8247222" y="13715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{C663F625-AD00-4DCE-8892-2B1671899064}</a:tableStyleId>
              </a:tblPr>
              <a:tblGrid>
                <a:gridCol w="254000"/>
                <a:gridCol w="254000"/>
                <a:gridCol w="508000"/>
                <a:gridCol w="508000"/>
                <a:gridCol w="508000"/>
                <a:gridCol w="508000"/>
              </a:tblGrid>
              <a:tr h="228600">
                <a:tc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00</a:t>
                      </a:r>
                      <a:endParaRPr/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01</a:t>
                      </a:r>
                      <a:endParaRPr/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11</a:t>
                      </a:r>
                      <a:endParaRPr/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10</a:t>
                      </a:r>
                      <a:endParaRPr/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 vMerge="1"/>
              </a:tr>
              <a:tr h="381000">
                <a:tc gridSpan="2"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00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01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10</a:t>
                      </a:r>
                      <a:endParaRPr b="1" sz="20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89" name="Google Shape;1389;p55"/>
          <p:cNvGraphicFramePr/>
          <p:nvPr/>
        </p:nvGraphicFramePr>
        <p:xfrm>
          <a:off x="4935470" y="38618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{C663F625-AD00-4DCE-8892-2B1671899064}</a:tableStyleId>
              </a:tblPr>
              <a:tblGrid>
                <a:gridCol w="254000"/>
                <a:gridCol w="254000"/>
                <a:gridCol w="508000"/>
                <a:gridCol w="508000"/>
                <a:gridCol w="508000"/>
                <a:gridCol w="508000"/>
              </a:tblGrid>
              <a:tr h="228600">
                <a:tc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00</a:t>
                      </a:r>
                      <a:endParaRPr/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01</a:t>
                      </a:r>
                      <a:endParaRPr/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11</a:t>
                      </a:r>
                      <a:endParaRPr/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10</a:t>
                      </a:r>
                      <a:endParaRPr/>
                    </a:p>
                  </a:txBody>
                  <a:tcPr marT="50800" marB="508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2F2F2F"/>
                        </a:solidFill>
                      </a:endParaRPr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 vMerge="1"/>
              </a:tr>
              <a:tr h="381000">
                <a:tc gridSpan="2"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00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01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10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2F2F2F"/>
                          </a:solidFill>
                        </a:rPr>
                        <a:t>X</a:t>
                      </a:r>
                      <a:endParaRPr/>
                    </a:p>
                  </a:txBody>
                  <a:tcPr marT="0" marB="0" marR="0" marL="0" anchor="ctr">
                    <a:lnL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62B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90" name="Google Shape;1390;p55"/>
          <p:cNvSpPr txBox="1"/>
          <p:nvPr/>
        </p:nvSpPr>
        <p:spPr>
          <a:xfrm>
            <a:off x="4537994" y="1387321"/>
            <a:ext cx="520335" cy="490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39686" marR="3968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/>
          </a:p>
        </p:txBody>
      </p:sp>
      <p:grpSp>
        <p:nvGrpSpPr>
          <p:cNvPr id="1391" name="Google Shape;1391;p55"/>
          <p:cNvGrpSpPr/>
          <p:nvPr/>
        </p:nvGrpSpPr>
        <p:grpSpPr>
          <a:xfrm>
            <a:off x="4828535" y="1661536"/>
            <a:ext cx="909080" cy="600186"/>
            <a:chOff x="464128" y="1997517"/>
            <a:chExt cx="909080" cy="600186"/>
          </a:xfrm>
        </p:grpSpPr>
        <p:sp>
          <p:nvSpPr>
            <p:cNvPr id="1392" name="Google Shape;1392;p55"/>
            <p:cNvSpPr/>
            <p:nvPr/>
          </p:nvSpPr>
          <p:spPr>
            <a:xfrm>
              <a:off x="464128" y="2228371"/>
              <a:ext cx="567783" cy="36933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entury Gothic"/>
                  <a:ea typeface="Century Gothic"/>
                  <a:cs typeface="Century Gothic"/>
                  <a:sym typeface="Century Gothic"/>
                </a:rPr>
                <a:t> </a:t>
              </a:r>
              <a:endParaRPr/>
            </a:p>
          </p:txBody>
        </p:sp>
        <p:sp>
          <p:nvSpPr>
            <p:cNvPr id="1393" name="Google Shape;1393;p55"/>
            <p:cNvSpPr/>
            <p:nvPr/>
          </p:nvSpPr>
          <p:spPr>
            <a:xfrm>
              <a:off x="807027" y="1997517"/>
              <a:ext cx="566181" cy="36933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entury Gothic"/>
                  <a:ea typeface="Century Gothic"/>
                  <a:cs typeface="Century Gothic"/>
                  <a:sym typeface="Century Gothic"/>
                </a:rPr>
                <a:t> </a:t>
              </a:r>
              <a:endParaRPr/>
            </a:p>
          </p:txBody>
        </p:sp>
        <p:cxnSp>
          <p:nvCxnSpPr>
            <p:cNvPr id="1394" name="Google Shape;1394;p55"/>
            <p:cNvCxnSpPr/>
            <p:nvPr/>
          </p:nvCxnSpPr>
          <p:spPr>
            <a:xfrm>
              <a:off x="780180" y="2192306"/>
              <a:ext cx="407377" cy="320040"/>
            </a:xfrm>
            <a:prstGeom prst="straightConnector1">
              <a:avLst/>
            </a:prstGeom>
            <a:noFill/>
            <a:ln cap="flat" cmpd="sng" w="25400">
              <a:solidFill>
                <a:srgbClr val="062B6B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95" name="Google Shape;1395;p55"/>
          <p:cNvSpPr txBox="1"/>
          <p:nvPr/>
        </p:nvSpPr>
        <p:spPr>
          <a:xfrm>
            <a:off x="7968176" y="1405826"/>
            <a:ext cx="420949" cy="490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39686" marR="3968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1"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6" name="Google Shape;1396;p55"/>
          <p:cNvGrpSpPr/>
          <p:nvPr/>
        </p:nvGrpSpPr>
        <p:grpSpPr>
          <a:xfrm>
            <a:off x="8039798" y="1687975"/>
            <a:ext cx="909080" cy="600186"/>
            <a:chOff x="464128" y="1997517"/>
            <a:chExt cx="909080" cy="600186"/>
          </a:xfrm>
        </p:grpSpPr>
        <p:sp>
          <p:nvSpPr>
            <p:cNvPr id="1397" name="Google Shape;1397;p55"/>
            <p:cNvSpPr/>
            <p:nvPr/>
          </p:nvSpPr>
          <p:spPr>
            <a:xfrm>
              <a:off x="464128" y="2228371"/>
              <a:ext cx="567783" cy="36933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entury Gothic"/>
                  <a:ea typeface="Century Gothic"/>
                  <a:cs typeface="Century Gothic"/>
                  <a:sym typeface="Century Gothic"/>
                </a:rPr>
                <a:t> </a:t>
              </a:r>
              <a:endParaRPr/>
            </a:p>
          </p:txBody>
        </p:sp>
        <p:sp>
          <p:nvSpPr>
            <p:cNvPr id="1398" name="Google Shape;1398;p55"/>
            <p:cNvSpPr/>
            <p:nvPr/>
          </p:nvSpPr>
          <p:spPr>
            <a:xfrm>
              <a:off x="807027" y="1997517"/>
              <a:ext cx="566181" cy="36933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entury Gothic"/>
                  <a:ea typeface="Century Gothic"/>
                  <a:cs typeface="Century Gothic"/>
                  <a:sym typeface="Century Gothic"/>
                </a:rPr>
                <a:t> </a:t>
              </a:r>
              <a:endParaRPr/>
            </a:p>
          </p:txBody>
        </p:sp>
        <p:cxnSp>
          <p:nvCxnSpPr>
            <p:cNvPr id="1399" name="Google Shape;1399;p55"/>
            <p:cNvCxnSpPr/>
            <p:nvPr/>
          </p:nvCxnSpPr>
          <p:spPr>
            <a:xfrm>
              <a:off x="780180" y="2192306"/>
              <a:ext cx="407377" cy="320040"/>
            </a:xfrm>
            <a:prstGeom prst="straightConnector1">
              <a:avLst/>
            </a:prstGeom>
            <a:noFill/>
            <a:ln cap="flat" cmpd="sng" w="25400">
              <a:solidFill>
                <a:srgbClr val="062B6B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00" name="Google Shape;1400;p55"/>
          <p:cNvGrpSpPr/>
          <p:nvPr/>
        </p:nvGrpSpPr>
        <p:grpSpPr>
          <a:xfrm>
            <a:off x="8030569" y="4209778"/>
            <a:ext cx="909080" cy="600186"/>
            <a:chOff x="464128" y="1997517"/>
            <a:chExt cx="909080" cy="600186"/>
          </a:xfrm>
        </p:grpSpPr>
        <p:sp>
          <p:nvSpPr>
            <p:cNvPr id="1401" name="Google Shape;1401;p55"/>
            <p:cNvSpPr/>
            <p:nvPr/>
          </p:nvSpPr>
          <p:spPr>
            <a:xfrm>
              <a:off x="464128" y="2228371"/>
              <a:ext cx="567783" cy="36933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entury Gothic"/>
                  <a:ea typeface="Century Gothic"/>
                  <a:cs typeface="Century Gothic"/>
                  <a:sym typeface="Century Gothic"/>
                </a:rPr>
                <a:t> </a:t>
              </a:r>
              <a:endParaRPr/>
            </a:p>
          </p:txBody>
        </p:sp>
        <p:sp>
          <p:nvSpPr>
            <p:cNvPr id="1402" name="Google Shape;1402;p55"/>
            <p:cNvSpPr/>
            <p:nvPr/>
          </p:nvSpPr>
          <p:spPr>
            <a:xfrm>
              <a:off x="807027" y="1997517"/>
              <a:ext cx="566181" cy="36933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entury Gothic"/>
                  <a:ea typeface="Century Gothic"/>
                  <a:cs typeface="Century Gothic"/>
                  <a:sym typeface="Century Gothic"/>
                </a:rPr>
                <a:t> </a:t>
              </a:r>
              <a:endParaRPr/>
            </a:p>
          </p:txBody>
        </p:sp>
        <p:cxnSp>
          <p:nvCxnSpPr>
            <p:cNvPr id="1403" name="Google Shape;1403;p55"/>
            <p:cNvCxnSpPr/>
            <p:nvPr/>
          </p:nvCxnSpPr>
          <p:spPr>
            <a:xfrm>
              <a:off x="780180" y="2192306"/>
              <a:ext cx="407377" cy="320040"/>
            </a:xfrm>
            <a:prstGeom prst="straightConnector1">
              <a:avLst/>
            </a:prstGeom>
            <a:noFill/>
            <a:ln cap="flat" cmpd="sng" w="25400">
              <a:solidFill>
                <a:srgbClr val="062B6B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04" name="Google Shape;1404;p55"/>
          <p:cNvGrpSpPr/>
          <p:nvPr/>
        </p:nvGrpSpPr>
        <p:grpSpPr>
          <a:xfrm>
            <a:off x="4716894" y="4149764"/>
            <a:ext cx="909080" cy="600186"/>
            <a:chOff x="464128" y="1997517"/>
            <a:chExt cx="909080" cy="600186"/>
          </a:xfrm>
        </p:grpSpPr>
        <p:sp>
          <p:nvSpPr>
            <p:cNvPr id="1405" name="Google Shape;1405;p55"/>
            <p:cNvSpPr/>
            <p:nvPr/>
          </p:nvSpPr>
          <p:spPr>
            <a:xfrm>
              <a:off x="464128" y="2228371"/>
              <a:ext cx="567783" cy="369332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entury Gothic"/>
                  <a:ea typeface="Century Gothic"/>
                  <a:cs typeface="Century Gothic"/>
                  <a:sym typeface="Century Gothic"/>
                </a:rPr>
                <a:t> </a:t>
              </a:r>
              <a:endParaRPr/>
            </a:p>
          </p:txBody>
        </p:sp>
        <p:sp>
          <p:nvSpPr>
            <p:cNvPr id="1406" name="Google Shape;1406;p55"/>
            <p:cNvSpPr/>
            <p:nvPr/>
          </p:nvSpPr>
          <p:spPr>
            <a:xfrm>
              <a:off x="807027" y="1997517"/>
              <a:ext cx="566181" cy="369332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entury Gothic"/>
                  <a:ea typeface="Century Gothic"/>
                  <a:cs typeface="Century Gothic"/>
                  <a:sym typeface="Century Gothic"/>
                </a:rPr>
                <a:t> </a:t>
              </a:r>
              <a:endParaRPr/>
            </a:p>
          </p:txBody>
        </p:sp>
        <p:cxnSp>
          <p:nvCxnSpPr>
            <p:cNvPr id="1407" name="Google Shape;1407;p55"/>
            <p:cNvCxnSpPr/>
            <p:nvPr/>
          </p:nvCxnSpPr>
          <p:spPr>
            <a:xfrm>
              <a:off x="780180" y="2192306"/>
              <a:ext cx="407377" cy="320040"/>
            </a:xfrm>
            <a:prstGeom prst="straightConnector1">
              <a:avLst/>
            </a:prstGeom>
            <a:noFill/>
            <a:ln cap="flat" cmpd="sng" w="25400">
              <a:solidFill>
                <a:srgbClr val="062B6B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08" name="Google Shape;1408;p55"/>
          <p:cNvSpPr txBox="1"/>
          <p:nvPr/>
        </p:nvSpPr>
        <p:spPr>
          <a:xfrm>
            <a:off x="8044023" y="3919274"/>
            <a:ext cx="401713" cy="490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39686" marR="3968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1"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p55"/>
          <p:cNvSpPr txBox="1"/>
          <p:nvPr/>
        </p:nvSpPr>
        <p:spPr>
          <a:xfrm>
            <a:off x="4661434" y="3901269"/>
            <a:ext cx="420949" cy="490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39686" marR="3968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1"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55"/>
          <p:cNvSpPr/>
          <p:nvPr/>
        </p:nvSpPr>
        <p:spPr>
          <a:xfrm>
            <a:off x="3489310" y="1430688"/>
            <a:ext cx="7010400" cy="2081700"/>
          </a:xfrm>
          <a:prstGeom prst="roundRect">
            <a:avLst>
              <a:gd fmla="val 16667" name="adj"/>
            </a:avLst>
          </a:prstGeom>
          <a:solidFill>
            <a:srgbClr val="D8DFEF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Z (without don’t cares) = </a:t>
            </a:r>
            <a:r>
              <a:rPr b="1" lang="en-US" sz="24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A'D' + B'C'D’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70C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Z (with don’t cares) = </a:t>
            </a:r>
            <a:r>
              <a:rPr b="1" lang="en-US" sz="28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D'</a:t>
            </a:r>
            <a:endParaRPr/>
          </a:p>
        </p:txBody>
      </p:sp>
      <p:sp>
        <p:nvSpPr>
          <p:cNvPr id="1411" name="Google Shape;1411;p55"/>
          <p:cNvSpPr/>
          <p:nvPr/>
        </p:nvSpPr>
        <p:spPr>
          <a:xfrm>
            <a:off x="7785400" y="1752600"/>
            <a:ext cx="1506667" cy="635508"/>
          </a:xfrm>
          <a:prstGeom prst="roundRect">
            <a:avLst>
              <a:gd fmla="val 16667" name="adj"/>
            </a:avLst>
          </a:prstGeom>
          <a:solidFill>
            <a:srgbClr val="D8DF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2" name="Google Shape;1412;p55"/>
          <p:cNvSpPr/>
          <p:nvPr/>
        </p:nvSpPr>
        <p:spPr>
          <a:xfrm>
            <a:off x="9130310" y="1676400"/>
            <a:ext cx="1144624" cy="635509"/>
          </a:xfrm>
          <a:prstGeom prst="roundRect">
            <a:avLst>
              <a:gd fmla="val 16667" name="adj"/>
            </a:avLst>
          </a:prstGeom>
          <a:solidFill>
            <a:srgbClr val="D8DF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3" name="Google Shape;1413;p55"/>
          <p:cNvSpPr/>
          <p:nvPr/>
        </p:nvSpPr>
        <p:spPr>
          <a:xfrm>
            <a:off x="6615887" y="2528528"/>
            <a:ext cx="1612391" cy="667798"/>
          </a:xfrm>
          <a:prstGeom prst="roundRect">
            <a:avLst>
              <a:gd fmla="val 16667" name="adj"/>
            </a:avLst>
          </a:prstGeom>
          <a:solidFill>
            <a:srgbClr val="D8DF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4" name="Google Shape;1414;p55"/>
          <p:cNvSpPr/>
          <p:nvPr/>
        </p:nvSpPr>
        <p:spPr>
          <a:xfrm>
            <a:off x="8740988" y="4735685"/>
            <a:ext cx="534935" cy="770811"/>
          </a:xfrm>
          <a:prstGeom prst="roundRect">
            <a:avLst>
              <a:gd fmla="val 16667" name="adj"/>
            </a:avLst>
          </a:prstGeom>
          <a:solidFill>
            <a:srgbClr val="D7D2D8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5" name="Google Shape;1415;p55"/>
          <p:cNvSpPr/>
          <p:nvPr/>
        </p:nvSpPr>
        <p:spPr>
          <a:xfrm>
            <a:off x="10250280" y="4724608"/>
            <a:ext cx="534935" cy="770811"/>
          </a:xfrm>
          <a:prstGeom prst="roundRect">
            <a:avLst>
              <a:gd fmla="val 16667" name="adj"/>
            </a:avLst>
          </a:prstGeom>
          <a:solidFill>
            <a:srgbClr val="D7D2D8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6" name="Google Shape;1416;p55"/>
          <p:cNvSpPr/>
          <p:nvPr/>
        </p:nvSpPr>
        <p:spPr>
          <a:xfrm>
            <a:off x="8773275" y="5972451"/>
            <a:ext cx="453118" cy="369332"/>
          </a:xfrm>
          <a:prstGeom prst="roundRect">
            <a:avLst>
              <a:gd fmla="val 16667" name="adj"/>
            </a:avLst>
          </a:prstGeom>
          <a:solidFill>
            <a:srgbClr val="00B0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7" name="Google Shape;1417;p55"/>
          <p:cNvSpPr/>
          <p:nvPr/>
        </p:nvSpPr>
        <p:spPr>
          <a:xfrm>
            <a:off x="8773275" y="4742546"/>
            <a:ext cx="453118" cy="369332"/>
          </a:xfrm>
          <a:prstGeom prst="roundRect">
            <a:avLst>
              <a:gd fmla="val 16667" name="adj"/>
            </a:avLst>
          </a:prstGeom>
          <a:solidFill>
            <a:srgbClr val="00B0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8" name="Google Shape;1418;p55"/>
          <p:cNvSpPr/>
          <p:nvPr/>
        </p:nvSpPr>
        <p:spPr>
          <a:xfrm>
            <a:off x="10284576" y="4707262"/>
            <a:ext cx="534935" cy="1625075"/>
          </a:xfrm>
          <a:prstGeom prst="roundRect">
            <a:avLst>
              <a:gd fmla="val 16667" name="adj"/>
            </a:avLst>
          </a:prstGeom>
          <a:solidFill>
            <a:srgbClr val="7030A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9" name="Google Shape;1419;p55"/>
          <p:cNvSpPr/>
          <p:nvPr/>
        </p:nvSpPr>
        <p:spPr>
          <a:xfrm>
            <a:off x="8757132" y="4707262"/>
            <a:ext cx="534935" cy="1625075"/>
          </a:xfrm>
          <a:prstGeom prst="roundRect">
            <a:avLst>
              <a:gd fmla="val 16667" name="adj"/>
            </a:avLst>
          </a:prstGeom>
          <a:solidFill>
            <a:srgbClr val="7030A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0" name="Google Shape;1420;p55"/>
          <p:cNvSpPr/>
          <p:nvPr/>
        </p:nvSpPr>
        <p:spPr>
          <a:xfrm>
            <a:off x="8214934" y="5495419"/>
            <a:ext cx="193110" cy="885232"/>
          </a:xfrm>
          <a:custGeom>
            <a:rect b="b" l="l" r="r" t="t"/>
            <a:pathLst>
              <a:path extrusionOk="0" h="1235947" w="341694">
                <a:moveTo>
                  <a:pt x="321598" y="0"/>
                </a:moveTo>
                <a:cubicBezTo>
                  <a:pt x="159149" y="153237"/>
                  <a:pt x="-3299" y="306475"/>
                  <a:pt x="50" y="512466"/>
                </a:cubicBezTo>
                <a:cubicBezTo>
                  <a:pt x="3399" y="718457"/>
                  <a:pt x="266331" y="1106993"/>
                  <a:pt x="341694" y="1235947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1" name="Google Shape;1421;p55"/>
          <p:cNvSpPr/>
          <p:nvPr/>
        </p:nvSpPr>
        <p:spPr>
          <a:xfrm>
            <a:off x="7787671" y="5607548"/>
            <a:ext cx="473206" cy="461665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422" name="Google Shape;1422;p55"/>
          <p:cNvSpPr/>
          <p:nvPr/>
        </p:nvSpPr>
        <p:spPr>
          <a:xfrm rot="10800000">
            <a:off x="10864124" y="5144703"/>
            <a:ext cx="126298" cy="827747"/>
          </a:xfrm>
          <a:custGeom>
            <a:rect b="b" l="l" r="r" t="t"/>
            <a:pathLst>
              <a:path extrusionOk="0" h="1235947" w="341694">
                <a:moveTo>
                  <a:pt x="321598" y="0"/>
                </a:moveTo>
                <a:cubicBezTo>
                  <a:pt x="159149" y="153237"/>
                  <a:pt x="-3299" y="306475"/>
                  <a:pt x="50" y="512466"/>
                </a:cubicBezTo>
                <a:cubicBezTo>
                  <a:pt x="3399" y="718457"/>
                  <a:pt x="266331" y="1106993"/>
                  <a:pt x="341694" y="1235947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3" name="Google Shape;1423;p55"/>
          <p:cNvSpPr/>
          <p:nvPr/>
        </p:nvSpPr>
        <p:spPr>
          <a:xfrm>
            <a:off x="10927274" y="5376715"/>
            <a:ext cx="492443" cy="46166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424" name="Google Shape;1424;p55"/>
          <p:cNvSpPr/>
          <p:nvPr/>
        </p:nvSpPr>
        <p:spPr>
          <a:xfrm rot="-5400000">
            <a:off x="9684269" y="5960199"/>
            <a:ext cx="157670" cy="974357"/>
          </a:xfrm>
          <a:custGeom>
            <a:rect b="b" l="l" r="r" t="t"/>
            <a:pathLst>
              <a:path extrusionOk="0" h="1235947" w="341694">
                <a:moveTo>
                  <a:pt x="321598" y="0"/>
                </a:moveTo>
                <a:cubicBezTo>
                  <a:pt x="159149" y="153237"/>
                  <a:pt x="-3299" y="306475"/>
                  <a:pt x="50" y="512466"/>
                </a:cubicBezTo>
                <a:cubicBezTo>
                  <a:pt x="3399" y="718457"/>
                  <a:pt x="266331" y="1106993"/>
                  <a:pt x="341694" y="1235947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5" name="Google Shape;1425;p55"/>
          <p:cNvSpPr/>
          <p:nvPr/>
        </p:nvSpPr>
        <p:spPr>
          <a:xfrm>
            <a:off x="9866548" y="6396335"/>
            <a:ext cx="500458" cy="461665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426" name="Google Shape;1426;p55"/>
          <p:cNvSpPr/>
          <p:nvPr/>
        </p:nvSpPr>
        <p:spPr>
          <a:xfrm rot="5400000">
            <a:off x="10150229" y="3888753"/>
            <a:ext cx="239768" cy="881818"/>
          </a:xfrm>
          <a:custGeom>
            <a:rect b="b" l="l" r="r" t="t"/>
            <a:pathLst>
              <a:path extrusionOk="0" h="1235947" w="341694">
                <a:moveTo>
                  <a:pt x="321598" y="0"/>
                </a:moveTo>
                <a:cubicBezTo>
                  <a:pt x="159149" y="153237"/>
                  <a:pt x="-3299" y="306475"/>
                  <a:pt x="50" y="512466"/>
                </a:cubicBezTo>
                <a:cubicBezTo>
                  <a:pt x="3399" y="718457"/>
                  <a:pt x="266331" y="1106993"/>
                  <a:pt x="341694" y="1235947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7" name="Google Shape;1427;p55"/>
          <p:cNvSpPr/>
          <p:nvPr/>
        </p:nvSpPr>
        <p:spPr>
          <a:xfrm>
            <a:off x="10558622" y="4034135"/>
            <a:ext cx="461986" cy="461665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428" name="Google Shape;1428;p55"/>
          <p:cNvSpPr/>
          <p:nvPr/>
        </p:nvSpPr>
        <p:spPr>
          <a:xfrm>
            <a:off x="1861258" y="399854"/>
            <a:ext cx="11485419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Helvetica Neue Light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K-map for BCD Increment Function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  <p:sp>
        <p:nvSpPr>
          <p:cNvPr id="250" name="Google Shape;250;p6"/>
          <p:cNvSpPr txBox="1"/>
          <p:nvPr/>
        </p:nvSpPr>
        <p:spPr>
          <a:xfrm>
            <a:off x="2220460" y="1436528"/>
            <a:ext cx="3563476" cy="4785669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-457200" lvl="0" marL="4953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62B6B"/>
              </a:buClr>
              <a:buSzPts val="2000"/>
              <a:buFont typeface="Century Gothic"/>
              <a:buAutoNum type="arabicPeriod"/>
            </a:pPr>
            <a:r>
              <a:rPr b="1" i="1" lang="en-US" sz="20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Operations with 0 and 1:</a:t>
            </a:r>
            <a:endParaRPr/>
          </a:p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57200" lvl="0" marL="495300" marR="38100" rtl="0" algn="l">
              <a:lnSpc>
                <a:spcPct val="85000"/>
              </a:lnSpc>
              <a:spcBef>
                <a:spcPts val="1800"/>
              </a:spcBef>
              <a:spcAft>
                <a:spcPts val="0"/>
              </a:spcAft>
              <a:buClr>
                <a:srgbClr val="062B6B"/>
              </a:buClr>
              <a:buSzPts val="2000"/>
              <a:buFont typeface="Century Gothic"/>
              <a:buAutoNum type="arabicPeriod"/>
            </a:pPr>
            <a:r>
              <a:rPr b="1" i="1" lang="en-US" sz="20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Idempotent Law:</a:t>
            </a:r>
            <a:endParaRPr/>
          </a:p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57200" lvl="0" marL="495300" marR="38100" rtl="0" algn="l">
              <a:lnSpc>
                <a:spcPct val="85000"/>
              </a:lnSpc>
              <a:spcBef>
                <a:spcPts val="1800"/>
              </a:spcBef>
              <a:spcAft>
                <a:spcPts val="0"/>
              </a:spcAft>
              <a:buClr>
                <a:srgbClr val="062B6B"/>
              </a:buClr>
              <a:buSzPts val="2000"/>
              <a:buFont typeface="Century Gothic"/>
              <a:buAutoNum type="arabicPeriod"/>
            </a:pPr>
            <a:r>
              <a:rPr b="1" i="1" lang="en-US" sz="20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Involution Law:</a:t>
            </a:r>
            <a:endParaRPr/>
          </a:p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57200" lvl="0" marL="495300" marR="381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062B6B"/>
              </a:buClr>
              <a:buSzPts val="2000"/>
              <a:buFont typeface="Century Gothic"/>
              <a:buAutoNum type="arabicPeriod"/>
            </a:pPr>
            <a:r>
              <a:rPr b="1" i="1" lang="en-US" sz="20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Complementarity Law :</a:t>
            </a:r>
            <a:endParaRPr b="1" i="1" sz="2000">
              <a:solidFill>
                <a:srgbClr val="0070C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57200" lvl="0" marL="495300" marR="381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62B6B"/>
              </a:buClr>
              <a:buSzPts val="2000"/>
              <a:buFont typeface="Century Gothic"/>
              <a:buAutoNum type="arabicPeriod"/>
            </a:pPr>
            <a:r>
              <a:rPr b="1" i="1" lang="en-US" sz="20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Commutative Law:</a:t>
            </a:r>
            <a:endParaRPr/>
          </a:p>
        </p:txBody>
      </p:sp>
      <p:sp>
        <p:nvSpPr>
          <p:cNvPr id="251" name="Google Shape;251;p6"/>
          <p:cNvSpPr txBox="1"/>
          <p:nvPr/>
        </p:nvSpPr>
        <p:spPr>
          <a:xfrm>
            <a:off x="3349115" y="1881884"/>
            <a:ext cx="1194238" cy="574516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062B6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X + 0 = X</a:t>
            </a:r>
            <a:endParaRPr/>
          </a:p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062B6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X + 1 = 1</a:t>
            </a:r>
            <a:endParaRPr/>
          </a:p>
        </p:txBody>
      </p:sp>
      <p:sp>
        <p:nvSpPr>
          <p:cNvPr id="252" name="Google Shape;252;p6"/>
          <p:cNvSpPr txBox="1"/>
          <p:nvPr/>
        </p:nvSpPr>
        <p:spPr>
          <a:xfrm>
            <a:off x="3363402" y="3151696"/>
            <a:ext cx="1223092" cy="312906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062B6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X + X = X</a:t>
            </a:r>
            <a:endParaRPr/>
          </a:p>
        </p:txBody>
      </p:sp>
      <p:sp>
        <p:nvSpPr>
          <p:cNvPr id="253" name="Google Shape;253;p6"/>
          <p:cNvSpPr txBox="1"/>
          <p:nvPr/>
        </p:nvSpPr>
        <p:spPr>
          <a:xfrm>
            <a:off x="3783569" y="4195056"/>
            <a:ext cx="519373" cy="312906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062B6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= X</a:t>
            </a:r>
            <a:endParaRPr/>
          </a:p>
        </p:txBody>
      </p:sp>
      <p:sp>
        <p:nvSpPr>
          <p:cNvPr id="254" name="Google Shape;254;p6"/>
          <p:cNvSpPr txBox="1"/>
          <p:nvPr/>
        </p:nvSpPr>
        <p:spPr>
          <a:xfrm>
            <a:off x="3337069" y="5235206"/>
            <a:ext cx="1234312" cy="312906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062B6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X +     = 1</a:t>
            </a:r>
            <a:endParaRPr/>
          </a:p>
        </p:txBody>
      </p:sp>
      <p:sp>
        <p:nvSpPr>
          <p:cNvPr id="255" name="Google Shape;255;p6"/>
          <p:cNvSpPr txBox="1"/>
          <p:nvPr/>
        </p:nvSpPr>
        <p:spPr>
          <a:xfrm>
            <a:off x="3269833" y="6223974"/>
            <a:ext cx="1666290" cy="312906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062B6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X + Y = Y + X</a:t>
            </a:r>
            <a:endParaRPr/>
          </a:p>
        </p:txBody>
      </p:sp>
      <p:sp>
        <p:nvSpPr>
          <p:cNvPr id="256" name="Google Shape;256;p6"/>
          <p:cNvSpPr txBox="1"/>
          <p:nvPr/>
        </p:nvSpPr>
        <p:spPr>
          <a:xfrm>
            <a:off x="7315630" y="1543747"/>
            <a:ext cx="4293962" cy="37959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39686" marR="3968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0C0C0C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7" name="Google Shape;257;p6"/>
          <p:cNvSpPr txBox="1"/>
          <p:nvPr/>
        </p:nvSpPr>
        <p:spPr>
          <a:xfrm>
            <a:off x="5905295" y="1857516"/>
            <a:ext cx="1854228" cy="533579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no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DA273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X • 1 = X</a:t>
            </a:r>
            <a:endParaRPr/>
          </a:p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DA273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X • 0 = 0</a:t>
            </a:r>
            <a:endParaRPr/>
          </a:p>
        </p:txBody>
      </p:sp>
      <p:sp>
        <p:nvSpPr>
          <p:cNvPr id="258" name="Google Shape;258;p6"/>
          <p:cNvSpPr txBox="1"/>
          <p:nvPr/>
        </p:nvSpPr>
        <p:spPr>
          <a:xfrm>
            <a:off x="5855659" y="3165770"/>
            <a:ext cx="1908398" cy="304904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no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DA273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X • X = X</a:t>
            </a:r>
            <a:endParaRPr/>
          </a:p>
        </p:txBody>
      </p:sp>
      <p:sp>
        <p:nvSpPr>
          <p:cNvPr id="259" name="Google Shape;259;p6"/>
          <p:cNvSpPr txBox="1"/>
          <p:nvPr/>
        </p:nvSpPr>
        <p:spPr>
          <a:xfrm>
            <a:off x="5893250" y="5235206"/>
            <a:ext cx="1951489" cy="53358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no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DA273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X •      = 0  </a:t>
            </a:r>
            <a:endParaRPr b="1" i="1" sz="2000">
              <a:solidFill>
                <a:srgbClr val="DA27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0" name="Google Shape;260;p6"/>
          <p:cNvSpPr txBox="1"/>
          <p:nvPr/>
        </p:nvSpPr>
        <p:spPr>
          <a:xfrm>
            <a:off x="5783288" y="6180655"/>
            <a:ext cx="2258572" cy="48823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no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DA273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X • Y = Y • X</a:t>
            </a:r>
            <a:endParaRPr/>
          </a:p>
        </p:txBody>
      </p:sp>
      <p:sp>
        <p:nvSpPr>
          <p:cNvPr id="261" name="Google Shape;261;p6"/>
          <p:cNvSpPr/>
          <p:nvPr/>
        </p:nvSpPr>
        <p:spPr>
          <a:xfrm>
            <a:off x="6262163" y="5134091"/>
            <a:ext cx="482824" cy="4616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253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262" name="Google Shape;262;p6"/>
          <p:cNvSpPr/>
          <p:nvPr/>
        </p:nvSpPr>
        <p:spPr>
          <a:xfrm>
            <a:off x="3719644" y="5123049"/>
            <a:ext cx="482824" cy="4616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-253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263" name="Google Shape;263;p6"/>
          <p:cNvSpPr/>
          <p:nvPr/>
        </p:nvSpPr>
        <p:spPr>
          <a:xfrm>
            <a:off x="3196392" y="4033473"/>
            <a:ext cx="739305" cy="50911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264" name="Google Shape;264;p6"/>
          <p:cNvSpPr/>
          <p:nvPr/>
        </p:nvSpPr>
        <p:spPr>
          <a:xfrm>
            <a:off x="1918339" y="480135"/>
            <a:ext cx="11485419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Helvetica Neue Light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Boolean Algebra: </a:t>
            </a:r>
            <a:r>
              <a:rPr b="1" i="0" lang="en-US" sz="3200" u="none" cap="none" strike="noStrike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Useful Laws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"/>
          <p:cNvSpPr txBox="1"/>
          <p:nvPr/>
        </p:nvSpPr>
        <p:spPr>
          <a:xfrm>
            <a:off x="2189773" y="2433206"/>
            <a:ext cx="3720570" cy="1620957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57200" lvl="0" marL="4953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62B6B"/>
              </a:buClr>
              <a:buSzPts val="2000"/>
              <a:buFont typeface="Century Gothic"/>
              <a:buAutoNum type="arabicPeriod" startAt="7"/>
            </a:pPr>
            <a:r>
              <a:rPr b="1" i="1" lang="en-US" sz="20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Distributive Law :</a:t>
            </a:r>
            <a:endParaRPr sz="2000">
              <a:solidFill>
                <a:srgbClr val="0070C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57200" lvl="0" marL="4953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62B6B"/>
              </a:buClr>
              <a:buSzPts val="2000"/>
              <a:buFont typeface="Century Gothic"/>
              <a:buAutoNum type="arabicPeriod" startAt="7"/>
            </a:pPr>
            <a:r>
              <a:rPr b="1" i="1" lang="en-US" sz="20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Simplification Theorems :</a:t>
            </a:r>
            <a:endParaRPr sz="2000">
              <a:solidFill>
                <a:srgbClr val="0070C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0" name="Google Shape;270;p7"/>
          <p:cNvSpPr txBox="1"/>
          <p:nvPr/>
        </p:nvSpPr>
        <p:spPr>
          <a:xfrm>
            <a:off x="2303929" y="4175783"/>
            <a:ext cx="2287165" cy="1228541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-285750" lvl="0" marL="32385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62B6B"/>
              </a:buClr>
              <a:buSzPts val="1800"/>
              <a:buFont typeface="Noto Sans Symbols"/>
              <a:buChar char="⮚"/>
            </a:pPr>
            <a:r>
              <a:rPr b="1" lang="en-US" sz="1800">
                <a:solidFill>
                  <a:srgbClr val="062B6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X • Y  +  X •    = X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71450" lvl="0" marL="32385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62B6B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85750" lvl="0" marL="32385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62B6B"/>
              </a:buClr>
              <a:buSzPts val="1800"/>
              <a:buFont typeface="Noto Sans Symbols"/>
              <a:buChar char="⮚"/>
            </a:pPr>
            <a:r>
              <a:rPr b="1" lang="en-US" sz="1800">
                <a:solidFill>
                  <a:srgbClr val="062B6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X + X • Y = X</a:t>
            </a:r>
            <a:endParaRPr/>
          </a:p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85750" lvl="0" marL="32385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62B6B"/>
              </a:buClr>
              <a:buSzPts val="1800"/>
              <a:buFont typeface="Noto Sans Symbols"/>
              <a:buChar char="⮚"/>
            </a:pPr>
            <a:r>
              <a:rPr b="1" lang="en-US" sz="1800">
                <a:solidFill>
                  <a:srgbClr val="062B6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(X +   ) • Y = X • Y</a:t>
            </a:r>
            <a:endParaRPr/>
          </a:p>
        </p:txBody>
      </p:sp>
      <p:sp>
        <p:nvSpPr>
          <p:cNvPr id="271" name="Google Shape;271;p7"/>
          <p:cNvSpPr txBox="1"/>
          <p:nvPr/>
        </p:nvSpPr>
        <p:spPr>
          <a:xfrm>
            <a:off x="5656730" y="4175783"/>
            <a:ext cx="2781852" cy="1228541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-285750" lvl="0" marL="32385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DA273E"/>
              </a:buClr>
              <a:buSzPts val="1800"/>
              <a:buFont typeface="Noto Sans Symbols"/>
              <a:buChar char="⮚"/>
            </a:pPr>
            <a:r>
              <a:rPr b="1" lang="en-US" sz="1800">
                <a:solidFill>
                  <a:srgbClr val="DA273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(X + Y)  •  (X +   ) = X</a:t>
            </a:r>
            <a:endParaRPr/>
          </a:p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85750" lvl="0" marL="32385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DA273E"/>
              </a:buClr>
              <a:buSzPts val="1800"/>
              <a:buFont typeface="Noto Sans Symbols"/>
              <a:buChar char="⮚"/>
            </a:pPr>
            <a:r>
              <a:rPr b="1" lang="en-US" sz="1800">
                <a:solidFill>
                  <a:srgbClr val="DA273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X • (X + Y) = X</a:t>
            </a:r>
            <a:endParaRPr/>
          </a:p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85750" lvl="0" marL="32385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DA273E"/>
              </a:buClr>
              <a:buSzPts val="1800"/>
              <a:buFont typeface="Noto Sans Symbols"/>
              <a:buChar char="⮚"/>
            </a:pPr>
            <a:r>
              <a:rPr b="1" lang="en-US" sz="1800">
                <a:solidFill>
                  <a:srgbClr val="DA273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(X •    ) + Y = X + Y</a:t>
            </a:r>
            <a:endParaRPr/>
          </a:p>
        </p:txBody>
      </p:sp>
      <p:sp>
        <p:nvSpPr>
          <p:cNvPr id="272" name="Google Shape;272;p7"/>
          <p:cNvSpPr/>
          <p:nvPr/>
        </p:nvSpPr>
        <p:spPr>
          <a:xfrm>
            <a:off x="3816001" y="4101629"/>
            <a:ext cx="394659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273" name="Google Shape;273;p7"/>
          <p:cNvSpPr/>
          <p:nvPr/>
        </p:nvSpPr>
        <p:spPr>
          <a:xfrm>
            <a:off x="2998713" y="5348510"/>
            <a:ext cx="394800" cy="36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274" name="Google Shape;274;p7"/>
          <p:cNvSpPr/>
          <p:nvPr/>
        </p:nvSpPr>
        <p:spPr>
          <a:xfrm>
            <a:off x="7577719" y="4124653"/>
            <a:ext cx="418704" cy="40011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275" name="Google Shape;275;p7"/>
          <p:cNvSpPr/>
          <p:nvPr/>
        </p:nvSpPr>
        <p:spPr>
          <a:xfrm>
            <a:off x="6498330" y="5041832"/>
            <a:ext cx="418704" cy="40011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276" name="Google Shape;276;p7"/>
          <p:cNvSpPr txBox="1"/>
          <p:nvPr/>
        </p:nvSpPr>
        <p:spPr>
          <a:xfrm>
            <a:off x="2635621" y="3162957"/>
            <a:ext cx="3051156" cy="28674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62B6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X • (Y+ Z) = (X • Y) + (X • Z)</a:t>
            </a:r>
            <a:endParaRPr/>
          </a:p>
        </p:txBody>
      </p:sp>
      <p:sp>
        <p:nvSpPr>
          <p:cNvPr id="277" name="Google Shape;277;p7"/>
          <p:cNvSpPr txBox="1"/>
          <p:nvPr/>
        </p:nvSpPr>
        <p:spPr>
          <a:xfrm>
            <a:off x="6140821" y="3175657"/>
            <a:ext cx="3105658" cy="28674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DA273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X + (Y• Z) = (X + Y) • (X + Z)</a:t>
            </a:r>
            <a:endParaRPr/>
          </a:p>
        </p:txBody>
      </p:sp>
      <p:sp>
        <p:nvSpPr>
          <p:cNvPr id="278" name="Google Shape;278;p7"/>
          <p:cNvSpPr txBox="1"/>
          <p:nvPr/>
        </p:nvSpPr>
        <p:spPr>
          <a:xfrm>
            <a:off x="2189773" y="1546879"/>
            <a:ext cx="2739533" cy="312906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-457200" lvl="0" marL="4953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62B6B"/>
              </a:buClr>
              <a:buSzPts val="2000"/>
              <a:buFont typeface="Century Gothic"/>
              <a:buAutoNum type="arabicPeriod" startAt="6"/>
            </a:pPr>
            <a:r>
              <a:rPr b="1" i="1" lang="en-US" sz="2000">
                <a:solidFill>
                  <a:srgbClr val="0070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Associative Law :</a:t>
            </a:r>
            <a:endParaRPr b="1" i="1" sz="2000">
              <a:solidFill>
                <a:srgbClr val="0070C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9" name="Google Shape;279;p7"/>
          <p:cNvSpPr txBox="1"/>
          <p:nvPr/>
        </p:nvSpPr>
        <p:spPr>
          <a:xfrm>
            <a:off x="2635622" y="2058058"/>
            <a:ext cx="2703945" cy="522194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62B6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(X + Y) + Z = X + (Y + Z)</a:t>
            </a:r>
            <a:endParaRPr/>
          </a:p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62B6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           = X + Y + Z</a:t>
            </a:r>
            <a:endParaRPr/>
          </a:p>
        </p:txBody>
      </p:sp>
      <p:sp>
        <p:nvSpPr>
          <p:cNvPr id="280" name="Google Shape;280;p7"/>
          <p:cNvSpPr txBox="1"/>
          <p:nvPr/>
        </p:nvSpPr>
        <p:spPr>
          <a:xfrm>
            <a:off x="6140822" y="2019957"/>
            <a:ext cx="2421817" cy="522194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DA273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(X • Y) • Z = X • (Y • Z)</a:t>
            </a:r>
            <a:endParaRPr/>
          </a:p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DA273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         = X • Y • Z</a:t>
            </a:r>
            <a:endParaRPr/>
          </a:p>
        </p:txBody>
      </p:sp>
      <p:sp>
        <p:nvSpPr>
          <p:cNvPr id="281" name="Google Shape;281;p7"/>
          <p:cNvSpPr txBox="1"/>
          <p:nvPr/>
        </p:nvSpPr>
        <p:spPr>
          <a:xfrm>
            <a:off x="10701784" y="4508353"/>
            <a:ext cx="1490216" cy="93358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39686" marR="3968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Useful for</a:t>
            </a:r>
            <a:endParaRPr/>
          </a:p>
          <a:p>
            <a:pPr indent="0" lvl="0" marL="39686" marR="3968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simplifying</a:t>
            </a:r>
            <a:endParaRPr/>
          </a:p>
          <a:p>
            <a:pPr indent="0" lvl="0" marL="39686" marR="3968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expressions</a:t>
            </a:r>
            <a:endParaRPr/>
          </a:p>
        </p:txBody>
      </p:sp>
      <p:sp>
        <p:nvSpPr>
          <p:cNvPr id="282" name="Google Shape;282;p7"/>
          <p:cNvSpPr txBox="1"/>
          <p:nvPr/>
        </p:nvSpPr>
        <p:spPr>
          <a:xfrm>
            <a:off x="2482899" y="5918918"/>
            <a:ext cx="7550144" cy="37959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39686" marR="3968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62B6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Actually worth remembering — they show up a lot in real designs…</a:t>
            </a:r>
            <a:endParaRPr/>
          </a:p>
        </p:txBody>
      </p:sp>
      <p:sp>
        <p:nvSpPr>
          <p:cNvPr id="283" name="Google Shape;283;p7"/>
          <p:cNvSpPr/>
          <p:nvPr/>
        </p:nvSpPr>
        <p:spPr>
          <a:xfrm rot="10800000">
            <a:off x="1684327" y="4192743"/>
            <a:ext cx="795348" cy="193931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10800" y="0"/>
                  <a:pt x="21600" y="5380"/>
                  <a:pt x="21600" y="10759"/>
                </a:cubicBezTo>
                <a:cubicBezTo>
                  <a:pt x="21600" y="16139"/>
                  <a:pt x="18495" y="21518"/>
                  <a:pt x="15391" y="21518"/>
                </a:cubicBezTo>
                <a:lnTo>
                  <a:pt x="13027" y="21600"/>
                </a:lnTo>
              </a:path>
            </a:pathLst>
          </a:custGeom>
          <a:noFill/>
          <a:ln cap="flat" cmpd="sng" w="25400">
            <a:solidFill>
              <a:srgbClr val="062B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4" name="Google Shape;284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  <p:sp>
        <p:nvSpPr>
          <p:cNvPr id="285" name="Google Shape;285;p7"/>
          <p:cNvSpPr/>
          <p:nvPr/>
        </p:nvSpPr>
        <p:spPr>
          <a:xfrm>
            <a:off x="1930265" y="501854"/>
            <a:ext cx="11485419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Boolean Algebra: </a:t>
            </a:r>
            <a:r>
              <a:rPr b="1" i="0" lang="en-US" sz="3200" u="none" cap="none" strike="noStrike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Useful Laws</a:t>
            </a:r>
            <a:endParaRPr b="1" sz="3200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6" name="Google Shape;286;p7"/>
          <p:cNvSpPr txBox="1"/>
          <p:nvPr/>
        </p:nvSpPr>
        <p:spPr>
          <a:xfrm>
            <a:off x="8702148" y="4559884"/>
            <a:ext cx="17360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Absorption</a:t>
            </a:r>
            <a:endParaRPr b="1" sz="20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7" name="Google Shape;287;p7"/>
          <p:cNvSpPr txBox="1"/>
          <p:nvPr/>
        </p:nvSpPr>
        <p:spPr>
          <a:xfrm>
            <a:off x="8702148" y="4102532"/>
            <a:ext cx="17360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Expansion</a:t>
            </a:r>
            <a:endParaRPr b="1" sz="20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"/>
          <p:cNvSpPr/>
          <p:nvPr/>
        </p:nvSpPr>
        <p:spPr>
          <a:xfrm>
            <a:off x="6362774" y="2264877"/>
            <a:ext cx="465191" cy="4616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657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graphicFrame>
        <p:nvGraphicFramePr>
          <p:cNvPr id="293" name="Google Shape;293;p8"/>
          <p:cNvGraphicFramePr/>
          <p:nvPr/>
        </p:nvGraphicFramePr>
        <p:xfrm>
          <a:off x="2912369" y="22516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{C663F625-AD00-4DCE-8892-2B1671899064}</a:tableStyleId>
              </a:tblPr>
              <a:tblGrid>
                <a:gridCol w="4000500"/>
                <a:gridCol w="910175"/>
                <a:gridCol w="2455325"/>
              </a:tblGrid>
              <a:tr h="499525">
                <a:tc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X • ( Y +    )</a:t>
                      </a:r>
                      <a:endParaRPr b="1"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= X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Distributive</a:t>
                      </a:r>
                      <a:endParaRPr b="1"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525">
                <a:tc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X • 1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= X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Complement</a:t>
                      </a:r>
                      <a:endParaRPr b="1"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525">
                <a:tc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X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= X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Identity</a:t>
                      </a:r>
                      <a:endParaRPr b="1"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4" name="Google Shape;294;p8"/>
          <p:cNvSpPr/>
          <p:nvPr/>
        </p:nvSpPr>
        <p:spPr>
          <a:xfrm>
            <a:off x="4485428" y="2212170"/>
            <a:ext cx="4967749" cy="4451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5" name="Google Shape;295;p8"/>
          <p:cNvSpPr/>
          <p:nvPr/>
        </p:nvSpPr>
        <p:spPr>
          <a:xfrm>
            <a:off x="5461726" y="2812542"/>
            <a:ext cx="5174226" cy="3995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6" name="Google Shape;296;p8"/>
          <p:cNvSpPr/>
          <p:nvPr/>
        </p:nvSpPr>
        <p:spPr>
          <a:xfrm>
            <a:off x="6068012" y="3349489"/>
            <a:ext cx="4584291" cy="4005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7" name="Google Shape;297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  <p:sp>
        <p:nvSpPr>
          <p:cNvPr id="298" name="Google Shape;298;p8"/>
          <p:cNvSpPr txBox="1"/>
          <p:nvPr/>
        </p:nvSpPr>
        <p:spPr>
          <a:xfrm>
            <a:off x="1877181" y="1654250"/>
            <a:ext cx="6723331" cy="365228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B05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EX: Prove the theorem:   X • Y  +  X •      = X</a:t>
            </a:r>
            <a:endParaRPr/>
          </a:p>
        </p:txBody>
      </p:sp>
      <p:sp>
        <p:nvSpPr>
          <p:cNvPr id="299" name="Google Shape;299;p8"/>
          <p:cNvSpPr txBox="1"/>
          <p:nvPr/>
        </p:nvSpPr>
        <p:spPr>
          <a:xfrm>
            <a:off x="1878991" y="3840108"/>
            <a:ext cx="7340086" cy="365228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B05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EX2: Prove the theorem:         X  +  X • Y  =  X</a:t>
            </a:r>
            <a:endParaRPr/>
          </a:p>
        </p:txBody>
      </p:sp>
      <p:graphicFrame>
        <p:nvGraphicFramePr>
          <p:cNvPr id="300" name="Google Shape;300;p8"/>
          <p:cNvGraphicFramePr/>
          <p:nvPr/>
        </p:nvGraphicFramePr>
        <p:xfrm>
          <a:off x="3286304" y="41614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{C663F625-AD00-4DCE-8892-2B1671899064}</a:tableStyleId>
              </a:tblPr>
              <a:tblGrid>
                <a:gridCol w="4000500"/>
                <a:gridCol w="910175"/>
                <a:gridCol w="2455325"/>
              </a:tblGrid>
              <a:tr h="495300">
                <a:tc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X • 1 + X • Y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= X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Identity</a:t>
                      </a:r>
                      <a:endParaRPr b="1"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X • ( 1 + Y )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= X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Distributive</a:t>
                      </a:r>
                      <a:endParaRPr b="1"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X • 1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= X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Identity</a:t>
                      </a:r>
                      <a:endParaRPr b="1" sz="2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39686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X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= X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Identity 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1" name="Google Shape;301;p8"/>
          <p:cNvSpPr/>
          <p:nvPr/>
        </p:nvSpPr>
        <p:spPr>
          <a:xfrm>
            <a:off x="4913137" y="4235284"/>
            <a:ext cx="4540040" cy="4340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p8"/>
          <p:cNvSpPr/>
          <p:nvPr/>
        </p:nvSpPr>
        <p:spPr>
          <a:xfrm>
            <a:off x="4485428" y="4780448"/>
            <a:ext cx="5129975" cy="4340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3" name="Google Shape;303;p8"/>
          <p:cNvSpPr/>
          <p:nvPr/>
        </p:nvSpPr>
        <p:spPr>
          <a:xfrm>
            <a:off x="4612130" y="5244487"/>
            <a:ext cx="4672775" cy="4340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4" name="Google Shape;304;p8"/>
          <p:cNvSpPr/>
          <p:nvPr/>
        </p:nvSpPr>
        <p:spPr>
          <a:xfrm>
            <a:off x="4682278" y="5678578"/>
            <a:ext cx="4672775" cy="495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6" marR="396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5" name="Google Shape;305;p8"/>
          <p:cNvSpPr/>
          <p:nvPr/>
        </p:nvSpPr>
        <p:spPr>
          <a:xfrm>
            <a:off x="6951740" y="1557813"/>
            <a:ext cx="453970" cy="4616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306" name="Google Shape;306;p8"/>
          <p:cNvSpPr/>
          <p:nvPr/>
        </p:nvSpPr>
        <p:spPr>
          <a:xfrm>
            <a:off x="1825564" y="516620"/>
            <a:ext cx="11485419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Helvetica Neue Light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Boolean Algebra : </a:t>
            </a:r>
            <a:r>
              <a:rPr b="1" i="0" lang="en-US" sz="3200" u="none" cap="none" strike="noStrike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Proving Theorems</a:t>
            </a:r>
            <a:endParaRPr b="1" i="0" sz="3200" u="none" cap="none" strike="noStrike">
              <a:solidFill>
                <a:srgbClr val="C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9"/>
          <p:cNvSpPr txBox="1"/>
          <p:nvPr/>
        </p:nvSpPr>
        <p:spPr>
          <a:xfrm>
            <a:off x="1831933" y="3144330"/>
            <a:ext cx="11197986" cy="367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8AC3"/>
              </a:buClr>
              <a:buSzPts val="1320"/>
              <a:buFont typeface="Noto Sans Symbols"/>
              <a:buChar char="⬛"/>
            </a:pPr>
            <a:r>
              <a:rPr b="0" lang="en-US" sz="2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Think of this as a transformation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rgbClr val="738AC3"/>
              </a:buClr>
              <a:buSzPts val="242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Let’s say we have:  </a:t>
            </a:r>
            <a:endParaRPr/>
          </a:p>
          <a:p>
            <a:pPr indent="254000" lvl="1" marL="0" marR="0" rtl="0" algn="l">
              <a:spcBef>
                <a:spcPts val="600"/>
              </a:spcBef>
              <a:spcAft>
                <a:spcPts val="0"/>
              </a:spcAft>
              <a:buClr>
                <a:srgbClr val="738AC3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			F = A + B + C</a:t>
            </a:r>
            <a:endParaRPr/>
          </a:p>
          <a:p>
            <a:pPr indent="-132080" lvl="1" marL="742950" marR="0" rtl="0" algn="l">
              <a:spcBef>
                <a:spcPts val="600"/>
              </a:spcBef>
              <a:spcAft>
                <a:spcPts val="0"/>
              </a:spcAft>
              <a:buClr>
                <a:srgbClr val="738AC3"/>
              </a:buClr>
              <a:buSzPts val="242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rgbClr val="738AC3"/>
              </a:buClr>
              <a:buSzPts val="242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Applying DeMorgan’s Law, gives us</a:t>
            </a:r>
            <a:endParaRPr/>
          </a:p>
        </p:txBody>
      </p:sp>
      <p:sp>
        <p:nvSpPr>
          <p:cNvPr id="312" name="Google Shape;312;p9"/>
          <p:cNvSpPr txBox="1"/>
          <p:nvPr/>
        </p:nvSpPr>
        <p:spPr>
          <a:xfrm>
            <a:off x="2065974" y="1575832"/>
            <a:ext cx="2396490" cy="339067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38100" marR="38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>
                <a:solidFill>
                  <a:srgbClr val="00B05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DeMorgan's Law :</a:t>
            </a:r>
            <a:endParaRPr b="0" i="0" sz="2200">
              <a:solidFill>
                <a:srgbClr val="00B05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13" name="Google Shape;313;p9"/>
          <p:cNvCxnSpPr/>
          <p:nvPr/>
        </p:nvCxnSpPr>
        <p:spPr>
          <a:xfrm flipH="1" rot="10800000">
            <a:off x="1730763" y="3015957"/>
            <a:ext cx="10069150" cy="1"/>
          </a:xfrm>
          <a:prstGeom prst="straightConnector1">
            <a:avLst/>
          </a:prstGeom>
          <a:noFill/>
          <a:ln cap="flat" cmpd="sng" w="76200">
            <a:solidFill>
              <a:srgbClr val="A2A2A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4" name="Google Shape;314;p9"/>
          <p:cNvSpPr/>
          <p:nvPr/>
        </p:nvSpPr>
        <p:spPr>
          <a:xfrm>
            <a:off x="3657566" y="2415533"/>
            <a:ext cx="5228867" cy="4720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94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315" name="Google Shape;315;p9"/>
          <p:cNvSpPr/>
          <p:nvPr/>
        </p:nvSpPr>
        <p:spPr>
          <a:xfrm>
            <a:off x="3642326" y="1982557"/>
            <a:ext cx="4318362" cy="47205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7948" l="0" r="-84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316" name="Google Shape;316;p9"/>
          <p:cNvSpPr/>
          <p:nvPr/>
        </p:nvSpPr>
        <p:spPr>
          <a:xfrm>
            <a:off x="4383916" y="5334001"/>
            <a:ext cx="3341556" cy="44980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864" l="0" r="-656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317" name="Google Shape;317;p9"/>
          <p:cNvSpPr/>
          <p:nvPr/>
        </p:nvSpPr>
        <p:spPr>
          <a:xfrm>
            <a:off x="1688217" y="478977"/>
            <a:ext cx="11485419" cy="76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Helvetica Neue Light"/>
              <a:buNone/>
            </a:pPr>
            <a:r>
              <a:rPr b="1" lang="en-US" sz="3600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DeMorgan’s Law: Enabling Transformations</a:t>
            </a:r>
            <a:endParaRPr/>
          </a:p>
        </p:txBody>
      </p:sp>
      <p:sp>
        <p:nvSpPr>
          <p:cNvPr id="318" name="Google Shape;318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Brin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2022-04-21T11:40:53Z</dcterms:created>
  <dc:creator>iness nedji</dc:creator>
</cp:coreProperties>
</file>