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72" r:id="rId6"/>
    <p:sldId id="286" r:id="rId7"/>
    <p:sldId id="273" r:id="rId8"/>
    <p:sldId id="275" r:id="rId9"/>
    <p:sldId id="282" r:id="rId10"/>
    <p:sldId id="283" r:id="rId11"/>
    <p:sldId id="284" r:id="rId12"/>
    <p:sldId id="285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0423" autoAdjust="0"/>
  </p:normalViewPr>
  <p:slideViewPr>
    <p:cSldViewPr>
      <p:cViewPr varScale="1">
        <p:scale>
          <a:sx n="93" d="100"/>
          <a:sy n="93" d="100"/>
        </p:scale>
        <p:origin x="21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EEAA7-C65A-4252-8648-C6B3F687980D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528ED-07A3-4953-8E44-4D47F4EE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528ED-07A3-4953-8E44-4D47F4EEC2D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27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528ED-07A3-4953-8E44-4D47F4EEC2D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9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528ED-07A3-4953-8E44-4D47F4EEC2D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52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528ED-07A3-4953-8E44-4D47F4EEC2D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5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528ED-07A3-4953-8E44-4D47F4EEC2D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9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528ED-07A3-4953-8E44-4D47F4EEC2D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31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i="0" dirty="0" smtClean="0"/>
              <a:t>                                                                                    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528ED-07A3-4953-8E44-4D47F4EEC2D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76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F6C1-EF15-484B-9B7E-A02620251FEE}" type="datetimeFigureOut">
              <a:rPr lang="fr-FR" smtClean="0"/>
              <a:pPr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68D9-AF3A-48DE-93EB-263EF8621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4718" y="188640"/>
            <a:ext cx="5326360" cy="792087"/>
          </a:xfrm>
        </p:spPr>
        <p:txBody>
          <a:bodyPr>
            <a:norm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1268760"/>
                <a:ext cx="8424936" cy="4824536"/>
              </a:xfr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32500" lnSpcReduction="20000"/>
              </a:bodyPr>
              <a:lstStyle/>
              <a:p>
                <a:pPr algn="l"/>
                <a:r>
                  <a:rPr lang="fr-FR" sz="7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Définition</a:t>
                </a:r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pPr algn="l"/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sequence</a:t>
                </a:r>
                <a:r>
                  <a:rPr lang="fr-FR" sz="6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</a:t>
                </a:r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said</a:t>
                </a:r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recursive</a:t>
                </a:r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if  the </a:t>
                </a:r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sequence</a:t>
                </a:r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:endParaRPr lang="fr-FR" sz="7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definied</a:t>
                </a:r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follows</a:t>
                </a:r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</a:p>
              <a:p>
                <a:pPr algn="l"/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</a:t>
                </a:r>
              </a:p>
              <a:p>
                <a:pPr algn="l"/>
                <a:endParaRPr lang="fr-FR" sz="6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fr-FR" sz="6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fr-FR" sz="6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fr-FR" sz="7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7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function</a:t>
                </a:r>
                <a:r>
                  <a:rPr lang="fr-FR" sz="6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</a:t>
                </a:r>
                <a:r>
                  <a:rPr lang="fr-FR" sz="6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6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fr-FR" sz="6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6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on         or on  a </a:t>
                </a:r>
                <a:r>
                  <a:rPr lang="fr-FR" sz="60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subset</a:t>
                </a:r>
                <a:r>
                  <a:rPr lang="fr-FR" sz="6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sz="6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𝐼</m:t>
                    </m:r>
                    <m:r>
                      <a:rPr lang="fr-FR" sz="60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6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         .              </a:t>
                </a:r>
              </a:p>
              <a:p>
                <a:pPr algn="l"/>
                <a:r>
                  <a:rPr lang="fr-FR" sz="6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        </a:t>
                </a:r>
              </a:p>
              <a:p>
                <a:pPr algn="l"/>
                <a:endParaRPr lang="fr-FR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fr-FR" sz="2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                                                                                   </a:t>
                </a:r>
              </a:p>
              <a:p>
                <a:pPr algn="l"/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                                                                                        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ous-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1268760"/>
                <a:ext cx="8424936" cy="4824536"/>
              </a:xfrm>
              <a:blipFill rotWithShape="1">
                <a:blip r:embed="rId3"/>
                <a:stretch>
                  <a:fillRect l="-938" t="-226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2099" y="1563926"/>
            <a:ext cx="992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973879"/>
            <a:ext cx="1030173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4386" y="2921936"/>
            <a:ext cx="2872552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87048" y="3979403"/>
            <a:ext cx="323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80662" y="4002649"/>
            <a:ext cx="32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4055144"/>
            <a:ext cx="323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2) If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𝑓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decreasing</a:t>
                </a:r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𝑓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∘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increasing</a:t>
                </a:r>
                <a:r>
                  <a:rPr lang="fr-FR" dirty="0"/>
                  <a:t> and the </a:t>
                </a:r>
                <a:r>
                  <a:rPr lang="fr-FR" dirty="0" err="1"/>
                  <a:t>subsequences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  <m:r>
                              <a:rPr lang="fr-FR" i="1">
                                <a:latin typeface="Cambria Math"/>
                              </a:rPr>
                              <m:t>𝑛</m:t>
                            </m:r>
                            <m:r>
                              <a:rPr lang="fr-FR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fr-FR">
                        <a:latin typeface="Cambria Math"/>
                      </a:rPr>
                      <m:t> </m:t>
                    </m:r>
                  </m:oMath>
                </a14:m>
                <a:r>
                  <a:rPr lang="fr-FR" dirty="0"/>
                  <a:t>are monotone and </a:t>
                </a:r>
                <a:r>
                  <a:rPr lang="en-US" dirty="0"/>
                  <a:t>If one is increasing, the other is decreasing</a:t>
                </a:r>
                <a:r>
                  <a:rPr lang="fr-FR" dirty="0"/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2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3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dirty="0">
                    <a:solidFill>
                      <a:srgbClr val="FF0000"/>
                    </a:solidFill>
                  </a:rPr>
                  <a:t>Remarks</a:t>
                </a:r>
              </a:p>
              <a:p>
                <a:pPr>
                  <a:buFontTx/>
                  <a:buChar char="-"/>
                </a:pP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𝑓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increasing</a:t>
                </a:r>
                <a:r>
                  <a:rPr lang="fr-FR" dirty="0"/>
                  <a:t>, the </a:t>
                </a:r>
                <a:r>
                  <a:rPr lang="fr-FR" dirty="0" err="1"/>
                  <a:t>monotony</a:t>
                </a:r>
                <a:r>
                  <a:rPr lang="fr-FR" dirty="0"/>
                  <a:t> of                 </a:t>
                </a:r>
                <a:r>
                  <a:rPr lang="fr-FR" dirty="0" err="1"/>
                  <a:t>depends</a:t>
                </a:r>
                <a:r>
                  <a:rPr lang="fr-FR" dirty="0"/>
                  <a:t> on the </a:t>
                </a:r>
                <a:r>
                  <a:rPr lang="fr-FR" dirty="0" err="1"/>
                  <a:t>sign</a:t>
                </a:r>
                <a:r>
                  <a:rPr lang="fr-FR" dirty="0"/>
                  <a:t> of                            </a:t>
                </a:r>
              </a:p>
              <a:p>
                <a:pPr marL="0" indent="0">
                  <a:buNone/>
                </a:pPr>
                <a:r>
                  <a:rPr lang="fr-FR" dirty="0"/>
                  <a:t>                                                         </a:t>
                </a:r>
                <a:r>
                  <a:rPr lang="fr-FR" dirty="0" smtClean="0"/>
                  <a:t>.</a:t>
                </a: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err="1"/>
                  <a:t>Then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must </a:t>
                </a:r>
                <a:r>
                  <a:rPr lang="fr-FR" dirty="0" err="1"/>
                  <a:t>study</a:t>
                </a:r>
                <a:r>
                  <a:rPr lang="fr-FR" dirty="0"/>
                  <a:t> the variations of the </a:t>
                </a:r>
                <a:r>
                  <a:rPr lang="fr-FR" dirty="0" err="1"/>
                  <a:t>function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/>
                      </a:rPr>
                      <m:t>𝑔</m:t>
                    </m:r>
                    <m:r>
                      <a:rPr lang="fr-FR" i="1" dirty="0">
                        <a:latin typeface="Cambria Math"/>
                      </a:rPr>
                      <m:t>(</m:t>
                    </m:r>
                    <m:r>
                      <a:rPr lang="fr-FR" i="1" dirty="0">
                        <a:latin typeface="Cambria Math"/>
                      </a:rPr>
                      <m:t>𝑥</m:t>
                    </m:r>
                    <m:r>
                      <a:rPr lang="fr-FR" i="1" dirty="0">
                        <a:latin typeface="Cambria Math"/>
                      </a:rPr>
                      <m:t>)=</m:t>
                    </m:r>
                    <m:r>
                      <a:rPr lang="fr-FR" i="1" dirty="0">
                        <a:latin typeface="Cambria Math"/>
                      </a:rPr>
                      <m:t>𝑓</m:t>
                    </m:r>
                    <m:r>
                      <a:rPr lang="fr-FR" i="1" dirty="0">
                        <a:latin typeface="Cambria Math"/>
                      </a:rPr>
                      <m:t>(</m:t>
                    </m:r>
                    <m:r>
                      <a:rPr lang="fr-FR" i="1" dirty="0">
                        <a:latin typeface="Cambria Math"/>
                      </a:rPr>
                      <m:t>𝑥</m:t>
                    </m:r>
                    <m:r>
                      <a:rPr lang="fr-FR" i="1" dirty="0">
                        <a:latin typeface="Cambria Math"/>
                      </a:rPr>
                      <m:t>)−</m:t>
                    </m:r>
                    <m:r>
                      <a:rPr lang="fr-FR" i="1" dirty="0">
                        <a:latin typeface="Cambria Math"/>
                      </a:rPr>
                      <m:t>𝑥</m:t>
                    </m:r>
                    <m:r>
                      <a:rPr lang="fr-F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fr-FR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.</m:t>
                    </m:r>
                  </m:oMath>
                </a14:m>
                <a:endParaRPr lang="fr-FR" dirty="0"/>
              </a:p>
              <a:p>
                <a:pPr>
                  <a:buFontTx/>
                  <a:buChar char="-"/>
                </a:pPr>
                <a:r>
                  <a:rPr lang="fr-FR" dirty="0"/>
                  <a:t>The </a:t>
                </a:r>
                <a:r>
                  <a:rPr lang="fr-FR" dirty="0" err="1"/>
                  <a:t>fact</a:t>
                </a:r>
                <a:r>
                  <a:rPr lang="fr-FR" dirty="0"/>
                  <a:t>  </a:t>
                </a:r>
                <a:r>
                  <a:rPr lang="fr-FR" dirty="0" err="1"/>
                  <a:t>that</a:t>
                </a:r>
                <a:r>
                  <a:rPr lang="fr-FR" dirty="0"/>
                  <a:t>             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bounded</a:t>
                </a:r>
                <a:r>
                  <a:rPr lang="fr-FR" dirty="0"/>
                  <a:t> or not </a:t>
                </a:r>
                <a:r>
                  <a:rPr lang="fr-FR" dirty="0" err="1"/>
                  <a:t>depends</a:t>
                </a:r>
                <a:r>
                  <a:rPr lang="fr-FR" dirty="0"/>
                  <a:t> on the </a:t>
                </a:r>
                <a:r>
                  <a:rPr lang="fr-FR" dirty="0" err="1"/>
                  <a:t>properties</a:t>
                </a:r>
                <a:r>
                  <a:rPr lang="fr-FR" dirty="0"/>
                  <a:t> of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𝑓</m:t>
                    </m:r>
                    <m:r>
                      <a:rPr lang="fr-FR" i="1">
                        <a:latin typeface="Cambria Math"/>
                      </a:rPr>
                      <m:t>.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6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068960"/>
            <a:ext cx="3152681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1988840"/>
            <a:ext cx="119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4969720"/>
            <a:ext cx="119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55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fr-FR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monotony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convergent</a:t>
            </a:r>
          </a:p>
          <a:p>
            <a:pPr algn="ctr"/>
            <a:endParaRPr lang="fr-FR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204864"/>
            <a:ext cx="403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980" y="2224739"/>
            <a:ext cx="10416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5585" y="3467181"/>
            <a:ext cx="253275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960" y="3863181"/>
            <a:ext cx="10416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660" y="4490672"/>
            <a:ext cx="10416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55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1680" y="269776"/>
            <a:ext cx="5554960" cy="1143000"/>
          </a:xfrm>
        </p:spPr>
        <p:txBody>
          <a:bodyPr>
            <a:normAutofit/>
          </a:bodyPr>
          <a:lstStyle/>
          <a:p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412776"/>
            <a:ext cx="7787208" cy="518457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                                            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                                            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                            </a:t>
            </a:r>
          </a:p>
          <a:p>
            <a:pPr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sequences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are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dirty="0" smtClean="0"/>
              <a:t>                                                                                  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                                                           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412776"/>
            <a:ext cx="4314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61196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0829" y="260648"/>
            <a:ext cx="5554960" cy="1143000"/>
          </a:xfrm>
        </p:spPr>
        <p:txBody>
          <a:bodyPr>
            <a:normAutofit/>
          </a:bodyPr>
          <a:lstStyle/>
          <a:p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</a:t>
            </a:r>
          </a:p>
          <a:p>
            <a:pPr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 err="1">
                <a:latin typeface="Times New Roman" pitchFamily="18" charset="0"/>
                <a:cs typeface="Times New Roman" pitchFamily="18" charset="0"/>
              </a:rPr>
              <a:t>generalize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fr-FR" dirty="0" smtClean="0"/>
              <a:t>                                      </a:t>
            </a:r>
          </a:p>
          <a:p>
            <a:pPr>
              <a:buNone/>
            </a:pPr>
            <a:r>
              <a:rPr lang="fr-FR" dirty="0" smtClean="0"/>
              <a:t>                                                                                         </a:t>
            </a:r>
          </a:p>
          <a:p>
            <a:pPr>
              <a:buNone/>
            </a:pPr>
            <a:r>
              <a:rPr lang="fr-FR" dirty="0" smtClean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fr-FR" dirty="0" smtClean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fr-FR" dirty="0" smtClean="0"/>
              <a:t>                                                                                         </a:t>
            </a:r>
            <a:endParaRPr lang="fr-FR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5472608" cy="55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7877" y="2846944"/>
            <a:ext cx="2900322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257240"/>
            <a:ext cx="5065104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6825" y="188640"/>
            <a:ext cx="5554960" cy="1143000"/>
          </a:xfrm>
        </p:spPr>
        <p:txBody>
          <a:bodyPr>
            <a:normAutofit/>
          </a:bodyPr>
          <a:lstStyle/>
          <a:p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707318" y="1700808"/>
                <a:ext cx="7931224" cy="4968552"/>
              </a:xfr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25000" lnSpcReduction="20000"/>
              </a:bodyPr>
              <a:lstStyle/>
              <a:p>
                <a:pPr>
                  <a:buNone/>
                </a:pPr>
                <a:endParaRPr lang="fr-FR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112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112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 say that </a:t>
                </a:r>
                <a:r>
                  <a:rPr lang="fr-FR" sz="11200" dirty="0">
                    <a:latin typeface="Times New Roman" pitchFamily="18" charset="0"/>
                    <a:cs typeface="Times New Roman" pitchFamily="18" charset="0"/>
                  </a:rPr>
                  <a:t>I </a:t>
                </a:r>
                <a:r>
                  <a:rPr lang="en-US" sz="1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sz="1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stable interval by </a:t>
                </a:r>
                <a14:m>
                  <m:oMath xmlns:m="http://schemas.openxmlformats.org/officeDocument/2006/math">
                    <m:r>
                      <a:rPr lang="fr-FR" sz="11200" i="1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fr-FR" sz="112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  <a:endParaRPr lang="fr-FR" sz="1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fr-FR" sz="112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fr-FR" sz="1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11200" i="1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</m:d>
                    <m:r>
                      <a:rPr lang="fr-FR" sz="11200" i="1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  <m:r>
                      <a:rPr lang="fr-FR" sz="11200" i="1"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fr-FR" sz="1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sz="1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fr-FR" sz="1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112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112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fr-FR" sz="11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fr-FR" sz="1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9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fr-FR" sz="9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1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fr-FR" sz="1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112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Property</a:t>
                </a:r>
                <a:r>
                  <a:rPr lang="fr-FR" sz="112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: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fr-FR" sz="112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fr-FR" sz="11200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function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on I </a:t>
                </a: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such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200" b="0" i="1" smtClean="0">
                          <a:latin typeface="Cambria Math"/>
                          <a:cs typeface="Times New Roman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fr-FR" sz="11200" b="0" i="1" dirty="0" smtClean="0">
                  <a:latin typeface="Cambria Math"/>
                  <a:cs typeface="Times New Roman" pitchFamily="18" charset="0"/>
                </a:endParaRP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fr-FR" sz="11200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fr-FR" sz="112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fr-FR" sz="1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112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</m:d>
                    <m:r>
                      <a:rPr lang="fr-FR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  <m:r>
                      <a:rPr lang="fr-FR" sz="11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 and </a:t>
                </a:r>
                <a:r>
                  <a:rPr lang="fr-FR" sz="8000" dirty="0" smtClean="0">
                    <a:latin typeface="Times New Roman" pitchFamily="18" charset="0"/>
                    <a:cs typeface="Times New Roman" pitchFamily="18" charset="0"/>
                  </a:rPr>
                  <a:t>                  </a:t>
                </a:r>
              </a:p>
              <a:p>
                <a:pPr>
                  <a:buNone/>
                </a:pPr>
                <a:endParaRPr lang="fr-FR" sz="80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fr-FR" sz="11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                     </a:t>
                </a: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exist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and</a:t>
                </a:r>
              </a:p>
              <a:p>
                <a:pPr>
                  <a:buNone/>
                </a:pPr>
                <a:r>
                  <a:rPr lang="fr-FR" sz="80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</a:t>
                </a:r>
              </a:p>
              <a:p>
                <a:pPr>
                  <a:buNone/>
                </a:pPr>
                <a:r>
                  <a:rPr lang="fr-FR" sz="8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buNone/>
                </a:pPr>
                <a:r>
                  <a:rPr lang="fr-FR" sz="8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8000" dirty="0" smtClean="0">
                    <a:latin typeface="Times New Roman" pitchFamily="18" charset="0"/>
                    <a:cs typeface="Times New Roman" pitchFamily="18" charset="0"/>
                  </a:rPr>
                  <a:t>                        </a:t>
                </a:r>
              </a:p>
              <a:p>
                <a:pPr>
                  <a:buNone/>
                </a:pPr>
                <a:r>
                  <a:rPr lang="fr-FR" sz="8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318" y="1700808"/>
                <a:ext cx="7931224" cy="4968552"/>
              </a:xfrm>
              <a:blipFill rotWithShape="0">
                <a:blip r:embed="rId3"/>
                <a:stretch>
                  <a:fillRect l="-137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310" y="4869160"/>
            <a:ext cx="1133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6825" y="6021288"/>
            <a:ext cx="1685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677" y="6030813"/>
            <a:ext cx="1123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3030860"/>
            <a:ext cx="2124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4958" y="188640"/>
            <a:ext cx="5482952" cy="1143000"/>
          </a:xfrm>
        </p:spPr>
        <p:txBody>
          <a:bodyPr>
            <a:normAutofit/>
          </a:bodyPr>
          <a:lstStyle/>
          <a:p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600200"/>
                <a:ext cx="8352928" cy="4997152"/>
              </a:xfr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fr-FR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      </a:t>
                </a:r>
              </a:p>
              <a:p>
                <a:pPr>
                  <a:buNone/>
                </a:pPr>
                <a:r>
                  <a:rPr lang="fr-FR" sz="2800" dirty="0" err="1" smtClean="0">
                    <a:latin typeface="Times New Roman" pitchFamily="18" charset="0"/>
                    <a:cs typeface="Times New Roman" pitchFamily="18" charset="0"/>
                  </a:rPr>
                  <a:t>Consider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                  </a:t>
                </a:r>
                <a:r>
                  <a:rPr lang="fr-FR" sz="2800" dirty="0" err="1" smtClean="0">
                    <a:latin typeface="Times New Roman" pitchFamily="18" charset="0"/>
                    <a:cs typeface="Times New Roman" pitchFamily="18" charset="0"/>
                  </a:rPr>
                  <a:t>such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8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</a:t>
                </a:r>
              </a:p>
              <a:p>
                <a:pPr>
                  <a:buNone/>
                </a:pP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</a:t>
                </a:r>
              </a:p>
              <a:p>
                <a:pPr>
                  <a:buNone/>
                </a:pPr>
                <a:endParaRPr lang="fr-FR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Let                           .  </a:t>
                </a:r>
                <a:r>
                  <a:rPr lang="fr-FR" sz="28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have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fr-FR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fr-FR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/>
                            <a:cs typeface="Times New Roman" pitchFamily="18" charset="0"/>
                          </a:rPr>
                          <m:t>0,1</m:t>
                        </m:r>
                      </m:e>
                    </m:d>
                    <m:r>
                      <a:rPr lang="fr-FR" sz="28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fr-FR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fr-FR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0,1</m:t>
                        </m:r>
                      </m:e>
                    </m:d>
                    <m:r>
                      <a:rPr lang="fr-FR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</a:p>
              <a:p>
                <a:pPr>
                  <a:buNone/>
                </a:pPr>
                <a:endParaRPr lang="fr-FR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As                    ,   </a:t>
                </a:r>
                <a:r>
                  <a:rPr lang="fr-FR" sz="2800" dirty="0" err="1" smtClean="0">
                    <a:latin typeface="Times New Roman" pitchFamily="18" charset="0"/>
                    <a:cs typeface="Times New Roman" pitchFamily="18" charset="0"/>
                  </a:rPr>
                  <a:t>from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fr-FR" sz="2800" dirty="0" err="1" smtClean="0">
                    <a:latin typeface="Times New Roman" pitchFamily="18" charset="0"/>
                    <a:cs typeface="Times New Roman" pitchFamily="18" charset="0"/>
                  </a:rPr>
                  <a:t>preceding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800" dirty="0" err="1" smtClean="0">
                    <a:latin typeface="Times New Roman" pitchFamily="18" charset="0"/>
                    <a:cs typeface="Times New Roman" pitchFamily="18" charset="0"/>
                  </a:rPr>
                  <a:t>property</a:t>
                </a:r>
                <a:endParaRPr lang="fr-FR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None/>
                </a:pPr>
                <a:endParaRPr lang="fr-FR" sz="280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fr-FR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fr-FR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800" dirty="0" err="1" smtClean="0">
                    <a:latin typeface="Times New Roman" pitchFamily="18" charset="0"/>
                    <a:cs typeface="Times New Roman" pitchFamily="18" charset="0"/>
                  </a:rPr>
                  <a:t>exists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8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fr-FR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[0,1]</m:t>
                    </m:r>
                  </m:oMath>
                </a14:m>
                <a:endParaRPr lang="fr-FR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None/>
                </a:pPr>
                <a:endParaRPr lang="fr-FR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fr-FR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</a:t>
                </a:r>
              </a:p>
              <a:p>
                <a:pPr>
                  <a:buNone/>
                </a:pPr>
                <a:endParaRPr lang="fr-FR" sz="2800" i="1" dirty="0" smtClean="0">
                  <a:latin typeface="Cambria Math"/>
                  <a:cs typeface="Times New Roman" pitchFamily="18" charset="0"/>
                </a:endParaRPr>
              </a:p>
              <a:p>
                <a:pPr>
                  <a:buNone/>
                </a:pPr>
                <a:endParaRPr lang="fr-FR" sz="2800" i="1" dirty="0" smtClean="0">
                  <a:latin typeface="Cambria Math"/>
                  <a:cs typeface="Times New Roman" pitchFamily="18" charset="0"/>
                </a:endParaRPr>
              </a:p>
              <a:p>
                <a:pPr>
                  <a:buNone/>
                </a:pPr>
                <a:endParaRPr lang="fr-FR" sz="2800" i="1" dirty="0">
                  <a:latin typeface="Cambria Math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       </a:t>
                </a:r>
                <a:endParaRPr lang="fr-FR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600200"/>
                <a:ext cx="8352928" cy="4997152"/>
              </a:xfrm>
              <a:blipFill rotWithShape="1">
                <a:blip r:embed="rId3"/>
                <a:stretch>
                  <a:fillRect l="-1383" t="-97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3204" y="2119991"/>
            <a:ext cx="1219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9339" y="2720066"/>
            <a:ext cx="40290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28329" y="3629851"/>
            <a:ext cx="2124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819" y="4742381"/>
            <a:ext cx="1562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fr-FR" u="sng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</a:p>
              <a:p>
                <a:pPr>
                  <a:buNone/>
                </a:pP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fr-FR" sz="2800" dirty="0">
                    <a:latin typeface="Times New Roman" pitchFamily="18" charset="0"/>
                    <a:cs typeface="Times New Roman" pitchFamily="18" charset="0"/>
                  </a:rPr>
                  <a:t>          , </a:t>
                </a:r>
                <a:r>
                  <a:rPr lang="fr-FR" dirty="0" err="1"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𝐼</m:t>
                    </m:r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dirty="0" err="1">
                    <a:latin typeface="Times New Roman" pitchFamily="18" charset="0"/>
                    <a:cs typeface="Times New Roman" pitchFamily="18" charset="0"/>
                  </a:rPr>
                  <a:t>interval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of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  <a:cs typeface="Times New Roman" pitchFamily="18" charset="0"/>
                      </a:rPr>
                      <m:t>ℝ</m:t>
                    </m:r>
                    <m:r>
                      <a:rPr lang="fr-FR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fr-FR" dirty="0" err="1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</a:p>
              <a:p>
                <a:pPr>
                  <a:buNone/>
                </a:pP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function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dirty="0" err="1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𝐼</m:t>
                    </m:r>
                    <m:r>
                      <a:rPr lang="fr-FR">
                        <a:latin typeface="Cambria Math"/>
                        <a:cs typeface="Times New Roman" pitchFamily="18" charset="0"/>
                      </a:rPr>
                      <m:t>.   </m:t>
                    </m:r>
                  </m:oMath>
                </a14:m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We </a:t>
                </a:r>
                <a:r>
                  <a:rPr lang="fr-FR" dirty="0" err="1"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fr-FR" dirty="0" err="1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is a fixed point </a:t>
                </a:r>
              </a:p>
              <a:p>
                <a:pPr>
                  <a:buNone/>
                </a:pP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if</a:t>
                </a:r>
              </a:p>
              <a:p>
                <a:pPr>
                  <a:buNone/>
                </a:pPr>
                <a:r>
                  <a:rPr lang="fr-FR" u="sng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Proposition 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fr-FR" dirty="0" err="1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function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continuous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  <m:r>
                          <a:rPr lang="fr-FR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fr-FR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fr-FR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I. </a:t>
                </a: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has a </a:t>
                </a: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fixed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point in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fr-FR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.                                   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741" b="-10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04864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282156"/>
            <a:ext cx="1504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455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5554960" cy="1143000"/>
          </a:xfrm>
        </p:spPr>
        <p:txBody>
          <a:bodyPr>
            <a:normAutofit/>
          </a:bodyPr>
          <a:lstStyle/>
          <a:p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600200"/>
                <a:ext cx="8064896" cy="4525963"/>
              </a:xfr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25000" lnSpcReduction="20000"/>
              </a:bodyPr>
              <a:lstStyle/>
              <a:p>
                <a:pPr>
                  <a:buNone/>
                </a:pPr>
                <a:r>
                  <a:rPr lang="fr-FR" sz="11200" dirty="0" smtClean="0">
                    <a:solidFill>
                      <a:srgbClr val="FF0000"/>
                    </a:solidFill>
                  </a:rPr>
                  <a:t>Theorem</a:t>
                </a:r>
                <a:endParaRPr lang="fr-FR" sz="1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fr-FR" sz="8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112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continuous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function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1200" dirty="0" err="1" smtClean="0">
                    <a:latin typeface="Times New Roman" pitchFamily="18" charset="0"/>
                    <a:cs typeface="Times New Roman" pitchFamily="18" charset="0"/>
                  </a:rPr>
                  <a:t>at</a:t>
                </a:r>
                <a:r>
                  <a:rPr lang="fr-FR" sz="11200" dirty="0" smtClean="0">
                    <a:latin typeface="Times New Roman" pitchFamily="18" charset="0"/>
                    <a:cs typeface="Times New Roman" pitchFamily="18" charset="0"/>
                  </a:rPr>
                  <a:t> a point</a:t>
                </a:r>
                <a:r>
                  <a:rPr lang="fr-FR" sz="8600" dirty="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or  on an </a:t>
                </a:r>
              </a:p>
              <a:p>
                <a:pPr>
                  <a:buNone/>
                </a:pP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interval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8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9600" dirty="0" err="1">
                    <a:latin typeface="Times New Roman" pitchFamily="18" charset="0"/>
                    <a:cs typeface="Times New Roman" pitchFamily="18" charset="0"/>
                  </a:rPr>
                  <a:t>containing</a:t>
                </a:r>
                <a:r>
                  <a:rPr lang="fr-FR" sz="8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8600" dirty="0" smtClean="0">
                    <a:latin typeface="Times New Roman" pitchFamily="18" charset="0"/>
                    <a:cs typeface="Times New Roman" pitchFamily="18" charset="0"/>
                  </a:rPr>
                  <a:t>    .</a:t>
                </a:r>
              </a:p>
              <a:p>
                <a:pPr>
                  <a:buNone/>
                </a:pPr>
                <a:r>
                  <a:rPr lang="fr-FR" sz="86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buNone/>
                </a:pPr>
                <a:endParaRPr lang="fr-FR" sz="8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Let                  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recursive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sequence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convergent </a:t>
                </a:r>
                <a:r>
                  <a:rPr lang="fr-FR" sz="8600" dirty="0" smtClean="0">
                    <a:latin typeface="Times New Roman" pitchFamily="18" charset="0"/>
                    <a:cs typeface="Times New Roman" pitchFamily="18" charset="0"/>
                  </a:rPr>
                  <a:t>to       .                                                                        </a:t>
                </a:r>
              </a:p>
              <a:p>
                <a:pPr>
                  <a:buNone/>
                </a:pPr>
                <a:endParaRPr lang="fr-FR" sz="8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sequence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                        converges to</a:t>
                </a:r>
                <a:r>
                  <a:rPr lang="fr-FR" sz="86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  </a:t>
                </a:r>
              </a:p>
              <a:p>
                <a:pPr>
                  <a:buNone/>
                </a:pPr>
                <a:r>
                  <a:rPr lang="fr-FR" sz="8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600200"/>
                <a:ext cx="8064896" cy="4525963"/>
              </a:xfrm>
              <a:blipFill rotWithShape="1">
                <a:blip r:embed="rId3"/>
                <a:stretch>
                  <a:fillRect l="-1432" t="-2681" r="-532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8477" y="2299817"/>
            <a:ext cx="209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4416" y="3695816"/>
            <a:ext cx="209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695817"/>
            <a:ext cx="20900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8604" y="3695816"/>
            <a:ext cx="1171575" cy="43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9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51818" y="4410452"/>
            <a:ext cx="17907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42264" y="4410452"/>
            <a:ext cx="907921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554960" cy="1143000"/>
          </a:xfrm>
        </p:spPr>
        <p:txBody>
          <a:bodyPr>
            <a:normAutofit/>
          </a:bodyPr>
          <a:lstStyle/>
          <a:p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677884"/>
                <a:ext cx="8157592" cy="4525963"/>
              </a:xfr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Theorem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                             </a:t>
                </a:r>
              </a:p>
              <a:p>
                <a:pPr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Let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80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2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sequence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by</a:t>
                </a:r>
                <a:r>
                  <a:rPr lang="fr-FR" sz="2800" dirty="0" smtClean="0">
                    <a:latin typeface="Times New Roman" pitchFamily="18" charset="0"/>
                    <a:cs typeface="Times New Roman" pitchFamily="18" charset="0"/>
                  </a:rPr>
                  <a:t>                          .</a:t>
                </a:r>
              </a:p>
              <a:p>
                <a:pPr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If 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sequence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/>
                                    <a:cs typeface="Times New Roman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/>
                                    <a:cs typeface="Times New Roman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20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converges to      and if 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function</a:t>
                </a:r>
                <a:endParaRPr lang="fr-FR" sz="2400" i="1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fr-FR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2400" i="1" dirty="0" smtClean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continuous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 point     , 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fixed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point of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800" i="1" dirty="0" smtClean="0">
                    <a:latin typeface="Times New Roman" pitchFamily="18" charset="0"/>
                    <a:cs typeface="Times New Roman" pitchFamily="18" charset="0"/>
                  </a:rPr>
                  <a:t>f,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pPr>
                  <a:buNone/>
                </a:pP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which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means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   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(    )=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 . </a:t>
                </a:r>
              </a:p>
              <a:p>
                <a:pPr>
                  <a:buNone/>
                </a:pPr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fr-FR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fr-F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fr-FR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77884"/>
                <a:ext cx="8157592" cy="4525963"/>
              </a:xfrm>
              <a:blipFill rotWithShape="0">
                <a:blip r:embed="rId3"/>
                <a:stretch>
                  <a:fillRect l="-969" t="-8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35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0593" y="2181189"/>
            <a:ext cx="2105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4675" y="3002045"/>
            <a:ext cx="27692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3670" y="4027447"/>
            <a:ext cx="253846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878" y="3985945"/>
            <a:ext cx="27692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052" y="4941168"/>
            <a:ext cx="27692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1998" y="4922179"/>
            <a:ext cx="27692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790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Let             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recursive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                                              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1) 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increasing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monotone.                                                                                    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increasing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if                                                                     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decreasing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if                                                                                       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fr-FR" dirty="0"/>
              <a:t>                                                  </a:t>
            </a:r>
          </a:p>
          <a:p>
            <a:endParaRPr lang="fr-FR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888" y="1999581"/>
            <a:ext cx="119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7" y="1999581"/>
            <a:ext cx="2086130" cy="55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9635" y="2958505"/>
            <a:ext cx="119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601" y="4365104"/>
            <a:ext cx="119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959883"/>
            <a:ext cx="119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460174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964891"/>
            <a:ext cx="1295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3019" y="2958505"/>
            <a:ext cx="323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727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559</Words>
  <Application>Microsoft Office PowerPoint</Application>
  <PresentationFormat>Affichage à l'écran (4:3)</PresentationFormat>
  <Paragraphs>131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Thème Office</vt:lpstr>
      <vt:lpstr>Recursive sequences</vt:lpstr>
      <vt:lpstr>Recursive sequences</vt:lpstr>
      <vt:lpstr>Recursive sequences</vt:lpstr>
      <vt:lpstr>Recursive sequences</vt:lpstr>
      <vt:lpstr>Recursive sequences</vt:lpstr>
      <vt:lpstr>Recursive sequences</vt:lpstr>
      <vt:lpstr>Recursive sequences</vt:lpstr>
      <vt:lpstr>Recursive sequences</vt:lpstr>
      <vt:lpstr>Recursive sequences</vt:lpstr>
      <vt:lpstr>Recursive sequences</vt:lpstr>
      <vt:lpstr>Recursive sequences</vt:lpstr>
      <vt:lpstr>Recursive sequences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Suites récurrentes</dc:title>
  <dc:creator>ghozlane</dc:creator>
  <cp:lastModifiedBy>DESKTOP</cp:lastModifiedBy>
  <cp:revision>472</cp:revision>
  <dcterms:created xsi:type="dcterms:W3CDTF">2015-08-21T16:34:46Z</dcterms:created>
  <dcterms:modified xsi:type="dcterms:W3CDTF">2023-12-12T07:05:40Z</dcterms:modified>
</cp:coreProperties>
</file>