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notesMasterIdLst>
    <p:notesMasterId r:id="rId66"/>
  </p:notesMasterIdLst>
  <p:sldIdLst>
    <p:sldId id="290" r:id="rId2"/>
    <p:sldId id="284" r:id="rId3"/>
    <p:sldId id="328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329" r:id="rId12"/>
    <p:sldId id="299" r:id="rId13"/>
    <p:sldId id="330" r:id="rId14"/>
    <p:sldId id="300" r:id="rId15"/>
    <p:sldId id="331" r:id="rId16"/>
    <p:sldId id="301" r:id="rId17"/>
    <p:sldId id="302" r:id="rId18"/>
    <p:sldId id="332" r:id="rId19"/>
    <p:sldId id="303" r:id="rId20"/>
    <p:sldId id="333" r:id="rId21"/>
    <p:sldId id="310" r:id="rId22"/>
    <p:sldId id="311" r:id="rId23"/>
    <p:sldId id="307" r:id="rId24"/>
    <p:sldId id="335" r:id="rId25"/>
    <p:sldId id="309" r:id="rId26"/>
    <p:sldId id="308" r:id="rId27"/>
    <p:sldId id="336" r:id="rId28"/>
    <p:sldId id="304" r:id="rId29"/>
    <p:sldId id="360" r:id="rId30"/>
    <p:sldId id="353" r:id="rId31"/>
    <p:sldId id="356" r:id="rId32"/>
    <p:sldId id="358" r:id="rId33"/>
    <p:sldId id="354" r:id="rId34"/>
    <p:sldId id="355" r:id="rId35"/>
    <p:sldId id="357" r:id="rId36"/>
    <p:sldId id="359" r:id="rId37"/>
    <p:sldId id="341" r:id="rId38"/>
    <p:sldId id="342" r:id="rId39"/>
    <p:sldId id="343" r:id="rId40"/>
    <p:sldId id="351" r:id="rId41"/>
    <p:sldId id="305" r:id="rId42"/>
    <p:sldId id="306" r:id="rId43"/>
    <p:sldId id="313" r:id="rId44"/>
    <p:sldId id="314" r:id="rId45"/>
    <p:sldId id="337" r:id="rId46"/>
    <p:sldId id="315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368" r:id="rId55"/>
    <p:sldId id="320" r:id="rId56"/>
    <p:sldId id="321" r:id="rId57"/>
    <p:sldId id="322" r:id="rId58"/>
    <p:sldId id="338" r:id="rId59"/>
    <p:sldId id="323" r:id="rId60"/>
    <p:sldId id="326" r:id="rId61"/>
    <p:sldId id="327" r:id="rId62"/>
    <p:sldId id="340" r:id="rId63"/>
    <p:sldId id="324" r:id="rId64"/>
    <p:sldId id="325" r:id="rId6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0" autoAdjust="0"/>
    <p:restoredTop sz="89408" autoAdjust="0"/>
  </p:normalViewPr>
  <p:slideViewPr>
    <p:cSldViewPr>
      <p:cViewPr varScale="1">
        <p:scale>
          <a:sx n="137" d="100"/>
          <a:sy n="137" d="100"/>
        </p:scale>
        <p:origin x="870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ED86A-6C75-40EE-B2E5-4793A21CE0D7}" type="datetimeFigureOut">
              <a:rPr lang="fr-FR" smtClean="0"/>
              <a:pPr/>
              <a:t>17/10/2023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9046E2-8EE4-437F-B7C0-80097CF78CBF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6717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3054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2183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y.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44825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370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fr-FR" dirty="0" smtClean="0"/>
              </a:p>
            </p:txBody>
          </p:sp>
        </mc:Choice>
        <mc:Fallback xmlns="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sz="1200" dirty="0" smtClean="0">
                    <a:latin typeface="Times New Roman" pitchFamily="18" charset="0"/>
                    <a:cs typeface="Times New Roman" pitchFamily="18" charset="0"/>
                  </a:rPr>
                  <a:t>En effet,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fr-FR" sz="1200" dirty="0" smtClean="0">
                    <a:latin typeface="Times New Roman" pitchFamily="18" charset="0"/>
                    <a:cs typeface="Times New Roman" pitchFamily="18" charset="0"/>
                  </a:rPr>
                  <a:t>Réflexive </a:t>
                </a:r>
              </a:p>
              <a:p>
                <a:r>
                  <a:rPr lang="fr-FR" sz="1200" i="0" smtClean="0">
                    <a:latin typeface="Cambria Math"/>
                    <a:ea typeface="Cambria Math"/>
                    <a:cs typeface="Times New Roman" pitchFamily="18" charset="0"/>
                  </a:rPr>
                  <a:t>∀</a:t>
                </a:r>
                <a:r>
                  <a:rPr lang="fr-FR" sz="1200" b="0" i="0" smtClean="0">
                    <a:latin typeface="Cambria Math"/>
                    <a:ea typeface="Cambria Math"/>
                    <a:cs typeface="Times New Roman" pitchFamily="18" charset="0"/>
                  </a:rPr>
                  <a:t>𝑥∈</a:t>
                </a:r>
                <a:r>
                  <a:rPr lang="fr-FR" sz="1200" i="0">
                    <a:latin typeface="Cambria Math"/>
                    <a:ea typeface="Cambria Math"/>
                    <a:cs typeface="Times New Roman" pitchFamily="18" charset="0"/>
                  </a:rPr>
                  <a:t>ℕ^</a:t>
                </a:r>
                <a:r>
                  <a:rPr lang="fr-FR" sz="1200" i="0">
                    <a:latin typeface="Cambria Math"/>
                    <a:cs typeface="Times New Roman" pitchFamily="18" charset="0"/>
                  </a:rPr>
                  <a:t>∗</a:t>
                </a:r>
                <a:r>
                  <a:rPr lang="fr-FR" sz="1200" b="0" i="0" smtClean="0">
                    <a:latin typeface="Cambria Math"/>
                    <a:cs typeface="Times New Roman" pitchFamily="18" charset="0"/>
                  </a:rPr>
                  <a:t>, </a:t>
                </a:r>
                <a:r>
                  <a:rPr lang="fr-FR" sz="1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1200" b="0" i="0" dirty="0" smtClean="0">
                    <a:latin typeface="Cambria Math"/>
                    <a:cs typeface="Times New Roman" pitchFamily="18" charset="0"/>
                  </a:rPr>
                  <a:t>𝑥</a:t>
                </a:r>
                <a:r>
                  <a:rPr lang="fr-FR" sz="1200" b="0" i="0" dirty="0" smtClean="0">
                    <a:latin typeface="Cambria Math"/>
                    <a:ea typeface="Cambria Math"/>
                    <a:cs typeface="Times New Roman" pitchFamily="18" charset="0"/>
                  </a:rPr>
                  <a:t>∕</a:t>
                </a:r>
                <a:r>
                  <a:rPr lang="fr-FR" sz="1200" b="0" i="0" smtClean="0">
                    <a:latin typeface="Cambria Math"/>
                    <a:cs typeface="Times New Roman" pitchFamily="18" charset="0"/>
                  </a:rPr>
                  <a:t>𝑥, </a:t>
                </a:r>
                <a:r>
                  <a:rPr lang="fr-FR" sz="1200" dirty="0" smtClean="0">
                    <a:latin typeface="Times New Roman" pitchFamily="18" charset="0"/>
                    <a:cs typeface="Times New Roman" pitchFamily="18" charset="0"/>
                  </a:rPr>
                  <a:t>donc </a:t>
                </a:r>
                <a:r>
                  <a:rPr lang="fr-FR" sz="1200" b="0" i="0" smtClean="0">
                    <a:latin typeface="Cambria Math"/>
                    <a:cs typeface="Times New Roman" pitchFamily="18" charset="0"/>
                  </a:rPr>
                  <a:t>𝑥</a:t>
                </a:r>
                <a:r>
                  <a:rPr lang="fr-FR" sz="1200" i="0">
                    <a:latin typeface="Cambria Math"/>
                    <a:cs typeface="Times New Roman" pitchFamily="18" charset="0"/>
                  </a:rPr>
                  <a:t>ℛ_2</a:t>
                </a:r>
                <a:r>
                  <a:rPr lang="fr-FR" sz="1200" b="0" i="0" smtClean="0">
                    <a:latin typeface="Cambria Math"/>
                    <a:cs typeface="Times New Roman" pitchFamily="18" charset="0"/>
                  </a:rPr>
                  <a:t> 𝑥.</a:t>
                </a:r>
                <a:r>
                  <a:rPr lang="fr-FR" sz="12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342900" indent="-342900">
                  <a:buFont typeface="Arial" pitchFamily="34" charset="0"/>
                  <a:buChar char="•"/>
                </a:pPr>
                <a:r>
                  <a:rPr lang="fr-FR" sz="1200" dirty="0" smtClean="0">
                    <a:latin typeface="Times New Roman" pitchFamily="18" charset="0"/>
                    <a:cs typeface="Times New Roman" pitchFamily="18" charset="0"/>
                  </a:rPr>
                  <a:t>Transitive :</a:t>
                </a:r>
              </a:p>
              <a:p>
                <a:r>
                  <a:rPr lang="fr-FR" sz="1200" i="0" smtClean="0">
                    <a:latin typeface="Cambria Math"/>
                    <a:ea typeface="Cambria Math"/>
                    <a:cs typeface="Times New Roman" pitchFamily="18" charset="0"/>
                  </a:rPr>
                  <a:t>∀</a:t>
                </a:r>
                <a:r>
                  <a:rPr lang="fr-FR" sz="1200" b="0" i="0" smtClean="0">
                    <a:latin typeface="Cambria Math"/>
                    <a:ea typeface="Cambria Math"/>
                    <a:cs typeface="Times New Roman" pitchFamily="18" charset="0"/>
                  </a:rPr>
                  <a:t>𝑥,𝑦,𝑧∈</a:t>
                </a:r>
                <a:r>
                  <a:rPr lang="fr-FR" sz="1200" i="0">
                    <a:latin typeface="Cambria Math"/>
                    <a:ea typeface="Cambria Math"/>
                    <a:cs typeface="Times New Roman" pitchFamily="18" charset="0"/>
                  </a:rPr>
                  <a:t>ℕ^</a:t>
                </a:r>
                <a:r>
                  <a:rPr lang="fr-FR" sz="1200" i="0">
                    <a:latin typeface="Cambria Math"/>
                    <a:cs typeface="Times New Roman" pitchFamily="18" charset="0"/>
                  </a:rPr>
                  <a:t>∗</a:t>
                </a:r>
                <a:r>
                  <a:rPr lang="fr-FR" sz="12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fr-FR" sz="1200" b="0" i="1" dirty="0" smtClean="0">
                  <a:latin typeface="Cambria Math"/>
                  <a:cs typeface="Times New Roman" pitchFamily="18" charset="0"/>
                </a:endParaRPr>
              </a:p>
              <a:p>
                <a:pPr algn="ctr"/>
                <a:r>
                  <a:rPr lang="fr-FR" sz="1200" b="0" i="0" dirty="0" smtClean="0">
                    <a:latin typeface="Cambria Math"/>
                    <a:cs typeface="Times New Roman" pitchFamily="18" charset="0"/>
                  </a:rPr>
                  <a:t>𝑥</a:t>
                </a:r>
                <a:r>
                  <a:rPr lang="fr-FR" sz="1200" i="0" dirty="0">
                    <a:latin typeface="Cambria Math"/>
                    <a:ea typeface="Cambria Math"/>
                    <a:cs typeface="Times New Roman" pitchFamily="18" charset="0"/>
                  </a:rPr>
                  <a:t>∕</a:t>
                </a:r>
                <a:r>
                  <a:rPr lang="fr-FR" sz="1200" b="0" i="0" smtClean="0">
                    <a:latin typeface="Cambria Math"/>
                    <a:cs typeface="Times New Roman" pitchFamily="18" charset="0"/>
                  </a:rPr>
                  <a:t>𝑦</a:t>
                </a:r>
                <a:r>
                  <a:rPr lang="fr-FR" sz="1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1200" i="0" dirty="0" smtClean="0">
                    <a:latin typeface="Cambria Math"/>
                    <a:cs typeface="Times New Roman" pitchFamily="18" charset="0"/>
                  </a:rPr>
                  <a:t>⇔┴</a:t>
                </a:r>
                <a:r>
                  <a:rPr lang="fr-FR" sz="1200" i="0" dirty="0" smtClean="0">
                    <a:latin typeface="Cambria Math"/>
                    <a:ea typeface="Cambria Math"/>
                    <a:cs typeface="Times New Roman" pitchFamily="18" charset="0"/>
                  </a:rPr>
                  <a:t>∃</a:t>
                </a:r>
                <a:r>
                  <a:rPr lang="fr-FR" sz="1200" b="0" i="0" dirty="0" smtClean="0">
                    <a:latin typeface="Cambria Math"/>
                    <a:ea typeface="Cambria Math"/>
                    <a:cs typeface="Times New Roman" pitchFamily="18" charset="0"/>
                  </a:rPr>
                  <a:t> 𝑘∈</a:t>
                </a:r>
                <a:r>
                  <a:rPr lang="fr-FR" sz="1200" dirty="0">
                    <a:cs typeface="Times New Roman" pitchFamily="18" charset="0"/>
                  </a:rPr>
                  <a:t> </a:t>
                </a:r>
                <a:r>
                  <a:rPr lang="fr-FR" sz="1200" i="0">
                    <a:latin typeface="Cambria Math"/>
                    <a:ea typeface="Cambria Math"/>
                    <a:cs typeface="Times New Roman" pitchFamily="18" charset="0"/>
                  </a:rPr>
                  <a:t>ℕ^</a:t>
                </a:r>
                <a:r>
                  <a:rPr lang="fr-FR" sz="1200" i="0">
                    <a:latin typeface="Cambria Math"/>
                    <a:cs typeface="Times New Roman" pitchFamily="18" charset="0"/>
                  </a:rPr>
                  <a:t>∗</a:t>
                </a:r>
                <a:r>
                  <a:rPr lang="fr-FR" sz="1200" dirty="0" smtClean="0">
                    <a:latin typeface="Times New Roman" pitchFamily="18" charset="0"/>
                    <a:cs typeface="Times New Roman" pitchFamily="18" charset="0"/>
                  </a:rPr>
                  <a:t>tel que </a:t>
                </a:r>
                <a:r>
                  <a:rPr lang="fr-FR" sz="1200" b="0" i="0" smtClean="0">
                    <a:latin typeface="Cambria Math"/>
                    <a:cs typeface="Times New Roman" pitchFamily="18" charset="0"/>
                  </a:rPr>
                  <a:t>𝑦=𝑘𝑥</a:t>
                </a:r>
                <a:r>
                  <a:rPr lang="fr-FR" sz="1200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:endParaRPr lang="fr-FR" sz="1200" i="1" dirty="0">
                  <a:latin typeface="Cambria Math"/>
                  <a:cs typeface="Times New Roman" pitchFamily="18" charset="0"/>
                </a:endParaRPr>
              </a:p>
              <a:p>
                <a:pPr algn="ctr"/>
                <a:r>
                  <a:rPr lang="fr-FR" sz="1200" b="0" i="0" smtClean="0">
                    <a:latin typeface="Cambria Math"/>
                    <a:cs typeface="Times New Roman" pitchFamily="18" charset="0"/>
                  </a:rPr>
                  <a:t>𝑦</a:t>
                </a:r>
                <a:r>
                  <a:rPr lang="fr-FR" sz="1200" b="0" i="0" smtClean="0">
                    <a:latin typeface="Cambria Math"/>
                    <a:ea typeface="Cambria Math"/>
                    <a:cs typeface="Times New Roman" pitchFamily="18" charset="0"/>
                  </a:rPr>
                  <a:t>∕</a:t>
                </a:r>
                <a:r>
                  <a:rPr lang="fr-FR" sz="1200" b="0" i="0" smtClean="0">
                    <a:latin typeface="Cambria Math"/>
                    <a:cs typeface="Times New Roman" pitchFamily="18" charset="0"/>
                  </a:rPr>
                  <a:t>𝑧</a:t>
                </a:r>
                <a:r>
                  <a:rPr lang="fr-FR" sz="1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1200" i="0" dirty="0">
                    <a:latin typeface="Cambria Math"/>
                    <a:cs typeface="Times New Roman" pitchFamily="18" charset="0"/>
                  </a:rPr>
                  <a:t>⇔┴</a:t>
                </a:r>
                <a:r>
                  <a:rPr lang="fr-FR" sz="1200" i="0" dirty="0">
                    <a:latin typeface="Cambria Math"/>
                    <a:ea typeface="Cambria Math"/>
                    <a:cs typeface="Times New Roman" pitchFamily="18" charset="0"/>
                  </a:rPr>
                  <a:t>∃ </a:t>
                </a:r>
                <a:r>
                  <a:rPr lang="fr-FR" sz="1200" b="0" i="0" dirty="0" smtClean="0">
                    <a:latin typeface="Cambria Math"/>
                    <a:ea typeface="Cambria Math"/>
                    <a:cs typeface="Times New Roman" pitchFamily="18" charset="0"/>
                  </a:rPr>
                  <a:t>𝑘′∈</a:t>
                </a:r>
                <a:r>
                  <a:rPr lang="fr-FR" sz="1200" dirty="0">
                    <a:cs typeface="Times New Roman" pitchFamily="18" charset="0"/>
                  </a:rPr>
                  <a:t> </a:t>
                </a:r>
                <a:r>
                  <a:rPr lang="fr-FR" sz="1200" i="0">
                    <a:latin typeface="Cambria Math"/>
                    <a:ea typeface="Cambria Math"/>
                    <a:cs typeface="Times New Roman" pitchFamily="18" charset="0"/>
                  </a:rPr>
                  <a:t>ℕ^</a:t>
                </a:r>
                <a:r>
                  <a:rPr lang="fr-FR" sz="1200" i="0">
                    <a:latin typeface="Cambria Math"/>
                    <a:cs typeface="Times New Roman" pitchFamily="18" charset="0"/>
                  </a:rPr>
                  <a:t>∗</a:t>
                </a:r>
                <a:r>
                  <a:rPr lang="fr-FR" sz="1200" dirty="0">
                    <a:latin typeface="Times New Roman" pitchFamily="18" charset="0"/>
                    <a:cs typeface="Times New Roman" pitchFamily="18" charset="0"/>
                  </a:rPr>
                  <a:t>tel que </a:t>
                </a:r>
                <a:r>
                  <a:rPr lang="fr-FR" sz="1200" dirty="0" smtClean="0">
                    <a:latin typeface="Times New Roman" pitchFamily="18" charset="0"/>
                    <a:cs typeface="Times New Roman" pitchFamily="18" charset="0"/>
                  </a:rPr>
                  <a:t>z</a:t>
                </a:r>
                <a:r>
                  <a:rPr lang="fr-FR" sz="1200" i="0">
                    <a:latin typeface="Cambria Math"/>
                    <a:cs typeface="Times New Roman" pitchFamily="18" charset="0"/>
                  </a:rPr>
                  <a:t>=</a:t>
                </a:r>
                <a:r>
                  <a:rPr lang="fr-FR" sz="1200" b="0" i="0" smtClean="0">
                    <a:latin typeface="Cambria Math"/>
                    <a:cs typeface="Times New Roman" pitchFamily="18" charset="0"/>
                  </a:rPr>
                  <a:t>𝑘^′ 𝑦</a:t>
                </a:r>
                <a:r>
                  <a:rPr lang="fr-FR" sz="1200" dirty="0" smtClean="0">
                    <a:latin typeface="Times New Roman" pitchFamily="18" charset="0"/>
                    <a:cs typeface="Times New Roman" pitchFamily="18" charset="0"/>
                  </a:rPr>
                  <a:t> .</a:t>
                </a:r>
                <a:endParaRPr lang="fr-FR" sz="12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fr-FR" dirty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9648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8634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3012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2664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7851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16366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2788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844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192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. </a:t>
            </a: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16016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026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79700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67871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0581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2088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32575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02675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41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9226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fr-FR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Une relation binaire </a:t>
                </a:r>
                <a:r>
                  <a:rPr lang="fr-FR" i="0">
                    <a:latin typeface="Cambria Math"/>
                    <a:cs typeface="Times New Roman" pitchFamily="18" charset="0"/>
                  </a:rPr>
                  <a:t>ℛ</a:t>
                </a:r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 sur un ensemble </a:t>
                </a:r>
                <a:r>
                  <a:rPr lang="fr-FR" b="0" i="0" smtClean="0">
                    <a:latin typeface="Cambria Math"/>
                    <a:cs typeface="Times New Roman" pitchFamily="18" charset="0"/>
                  </a:rPr>
                  <a:t>𝐸</a:t>
                </a:r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 est définie par la donnée d’une partie </a:t>
                </a:r>
                <a:r>
                  <a:rPr lang="el-GR" i="0" smtClean="0">
                    <a:latin typeface="Cambria Math"/>
                    <a:ea typeface="Cambria Math"/>
                    <a:cs typeface="Times New Roman" pitchFamily="18" charset="0"/>
                  </a:rPr>
                  <a:t>Γ</a:t>
                </a:r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 de </a:t>
                </a:r>
                <a:r>
                  <a:rPr lang="fr-FR" b="0" i="0" smtClean="0">
                    <a:latin typeface="Cambria Math"/>
                    <a:cs typeface="Times New Roman" pitchFamily="18" charset="0"/>
                  </a:rPr>
                  <a:t>𝐸</a:t>
                </a:r>
                <a:r>
                  <a:rPr lang="fr-FR" b="0" i="0" smtClean="0">
                    <a:latin typeface="Cambria Math"/>
                    <a:cs typeface="Times New Roman" pitchFamily="18" charset="0"/>
                  </a:rPr>
                  <a:t> 𝑐𝑟𝑜𝑖𝑥 </a:t>
                </a:r>
                <a:r>
                  <a:rPr lang="fr-FR" b="0" i="0" smtClean="0">
                    <a:latin typeface="Cambria Math"/>
                    <a:ea typeface="Cambria Math"/>
                    <a:cs typeface="Times New Roman" pitchFamily="18" charset="0"/>
                  </a:rPr>
                  <a:t>𝐸.</a:t>
                </a:r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 Lorsque </a:t>
                </a:r>
                <a:r>
                  <a:rPr lang="fr-FR" b="0" i="0" smtClean="0">
                    <a:latin typeface="Cambria Math"/>
                    <a:cs typeface="Times New Roman" pitchFamily="18" charset="0"/>
                  </a:rPr>
                  <a:t>(𝑥,𝑦)∈</a:t>
                </a:r>
                <a:r>
                  <a:rPr lang="el-GR" b="0" i="0" smtClean="0">
                    <a:latin typeface="Cambria Math"/>
                    <a:ea typeface="Cambria Math"/>
                    <a:cs typeface="Times New Roman" pitchFamily="18" charset="0"/>
                  </a:rPr>
                  <a:t>Γ</a:t>
                </a:r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, on dit que </a:t>
                </a:r>
                <a:r>
                  <a:rPr lang="fr-FR" b="0" i="0" smtClean="0">
                    <a:latin typeface="Cambria Math"/>
                    <a:cs typeface="Times New Roman" pitchFamily="18" charset="0"/>
                  </a:rPr>
                  <a:t>𝑥</a:t>
                </a:r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 est en relation avec </a:t>
                </a:r>
                <a:r>
                  <a:rPr lang="fr-FR" b="0" i="0" smtClean="0">
                    <a:latin typeface="Cambria Math"/>
                    <a:cs typeface="Times New Roman" pitchFamily="18" charset="0"/>
                  </a:rPr>
                  <a:t>𝑦</a:t>
                </a:r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 et on écrit </a:t>
                </a:r>
                <a:r>
                  <a:rPr lang="fr-FR" b="0" i="0" smtClean="0">
                    <a:latin typeface="Cambria Math"/>
                    <a:cs typeface="Times New Roman" pitchFamily="18" charset="0"/>
                  </a:rPr>
                  <a:t>𝑥</a:t>
                </a:r>
                <a:r>
                  <a:rPr lang="fr-FR" i="0">
                    <a:latin typeface="Cambria Math"/>
                    <a:cs typeface="Times New Roman" pitchFamily="18" charset="0"/>
                  </a:rPr>
                  <a:t>ℛ</a:t>
                </a:r>
                <a:r>
                  <a:rPr lang="fr-FR" b="0" i="0" smtClean="0">
                    <a:latin typeface="Cambria Math"/>
                    <a:cs typeface="Times New Roman" pitchFamily="18" charset="0"/>
                  </a:rPr>
                  <a:t>𝑦. </a:t>
                </a:r>
                <a:r>
                  <a:rPr lang="el-GR" b="0" i="0" smtClean="0">
                    <a:latin typeface="Cambria Math"/>
                    <a:ea typeface="Cambria Math"/>
                    <a:cs typeface="Times New Roman" pitchFamily="18" charset="0"/>
                  </a:rPr>
                  <a:t>Γ</a:t>
                </a:r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 est appelé le graphe de la relation </a:t>
                </a:r>
                <a:r>
                  <a:rPr lang="fr-FR" i="0">
                    <a:latin typeface="Cambria Math"/>
                    <a:cs typeface="Times New Roman" pitchFamily="18" charset="0"/>
                  </a:rPr>
                  <a:t>ℛ</a:t>
                </a:r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fr-FR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fr-FR" dirty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4474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42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1224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43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6311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44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20024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0217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46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64453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Sur un ensemble, on peut définir plusieurs relations d’ordre.</a:t>
                </a:r>
              </a:p>
              <a:p>
                <a:r>
                  <a:rPr lang="fr-FR" dirty="0" smtClean="0"/>
                  <a:t>Par</a:t>
                </a:r>
                <a:r>
                  <a:rPr lang="fr-FR" baseline="0" dirty="0" smtClean="0"/>
                  <a:t> exemple, n</a:t>
                </a:r>
                <a:r>
                  <a:rPr lang="fr-FR" dirty="0" smtClean="0"/>
                  <a:t>ous allons définir</a:t>
                </a:r>
                <a:r>
                  <a:rPr lang="fr-FR" baseline="0" dirty="0" smtClean="0"/>
                  <a:t> deux relations d’ordre sur </a:t>
                </a:r>
                <a:r>
                  <a:rPr lang="fr-FR" i="0" smtClean="0">
                    <a:latin typeface="Cambria Math"/>
                    <a:ea typeface="Cambria Math"/>
                    <a:cs typeface="Times New Roman" pitchFamily="18" charset="0"/>
                  </a:rPr>
                  <a:t>ℕ×</a:t>
                </a:r>
                <a:r>
                  <a:rPr lang="fr-FR" dirty="0">
                    <a:ea typeface="Cambria Math"/>
                    <a:cs typeface="Times New Roman" pitchFamily="18" charset="0"/>
                  </a:rPr>
                  <a:t> </a:t>
                </a:r>
                <a:r>
                  <a:rPr lang="fr-FR" i="0">
                    <a:latin typeface="Cambria Math"/>
                    <a:ea typeface="Cambria Math"/>
                    <a:cs typeface="Times New Roman" pitchFamily="18" charset="0"/>
                  </a:rPr>
                  <a:t>ℕ</a:t>
                </a:r>
                <a:r>
                  <a:rPr lang="fr-FR" dirty="0" smtClean="0"/>
                  <a:t>.</a:t>
                </a:r>
              </a:p>
              <a:p>
                <a:r>
                  <a:rPr lang="fr-FR" dirty="0" smtClean="0"/>
                  <a:t>La première relation </a:t>
                </a:r>
                <a:r>
                  <a:rPr lang="fr-FR" dirty="0" err="1" smtClean="0"/>
                  <a:t>Rp</a:t>
                </a:r>
                <a:r>
                  <a:rPr lang="fr-FR" dirty="0" smtClean="0"/>
                  <a:t> est définie comme suit : pour tous couples</a:t>
                </a:r>
                <a:r>
                  <a:rPr lang="fr-FR" baseline="0" dirty="0" smtClean="0"/>
                  <a:t> (</a:t>
                </a:r>
                <a:r>
                  <a:rPr lang="fr-FR" dirty="0" err="1" smtClean="0"/>
                  <a:t>x,y</a:t>
                </a:r>
                <a:r>
                  <a:rPr lang="fr-FR" dirty="0" smtClean="0"/>
                  <a:t>), (</a:t>
                </a:r>
                <a:r>
                  <a:rPr lang="fr-FR" dirty="0" err="1" smtClean="0"/>
                  <a:t>x’,y</a:t>
                </a:r>
                <a:r>
                  <a:rPr lang="fr-FR" dirty="0" smtClean="0"/>
                  <a:t>’)  de N croix N, (</a:t>
                </a:r>
                <a:r>
                  <a:rPr lang="fr-FR" dirty="0" err="1" smtClean="0"/>
                  <a:t>x,y</a:t>
                </a:r>
                <a:r>
                  <a:rPr lang="fr-FR" dirty="0" smtClean="0"/>
                  <a:t>) est en relation avec (</a:t>
                </a:r>
                <a:r>
                  <a:rPr lang="fr-FR" dirty="0" err="1" smtClean="0"/>
                  <a:t>x’,y</a:t>
                </a:r>
                <a:r>
                  <a:rPr lang="fr-FR" dirty="0" smtClean="0"/>
                  <a:t>’) si et seulement si x est inférieur ou égal à</a:t>
                </a:r>
                <a:r>
                  <a:rPr lang="fr-FR" baseline="0" dirty="0" smtClean="0"/>
                  <a:t> x’ et y est inférieur ou égal à y’, où la relation </a:t>
                </a:r>
                <a:r>
                  <a:rPr lang="fr-FR" i="0" baseline="0" smtClean="0">
                    <a:latin typeface="Cambria Math"/>
                    <a:ea typeface="Cambria Math"/>
                  </a:rPr>
                  <a:t>≤</a:t>
                </a:r>
                <a:r>
                  <a:rPr lang="fr-FR" b="0" i="0" baseline="0" smtClean="0">
                    <a:latin typeface="Cambria Math"/>
                    <a:ea typeface="Cambria Math"/>
                  </a:rPr>
                  <a:t> </a:t>
                </a:r>
                <a:r>
                  <a:rPr lang="fr-FR" dirty="0" smtClean="0"/>
                  <a:t>est la relation d’ordre usuelle sur l’ensemble des entiers</a:t>
                </a:r>
                <a:r>
                  <a:rPr lang="fr-FR" baseline="0" dirty="0" smtClean="0"/>
                  <a:t> naturels.</a:t>
                </a:r>
                <a:r>
                  <a:rPr lang="fr-FR" dirty="0" smtClean="0"/>
                  <a:t> </a:t>
                </a:r>
                <a:endParaRPr lang="fr-FR" dirty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55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3365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56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3519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57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64529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58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6084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59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33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Nous allons donner</a:t>
                </a:r>
                <a:r>
                  <a:rPr lang="fr-FR" baseline="0" dirty="0" smtClean="0"/>
                  <a:t> deux exemples.</a:t>
                </a:r>
              </a:p>
              <a:p>
                <a:r>
                  <a:rPr lang="fr-FR" baseline="0" dirty="0" smtClean="0"/>
                  <a:t>Exemple1: on pose E égal à R, l’ensemble des nombres réels et on définit la relation d’égalité R1 comme suit : pour tous x, y de R, x est en relation avec y si et seulement si x est égal à y.</a:t>
                </a:r>
              </a:p>
              <a:p>
                <a:r>
                  <a:rPr lang="fr-FR" baseline="0" dirty="0" smtClean="0"/>
                  <a:t>Alors le graphe de R1 est l’ensemble Gamma des couples (</a:t>
                </a:r>
                <a:r>
                  <a:rPr lang="fr-FR" baseline="0" dirty="0" smtClean="0"/>
                  <a:t>x , x</a:t>
                </a:r>
                <a:r>
                  <a:rPr lang="fr-FR" baseline="0" dirty="0" smtClean="0"/>
                  <a:t>) tels que x appartient à </a:t>
                </a:r>
                <a:r>
                  <a:rPr lang="fr-FR" i="0" baseline="0" smtClean="0">
                    <a:latin typeface="Cambria Math"/>
                  </a:rPr>
                  <a:t>"Tapez une équation ici."</a:t>
                </a:r>
                <a:r>
                  <a:rPr lang="fr-FR" baseline="0" dirty="0" smtClean="0"/>
                  <a:t>.</a:t>
                </a:r>
                <a:endParaRPr lang="fr-FR" dirty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828928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60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74753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61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47604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62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1472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63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24967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>
                <a:latin typeface="+mn-lt"/>
                <a:cs typeface="+mn-cs"/>
              </a:rPr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64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90920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6463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Soit </a:t>
                </a:r>
                <a:r>
                  <a:rPr lang="fr-FR" i="0" smtClean="0">
                    <a:latin typeface="Cambria Math"/>
                    <a:ea typeface="Cambria Math"/>
                  </a:rPr>
                  <a:t>ℛ</a:t>
                </a:r>
                <a:r>
                  <a:rPr lang="fr-FR" baseline="0" dirty="0" smtClean="0"/>
                  <a:t> </a:t>
                </a:r>
                <a:r>
                  <a:rPr lang="fr-FR" baseline="0" dirty="0" smtClean="0"/>
                  <a:t>une relation binaire sur </a:t>
                </a:r>
                <a:r>
                  <a:rPr lang="fr-FR" dirty="0" smtClean="0"/>
                  <a:t>un ensemble E non vide. On dit que </a:t>
                </a:r>
                <a:r>
                  <a:rPr lang="fr-FR" i="0" smtClean="0">
                    <a:latin typeface="Cambria Math"/>
                    <a:ea typeface="Cambria Math"/>
                  </a:rPr>
                  <a:t>ℛ</a:t>
                </a:r>
                <a:r>
                  <a:rPr lang="fr-FR" dirty="0" smtClean="0"/>
                  <a:t> </a:t>
                </a:r>
                <a:r>
                  <a:rPr lang="fr-FR" dirty="0" smtClean="0"/>
                  <a:t>est réflexive si pour</a:t>
                </a:r>
                <a:r>
                  <a:rPr lang="fr-FR" baseline="0" dirty="0" smtClean="0"/>
                  <a:t> tout élément x de E, x est en relation avec lui-même.</a:t>
                </a:r>
                <a:endParaRPr lang="fr-FR" dirty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437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On dit que</a:t>
                </a:r>
                <a:r>
                  <a:rPr lang="fr-FR" baseline="0" dirty="0" smtClean="0"/>
                  <a:t> la relation </a:t>
                </a:r>
                <a:r>
                  <a:rPr lang="fr-FR" i="0" baseline="0" smtClean="0">
                    <a:latin typeface="Cambria Math"/>
                    <a:ea typeface="Cambria Math"/>
                  </a:rPr>
                  <a:t>ℛ</a:t>
                </a:r>
                <a:r>
                  <a:rPr lang="fr-FR" baseline="0" dirty="0" smtClean="0"/>
                  <a:t> </a:t>
                </a:r>
                <a:r>
                  <a:rPr lang="fr-FR" baseline="0" dirty="0" smtClean="0"/>
                  <a:t>est symétrique si pour tous éléments x, y de E, si x est en relation avec y alors y est en relation avec x.</a:t>
                </a:r>
                <a:endParaRPr lang="fr-FR" dirty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3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On</a:t>
                </a:r>
                <a:r>
                  <a:rPr lang="fr-FR" baseline="0" dirty="0" smtClean="0"/>
                  <a:t> dit que </a:t>
                </a:r>
                <a:r>
                  <a:rPr lang="fr-FR" i="0" baseline="0" smtClean="0">
                    <a:latin typeface="Cambria Math"/>
                    <a:ea typeface="Cambria Math"/>
                  </a:rPr>
                  <a:t>ℛ</a:t>
                </a:r>
                <a:r>
                  <a:rPr lang="fr-FR" baseline="0" dirty="0" smtClean="0"/>
                  <a:t> </a:t>
                </a:r>
                <a:r>
                  <a:rPr lang="fr-FR" baseline="0" dirty="0" smtClean="0"/>
                  <a:t>est transitive si pour tous éléments x, y, z de E, si x est en relation avec y et y en relation avec z alors x est en relation avec z.</a:t>
                </a:r>
                <a:endParaRPr lang="fr-FR" dirty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8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baseline="0" dirty="0" smtClean="0"/>
                  <a:t>.</a:t>
                </a:r>
                <a:endParaRPr lang="fr-FR" dirty="0"/>
              </a:p>
            </p:txBody>
          </p:sp>
        </mc:Choice>
        <mc:Fallback xmlns="">
          <p:sp>
            <p:nvSpPr>
              <p:cNvPr id="3" name="Espace réservé des commentair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fr-FR" dirty="0" smtClean="0"/>
                  <a:t>On dit que</a:t>
                </a:r>
                <a:r>
                  <a:rPr lang="fr-FR" baseline="0" dirty="0" smtClean="0"/>
                  <a:t> </a:t>
                </a:r>
                <a:r>
                  <a:rPr lang="fr-FR" i="0" baseline="0" smtClean="0">
                    <a:latin typeface="Cambria Math"/>
                    <a:ea typeface="Cambria Math"/>
                  </a:rPr>
                  <a:t>ℛ</a:t>
                </a:r>
                <a:r>
                  <a:rPr lang="fr-FR" baseline="0" dirty="0" smtClean="0"/>
                  <a:t> </a:t>
                </a:r>
                <a:r>
                  <a:rPr lang="fr-FR" baseline="0" dirty="0" smtClean="0"/>
                  <a:t>est antisymétrique si pour tous éléments x, y de E, si x est en relation avec y et y en relation avec x alors x est égal à y.</a:t>
                </a:r>
                <a:endParaRPr lang="fr-FR" dirty="0"/>
              </a:p>
            </p:txBody>
          </p:sp>
        </mc:Fallback>
      </mc:AlternateContent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9046E2-8EE4-437F-B7C0-80097CF78CBF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297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F421-DCB8-4625-B331-08A5C39E415C}" type="datetimeFigureOut">
              <a:rPr lang="fr-FR" smtClean="0"/>
              <a:pPr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1E61-2088-4D10-8CAE-C753BD8D31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71132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F421-DCB8-4625-B331-08A5C39E415C}" type="datetimeFigureOut">
              <a:rPr lang="fr-FR" smtClean="0"/>
              <a:pPr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1E61-2088-4D10-8CAE-C753BD8D31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49768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F421-DCB8-4625-B331-08A5C39E415C}" type="datetimeFigureOut">
              <a:rPr lang="fr-FR" smtClean="0"/>
              <a:pPr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1E61-2088-4D10-8CAE-C753BD8D316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12280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F421-DCB8-4625-B331-08A5C39E415C}" type="datetimeFigureOut">
              <a:rPr lang="fr-FR" smtClean="0"/>
              <a:pPr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1E61-2088-4D10-8CAE-C753BD8D31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6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F421-DCB8-4625-B331-08A5C39E415C}" type="datetimeFigureOut">
              <a:rPr lang="fr-FR" smtClean="0"/>
              <a:pPr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1E61-2088-4D10-8CAE-C753BD8D316C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43766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F421-DCB8-4625-B331-08A5C39E415C}" type="datetimeFigureOut">
              <a:rPr lang="fr-FR" smtClean="0"/>
              <a:pPr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1E61-2088-4D10-8CAE-C753BD8D31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0583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F421-DCB8-4625-B331-08A5C39E415C}" type="datetimeFigureOut">
              <a:rPr lang="fr-FR" smtClean="0"/>
              <a:pPr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1E61-2088-4D10-8CAE-C753BD8D31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63732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F421-DCB8-4625-B331-08A5C39E415C}" type="datetimeFigureOut">
              <a:rPr lang="fr-FR" smtClean="0"/>
              <a:pPr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1E61-2088-4D10-8CAE-C753BD8D31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18581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F421-DCB8-4625-B331-08A5C39E415C}" type="datetimeFigureOut">
              <a:rPr lang="fr-FR" smtClean="0"/>
              <a:pPr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1E61-2088-4D10-8CAE-C753BD8D31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111356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F421-DCB8-4625-B331-08A5C39E415C}" type="datetimeFigureOut">
              <a:rPr lang="fr-FR" smtClean="0"/>
              <a:pPr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1E61-2088-4D10-8CAE-C753BD8D31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207121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F421-DCB8-4625-B331-08A5C39E415C}" type="datetimeFigureOut">
              <a:rPr lang="fr-FR" smtClean="0"/>
              <a:pPr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1E61-2088-4D10-8CAE-C753BD8D31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55161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F421-DCB8-4625-B331-08A5C39E415C}" type="datetimeFigureOut">
              <a:rPr lang="fr-FR" smtClean="0"/>
              <a:pPr/>
              <a:t>17/10/2023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1E61-2088-4D10-8CAE-C753BD8D31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25282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F421-DCB8-4625-B331-08A5C39E415C}" type="datetimeFigureOut">
              <a:rPr lang="fr-FR" smtClean="0"/>
              <a:pPr/>
              <a:t>17/10/2023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1E61-2088-4D10-8CAE-C753BD8D31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274984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F421-DCB8-4625-B331-08A5C39E415C}" type="datetimeFigureOut">
              <a:rPr lang="fr-FR" smtClean="0"/>
              <a:pPr/>
              <a:t>17/10/2023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1E61-2088-4D10-8CAE-C753BD8D31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851227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F421-DCB8-4625-B331-08A5C39E415C}" type="datetimeFigureOut">
              <a:rPr lang="fr-FR" smtClean="0"/>
              <a:pPr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1E61-2088-4D10-8CAE-C753BD8D31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556978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AF421-DCB8-4625-B331-08A5C39E415C}" type="datetimeFigureOut">
              <a:rPr lang="fr-FR" smtClean="0"/>
              <a:pPr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11E61-2088-4D10-8CAE-C753BD8D31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249722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AF421-DCB8-4625-B331-08A5C39E415C}" type="datetimeFigureOut">
              <a:rPr lang="fr-FR" smtClean="0"/>
              <a:pPr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C0C11E61-2088-4D10-8CAE-C753BD8D316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3857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</p:sldLayoutIdLst>
  <p:transition>
    <p:cut/>
  </p:transition>
  <p:timing>
    <p:tnLst>
      <p:par>
        <p:cTn id="1" dur="indefinite" restart="never" nodeType="tmRoot"/>
      </p:par>
    </p:tnLst>
  </p:timing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351250"/>
            <a:ext cx="8496944" cy="4452748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3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3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36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Lecture </a:t>
            </a:r>
            <a:r>
              <a:rPr lang="fr-FR" sz="36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fr-FR" sz="360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36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4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Relations</a:t>
            </a:r>
            <a:r>
              <a:rPr lang="fr-FR" sz="3600" dirty="0">
                <a:solidFill>
                  <a:schemeClr val="tx1"/>
                </a:solidFill>
              </a:rPr>
              <a:t/>
            </a:r>
            <a:br>
              <a:rPr lang="fr-FR" sz="3600" dirty="0">
                <a:solidFill>
                  <a:schemeClr val="tx1"/>
                </a:solidFill>
              </a:rPr>
            </a:br>
            <a:r>
              <a:rPr lang="fr-FR" sz="200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ENSIA 2023-2024</a:t>
            </a: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/>
            </a:r>
            <a:br>
              <a:rPr lang="fr-FR" sz="2000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</a:br>
            <a:endParaRPr lang="fr-FR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68614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0" y="306280"/>
            <a:ext cx="5554960" cy="779570"/>
          </a:xfrm>
        </p:spPr>
        <p:txBody>
          <a:bodyPr>
            <a:normAutofit/>
          </a:bodyPr>
          <a:lstStyle/>
          <a:p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251520" y="1267943"/>
                <a:ext cx="860432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sz="28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The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in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example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1,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defined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by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∀</m:t>
                      </m:r>
                      <m:r>
                        <a:rPr lang="fr-FR" sz="24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fr-FR" sz="24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,</m:t>
                      </m:r>
                      <m:r>
                        <a:rPr lang="fr-FR" sz="24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fr-FR" sz="24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∈</m:t>
                      </m:r>
                      <m:r>
                        <a:rPr lang="fr-FR" sz="2400" i="1">
                          <a:latin typeface="Cambria Math"/>
                          <a:cs typeface="Times New Roman" pitchFamily="18" charset="0"/>
                        </a:rPr>
                        <m:t>ℝ</m:t>
                      </m:r>
                      <m:r>
                        <a:rPr lang="fr-FR" sz="2400" i="1">
                          <a:latin typeface="Cambria Math"/>
                          <a:cs typeface="Times New Roman" pitchFamily="18" charset="0"/>
                        </a:rPr>
                        <m:t>,  </m:t>
                      </m:r>
                      <m:r>
                        <a:rPr lang="fr-FR" sz="2400" i="1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/>
                              <a:cs typeface="Times New Roman" pitchFamily="18" charset="0"/>
                            </a:rPr>
                            <m:t> </m:t>
                          </m:r>
                          <m:r>
                            <a:rPr lang="fr-FR" sz="2400" i="1">
                              <a:latin typeface="Cambria Math"/>
                              <a:cs typeface="Times New Roman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fr-FR" sz="2400" i="1">
                              <a:latin typeface="Cambria Math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fr-FR" sz="2400">
                          <a:latin typeface="Cambria Math"/>
                          <a:cs typeface="Times New Roman" pitchFamily="18" charset="0"/>
                        </a:rPr>
                        <m:t>y</m:t>
                      </m:r>
                      <m:r>
                        <a:rPr lang="fr-FR" sz="24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⟺</m:t>
                      </m:r>
                      <m:r>
                        <a:rPr lang="fr-FR" sz="2400" i="1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fr-FR" sz="24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fr-FR" sz="2400" i="1">
                          <a:latin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fr-FR" sz="24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</m:oMath>
                  </m:oMathPara>
                </a14:m>
                <a:endParaRPr lang="fr-FR" sz="2400" dirty="0">
                  <a:cs typeface="Times New Roman" pitchFamily="18" charset="0"/>
                </a:endParaRPr>
              </a:p>
              <a:p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 err="1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reflexive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 err="1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symmetric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ransitive,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 err="1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antisymmetric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67943"/>
                <a:ext cx="8604320" cy="3477875"/>
              </a:xfrm>
              <a:prstGeom prst="rect">
                <a:avLst/>
              </a:prstGeom>
              <a:blipFill rotWithShape="0">
                <a:blip r:embed="rId3"/>
                <a:stretch>
                  <a:fillRect l="-10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91456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03848" y="306280"/>
            <a:ext cx="5482952" cy="779570"/>
          </a:xfrm>
        </p:spPr>
        <p:txBody>
          <a:bodyPr/>
          <a:lstStyle/>
          <a:p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14451"/>
                <a:ext cx="8291264" cy="32801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Indeed,</a:t>
                </a:r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indent="-342900">
                  <a:buFont typeface="Wingdings" pitchFamily="2" charset="2"/>
                  <a:buChar char="§"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e</m:t>
                    </m:r>
                    <m:r>
                      <a:rPr lang="fr-FR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have</m:t>
                    </m:r>
                    <m:r>
                      <a:rPr lang="fr-FR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,  ∀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4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indent="-342900">
                  <a:buFont typeface="Wingdings" pitchFamily="2" charset="2"/>
                  <a:buChar char="§"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>
                        <a:latin typeface="Cambria Math"/>
                        <a:cs typeface="Times New Roman" pitchFamily="18" charset="0"/>
                      </a:rPr>
                      <m:t>y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,  ∀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4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indent="-342900">
                  <a:buFont typeface="Wingdings" pitchFamily="2" charset="2"/>
                  <a:buChar char="§"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𝑧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fr-FR" sz="24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then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𝑧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,  ∀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𝑧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4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indent="-342900">
                  <a:buFont typeface="Wingdings" pitchFamily="2" charset="2"/>
                  <a:buChar char="§"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and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then </a:t>
                </a:r>
                <a:r>
                  <a:rPr lang="fr-FR" sz="2400" i="1" dirty="0" smtClean="0">
                    <a:latin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,  ∀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4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14451"/>
                <a:ext cx="8291264" cy="3280172"/>
              </a:xfrm>
              <a:blipFill rotWithShape="0">
                <a:blip r:embed="rId3"/>
                <a:stretch>
                  <a:fillRect l="-588" t="-14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40005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0" y="306280"/>
            <a:ext cx="5554960" cy="779570"/>
          </a:xfrm>
        </p:spPr>
        <p:txBody>
          <a:bodyPr>
            <a:normAutofit/>
          </a:bodyPr>
          <a:lstStyle/>
          <a:p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467544" y="1383617"/>
                <a:ext cx="8069852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The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defined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in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example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2 by</a:t>
                </a:r>
              </a:p>
              <a:p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            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,  </m:t>
                    </m:r>
                    <m:r>
                      <a:rPr lang="fr-FR" sz="2400" i="1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cs typeface="Times New Roman" pitchFamily="18" charset="0"/>
                      </a:rPr>
                      <m:t>𝑥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⟺</m:t>
                    </m:r>
                    <m:r>
                      <a:rPr lang="fr-FR" sz="2400" i="1" dirty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dirty="0"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fr-FR" sz="2400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 err="1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reflexive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Transitive,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fr-FR" sz="2400" dirty="0" err="1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antisymmetric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r>
                  <a:rPr lang="fr-FR" sz="2400" dirty="0" smtClean="0">
                    <a:solidFill>
                      <a:srgbClr val="0070C0"/>
                    </a:solidFill>
                  </a:rPr>
                  <a:t> </a:t>
                </a:r>
              </a:p>
              <a:p>
                <a:endParaRPr lang="fr-FR" sz="28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383617"/>
                <a:ext cx="8069852" cy="3477875"/>
              </a:xfrm>
              <a:prstGeom prst="rect">
                <a:avLst/>
              </a:prstGeom>
              <a:blipFill rotWithShape="0">
                <a:blip r:embed="rId3"/>
                <a:stretch>
                  <a:fillRect l="-12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95144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0" y="306280"/>
            <a:ext cx="5554960" cy="779570"/>
          </a:xfrm>
        </p:spPr>
        <p:txBody>
          <a:bodyPr/>
          <a:lstStyle/>
          <a:p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314451"/>
                <a:ext cx="8363272" cy="32801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endParaRPr lang="fr-F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Indeed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indent="-342900"/>
                <a:r>
                  <a:rPr lang="fr-FR" sz="2400" dirty="0" err="1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fr-FR" sz="2400" dirty="0" err="1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eflexive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fr-FR" sz="2400">
                        <a:latin typeface="Cambria Math"/>
                        <a:cs typeface="Times New Roman" pitchFamily="18" charset="0"/>
                      </a:rPr>
                      <m:t>, 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then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indent="-342900"/>
                <a:r>
                  <a:rPr lang="fr-FR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ransitive 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𝑧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fr-FR" sz="2400" i="1" dirty="0">
                  <a:latin typeface="Cambria Math"/>
                  <a:cs typeface="Times New Roman" pitchFamily="18" charset="0"/>
                </a:endParaRP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r>
                      <a:rPr lang="fr-FR" sz="2400" i="1" dirty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b="0" i="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⟺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∃ 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𝑘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</m:oMath>
                </a14:m>
                <a:r>
                  <a:rPr lang="fr-FR" sz="24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such</m:t>
                    </m:r>
                    <m:r>
                      <a:rPr lang="fr-FR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that</m:t>
                    </m:r>
                    <m:r>
                      <a:rPr lang="fr-FR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y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𝑘𝑥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endParaRPr lang="fr-FR" sz="2400" i="1" dirty="0">
                  <a:latin typeface="Cambria Math"/>
                  <a:cs typeface="Times New Roman" pitchFamily="18" charset="0"/>
                </a:endParaRP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𝑧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⟺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∃ 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𝑘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′∈</m:t>
                    </m:r>
                  </m:oMath>
                </a14:m>
                <a:r>
                  <a:rPr lang="fr-FR" sz="24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such</m:t>
                    </m:r>
                    <m:r>
                      <a:rPr lang="fr-FR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that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z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p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.</a:t>
                </a:r>
              </a:p>
              <a:p>
                <a:pPr marL="114300" indent="0">
                  <a:buNone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314451"/>
                <a:ext cx="8363272" cy="3280172"/>
              </a:xfrm>
              <a:blipFill rotWithShape="0">
                <a:blip r:embed="rId3"/>
                <a:stretch>
                  <a:fillRect l="-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03023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0" y="306280"/>
            <a:ext cx="5554960" cy="779570"/>
          </a:xfrm>
        </p:spPr>
        <p:txBody>
          <a:bodyPr/>
          <a:lstStyle/>
          <a:p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251520" y="1329612"/>
                <a:ext cx="8496944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have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then</a:t>
                </a:r>
                <a:endParaRPr lang="fr-FR" sz="2400" b="0" i="1" dirty="0" smtClean="0">
                  <a:latin typeface="Cambria Math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/>
                          <a:cs typeface="Times New Roman" pitchFamily="18" charset="0"/>
                        </a:rPr>
                        <m:t>𝑧</m:t>
                      </m:r>
                      <m:r>
                        <a:rPr lang="fr-FR" sz="2400" b="0" i="1" smtClean="0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/>
                              <a:cs typeface="Times New Roman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2400" b="0" i="1" smtClean="0">
                          <a:latin typeface="Cambria Math"/>
                          <a:cs typeface="Times New Roman" pitchFamily="18" charset="0"/>
                        </a:rPr>
                        <m:t>𝑘𝑥</m:t>
                      </m:r>
                      <m:r>
                        <a:rPr lang="fr-FR" sz="2400" b="0" i="1" smtClean="0">
                          <a:latin typeface="Cambria Math"/>
                          <a:cs typeface="Times New Roman" pitchFamily="18" charset="0"/>
                        </a:rPr>
                        <m:t>.</m:t>
                      </m:r>
                    </m:oMath>
                  </m:oMathPara>
                </a14:m>
                <a:endParaRPr lang="fr-FR" sz="24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fr-FR" sz="24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Setting</a:t>
                </a:r>
                <a:r>
                  <a:rPr lang="fr-FR" sz="24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  <a:cs typeface="Times New Roman" pitchFamily="18" charset="0"/>
                          </a:rPr>
                          <m:t>′′</m:t>
                        </m:r>
                      </m:sup>
                    </m:sSup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fr-FR" sz="2400" b="0" i="0" smtClean="0">
                        <a:latin typeface="Cambria Math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fr-FR" sz="24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have</a:t>
                </a:r>
                <a:r>
                  <a:rPr lang="fr-FR" sz="24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𝑧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  <a:cs typeface="Times New Roman" pitchFamily="18" charset="0"/>
                          </a:rPr>
                          <m:t>′′</m:t>
                        </m:r>
                      </m:sup>
                    </m:sSup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fr-FR" sz="2400" b="0" dirty="0" smtClean="0">
                    <a:latin typeface="Times New Roman" pitchFamily="18" charset="0"/>
                    <a:cs typeface="Times New Roman" pitchFamily="18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fr-FR" sz="2400" b="0" i="1" dirty="0" smtClean="0">
                        <a:latin typeface="Cambria Math"/>
                        <a:cs typeface="Times New Roman" pitchFamily="18" charset="0"/>
                      </a:rPr>
                      <m:t>′′∈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m:rPr>
                        <m:nor/>
                      </m:rPr>
                      <a:rPr lang="fr-FR" sz="2400" b="0" i="0" smtClean="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4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Therefore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𝑧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329612"/>
                <a:ext cx="8496944" cy="3046988"/>
              </a:xfrm>
              <a:prstGeom prst="rect">
                <a:avLst/>
              </a:prstGeom>
              <a:blipFill rotWithShape="0">
                <a:blip r:embed="rId3"/>
                <a:stretch>
                  <a:fillRect l="-10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40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0" y="306280"/>
            <a:ext cx="5554960" cy="779570"/>
          </a:xfrm>
        </p:spPr>
        <p:txBody>
          <a:bodyPr/>
          <a:lstStyle/>
          <a:p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827584" y="1314451"/>
                <a:ext cx="7859216" cy="3280172"/>
              </a:xfrm>
            </p:spPr>
            <p:txBody>
              <a:bodyPr/>
              <a:lstStyle/>
              <a:p>
                <a:pPr indent="-342900"/>
                <a:endParaRPr lang="fr-FR" dirty="0" smtClean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indent="-342900"/>
                <a:r>
                  <a:rPr lang="fr-FR" sz="2400" dirty="0" err="1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Antisymmetric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: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:endParaRPr lang="fr-FR" sz="2400" i="1" dirty="0" smtClean="0">
                  <a:latin typeface="Cambria Math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endParaRPr lang="fr-FR" sz="2400" i="1" dirty="0" smtClean="0">
                  <a:latin typeface="Cambria Math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fr-FR" sz="2400" i="1" dirty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b="0" i="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⟺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∃ 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𝑘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</m:oMath>
                </a14:m>
                <a:r>
                  <a:rPr lang="fr-FR" sz="24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such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that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𝑘𝑥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  <a:endParaRPr lang="fr-FR" sz="2400" i="1" dirty="0">
                  <a:latin typeface="Cambria Math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endParaRPr lang="fr-FR" sz="2400" i="1" dirty="0" smtClean="0">
                  <a:latin typeface="Cambria Math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⟺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∃ 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𝑘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′∈</m:t>
                    </m:r>
                  </m:oMath>
                </a14:m>
                <a:r>
                  <a:rPr lang="fr-FR" sz="24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such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that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p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7584" y="1314451"/>
                <a:ext cx="7859216" cy="3280172"/>
              </a:xfrm>
              <a:blipFill rotWithShape="0">
                <a:blip r:embed="rId3"/>
                <a:stretch>
                  <a:fillRect l="-6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171207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0" y="306280"/>
            <a:ext cx="5554960" cy="779570"/>
          </a:xfrm>
        </p:spPr>
        <p:txBody>
          <a:bodyPr>
            <a:normAutofit/>
          </a:bodyPr>
          <a:lstStyle/>
          <a:p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395536" y="1470166"/>
                <a:ext cx="8460320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We have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then</a:t>
                </a:r>
                <a:endParaRPr lang="fr-FR" sz="2400" i="1" dirty="0" smtClean="0">
                  <a:latin typeface="Cambria Math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fr-FR" sz="24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/>
                              <a:cs typeface="Times New Roman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fr-FR" sz="2400" i="1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2400" i="1">
                          <a:latin typeface="Cambria Math"/>
                          <a:cs typeface="Times New Roman" pitchFamily="18" charset="0"/>
                        </a:rPr>
                        <m:t>𝑘</m:t>
                      </m:r>
                      <m:r>
                        <a:rPr lang="fr-FR" sz="2400" b="0" i="1" smtClean="0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fr-FR" sz="2400" b="0" i="1" smtClean="0">
                          <a:latin typeface="Cambria Math"/>
                          <a:cs typeface="Times New Roman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It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follows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that</a:t>
                </a:r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d>
                        <m:dPr>
                          <m:ctrlPr>
                            <a:rPr lang="fr-FR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/>
                              <a:cs typeface="Times New Roman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fr-FR" sz="2400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i="1">
                                  <a:latin typeface="Cambria Math"/>
                                  <a:cs typeface="Times New Roman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fr-FR" sz="2400" i="1">
                                  <a:latin typeface="Cambria Math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400" i="1">
                              <a:latin typeface="Cambria Math"/>
                              <a:cs typeface="Times New Roman" pitchFamily="18" charset="0"/>
                            </a:rPr>
                            <m:t>𝑘</m:t>
                          </m:r>
                        </m:e>
                      </m:d>
                      <m:r>
                        <a:rPr lang="fr-FR" sz="2400" i="1">
                          <a:latin typeface="Cambria Math"/>
                          <a:cs typeface="Times New Roman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/>
                          <a:cs typeface="Times New Roman" pitchFamily="18" charset="0"/>
                        </a:rPr>
                        <m:t>0.</m:t>
                      </m:r>
                    </m:oMath>
                  </m:oMathPara>
                </a14:m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ince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>
                        <a:latin typeface="Cambria Math"/>
                        <a:cs typeface="Times New Roman" pitchFamily="18" charset="0"/>
                      </a:rPr>
                      <m:t>  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≠0</m:t>
                    </m:r>
                  </m:oMath>
                </a14:m>
                <a:r>
                  <a:rPr lang="fr-FR" sz="2400" i="1" dirty="0">
                    <a:latin typeface="Cambria Math"/>
                    <a:cs typeface="Times New Roman" pitchFamily="18" charset="0"/>
                  </a:rPr>
                  <a:t>  </a:t>
                </a:r>
                <a:r>
                  <a:rPr lang="fr-FR" sz="2400" dirty="0" smtClean="0">
                    <a:latin typeface="Cambria Math"/>
                    <a:cs typeface="Times New Roman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1−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</m:e>
                      <m:sup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=0.</m:t>
                    </m:r>
                  </m:oMath>
                </a14:m>
                <a:endParaRPr lang="fr-FR" sz="2400" dirty="0">
                  <a:latin typeface="Cambria Math"/>
                  <a:cs typeface="Times New Roman" pitchFamily="18" charset="0"/>
                </a:endParaRPr>
              </a:p>
              <a:p>
                <a:r>
                  <a:rPr lang="fr-FR" sz="2400" dirty="0" err="1" smtClean="0">
                    <a:latin typeface="Cambria Math"/>
                    <a:cs typeface="Times New Roman" pitchFamily="18" charset="0"/>
                  </a:rPr>
                  <a:t>Now</a:t>
                </a:r>
                <a:r>
                  <a:rPr lang="fr-FR" sz="2400" dirty="0" smtClean="0">
                    <a:latin typeface="Cambria Math"/>
                    <a:cs typeface="Times New Roman" pitchFamily="18" charset="0"/>
                  </a:rPr>
                  <a:t>, as 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𝑘</m:t>
                    </m:r>
                  </m:oMath>
                </a14:m>
                <a:r>
                  <a:rPr lang="fr-FR" sz="2400" dirty="0">
                    <a:latin typeface="Cambria Math"/>
                    <a:cs typeface="Times New Roman" pitchFamily="18" charset="0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𝑘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′</m:t>
                    </m:r>
                  </m:oMath>
                </a14:m>
                <a:r>
                  <a:rPr lang="fr-FR" sz="2400" dirty="0">
                    <a:latin typeface="Cambria Math"/>
                    <a:cs typeface="Times New Roman" pitchFamily="18" charset="0"/>
                  </a:rPr>
                  <a:t> </a:t>
                </a:r>
                <a:r>
                  <a:rPr lang="fr-FR" sz="2400" dirty="0" smtClean="0">
                    <a:latin typeface="Cambria Math"/>
                    <a:cs typeface="Times New Roman" pitchFamily="18" charset="0"/>
                  </a:rPr>
                  <a:t>are positive </a:t>
                </a:r>
                <a:r>
                  <a:rPr lang="fr-FR" sz="2400" dirty="0" err="1" smtClean="0">
                    <a:latin typeface="Cambria Math"/>
                    <a:cs typeface="Times New Roman" pitchFamily="18" charset="0"/>
                  </a:rPr>
                  <a:t>integers</a:t>
                </a:r>
                <a:r>
                  <a:rPr lang="fr-FR" sz="2400" dirty="0" smtClean="0">
                    <a:latin typeface="Cambria Math"/>
                    <a:cs typeface="Times New Roman" pitchFamily="18" charset="0"/>
                  </a:rPr>
                  <a:t>, </a:t>
                </a:r>
                <a:r>
                  <a:rPr lang="fr-FR" sz="2400" dirty="0" err="1" smtClean="0">
                    <a:latin typeface="Cambria Math"/>
                    <a:cs typeface="Times New Roman" pitchFamily="18" charset="0"/>
                  </a:rPr>
                  <a:t>we</a:t>
                </a:r>
                <a:r>
                  <a:rPr lang="fr-FR" sz="2400" dirty="0" smtClean="0">
                    <a:latin typeface="Cambria Math"/>
                    <a:cs typeface="Times New Roman" pitchFamily="18" charset="0"/>
                  </a:rPr>
                  <a:t> have</a:t>
                </a:r>
                <a:endParaRPr lang="fr-FR" sz="2400" dirty="0">
                  <a:latin typeface="Cambria Math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fr-FR" sz="2400" i="1">
                              <a:latin typeface="Cambria Math"/>
                              <a:cs typeface="Times New Roman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fr-FR" sz="2400" i="1">
                              <a:latin typeface="Cambria Math"/>
                              <a:cs typeface="Times New Roman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2400" i="1">
                          <a:latin typeface="Cambria Math"/>
                          <a:cs typeface="Times New Roman" pitchFamily="18" charset="0"/>
                        </a:rPr>
                        <m:t>𝑘</m:t>
                      </m:r>
                      <m:r>
                        <a:rPr lang="fr-FR" sz="2400" i="1">
                          <a:latin typeface="Cambria Math"/>
                          <a:cs typeface="Times New Roman" pitchFamily="18" charset="0"/>
                        </a:rPr>
                        <m:t>=1⟺</m:t>
                      </m:r>
                      <m:r>
                        <a:rPr lang="fr-FR" sz="2400" b="0" i="1" smtClean="0">
                          <a:latin typeface="Cambria Math"/>
                          <a:cs typeface="Times New Roman" pitchFamily="18" charset="0"/>
                        </a:rPr>
                        <m:t>𝑘</m:t>
                      </m:r>
                      <m:r>
                        <a:rPr lang="fr-FR" sz="2400" b="0" i="1" smtClean="0">
                          <a:latin typeface="Cambria Math"/>
                          <a:cs typeface="Times New Roman" pitchFamily="18" charset="0"/>
                        </a:rPr>
                        <m:t>′=</m:t>
                      </m:r>
                      <m:r>
                        <a:rPr lang="fr-FR" sz="2400" i="1">
                          <a:latin typeface="Cambria Math"/>
                          <a:cs typeface="Times New Roman" pitchFamily="18" charset="0"/>
                        </a:rPr>
                        <m:t>𝑘</m:t>
                      </m:r>
                      <m:r>
                        <a:rPr lang="fr-FR" sz="2400" i="1">
                          <a:latin typeface="Cambria Math"/>
                          <a:cs typeface="Times New Roman" pitchFamily="18" charset="0"/>
                        </a:rPr>
                        <m:t>=1.</m:t>
                      </m:r>
                    </m:oMath>
                  </m:oMathPara>
                </a14:m>
                <a:endParaRPr lang="fr-FR" sz="2400" dirty="0">
                  <a:latin typeface="Cambria Math"/>
                  <a:cs typeface="Times New Roman" pitchFamily="18" charset="0"/>
                </a:endParaRPr>
              </a:p>
              <a:p>
                <a:r>
                  <a:rPr lang="fr-FR" sz="2400" dirty="0" err="1" smtClean="0">
                    <a:latin typeface="Cambria Math"/>
                    <a:cs typeface="Times New Roman" pitchFamily="18" charset="0"/>
                  </a:rPr>
                  <a:t>Hence</a:t>
                </a:r>
                <a:r>
                  <a:rPr lang="fr-FR" sz="2400" dirty="0" smtClean="0">
                    <a:latin typeface="Cambria Math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400" dirty="0">
                  <a:latin typeface="Cambria Math"/>
                  <a:cs typeface="Times New Roman" pitchFamily="18" charset="0"/>
                </a:endParaRPr>
              </a:p>
              <a:p>
                <a:endParaRPr lang="fr-FR" sz="2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470166"/>
                <a:ext cx="8460320" cy="3477875"/>
              </a:xfrm>
              <a:prstGeom prst="rect">
                <a:avLst/>
              </a:prstGeom>
              <a:blipFill rotWithShape="0">
                <a:blip r:embed="rId3"/>
                <a:stretch>
                  <a:fillRect l="-1153" t="-14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471603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0" y="306280"/>
            <a:ext cx="5554960" cy="779570"/>
          </a:xfrm>
        </p:spPr>
        <p:txBody>
          <a:bodyPr/>
          <a:lstStyle/>
          <a:p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Examples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545636"/>
                <a:ext cx="8363272" cy="324035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We show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now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that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the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not </a:t>
                </a:r>
                <a:r>
                  <a:rPr lang="fr-FR" sz="2400" dirty="0" err="1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symmetric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have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symmetric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⟺∀</m:t>
                    </m:r>
                    <m:r>
                      <a:rPr lang="fr-FR" sz="24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a:rPr lang="fr-FR" sz="24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fr-FR" sz="2400" b="0" i="0" smtClean="0">
                        <a:latin typeface="Cambria Math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b="0" i="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  <m:r>
                      <a:rPr lang="fr-FR" sz="2400" i="1" dirty="0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⟹</m:t>
                    </m:r>
                    <m:r>
                      <a:rPr lang="fr-FR" sz="2400" b="0" i="1" dirty="0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b="0" i="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x,</a:t>
                </a:r>
              </a:p>
              <a:p>
                <a:pPr marL="0" indent="0">
                  <a:buNone/>
                </a:pPr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545636"/>
                <a:ext cx="8363272" cy="3240359"/>
              </a:xfrm>
              <a:blipFill rotWithShape="0">
                <a:blip r:embed="rId3"/>
                <a:stretch>
                  <a:fillRect l="-1093" t="-15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0124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0" y="306280"/>
            <a:ext cx="5554960" cy="779570"/>
          </a:xfrm>
        </p:spPr>
        <p:txBody>
          <a:bodyPr/>
          <a:lstStyle/>
          <a:p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314451"/>
                <a:ext cx="8219256" cy="3280172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fr-F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Then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not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symmetric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⟺</m:t>
                      </m:r>
                    </m:oMath>
                  </m:oMathPara>
                </a14:m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</a:rPr>
                      <m:t>∃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: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</a:rPr>
                      <m:t>𝑥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fr-FR" sz="240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2400">
                        <a:latin typeface="Cambria Math"/>
                        <a:cs typeface="Times New Roman" pitchFamily="18" charset="0"/>
                      </a:rPr>
                      <m:t>y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fr-FR" sz="2400" i="1">
                        <a:latin typeface="Cambria Math"/>
                      </a:rPr>
                      <m:t>(</m:t>
                    </m:r>
                    <m:r>
                      <a:rPr lang="fr-FR" sz="2400" i="1">
                        <a:latin typeface="Cambria Math"/>
                      </a:rPr>
                      <m:t>𝑦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x).</a:t>
                </a:r>
              </a:p>
              <a:p>
                <a:pPr marL="11430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314451"/>
                <a:ext cx="8219256" cy="3280172"/>
              </a:xfrm>
              <a:blipFill rotWithShape="0">
                <a:blip r:embed="rId3"/>
                <a:stretch>
                  <a:fillRect l="-11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420005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0" y="306280"/>
            <a:ext cx="5554960" cy="779570"/>
          </a:xfrm>
        </p:spPr>
        <p:txBody>
          <a:bodyPr/>
          <a:lstStyle/>
          <a:p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14450"/>
                <a:ext cx="8291264" cy="327352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This last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statement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true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Indeed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, for</a:t>
                </a:r>
              </a:p>
              <a:p>
                <a:pPr marL="0" indent="0">
                  <a:buNone/>
                </a:pPr>
                <a:endParaRPr lang="fr-FR" sz="2400" b="0" i="1" dirty="0" smtClean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𝑥</m:t>
                    </m:r>
                    <m:r>
                      <a:rPr lang="fr-FR" sz="2400" b="0" i="1" smtClean="0">
                        <a:latin typeface="Cambria Math"/>
                      </a:rPr>
                      <m:t>=2,  </m:t>
                    </m:r>
                    <m:r>
                      <a:rPr lang="fr-FR" sz="2400" b="0" i="1" smtClean="0">
                        <a:latin typeface="Cambria Math"/>
                      </a:rPr>
                      <m:t>𝑦</m:t>
                    </m:r>
                    <m:r>
                      <a:rPr lang="fr-FR" sz="2400" b="0" i="1" smtClean="0">
                        <a:latin typeface="Cambria Math"/>
                      </a:rPr>
                      <m:t>=4, </m:t>
                    </m:r>
                  </m:oMath>
                </a14:m>
                <a:r>
                  <a:rPr lang="fr-FR" sz="2400" b="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have</a:t>
                </a:r>
                <a:endParaRPr lang="fr-FR" sz="24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2 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divides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4, but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does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not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divide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2.</m:t>
                    </m:r>
                  </m:oMath>
                </a14:m>
                <a:endParaRPr lang="fr-FR" sz="24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Therefore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not </a:t>
                </a:r>
                <a:r>
                  <a:rPr lang="fr-FR" sz="2400" dirty="0" err="1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symmetric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fr-FR" sz="2400" dirty="0"/>
                  <a:t> </a:t>
                </a:r>
                <a:endParaRPr lang="fr-FR" sz="2400" b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fr-FR" dirty="0" smtClean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4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14450"/>
                <a:ext cx="8291264" cy="3273523"/>
              </a:xfrm>
              <a:blipFill rotWithShape="0">
                <a:blip r:embed="rId3"/>
                <a:stretch>
                  <a:fillRect l="-1176" t="-1490" b="-39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92895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0" y="306280"/>
            <a:ext cx="5554960" cy="779570"/>
          </a:xfrm>
        </p:spPr>
        <p:txBody>
          <a:bodyPr>
            <a:noAutofit/>
          </a:bodyPr>
          <a:lstStyle/>
          <a:p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Summary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131840" y="1275606"/>
                <a:ext cx="5760646" cy="3744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fr-F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indent="-342900">
                  <a:buFont typeface="Wingdings" panose="05000000000000000000" pitchFamily="2" charset="2"/>
                  <a:buChar char="v"/>
                </a:pPr>
                <a:r>
                  <a:rPr lang="fr-FR" dirty="0" err="1" smtClean="0">
                    <a:latin typeface="Times New Roman" pitchFamily="18" charset="0"/>
                    <a:cs typeface="Times New Roman" pitchFamily="18" charset="0"/>
                  </a:rPr>
                  <a:t>Some</a:t>
                </a:r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dirty="0" err="1" smtClean="0">
                    <a:latin typeface="Times New Roman" pitchFamily="18" charset="0"/>
                    <a:cs typeface="Times New Roman" pitchFamily="18" charset="0"/>
                  </a:rPr>
                  <a:t>definitions</a:t>
                </a:r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indent="-342900">
                  <a:buFont typeface="Wingdings" panose="05000000000000000000" pitchFamily="2" charset="2"/>
                  <a:buChar char="v"/>
                </a:pPr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Types of Relations</a:t>
                </a:r>
              </a:p>
              <a:p>
                <a:pPr indent="-342900">
                  <a:buFont typeface="Wingdings" panose="05000000000000000000" pitchFamily="2" charset="2"/>
                  <a:buChar char="v"/>
                </a:pPr>
                <a:r>
                  <a:rPr lang="fr-FR" dirty="0" err="1" smtClean="0">
                    <a:latin typeface="Times New Roman" pitchFamily="18" charset="0"/>
                    <a:cs typeface="Times New Roman" pitchFamily="18" charset="0"/>
                  </a:rPr>
                  <a:t>Some</a:t>
                </a:r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dirty="0" err="1" smtClean="0">
                    <a:latin typeface="Times New Roman" pitchFamily="18" charset="0"/>
                    <a:cs typeface="Times New Roman" pitchFamily="18" charset="0"/>
                  </a:rPr>
                  <a:t>examples</a:t>
                </a:r>
                <a:endParaRPr lang="fr-F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indent="-342900">
                  <a:buFont typeface="Wingdings" panose="05000000000000000000" pitchFamily="2" charset="2"/>
                  <a:buChar char="v"/>
                </a:pPr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Equivalence relation</a:t>
                </a:r>
                <a:endParaRPr lang="fr-FR" dirty="0">
                  <a:latin typeface="Times New Roman" pitchFamily="18" charset="0"/>
                  <a:cs typeface="Times New Roman" pitchFamily="18" charset="0"/>
                </a:endParaRPr>
              </a:p>
              <a:p>
                <a:pPr indent="-342900">
                  <a:buFont typeface="Wingdings" panose="05000000000000000000" pitchFamily="2" charset="2"/>
                  <a:buChar char="v"/>
                </a:pPr>
                <a:r>
                  <a:rPr lang="fr-FR" dirty="0" err="1" smtClean="0">
                    <a:latin typeface="Times New Roman" pitchFamily="18" charset="0"/>
                    <a:cs typeface="Times New Roman" pitchFamily="18" charset="0"/>
                  </a:rPr>
                  <a:t>Order</a:t>
                </a:r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 relation</a:t>
                </a:r>
                <a:endParaRPr lang="fr-FR" dirty="0">
                  <a:latin typeface="Times New Roman" pitchFamily="18" charset="0"/>
                  <a:cs typeface="Times New Roman" pitchFamily="18" charset="0"/>
                </a:endParaRPr>
              </a:p>
              <a:p>
                <a:pPr indent="-342900">
                  <a:buFont typeface="Wingdings" panose="05000000000000000000" pitchFamily="2" charset="2"/>
                  <a:buChar char="v"/>
                </a:pPr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Total and partial </a:t>
                </a:r>
                <a:r>
                  <a:rPr lang="fr-FR" dirty="0" err="1" smtClean="0">
                    <a:latin typeface="Times New Roman" pitchFamily="18" charset="0"/>
                    <a:cs typeface="Times New Roman" pitchFamily="18" charset="0"/>
                  </a:rPr>
                  <a:t>order</a:t>
                </a:r>
                <a:endParaRPr lang="fr-F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indent="-342900">
                  <a:buFont typeface="Wingdings" panose="05000000000000000000" pitchFamily="2" charset="2"/>
                  <a:buChar char="v"/>
                </a:pPr>
                <a:r>
                  <a:rPr lang="fr-FR" dirty="0" err="1" smtClean="0">
                    <a:latin typeface="Times New Roman" pitchFamily="18" charset="0"/>
                    <a:cs typeface="Times New Roman" pitchFamily="18" charset="0"/>
                  </a:rPr>
                  <a:t>Orders</a:t>
                </a:r>
                <a:r>
                  <a:rPr lang="fr-FR" dirty="0" smtClean="0">
                    <a:latin typeface="Times New Roman" pitchFamily="18" charset="0"/>
                    <a:cs typeface="Times New Roman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  <m:r>
                      <a:rPr lang="fr-FR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fr-FR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</m:oMath>
                </a14:m>
                <a:endParaRPr lang="fr-FR" dirty="0">
                  <a:latin typeface="Times New Roman" pitchFamily="18" charset="0"/>
                  <a:cs typeface="Times New Roman" pitchFamily="18" charset="0"/>
                </a:endParaRPr>
              </a:p>
              <a:p>
                <a:pPr indent="-342900">
                  <a:buFont typeface="Wingdings" panose="05000000000000000000" pitchFamily="2" charset="2"/>
                  <a:buChar char="v"/>
                </a:pPr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1840" y="1275606"/>
                <a:ext cx="5760646" cy="3744000"/>
              </a:xfrm>
              <a:blipFill rotWithShape="0">
                <a:blip r:embed="rId3"/>
                <a:stretch>
                  <a:fillRect l="-148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66118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0" y="306280"/>
            <a:ext cx="5554960" cy="779570"/>
          </a:xfrm>
        </p:spPr>
        <p:txBody>
          <a:bodyPr/>
          <a:lstStyle/>
          <a:p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314451"/>
            <a:ext cx="8219256" cy="3280172"/>
          </a:xfrm>
        </p:spPr>
        <p:txBody>
          <a:bodyPr/>
          <a:lstStyle/>
          <a:p>
            <a:pPr marL="0" indent="0">
              <a:buNone/>
            </a:pPr>
            <a:endParaRPr lang="fr-FR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Warning !</a:t>
            </a:r>
            <a:endParaRPr lang="fr-FR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The notions of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symmetric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fr-FR" sz="2800" dirty="0" err="1" smtClean="0">
                <a:latin typeface="Times New Roman" pitchFamily="18" charset="0"/>
                <a:cs typeface="Times New Roman" pitchFamily="18" charset="0"/>
              </a:rPr>
              <a:t>antisymmetric</a:t>
            </a:r>
            <a:r>
              <a:rPr lang="fr-FR" sz="2800" dirty="0" smtClean="0">
                <a:latin typeface="Times New Roman" pitchFamily="18" charset="0"/>
                <a:cs typeface="Times New Roman" pitchFamily="18" charset="0"/>
              </a:rPr>
              <a:t> are not opposite.</a:t>
            </a:r>
            <a:endParaRPr lang="fr-FR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65450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0" y="306280"/>
            <a:ext cx="5554960" cy="779570"/>
          </a:xfrm>
        </p:spPr>
        <p:txBody>
          <a:bodyPr/>
          <a:lstStyle/>
          <a:p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314451"/>
                <a:ext cx="8507288" cy="37080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fr-FR" sz="2400" dirty="0" smtClean="0">
                    <a:solidFill>
                      <a:srgbClr val="92D050"/>
                    </a:solidFill>
                    <a:latin typeface="Times New Roman" pitchFamily="18" charset="0"/>
                    <a:cs typeface="Times New Roman" pitchFamily="18" charset="0"/>
                  </a:rPr>
                  <a:t>Example 3</a:t>
                </a:r>
              </a:p>
              <a:p>
                <a:pPr marL="0" indent="0">
                  <a:buNone/>
                </a:pP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Consider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the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defined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</a:rPr>
                      <m:t>ℝ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by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 dirty="0">
                          <a:latin typeface="Cambria Math"/>
                          <a:ea typeface="Cambria Math"/>
                          <a:cs typeface="Times New Roman" pitchFamily="18" charset="0"/>
                        </a:rPr>
                        <m:t>∀</m:t>
                      </m:r>
                      <m:r>
                        <a:rPr lang="fr-FR" sz="2400" i="1" dirty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fr-FR" sz="2400" i="1" dirty="0">
                          <a:latin typeface="Cambria Math"/>
                          <a:ea typeface="Cambria Math"/>
                          <a:cs typeface="Times New Roman" pitchFamily="18" charset="0"/>
                        </a:rPr>
                        <m:t>,</m:t>
                      </m:r>
                      <m:r>
                        <a:rPr lang="fr-FR" sz="2400" i="1" dirty="0">
                          <a:latin typeface="Cambria Math"/>
                          <a:ea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fr-FR" sz="2400" i="1" dirty="0">
                          <a:latin typeface="Cambria Math"/>
                          <a:ea typeface="Cambria Math"/>
                          <a:cs typeface="Times New Roman" pitchFamily="18" charset="0"/>
                        </a:rPr>
                        <m:t>∈</m:t>
                      </m:r>
                      <m:r>
                        <a:rPr lang="fr-FR" sz="2400" i="1" dirty="0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ℝ</m:t>
                      </m:r>
                      <m:r>
                        <a:rPr lang="fr-FR" sz="2400">
                          <a:latin typeface="Cambria Math"/>
                          <a:cs typeface="Times New Roman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fr-FR" sz="2400" dirty="0">
                          <a:latin typeface="Times New Roman" pitchFamily="18" charset="0"/>
                          <a:cs typeface="Times New Roman" pitchFamily="18" charset="0"/>
                        </a:rPr>
                        <m:t> </m:t>
                      </m:r>
                      <m:r>
                        <a:rPr lang="fr-FR" sz="2400" i="1" dirty="0">
                          <a:latin typeface="Cambria Math"/>
                          <a:cs typeface="Times New Roman" pitchFamily="18" charset="0"/>
                        </a:rPr>
                        <m:t>𝑥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/>
                              <a:cs typeface="Times New Roman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/>
                              <a:cs typeface="Times New Roman" pitchFamily="18" charset="0"/>
                            </a:rPr>
                            <m:t>3</m:t>
                          </m:r>
                        </m:sub>
                      </m:sSub>
                      <m:r>
                        <a:rPr lang="fr-FR" sz="2400" i="1" dirty="0">
                          <a:latin typeface="Cambria Math"/>
                          <a:cs typeface="Times New Roman" pitchFamily="18" charset="0"/>
                        </a:rPr>
                        <m:t>𝑦</m:t>
                      </m:r>
                      <m:r>
                        <a:rPr lang="fr-FR" sz="2400" i="1" dirty="0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⟺</m:t>
                      </m:r>
                      <m:sSup>
                        <m:sSupPr>
                          <m:ctrlPr>
                            <a:rPr lang="fr-FR" sz="2400" b="0" i="1" dirty="0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fr-FR" sz="2400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400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i="1" dirty="0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≤</m:t>
                      </m:r>
                      <m:sSup>
                        <m:sSupPr>
                          <m:ctrlPr>
                            <a:rPr lang="fr-FR" sz="2400" i="1" dirty="0" smtClean="0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sSupPr>
                        <m:e>
                          <m:r>
                            <a:rPr lang="fr-FR" sz="2400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sz="2400" b="0" i="1" dirty="0" smtClean="0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0" dirty="0" smtClean="0">
                          <a:latin typeface="Cambria Math" panose="02040503050406030204" pitchFamily="18" charset="0"/>
                          <a:ea typeface="Cambria Math"/>
                          <a:cs typeface="Times New Roman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solidFill>
                      <a:srgbClr val="0070C0"/>
                    </a:solidFill>
                    <a:latin typeface="Times New Roman" pitchFamily="18" charset="0"/>
                    <a:ea typeface="Cambria Math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Times New Roman" pitchFamily="18" charset="0"/>
                    <a:ea typeface="Cambria Math"/>
                    <a:cs typeface="Times New Roman" pitchFamily="18" charset="0"/>
                  </a:rPr>
                  <a:t> not </a:t>
                </a:r>
                <a:r>
                  <a:rPr lang="fr-FR" sz="2400" dirty="0" err="1" smtClean="0">
                    <a:solidFill>
                      <a:srgbClr val="0070C0"/>
                    </a:solidFill>
                    <a:latin typeface="Times New Roman" pitchFamily="18" charset="0"/>
                    <a:ea typeface="Cambria Math"/>
                    <a:cs typeface="Times New Roman" pitchFamily="18" charset="0"/>
                  </a:rPr>
                  <a:t>symmetric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because</a:t>
                </a:r>
                <a:endParaRPr lang="fr-FR" sz="24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</a:rPr>
                      <m:t>∃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fr-FR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=−1,  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=2</m:t>
                    </m:r>
                    <m:r>
                      <a:rPr lang="fr-FR" sz="2400">
                        <a:latin typeface="Cambria Math"/>
                        <a:ea typeface="Cambria Math"/>
                      </a:rPr>
                      <m:t>, 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such </a:t>
                </a:r>
                <a:r>
                  <a:rPr lang="fr-FR" sz="2400" dirty="0" err="1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that</a:t>
                </a:r>
                <a:r>
                  <a:rPr lang="fr-FR" sz="24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fr-FR" sz="24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fr-FR" sz="2400" i="1" dirty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/>
                          <a:ea typeface="Cambria Math"/>
                        </a:rPr>
                        <m:t>1≤4 </m:t>
                      </m:r>
                      <m:r>
                        <m:rPr>
                          <m:sty m:val="p"/>
                        </m:rPr>
                        <a:rPr lang="fr-FR" sz="2400" b="0" i="0" smtClean="0">
                          <a:latin typeface="Cambria Math" panose="02040503050406030204" pitchFamily="18" charset="0"/>
                          <a:ea typeface="Cambria Math"/>
                        </a:rPr>
                        <m:t>and</m:t>
                      </m:r>
                      <m:r>
                        <a:rPr lang="fr-F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fr-FR" sz="2400" i="1">
                          <a:latin typeface="Cambria Math"/>
                        </a:rPr>
                        <m:t>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fr-FR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/>
                              <a:cs typeface="Times New Roman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fr-FR" sz="24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−1</m:t>
                      </m:r>
                      <m:r>
                        <m:rPr>
                          <m:nor/>
                        </m:rPr>
                        <a:rPr lang="fr-FR" sz="2400" dirty="0">
                          <a:latin typeface="Times New Roman" pitchFamily="18" charset="0"/>
                          <a:cs typeface="Times New Roman" pitchFamily="18" charset="0"/>
                        </a:rPr>
                        <m:t>).</m:t>
                      </m:r>
                    </m:oMath>
                  </m:oMathPara>
                </a14:m>
                <a:endParaRPr lang="fr-FR" sz="24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endParaRPr lang="fr-FR" sz="2400" i="1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314451"/>
                <a:ext cx="8507288" cy="3708000"/>
              </a:xfrm>
              <a:blipFill rotWithShape="0">
                <a:blip r:embed="rId3"/>
                <a:stretch>
                  <a:fillRect l="-1074" t="-13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5403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0" y="306280"/>
            <a:ext cx="5554960" cy="779570"/>
          </a:xfrm>
        </p:spPr>
        <p:txBody>
          <a:bodyPr/>
          <a:lstStyle/>
          <a:p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75606"/>
                <a:ext cx="8435280" cy="3672000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Times New Roman" pitchFamily="18" charset="0"/>
                    <a:ea typeface="Cambria Math"/>
                    <a:cs typeface="Times New Roman" pitchFamily="18" charset="0"/>
                  </a:rPr>
                  <a:t>is not </a:t>
                </a:r>
                <a:r>
                  <a:rPr lang="fr-FR" sz="2400" dirty="0" err="1" smtClean="0">
                    <a:solidFill>
                      <a:srgbClr val="0070C0"/>
                    </a:solidFill>
                    <a:latin typeface="Times New Roman" pitchFamily="18" charset="0"/>
                    <a:ea typeface="Cambria Math"/>
                    <a:cs typeface="Times New Roman" pitchFamily="18" charset="0"/>
                  </a:rPr>
                  <a:t>antisymmetric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Times New Roman" pitchFamily="18" charset="0"/>
                    <a:ea typeface="Cambria Math"/>
                    <a:cs typeface="Times New Roman" pitchFamily="18" charset="0"/>
                  </a:rPr>
                  <a:t>.</a:t>
                </a:r>
                <a:r>
                  <a:rPr lang="fr-FR" sz="24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Indeed</a:t>
                </a:r>
                <a:r>
                  <a:rPr lang="fr-FR" sz="24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,</a:t>
                </a:r>
                <a:endParaRPr lang="fr-FR" sz="24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</a:rPr>
                      <m:t>∃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∈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ℝ</m:t>
                    </m:r>
                  </m:oMath>
                </a14:m>
                <a:r>
                  <a:rPr lang="fr-FR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=−2,  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=2</m:t>
                    </m:r>
                    <m:r>
                      <a:rPr lang="fr-FR" sz="2400"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  <a:ea typeface="Cambria Math"/>
                      </a:rPr>
                      <m:t>such</m:t>
                    </m:r>
                    <m:r>
                      <a:rPr lang="fr-FR" sz="2400" b="0" i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  <a:ea typeface="Cambria Math"/>
                      </a:rPr>
                      <m:t>that</m:t>
                    </m:r>
                  </m:oMath>
                </a14:m>
                <a:endParaRPr lang="fr-FR" sz="24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fr-FR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fr-FR" sz="24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4≤4</m:t>
                    </m:r>
                  </m:oMath>
                </a14:m>
                <a:endParaRPr lang="fr-FR" sz="24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4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and </a:t>
                </a:r>
                <a:endParaRPr lang="fr-FR" sz="240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since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4≤4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, </a:t>
                </a:r>
              </a:p>
              <a:p>
                <a:pPr marL="0" indent="0">
                  <a:buNone/>
                </a:pPr>
                <a:endParaRPr lang="fr-FR" sz="240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a</a:t>
                </a:r>
                <a:r>
                  <a:rPr lang="fr-FR" sz="24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nd </a:t>
                </a:r>
                <a:r>
                  <a:rPr lang="fr-FR" sz="2400" dirty="0" err="1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we</a:t>
                </a:r>
                <a:r>
                  <a:rPr lang="fr-FR" sz="24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have  </a:t>
                </a:r>
                <a14:m>
                  <m:oMath xmlns:m="http://schemas.openxmlformats.org/officeDocument/2006/math">
                    <m:r>
                      <a:rPr lang="fr-FR" sz="2400" b="0" i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−2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≠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2.</m:t>
                    </m:r>
                  </m:oMath>
                </a14:m>
                <a:endParaRPr lang="fr-FR" sz="24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75606"/>
                <a:ext cx="8435280" cy="3672000"/>
              </a:xfrm>
              <a:blipFill rotWithShape="0">
                <a:blip r:embed="rId3"/>
                <a:stretch>
                  <a:fillRect l="-1084" t="-132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18476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0" y="306280"/>
            <a:ext cx="5554960" cy="779570"/>
          </a:xfrm>
        </p:spPr>
        <p:txBody>
          <a:bodyPr/>
          <a:lstStyle/>
          <a:p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437624"/>
                <a:ext cx="7920880" cy="3582398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buNone/>
                </a:pPr>
                <a:r>
                  <a:rPr lang="fr-FR" sz="9600" dirty="0" err="1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Example</a:t>
                </a:r>
                <a:r>
                  <a:rPr lang="fr-FR" sz="9600" dirty="0" smtClean="0">
                    <a:solidFill>
                      <a:srgbClr val="00B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9600" dirty="0" smtClean="0">
                    <a:solidFill>
                      <a:srgbClr val="00B050"/>
                    </a:solidFill>
                    <a:latin typeface="Times New Roman" pitchFamily="18" charset="0"/>
                    <a:cs typeface="Times New Roman" pitchFamily="18" charset="0"/>
                  </a:rPr>
                  <a:t>4</a:t>
                </a:r>
                <a:r>
                  <a:rPr lang="fr-FR" sz="14400" b="1" u="sng" dirty="0" smtClean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fr-FR" sz="6000" dirty="0" smtClean="0"/>
              </a:p>
              <a:p>
                <a:pPr marL="0" indent="0">
                  <a:buNone/>
                </a:pPr>
                <a:r>
                  <a:rPr lang="fr-FR" sz="9600" dirty="0" smtClean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fr-FR" sz="9600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fr-FR" sz="9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9600" dirty="0" err="1" smtClean="0">
                    <a:latin typeface="Times New Roman" pitchFamily="18" charset="0"/>
                    <a:cs typeface="Times New Roman" pitchFamily="18" charset="0"/>
                  </a:rPr>
                  <a:t>be</a:t>
                </a:r>
                <a:r>
                  <a:rPr lang="fr-FR" sz="9600" dirty="0" smtClean="0"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fr-FR" sz="9600" dirty="0" err="1" smtClean="0">
                    <a:latin typeface="Times New Roman" pitchFamily="18" charset="0"/>
                    <a:cs typeface="Times New Roman" pitchFamily="18" charset="0"/>
                  </a:rPr>
                  <a:t>nonempty</a:t>
                </a:r>
                <a:r>
                  <a:rPr lang="fr-FR" sz="9600" dirty="0" smtClean="0">
                    <a:latin typeface="Times New Roman" pitchFamily="18" charset="0"/>
                    <a:cs typeface="Times New Roman" pitchFamily="18" charset="0"/>
                  </a:rPr>
                  <a:t> set and </a:t>
                </a:r>
                <a:r>
                  <a:rPr lang="fr-FR" sz="9600" dirty="0" err="1" smtClean="0">
                    <a:latin typeface="Times New Roman" pitchFamily="18" charset="0"/>
                    <a:cs typeface="Times New Roman" pitchFamily="18" charset="0"/>
                  </a:rPr>
                  <a:t>let</a:t>
                </a:r>
                <a:r>
                  <a:rPr lang="fr-FR" sz="9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9600" b="0" i="1" smtClean="0">
                        <a:latin typeface="Cambria Math"/>
                        <a:ea typeface="Cambria Math"/>
                      </a:rPr>
                      <m:t>℘</m:t>
                    </m:r>
                    <m:d>
                      <m:dPr>
                        <m:ctrlPr>
                          <a:rPr lang="fr-FR" sz="9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9600" b="0" i="1" smtClean="0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fr-FR" sz="9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9600" dirty="0" err="1" smtClean="0">
                    <a:latin typeface="Times New Roman" pitchFamily="18" charset="0"/>
                    <a:cs typeface="Times New Roman" pitchFamily="18" charset="0"/>
                  </a:rPr>
                  <a:t>be</a:t>
                </a:r>
                <a:r>
                  <a:rPr lang="fr-FR" sz="9600" dirty="0" smtClean="0">
                    <a:latin typeface="Times New Roman" pitchFamily="18" charset="0"/>
                    <a:cs typeface="Times New Roman" pitchFamily="18" charset="0"/>
                  </a:rPr>
                  <a:t> the power set of </a:t>
                </a:r>
                <a14:m>
                  <m:oMath xmlns:m="http://schemas.openxmlformats.org/officeDocument/2006/math">
                    <m:r>
                      <a:rPr lang="fr-FR" sz="9600" b="0" i="1" smtClean="0">
                        <a:latin typeface="Cambria Math"/>
                      </a:rPr>
                      <m:t>𝐸</m:t>
                    </m:r>
                    <m:r>
                      <a:rPr lang="fr-FR" sz="9600" b="0" i="1" smtClean="0">
                        <a:latin typeface="Cambria Math"/>
                      </a:rPr>
                      <m:t>.</m:t>
                    </m:r>
                  </m:oMath>
                </a14:m>
                <a:endParaRPr lang="fr-FR" sz="9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sz="9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9600" dirty="0" smtClean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9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96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9600" b="0" i="1" smtClean="0"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sz="9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9600" dirty="0" err="1" smtClean="0">
                    <a:latin typeface="Times New Roman" pitchFamily="18" charset="0"/>
                    <a:cs typeface="Times New Roman" pitchFamily="18" charset="0"/>
                  </a:rPr>
                  <a:t>be</a:t>
                </a:r>
                <a:r>
                  <a:rPr lang="fr-FR" sz="9600" dirty="0" smtClean="0">
                    <a:latin typeface="Times New Roman" pitchFamily="18" charset="0"/>
                    <a:cs typeface="Times New Roman" pitchFamily="18" charset="0"/>
                  </a:rPr>
                  <a:t> the inclusion relation </a:t>
                </a:r>
                <a:r>
                  <a:rPr lang="fr-FR" sz="9600" dirty="0" err="1" smtClean="0">
                    <a:latin typeface="Times New Roman" pitchFamily="18" charset="0"/>
                    <a:cs typeface="Times New Roman" pitchFamily="18" charset="0"/>
                  </a:rPr>
                  <a:t>defined</a:t>
                </a:r>
                <a:r>
                  <a:rPr lang="fr-FR" sz="9600" dirty="0" smtClean="0">
                    <a:latin typeface="Times New Roman" pitchFamily="18" charset="0"/>
                    <a:cs typeface="Times New Roman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fr-FR" sz="9600" i="1">
                        <a:latin typeface="Cambria Math"/>
                        <a:ea typeface="Cambria Math"/>
                      </a:rPr>
                      <m:t>℘</m:t>
                    </m:r>
                    <m:d>
                      <m:dPr>
                        <m:ctrlPr>
                          <a:rPr lang="fr-FR" sz="9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9600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fr-FR" sz="9600" dirty="0" smtClean="0">
                    <a:latin typeface="Times New Roman" pitchFamily="18" charset="0"/>
                    <a:cs typeface="Times New Roman" pitchFamily="18" charset="0"/>
                  </a:rPr>
                  <a:t> as </a:t>
                </a:r>
                <a:r>
                  <a:rPr lang="fr-FR" sz="9600" dirty="0" err="1" smtClean="0">
                    <a:latin typeface="Times New Roman" pitchFamily="18" charset="0"/>
                    <a:cs typeface="Times New Roman" pitchFamily="18" charset="0"/>
                  </a:rPr>
                  <a:t>follows</a:t>
                </a:r>
                <a:r>
                  <a:rPr lang="fr-FR" sz="9600" dirty="0" smtClean="0">
                    <a:latin typeface="Times New Roman" pitchFamily="18" charset="0"/>
                    <a:cs typeface="Times New Roman" pitchFamily="18" charset="0"/>
                  </a:rPr>
                  <a:t> :</a:t>
                </a:r>
              </a:p>
              <a:p>
                <a:pPr marL="0" indent="0" algn="ctr">
                  <a:buNone/>
                </a:pPr>
                <a:endParaRPr lang="fr-FR" sz="9600" i="1" dirty="0">
                  <a:latin typeface="Cambria Math"/>
                  <a:ea typeface="Cambria Math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960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fr-FR" sz="9600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fr-FR" sz="9600" b="0" i="1" smtClean="0">
                        <a:latin typeface="Cambria Math"/>
                        <a:ea typeface="Cambria Math"/>
                      </a:rPr>
                      <m:t>,  </m:t>
                    </m:r>
                    <m:r>
                      <a:rPr lang="fr-FR" sz="9600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fr-FR" sz="9600" b="0" i="1" smtClean="0">
                        <a:latin typeface="Cambria Math"/>
                        <a:ea typeface="Cambria Math"/>
                      </a:rPr>
                      <m:t>∈℘</m:t>
                    </m:r>
                    <m:d>
                      <m:dPr>
                        <m:ctrlPr>
                          <a:rPr lang="fr-FR" sz="9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9600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fr-FR" sz="96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9600" b="0" i="1" dirty="0" smtClean="0">
                        <a:latin typeface="Cambria Math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fr-FR" sz="9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9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96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9600" b="0" i="1" smtClean="0"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</m:sub>
                    </m:sSub>
                    <m:r>
                      <a:rPr lang="fr-FR" sz="9600" b="0" i="1" smtClean="0">
                        <a:latin typeface="Cambria Math"/>
                        <a:cs typeface="Times New Roman" pitchFamily="18" charset="0"/>
                      </a:rPr>
                      <m:t>𝐵</m:t>
                    </m:r>
                    <m:groupChr>
                      <m:groupChrPr>
                        <m:chr m:val="⇔"/>
                        <m:vertJc m:val="bot"/>
                        <m:ctrlPr>
                          <a:rPr lang="fr-FR" sz="96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fr-FR" sz="9600" b="0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</m:e>
                    </m:groupChr>
                    <m:r>
                      <a:rPr lang="fr-FR" sz="96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fr-FR" sz="9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  <m:r>
                      <a:rPr lang="fr-FR" sz="9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𝐵</m:t>
                    </m:r>
                    <m:r>
                      <a:rPr lang="fr-FR" sz="9600" b="0" i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9600" b="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sz="96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sz="96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fr-FR" sz="9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fr-FR" sz="96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fr-FR" sz="9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fr-FR" sz="9600" dirty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fr-FR" sz="9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buFont typeface="Wingdings" pitchFamily="2" charset="2"/>
                  <a:buChar char="§"/>
                </a:pPr>
                <a:endParaRPr lang="fr-FR" sz="9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sz="9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fr-FR" sz="9600" i="1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fr-FR" sz="9600" b="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sz="9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fr-FR" sz="6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fr-FR" sz="4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sz="3400" dirty="0"/>
              </a:p>
              <a:p>
                <a:pPr marL="0" indent="0">
                  <a:buNone/>
                </a:pPr>
                <a:endParaRPr lang="fr-FR" sz="3400" dirty="0" smtClean="0"/>
              </a:p>
              <a:p>
                <a:pPr marL="0" indent="0">
                  <a:buNone/>
                </a:pPr>
                <a:endParaRPr lang="fr-FR" sz="3400" dirty="0" smtClean="0"/>
              </a:p>
              <a:p>
                <a:pPr marL="0" indent="0">
                  <a:buNone/>
                </a:pPr>
                <a:endParaRPr lang="fr-FR" sz="3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437624"/>
                <a:ext cx="7920880" cy="3582398"/>
              </a:xfrm>
              <a:blipFill rotWithShape="0">
                <a:blip r:embed="rId3"/>
                <a:stretch>
                  <a:fillRect l="-1154" t="-34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1614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0" y="306280"/>
            <a:ext cx="5554960" cy="779570"/>
          </a:xfrm>
        </p:spPr>
        <p:txBody>
          <a:bodyPr/>
          <a:lstStyle/>
          <a:p>
            <a:r>
              <a:rPr lang="fr-FR" sz="3200" dirty="0" err="1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14451"/>
                <a:ext cx="8291264" cy="3280172"/>
              </a:xfrm>
            </p:spPr>
            <p:txBody>
              <a:bodyPr/>
              <a:lstStyle/>
              <a:p>
                <a:endParaRPr lang="fr-FR" i="1" dirty="0" smtClean="0">
                  <a:latin typeface="Cambria Math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solidFill>
                      <a:srgbClr val="0070C0"/>
                    </a:solidFill>
                    <a:latin typeface="Times New Roman" pitchFamily="18" charset="0"/>
                    <a:ea typeface="Cambria Math"/>
                    <a:cs typeface="Times New Roman" pitchFamily="18" charset="0"/>
                  </a:rPr>
                  <a:t>reflexive</a:t>
                </a:r>
                <a:r>
                  <a:rPr lang="fr-FR" sz="24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since</a:t>
                </a:r>
                <a:r>
                  <a:rPr lang="fr-FR" sz="24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:endParaRPr lang="fr-FR" sz="2400" i="1" dirty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endParaRPr lang="fr-FR" sz="2400" i="1" dirty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𝐴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</m:oMath>
                </a14:m>
                <a:r>
                  <a:rPr lang="fr-FR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</a:rPr>
                      <m:t>℘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fr-FR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𝐴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𝐴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r>
                  <a:rPr lang="fr-FR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14451"/>
                <a:ext cx="8291264" cy="3280172"/>
              </a:xfrm>
              <a:blipFill rotWithShape="0">
                <a:blip r:embed="rId3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17751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03848" y="306280"/>
            <a:ext cx="5482952" cy="779570"/>
          </a:xfrm>
        </p:spPr>
        <p:txBody>
          <a:bodyPr/>
          <a:lstStyle/>
          <a:p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Examples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314451"/>
                <a:ext cx="8568952" cy="3636000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6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600" b="0" i="1" smtClean="0"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6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 not </a:t>
                </a:r>
                <a:r>
                  <a:rPr lang="fr-FR" sz="2600" dirty="0" err="1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symmetric</a:t>
                </a:r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600" dirty="0" err="1" smtClean="0">
                    <a:latin typeface="Times New Roman" pitchFamily="18" charset="0"/>
                    <a:cs typeface="Times New Roman" pitchFamily="18" charset="0"/>
                  </a:rPr>
                  <a:t>because</a:t>
                </a:r>
                <a:endParaRPr lang="fr-FR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fr-FR" sz="2600" i="1">
                        <a:latin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600" i="1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fr-FR" sz="2600" i="1">
                            <a:latin typeface="Cambria Math"/>
                            <a:cs typeface="Times New Roman" pitchFamily="18" charset="0"/>
                          </a:rPr>
                          <m:t>1,2,3,4</m:t>
                        </m:r>
                      </m:e>
                    </m:d>
                  </m:oMath>
                </a14:m>
                <a:r>
                  <a:rPr lang="fr-FR" sz="26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600" i="1" dirty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fr-FR" sz="2600" i="1" dirty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26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fr-FR" sz="2600" i="1" dirty="0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e>
                    </m:d>
                    <m:r>
                      <a:rPr lang="fr-FR" sz="2600" b="0" i="0" dirty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fr-FR" sz="2600" b="0" i="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2600" b="0" i="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and</m:t>
                    </m:r>
                    <m:r>
                      <a:rPr lang="fr-FR" sz="2600" b="0" i="0" dirty="0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fr-FR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600" i="1" dirty="0">
                        <a:latin typeface="Cambria Math"/>
                        <a:cs typeface="Times New Roman" pitchFamily="18" charset="0"/>
                      </a:rPr>
                      <m:t>𝐵</m:t>
                    </m:r>
                    <m:r>
                      <a:rPr lang="fr-FR" sz="2600" i="1" dirty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26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fr-FR" sz="2600" i="1" dirty="0">
                            <a:latin typeface="Cambria Math"/>
                            <a:cs typeface="Times New Roman" pitchFamily="18" charset="0"/>
                          </a:rPr>
                          <m:t>1,3</m:t>
                        </m:r>
                      </m:e>
                    </m:d>
                    <m:r>
                      <a:rPr lang="fr-FR" sz="2600" b="0" i="0" dirty="0" smtClean="0">
                        <a:latin typeface="Cambria Math"/>
                        <a:cs typeface="Times New Roman" pitchFamily="18" charset="0"/>
                      </a:rPr>
                      <m:t>,</m:t>
                    </m:r>
                  </m:oMath>
                </a14:m>
                <a:endParaRPr lang="fr-FR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600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fr-FR" sz="2600" dirty="0" err="1" smtClean="0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 have </a:t>
                </a:r>
                <a:endParaRPr lang="fr-FR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6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𝐴</m:t>
                    </m:r>
                    <m:r>
                      <a:rPr lang="fr-F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  <m:r>
                      <a:rPr lang="fr-FR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𝐵</m:t>
                    </m:r>
                    <m:r>
                      <a:rPr lang="fr-FR" sz="26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fr-FR" sz="2600" i="1">
                        <a:latin typeface="Cambria Math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fr-FR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6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600" b="0" i="1" smtClean="0"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600" i="1" dirty="0">
                        <a:latin typeface="Cambria Math"/>
                        <a:cs typeface="Times New Roman" pitchFamily="18" charset="0"/>
                      </a:rPr>
                      <m:t>𝐵</m:t>
                    </m:r>
                    <m:r>
                      <a:rPr lang="fr-FR" sz="2600" i="1" dirty="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600" dirty="0" err="1" smtClean="0">
                    <a:latin typeface="Times New Roman" pitchFamily="18" charset="0"/>
                    <a:cs typeface="Times New Roman" pitchFamily="18" charset="0"/>
                  </a:rPr>
                  <a:t>Since</a:t>
                </a:r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600" i="1">
                        <a:latin typeface="Cambria Math"/>
                        <a:cs typeface="Times New Roman" pitchFamily="18" charset="0"/>
                      </a:rPr>
                      <m:t>𝐵</m:t>
                    </m:r>
                  </m:oMath>
                </a14:m>
                <a:r>
                  <a:rPr lang="fr-FR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s</m:t>
                    </m:r>
                    <m:r>
                      <a:rPr lang="fr-FR" sz="2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2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not</m:t>
                    </m:r>
                    <m:r>
                      <a:rPr lang="fr-FR" sz="2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2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contained</m:t>
                    </m:r>
                    <m:r>
                      <a:rPr lang="fr-FR" sz="2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2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in</m:t>
                    </m:r>
                    <m:r>
                      <a:rPr lang="fr-FR" sz="26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fr-FR" sz="26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fr-FR" sz="26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, </m:t>
                    </m:r>
                  </m:oMath>
                </a14:m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600" dirty="0" err="1" smtClean="0"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600" dirty="0" err="1" smtClean="0">
                    <a:latin typeface="Times New Roman" pitchFamily="18" charset="0"/>
                    <a:cs typeface="Times New Roman" pitchFamily="18" charset="0"/>
                  </a:rPr>
                  <a:t>obtain</a:t>
                </a:r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fr-FR" sz="2600" dirty="0" smtClean="0">
                  <a:latin typeface="Cambria Math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¬</m:t>
                    </m:r>
                    <m:r>
                      <a:rPr lang="fr-FR" sz="2600">
                        <a:latin typeface="Cambria Math"/>
                        <a:cs typeface="Times New Roman" pitchFamily="18" charset="0"/>
                      </a:rPr>
                      <m:t>(</m:t>
                    </m:r>
                  </m:oMath>
                </a14:m>
                <a:r>
                  <a:rPr lang="fr-FR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600" b="0" i="1" dirty="0" smtClean="0">
                        <a:latin typeface="Cambria Math"/>
                        <a:cs typeface="Times New Roman" pitchFamily="18" charset="0"/>
                      </a:rPr>
                      <m:t>𝐵</m:t>
                    </m:r>
                  </m:oMath>
                </a14:m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6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600" b="0" i="1" smtClean="0"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600" b="0" i="0" dirty="0" smtClean="0">
                        <a:latin typeface="Cambria Math"/>
                      </a:rPr>
                      <m:t>A</m:t>
                    </m:r>
                    <m:r>
                      <a:rPr lang="fr-FR" sz="2600" i="1" dirty="0">
                        <a:latin typeface="Cambria Math"/>
                      </a:rPr>
                      <m:t>)</m:t>
                    </m:r>
                  </m:oMath>
                </a14:m>
                <a:r>
                  <a:rPr lang="fr-FR" sz="26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fr-FR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314451"/>
                <a:ext cx="8568952" cy="3636000"/>
              </a:xfrm>
              <a:blipFill rotWithShape="0">
                <a:blip r:embed="rId3"/>
                <a:stretch>
                  <a:fillRect l="-1067" t="-3356" b="-13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22609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0" y="306280"/>
            <a:ext cx="5554960" cy="779570"/>
          </a:xfrm>
        </p:spPr>
        <p:txBody>
          <a:bodyPr/>
          <a:lstStyle/>
          <a:p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611560" y="1314451"/>
                <a:ext cx="8075240" cy="3492000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6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6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600" b="0" i="1" smtClean="0"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6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600" dirty="0" err="1" smtClean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antisymmetric</a:t>
                </a:r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600" dirty="0" err="1" smtClean="0">
                    <a:latin typeface="Times New Roman" pitchFamily="18" charset="0"/>
                    <a:cs typeface="Times New Roman" pitchFamily="18" charset="0"/>
                  </a:rPr>
                  <a:t>since</a:t>
                </a:r>
                <a:endParaRPr lang="fr-FR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fr-FR" sz="2600" b="0" i="1" smtClean="0">
                        <a:latin typeface="Cambria Math"/>
                        <a:ea typeface="Cambria Math"/>
                      </a:rPr>
                      <m:t>∀</m:t>
                    </m:r>
                    <m:r>
                      <a:rPr lang="fr-FR" sz="2600" b="0" i="1" smtClean="0">
                        <a:latin typeface="Cambria Math"/>
                        <a:ea typeface="Cambria Math"/>
                      </a:rPr>
                      <m:t>𝐴</m:t>
                    </m:r>
                    <m:r>
                      <a:rPr lang="fr-FR" sz="26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fr-FR" sz="2600" b="0" i="1" smtClean="0">
                        <a:latin typeface="Cambria Math"/>
                        <a:ea typeface="Cambria Math"/>
                      </a:rPr>
                      <m:t>𝐵</m:t>
                    </m:r>
                    <m:r>
                      <a:rPr lang="fr-FR" sz="26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fr-FR" sz="26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600" i="1">
                        <a:latin typeface="Cambria Math"/>
                        <a:ea typeface="Cambria Math"/>
                      </a:rPr>
                      <m:t>℘</m:t>
                    </m:r>
                    <m:d>
                      <m:dPr>
                        <m:ctrlPr>
                          <a:rPr lang="fr-F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600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fr-FR" sz="260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, </a:t>
                </a:r>
                <a:endParaRPr lang="fr-FR" sz="2600" b="0" i="1" dirty="0" smtClean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6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6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600" b="0" i="1" smtClean="0"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600" b="0" i="1" dirty="0" smtClean="0">
                        <a:latin typeface="Cambria Math"/>
                        <a:cs typeface="Times New Roman" pitchFamily="18" charset="0"/>
                      </a:rPr>
                      <m:t>𝐵</m:t>
                    </m:r>
                  </m:oMath>
                </a14:m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2600" b="0" i="1" smtClean="0">
                        <a:latin typeface="Cambria Math"/>
                        <a:cs typeface="Times New Roman" pitchFamily="18" charset="0"/>
                      </a:rPr>
                      <m:t>𝐵</m:t>
                    </m:r>
                  </m:oMath>
                </a14:m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6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600" b="0" i="1" smtClean="0"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600" b="0" i="1" dirty="0" smtClean="0">
                        <a:latin typeface="Cambria Math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⟹</m:t>
                    </m:r>
                    <m:r>
                      <a:rPr lang="fr-FR" sz="2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𝐴</m:t>
                    </m:r>
                    <m:r>
                      <a:rPr lang="fr-FR" sz="2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r>
                      <a:rPr lang="fr-FR" sz="2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𝐵</m:t>
                    </m:r>
                  </m:oMath>
                </a14:m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fr-FR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600" dirty="0" err="1" smtClean="0">
                    <a:latin typeface="Times New Roman" pitchFamily="18" charset="0"/>
                    <a:cs typeface="Times New Roman" pitchFamily="18" charset="0"/>
                  </a:rPr>
                  <a:t>Indeed</a:t>
                </a:r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fr-FR" sz="2600" dirty="0" err="1" smtClean="0"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 have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600" i="1" dirty="0">
                        <a:latin typeface="Cambria Math"/>
                        <a:ea typeface="Cambria Math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fr-FR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6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600" b="0" i="1" smtClean="0"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600" i="1" dirty="0">
                        <a:latin typeface="Cambria Math"/>
                        <a:cs typeface="Times New Roman" pitchFamily="18" charset="0"/>
                      </a:rPr>
                      <m:t>𝐵</m:t>
                    </m:r>
                    <m:r>
                      <a:rPr lang="fr-FR" sz="260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⟺</m:t>
                    </m:r>
                    <m:r>
                      <a:rPr lang="fr-FR" sz="2600" b="0" i="1" dirty="0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fr-FR" sz="26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fr-FR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  <m:r>
                      <a:rPr lang="fr-FR" sz="26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𝐵</m:t>
                    </m:r>
                  </m:oMath>
                </a14:m>
                <a:endParaRPr lang="fr-FR" sz="26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and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600" b="0" i="1" smtClean="0">
                        <a:latin typeface="Cambria Math"/>
                        <a:cs typeface="Times New Roman" pitchFamily="18" charset="0"/>
                      </a:rPr>
                      <m:t>𝐵</m:t>
                    </m:r>
                  </m:oMath>
                </a14:m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6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6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600" b="0" i="1" smtClean="0"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sz="2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600" b="0" i="0" dirty="0" smtClean="0">
                        <a:latin typeface="Cambria Math"/>
                        <a:cs typeface="Times New Roman" pitchFamily="18" charset="0"/>
                      </a:rPr>
                      <m:t>A</m:t>
                    </m:r>
                    <m:r>
                      <a:rPr lang="fr-FR" sz="26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⟺</m:t>
                    </m:r>
                    <m:r>
                      <a:rPr lang="fr-FR" sz="2600" b="0" i="1" dirty="0" smtClean="0">
                        <a:latin typeface="Cambria Math"/>
                        <a:cs typeface="Times New Roman" pitchFamily="18" charset="0"/>
                      </a:rPr>
                      <m:t>𝐵</m:t>
                    </m:r>
                    <m:r>
                      <a:rPr lang="fr-FR" sz="2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⊆</m:t>
                    </m:r>
                    <m:r>
                      <a:rPr lang="fr-FR" sz="26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𝐴</m:t>
                    </m:r>
                    <m:r>
                      <a:rPr lang="fr-FR" sz="2600" b="0" i="0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600" dirty="0" err="1" smtClean="0">
                    <a:latin typeface="Times New Roman" pitchFamily="18" charset="0"/>
                    <a:cs typeface="Times New Roman" pitchFamily="18" charset="0"/>
                  </a:rPr>
                  <a:t>Therefore</a:t>
                </a:r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600" b="0" i="1" smtClean="0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fr-FR" sz="26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fr-FR" sz="2600" b="0" i="1" smtClean="0">
                        <a:latin typeface="Cambria Math"/>
                        <a:cs typeface="Times New Roman" pitchFamily="18" charset="0"/>
                      </a:rPr>
                      <m:t>𝐵</m:t>
                    </m:r>
                  </m:oMath>
                </a14:m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fr-FR" sz="26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560" y="1314451"/>
                <a:ext cx="8075240" cy="3492000"/>
              </a:xfrm>
              <a:blipFill rotWithShape="0">
                <a:blip r:embed="rId3"/>
                <a:stretch>
                  <a:fillRect l="-1132" t="-2448" b="-26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8638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0" y="306280"/>
            <a:ext cx="5554960" cy="779570"/>
          </a:xfrm>
        </p:spPr>
        <p:txBody>
          <a:bodyPr/>
          <a:lstStyle/>
          <a:p>
            <a:r>
              <a:rPr lang="fr-FR" sz="3200" dirty="0" err="1" smtClean="0">
                <a:latin typeface="Times New Roman" pitchFamily="18" charset="0"/>
                <a:cs typeface="Times New Roman" pitchFamily="18" charset="0"/>
              </a:rPr>
              <a:t>Examples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314451"/>
                <a:ext cx="8363272" cy="3280172"/>
              </a:xfrm>
            </p:spPr>
            <p:txBody>
              <a:bodyPr/>
              <a:lstStyle/>
              <a:p>
                <a:endParaRPr lang="fr-FR" i="1" dirty="0" smtClean="0">
                  <a:latin typeface="Cambria Math"/>
                  <a:cs typeface="Times New Roman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is </a:t>
                </a:r>
                <a:r>
                  <a:rPr lang="fr-FR" sz="2400" dirty="0">
                    <a:solidFill>
                      <a:srgbClr val="00B0F0"/>
                    </a:solidFill>
                    <a:latin typeface="Times New Roman" pitchFamily="18" charset="0"/>
                    <a:cs typeface="Times New Roman" pitchFamily="18" charset="0"/>
                  </a:rPr>
                  <a:t>transitive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since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fr-FR" sz="2400" i="1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</a:rPr>
                      <m:t>∀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𝐴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𝐵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𝐶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∈℘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, </a:t>
                </a:r>
              </a:p>
              <a:p>
                <a:pPr marL="0" indent="0">
                  <a:buNone/>
                </a:pPr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</a:rPr>
                      <m:t>𝐴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𝐵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</a:rPr>
                      <m:t>𝐵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⊆</m:t>
                    </m:r>
                    <m:r>
                      <a:rPr lang="fr-FR" sz="2400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then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</a:rPr>
                      <m:t>𝐴</m:t>
                    </m:r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fr-FR" sz="2400" b="0" i="1" smtClean="0">
                        <a:latin typeface="Cambria Math"/>
                        <a:ea typeface="Cambria Math"/>
                      </a:rPr>
                      <m:t>𝐶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314451"/>
                <a:ext cx="8363272" cy="3280172"/>
              </a:xfrm>
              <a:blipFill rotWithShape="0">
                <a:blip r:embed="rId3"/>
                <a:stretch>
                  <a:fillRect l="-5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07601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0" y="306280"/>
            <a:ext cx="5554960" cy="779570"/>
          </a:xfrm>
        </p:spPr>
        <p:txBody>
          <a:bodyPr>
            <a:normAutofit/>
          </a:bodyPr>
          <a:lstStyle/>
          <a:p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Equivalence relation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314451"/>
                <a:ext cx="8363272" cy="32801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r-FR" sz="26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6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Definition</a:t>
                </a:r>
                <a:r>
                  <a:rPr lang="fr-FR" sz="26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fr-FR" sz="26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6</a:t>
                </a:r>
                <a:endParaRPr lang="fr-FR" sz="26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 panose="02040503050406030204" pitchFamily="18" charset="0"/>
                        <a:cs typeface="Times New Roman" pitchFamily="18" charset="0"/>
                      </a:rPr>
                      <m:t>𝐸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be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nonempty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set, and let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  <m:r>
                      <a:rPr lang="fr-FR" sz="24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be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a relation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defined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𝐸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. Then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said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to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be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an </a:t>
                </a:r>
                <a:r>
                  <a:rPr lang="fr-FR" sz="2400" b="1" dirty="0" err="1">
                    <a:latin typeface="Times New Roman" pitchFamily="18" charset="0"/>
                    <a:cs typeface="Times New Roman" pitchFamily="18" charset="0"/>
                  </a:rPr>
                  <a:t>e</a:t>
                </a:r>
                <a:r>
                  <a:rPr lang="fr-FR" sz="2400" b="1" dirty="0" err="1" smtClean="0">
                    <a:latin typeface="Times New Roman" pitchFamily="18" charset="0"/>
                    <a:cs typeface="Times New Roman" pitchFamily="18" charset="0"/>
                  </a:rPr>
                  <a:t>quivalence</a:t>
                </a:r>
                <a:r>
                  <a:rPr lang="fr-FR" sz="2400" b="1" dirty="0" smtClean="0">
                    <a:latin typeface="Times New Roman" pitchFamily="18" charset="0"/>
                    <a:cs typeface="Times New Roman" pitchFamily="18" charset="0"/>
                  </a:rPr>
                  <a:t> relation 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it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reflexive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fr-FR" sz="2400" dirty="0" err="1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symmetric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and transitive.</a:t>
                </a:r>
                <a:endParaRPr lang="fr-FR" sz="24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314451"/>
                <a:ext cx="8363272" cy="3280172"/>
              </a:xfrm>
              <a:blipFill rotWithShape="0">
                <a:blip r:embed="rId3"/>
                <a:stretch>
                  <a:fillRect l="-131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084716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dirty="0" err="1"/>
              <a:t>E</a:t>
            </a:r>
            <a:r>
              <a:rPr lang="fr-FR" sz="3200" dirty="0" err="1" smtClean="0"/>
              <a:t>xamples</a:t>
            </a:r>
            <a:endParaRPr lang="fr-F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equality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an </a:t>
                </a:r>
                <a:r>
                  <a:rPr lang="fr-FR" sz="2400" dirty="0" err="1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equivalence</a:t>
                </a:r>
                <a:r>
                  <a:rPr lang="fr-FR" sz="240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relation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divisibility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not </a:t>
                </a:r>
                <a:r>
                  <a:rPr lang="fr-FR" sz="240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an </a:t>
                </a:r>
                <a:r>
                  <a:rPr lang="fr-FR" sz="2400" dirty="0" err="1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equivalence</a:t>
                </a:r>
                <a:r>
                  <a:rPr lang="fr-FR" sz="240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relation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The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not </a:t>
                </a:r>
                <a:r>
                  <a:rPr lang="fr-FR" sz="2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an </a:t>
                </a:r>
                <a:r>
                  <a:rPr lang="fr-FR" sz="2400" dirty="0" err="1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equivalence</a:t>
                </a:r>
                <a:r>
                  <a:rPr lang="fr-FR" sz="240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relation.</a:t>
                </a:r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inclusion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not </a:t>
                </a:r>
                <a:r>
                  <a:rPr lang="fr-FR" sz="240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an </a:t>
                </a:r>
                <a:r>
                  <a:rPr lang="fr-FR" sz="2400" dirty="0" err="1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equivalence</a:t>
                </a:r>
                <a:r>
                  <a:rPr lang="fr-FR" sz="240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relation</a:t>
                </a:r>
                <a:r>
                  <a:rPr lang="fr-FR" dirty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fr-FR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56" t="-2935" r="-1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788521"/>
      </p:ext>
    </p:extLst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0" y="195486"/>
            <a:ext cx="5688632" cy="1008112"/>
          </a:xfrm>
        </p:spPr>
        <p:txBody>
          <a:bodyPr>
            <a:normAutofit/>
          </a:bodyPr>
          <a:lstStyle/>
          <a:p>
            <a:r>
              <a:rPr lang="fr-FR" sz="3600" dirty="0" err="1" smtClean="0"/>
              <a:t>Definition</a:t>
            </a:r>
            <a:r>
              <a:rPr lang="fr-FR" sz="3600" dirty="0" smtClean="0"/>
              <a:t> 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915566"/>
                <a:ext cx="8496304" cy="3638885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endParaRPr lang="fr-FR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r>
                  <a:rPr lang="fr-FR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Definition</a:t>
                </a:r>
                <a:r>
                  <a:rPr lang="fr-FR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1</a:t>
                </a:r>
              </a:p>
              <a:p>
                <a:pPr marL="114300" indent="0">
                  <a:buNone/>
                </a:pP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relation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on a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nonempty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set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𝐸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defined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by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any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subset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Γ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When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)∈</m:t>
                    </m:r>
                    <m:r>
                      <m:rPr>
                        <m:sty m:val="p"/>
                      </m:rPr>
                      <a:rPr lang="el-G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Γ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say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that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related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via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, and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write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. </m:t>
                    </m:r>
                  </m:oMath>
                </a14:m>
                <a:endParaRPr lang="fr-FR" sz="2400" b="0" i="1" dirty="0" smtClean="0">
                  <a:latin typeface="Cambria Math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Γ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called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 « the graph of the relation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 ».</a:t>
                </a:r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915566"/>
                <a:ext cx="8496304" cy="3638885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00656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800" dirty="0" smtClean="0"/>
              <a:t>Equivalence class</a:t>
            </a:r>
            <a:endParaRPr lang="fr-F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508001" y="1203598"/>
                <a:ext cx="6447501" cy="332742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fr-FR" sz="20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Definition</a:t>
                </a:r>
                <a:r>
                  <a:rPr lang="fr-FR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fr-FR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tabLst>
                    <a:tab pos="1619250" algn="l"/>
                  </a:tabLst>
                </a:pPr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fr-FR" sz="2000" i="1">
                        <a:latin typeface="Cambria Math"/>
                        <a:cs typeface="Times New Roman" pitchFamily="18" charset="0"/>
                      </a:rPr>
                      <m:t>ℛ</m:t>
                    </m:r>
                  </m:oMath>
                </a14:m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>
                    <a:latin typeface="Times New Roman" pitchFamily="18" charset="0"/>
                    <a:cs typeface="Times New Roman" pitchFamily="18" charset="0"/>
                  </a:rPr>
                  <a:t>be</a:t>
                </a:r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an </a:t>
                </a:r>
                <a:r>
                  <a:rPr lang="fr-FR" sz="2000" dirty="0" err="1">
                    <a:latin typeface="Times New Roman" pitchFamily="18" charset="0"/>
                    <a:cs typeface="Times New Roman" pitchFamily="18" charset="0"/>
                  </a:rPr>
                  <a:t>equivalence</a:t>
                </a:r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relation </a:t>
                </a:r>
                <a:r>
                  <a:rPr lang="fr-FR" sz="2000" dirty="0" err="1">
                    <a:latin typeface="Times New Roman" pitchFamily="18" charset="0"/>
                    <a:cs typeface="Times New Roman" pitchFamily="18" charset="0"/>
                  </a:rPr>
                  <a:t>defined</a:t>
                </a:r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on the </a:t>
                </a:r>
                <a:r>
                  <a:rPr lang="fr-FR" sz="2000" dirty="0" err="1">
                    <a:latin typeface="Times New Roman" pitchFamily="18" charset="0"/>
                    <a:cs typeface="Times New Roman" pitchFamily="18" charset="0"/>
                  </a:rPr>
                  <a:t>nonempty</a:t>
                </a:r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set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/>
                        <a:cs typeface="Times New Roman" pitchFamily="18" charset="0"/>
                      </a:rPr>
                      <m:t>𝐸</m:t>
                    </m:r>
                  </m:oMath>
                </a14:m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fr-FR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The set of </a:t>
                </a:r>
                <a:r>
                  <a:rPr lang="fr-FR" sz="2000" dirty="0" err="1">
                    <a:latin typeface="Times New Roman" pitchFamily="18" charset="0"/>
                    <a:cs typeface="Times New Roman" pitchFamily="18" charset="0"/>
                  </a:rPr>
                  <a:t>elements</a:t>
                </a:r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fr-FR" sz="2000" i="1" dirty="0">
                        <a:latin typeface="Cambria Math"/>
                        <a:cs typeface="Times New Roman" pitchFamily="18" charset="0"/>
                      </a:rPr>
                      <m:t>𝐸</m:t>
                    </m:r>
                  </m:oMath>
                </a14:m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>
                    <a:latin typeface="Times New Roman" pitchFamily="18" charset="0"/>
                    <a:cs typeface="Times New Roman" pitchFamily="18" charset="0"/>
                  </a:rPr>
                  <a:t>that</a:t>
                </a:r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are </a:t>
                </a:r>
                <a:r>
                  <a:rPr lang="fr-FR" sz="2000" dirty="0" err="1">
                    <a:latin typeface="Times New Roman" pitchFamily="18" charset="0"/>
                    <a:cs typeface="Times New Roman" pitchFamily="18" charset="0"/>
                  </a:rPr>
                  <a:t>related</a:t>
                </a:r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>
                    <a:latin typeface="Times New Roman" pitchFamily="18" charset="0"/>
                    <a:cs typeface="Times New Roman" pitchFamily="18" charset="0"/>
                  </a:rPr>
                  <a:t>called</a:t>
                </a:r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b="1" dirty="0" err="1">
                    <a:latin typeface="Times New Roman" pitchFamily="18" charset="0"/>
                    <a:cs typeface="Times New Roman" pitchFamily="18" charset="0"/>
                  </a:rPr>
                  <a:t>equivalence</a:t>
                </a:r>
                <a:r>
                  <a:rPr lang="fr-FR" sz="2000" b="1" dirty="0">
                    <a:latin typeface="Times New Roman" pitchFamily="18" charset="0"/>
                    <a:cs typeface="Times New Roman" pitchFamily="18" charset="0"/>
                  </a:rPr>
                  <a:t> class </a:t>
                </a:r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, or </a:t>
                </a:r>
                <a:r>
                  <a:rPr lang="fr-FR" sz="2000" b="1" dirty="0">
                    <a:latin typeface="Times New Roman" pitchFamily="18" charset="0"/>
                    <a:cs typeface="Times New Roman" pitchFamily="18" charset="0"/>
                  </a:rPr>
                  <a:t>class of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/>
                        <a:cs typeface="Times New Roman" pitchFamily="18" charset="0"/>
                      </a:rPr>
                      <m:t>𝒙</m:t>
                    </m:r>
                  </m:oMath>
                </a14:m>
                <a:r>
                  <a:rPr lang="fr-FR" sz="2000" b="1" dirty="0">
                    <a:latin typeface="Times New Roman" pitchFamily="18" charset="0"/>
                    <a:cs typeface="Times New Roman" pitchFamily="18" charset="0"/>
                  </a:rPr>
                  <a:t> modulo </a:t>
                </a:r>
                <a14:m>
                  <m:oMath xmlns:m="http://schemas.openxmlformats.org/officeDocument/2006/math">
                    <m:r>
                      <a:rPr lang="fr-FR" sz="2000" b="1" i="1">
                        <a:latin typeface="Cambria Math"/>
                        <a:cs typeface="Times New Roman" pitchFamily="18" charset="0"/>
                      </a:rPr>
                      <m:t>𝓡</m:t>
                    </m:r>
                  </m:oMath>
                </a14:m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, and </a:t>
                </a:r>
                <a:r>
                  <a:rPr lang="fr-FR" sz="2000" dirty="0" err="1">
                    <a:latin typeface="Times New Roman" pitchFamily="18" charset="0"/>
                    <a:cs typeface="Times New Roman" pitchFamily="18" charset="0"/>
                  </a:rPr>
                  <a:t>denoted</a:t>
                </a:r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by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>
                  <a:tabLst>
                    <a:tab pos="1619250" algn="l"/>
                  </a:tabLst>
                </a:pPr>
                <a:r>
                  <a:rPr lang="fr-FR" sz="2000" dirty="0" err="1"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>
                    <a:latin typeface="Times New Roman" pitchFamily="18" charset="0"/>
                    <a:cs typeface="Times New Roman" pitchFamily="18" charset="0"/>
                  </a:rPr>
                  <a:t>then</a:t>
                </a:r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>
                    <a:latin typeface="Times New Roman" pitchFamily="18" charset="0"/>
                    <a:cs typeface="Times New Roman" pitchFamily="18" charset="0"/>
                  </a:rPr>
                  <a:t>write</a:t>
                </a:r>
                <a:endParaRPr lang="fr-FR" sz="2000" i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  <a:tabLst>
                    <a:tab pos="1619250" algn="l"/>
                  </a:tabLst>
                </a:pPr>
                <a:r>
                  <a:rPr lang="fr-FR" sz="2000" i="1" dirty="0" smtClean="0">
                    <a:latin typeface="Times New Roman" pitchFamily="18" charset="0"/>
                    <a:cs typeface="Times New Roman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fr-FR" sz="20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acc>
                    <m:r>
                      <a:rPr lang="fr-FR" sz="2000" i="1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fr-FR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∈</m:t>
                        </m:r>
                        <m:r>
                          <a:rPr lang="fr-FR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𝐸</m:t>
                        </m:r>
                        <m:r>
                          <a:rPr lang="fr-FR" sz="20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  <m:t>:</m:t>
                        </m:r>
                        <m:r>
                          <a:rPr lang="fr-FR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  <m:r>
                          <a:rPr lang="fr-FR" sz="20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  <m:r>
                          <a:rPr lang="fr-FR" sz="20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1" y="1203598"/>
                <a:ext cx="6447501" cy="3327424"/>
              </a:xfrm>
              <a:blipFill rotWithShape="0">
                <a:blip r:embed="rId2"/>
                <a:stretch>
                  <a:fillRect l="-945" t="-916" r="-3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777007"/>
      </p:ext>
    </p:extLst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2400" dirty="0" smtClean="0"/>
              <a:t>Quotient set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Definition 8</a:t>
                </a:r>
                <a:endParaRPr lang="fr-FR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be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an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equivalence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relation on a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nonempty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set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The set of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equivalence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classes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called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the </a:t>
                </a:r>
                <a:r>
                  <a:rPr lang="fr-FR" sz="2400" b="1" dirty="0">
                    <a:latin typeface="Times New Roman" pitchFamily="18" charset="0"/>
                    <a:cs typeface="Times New Roman" pitchFamily="18" charset="0"/>
                  </a:rPr>
                  <a:t>quotient set of </a:t>
                </a:r>
                <a14:m>
                  <m:oMath xmlns:m="http://schemas.openxmlformats.org/officeDocument/2006/math">
                    <m:r>
                      <a:rPr lang="fr-FR" sz="2400" b="1" i="1">
                        <a:latin typeface="Cambria Math"/>
                        <a:cs typeface="Times New Roman" pitchFamily="18" charset="0"/>
                      </a:rPr>
                      <m:t>𝑬</m:t>
                    </m:r>
                    <m:r>
                      <a:rPr lang="fr-FR" sz="2400" b="1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fr-FR" sz="2400" b="1" dirty="0">
                    <a:latin typeface="Cambria Math"/>
                    <a:cs typeface="Times New Roman" pitchFamily="18" charset="0"/>
                  </a:rPr>
                  <a:t>modulo</a:t>
                </a:r>
                <a14:m>
                  <m:oMath xmlns:m="http://schemas.openxmlformats.org/officeDocument/2006/math">
                    <m:r>
                      <a:rPr lang="fr-FR" sz="2400" b="1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fr-FR" sz="2400" b="1" i="1">
                        <a:latin typeface="Cambria Math"/>
                        <a:cs typeface="Times New Roman" pitchFamily="18" charset="0"/>
                      </a:rPr>
                      <m:t>𝓡</m:t>
                    </m:r>
                    <m:r>
                      <a:rPr lang="fr-FR" sz="240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It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denoted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/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8" t="-1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996421"/>
      </p:ext>
    </p:extLst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Fundamental</a:t>
            </a:r>
            <a:r>
              <a:rPr lang="fr-FR" dirty="0" smtClean="0"/>
              <a:t> </a:t>
            </a:r>
            <a:r>
              <a:rPr lang="fr-FR" dirty="0" err="1" smtClean="0"/>
              <a:t>properties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508001" y="1620442"/>
                <a:ext cx="6447501" cy="3399580"/>
              </a:xfrm>
            </p:spPr>
            <p:txBody>
              <a:bodyPr>
                <a:noAutofit/>
              </a:bodyPr>
              <a:lstStyle/>
              <a:p>
                <a:pPr marL="114300" indent="0">
                  <a:buNone/>
                </a:pPr>
                <a:r>
                  <a:rPr lang="fr-FR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Theorem 1</a:t>
                </a:r>
                <a:endParaRPr lang="fr-FR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be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an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equivalence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relation on the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nonempty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set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Then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have : </a:t>
                </a:r>
              </a:p>
              <a:p>
                <a:pPr marL="571500" indent="-457200">
                  <a:buAutoNum type="arabicParenR"/>
                </a:pP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</m:oMath>
                </a14:m>
                <a:r>
                  <a:rPr lang="fr-FR" sz="24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fr-FR" sz="2400" i="1" dirty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fr-FR" sz="2400" i="1" dirty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</m:e>
                    </m:acc>
                    <m:r>
                      <a:rPr lang="fr-FR" sz="2400" i="1" dirty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2400" dirty="0">
                        <a:latin typeface="Cambria Math" panose="02040503050406030204" pitchFamily="18" charset="0"/>
                        <a:cs typeface="Times New Roman" pitchFamily="18" charset="0"/>
                      </a:rPr>
                      <m:t>then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fr-FR" sz="2400" i="1" dirty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acc>
                    <m:r>
                      <a:rPr lang="fr-FR" sz="2400" i="1" dirty="0"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fr-FR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fr-FR" sz="2400" i="1" dirty="0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acc>
                    <m:r>
                      <a:rPr lang="fr-FR" sz="2400" i="1" dirty="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571500" indent="-457200">
                  <a:buAutoNum type="arabicParenR"/>
                </a:pP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, 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, 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⟺</m:t>
                    </m:r>
                    <m:acc>
                      <m:accPr>
                        <m:chr m:val="̅"/>
                        <m:ctrlPr>
                          <a:rPr lang="fr-FR" sz="24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 marL="571500" indent="-457200">
                  <a:buAutoNum type="arabicParenR"/>
                </a:pP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𝑢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, 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𝑣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acc>
                      <m:accPr>
                        <m:chr m:val="̅"/>
                        <m:ctrlPr>
                          <a:rPr lang="fr-FR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</m:acc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  <a:cs typeface="Times New Roman" pitchFamily="18" charset="0"/>
                      </a:rPr>
                      <m:t>then</m:t>
                    </m:r>
                    <m:r>
                      <a:rPr lang="fr-FR" sz="240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𝑢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𝑣</m:t>
                    </m:r>
                    <m:r>
                      <a:rPr lang="fr-FR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571500" indent="-457200">
                  <a:buAutoNum type="arabicParenR"/>
                </a:pP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, 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𝐸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have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24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fr-FR" sz="24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acc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∩</m:t>
                    </m:r>
                    <m:acc>
                      <m:accPr>
                        <m:chr m:val="̅"/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∅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1" y="1620442"/>
                <a:ext cx="6447501" cy="3399580"/>
              </a:xfrm>
              <a:blipFill rotWithShape="0">
                <a:blip r:embed="rId2"/>
                <a:stretch>
                  <a:fillRect t="-1436" r="-3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488101"/>
      </p:ext>
    </p:extLst>
  </p:cSld>
  <p:clrMapOvr>
    <a:masterClrMapping/>
  </p:clrMapOvr>
  <p:transition>
    <p:cut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algn="ctr"/>
                <a:r>
                  <a:rPr lang="fr-FR" sz="2400" dirty="0" smtClean="0"/>
                  <a:t>The quotient set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/5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endParaRPr lang="fr-FR" sz="2400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55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114300" indent="0">
                  <a:buNone/>
                </a:pPr>
                <a:r>
                  <a:rPr lang="fr-FR" sz="2400" dirty="0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Example</a:t>
                </a:r>
                <a:r>
                  <a:rPr lang="fr-FR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5</a:t>
                </a:r>
              </a:p>
              <a:p>
                <a:pPr marL="114300" indent="0">
                  <a:buNone/>
                </a:pPr>
                <a:r>
                  <a:rPr lang="fr-FR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r>
                  <a:rPr lang="fr-F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the set of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integers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relation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called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congruence relation modulo 5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by</a:t>
                </a: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, </m:t>
                    </m:r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ℤ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fr-FR" sz="2400" i="1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cs typeface="Times New Roman" panose="02020603050405020304" pitchFamily="18" charset="0"/>
                      </a:rPr>
                      <m:t>ℛ</m:t>
                    </m:r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⟺</m:t>
                    </m:r>
                    <m:r>
                      <a:rPr lang="fr-F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fr-FR" sz="2400" i="1" dirty="0">
                        <a:latin typeface="Cambria Math"/>
                        <a:cs typeface="Times New Roman" panose="02020603050405020304" pitchFamily="18" charset="0"/>
                      </a:rPr>
                      <m:t>𝑘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fr-FR" sz="2400" dirty="0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ℤ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𝑦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=5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𝑘</m:t>
                    </m:r>
                    <m:r>
                      <a:rPr lang="fr-FR" sz="24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fr-F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equivalence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relation. There are five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equivalence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classes :</a:t>
                </a:r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8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3885605"/>
      </p:ext>
    </p:extLst>
  </p:cSld>
  <p:clrMapOvr>
    <a:masterClrMapping/>
  </p:clrMapOvr>
  <p:transition>
    <p:cut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fr-FR" dirty="0" smtClean="0"/>
                  <a:t>The quotient set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/5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dirty="0" smtClean="0"/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67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endParaRPr lang="fr-FR" i="1" dirty="0" smtClean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fr-FR" sz="2400" i="1">
                              <a:latin typeface="Cambria Math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acc>
                      <m:r>
                        <a:rPr lang="fr-FR" sz="240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fr-FR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fr-FR" sz="2400" i="1">
                              <a:latin typeface="Cambria Math"/>
                              <a:cs typeface="Times New Roman" panose="02020603050405020304" pitchFamily="18" charset="0"/>
                            </a:rPr>
                            <m:t>; </m:t>
                          </m:r>
                          <m:r>
                            <a:rPr lang="fr-FR" sz="2400" i="1" dirty="0">
                              <a:latin typeface="Cambria Math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fr-FR" sz="2400" i="1" dirty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fr-FR" sz="2400" dirty="0">
                              <a:latin typeface="Times New Roman" panose="020206030504050203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FR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ℤ</m:t>
                          </m:r>
                        </m:e>
                      </m:d>
                    </m:oMath>
                  </m:oMathPara>
                </a14:m>
                <a:endParaRPr lang="fr-F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fr-FR" sz="2400" i="1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acc>
                      <m:r>
                        <a:rPr lang="fr-FR" sz="240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fr-FR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fr-FR" sz="2400" i="1">
                              <a:latin typeface="Cambria Math"/>
                              <a:cs typeface="Times New Roman" panose="02020603050405020304" pitchFamily="18" charset="0"/>
                            </a:rPr>
                            <m:t>+1; </m:t>
                          </m:r>
                          <m:r>
                            <a:rPr lang="fr-FR" sz="2400" i="1" dirty="0">
                              <a:latin typeface="Cambria Math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fr-FR" sz="2400" i="1" dirty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fr-FR" sz="2400" dirty="0">
                              <a:latin typeface="Times New Roman" panose="020206030504050203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FR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ℤ</m:t>
                          </m:r>
                        </m:e>
                      </m:d>
                    </m:oMath>
                  </m:oMathPara>
                </a14:m>
                <a:endParaRPr lang="fr-F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fr-FR" sz="2400" i="1">
                              <a:latin typeface="Cambria Math"/>
                              <a:cs typeface="Times New Roman" panose="02020603050405020304" pitchFamily="18" charset="0"/>
                            </a:rPr>
                            <m:t>2</m:t>
                          </m:r>
                        </m:e>
                      </m:acc>
                      <m:r>
                        <a:rPr lang="fr-FR" sz="240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fr-FR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fr-FR" sz="2400" i="1">
                              <a:latin typeface="Cambria Math"/>
                              <a:cs typeface="Times New Roman" panose="02020603050405020304" pitchFamily="18" charset="0"/>
                            </a:rPr>
                            <m:t>+2; </m:t>
                          </m:r>
                          <m:r>
                            <a:rPr lang="fr-FR" sz="2400" i="1" dirty="0">
                              <a:latin typeface="Cambria Math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fr-FR" sz="2400" i="1" dirty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fr-FR" sz="2400" dirty="0">
                              <a:latin typeface="Times New Roman" panose="020206030504050203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FR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ℤ</m:t>
                          </m:r>
                        </m:e>
                      </m:d>
                    </m:oMath>
                  </m:oMathPara>
                </a14:m>
                <a:endParaRPr lang="fr-F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fr-FR" sz="2400" i="1">
                              <a:latin typeface="Cambria Math"/>
                              <a:cs typeface="Times New Roman" panose="02020603050405020304" pitchFamily="18" charset="0"/>
                            </a:rPr>
                            <m:t>3</m:t>
                          </m:r>
                        </m:e>
                      </m:acc>
                      <m:r>
                        <a:rPr lang="fr-FR" sz="240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fr-FR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fr-FR" sz="2400" i="1">
                              <a:latin typeface="Cambria Math"/>
                              <a:cs typeface="Times New Roman" panose="02020603050405020304" pitchFamily="18" charset="0"/>
                            </a:rPr>
                            <m:t>+3; </m:t>
                          </m:r>
                          <m:r>
                            <a:rPr lang="fr-FR" sz="2400" i="1" dirty="0">
                              <a:latin typeface="Cambria Math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fr-FR" sz="2400" i="1" dirty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fr-FR" sz="2400" dirty="0">
                              <a:latin typeface="Times New Roman" panose="020206030504050203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FR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ℤ</m:t>
                          </m:r>
                        </m:e>
                      </m:d>
                    </m:oMath>
                  </m:oMathPara>
                </a14:m>
                <a:endParaRPr lang="fr-F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fr-F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fr-FR" sz="2400" i="1">
                              <a:latin typeface="Cambria Math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acc>
                      <m:r>
                        <a:rPr lang="fr-FR" sz="2400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/>
                              <a:cs typeface="Times New Roman" panose="02020603050405020304" pitchFamily="18" charset="0"/>
                            </a:rPr>
                            <m:t>5</m:t>
                          </m:r>
                          <m:r>
                            <a:rPr lang="fr-FR" sz="2400" i="1">
                              <a:latin typeface="Cambria Math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fr-FR" sz="2400" i="1">
                              <a:latin typeface="Cambria Math"/>
                              <a:cs typeface="Times New Roman" panose="02020603050405020304" pitchFamily="18" charset="0"/>
                            </a:rPr>
                            <m:t>+4; </m:t>
                          </m:r>
                          <m:r>
                            <a:rPr lang="fr-FR" sz="2400" i="1" dirty="0">
                              <a:latin typeface="Cambria Math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fr-FR" sz="2400" i="1" dirty="0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m:rPr>
                              <m:nor/>
                            </m:rPr>
                            <a:rPr lang="fr-FR" sz="2400" dirty="0">
                              <a:latin typeface="Times New Roman" panose="020206030504050203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fr-FR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ℤ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5164495"/>
      </p:ext>
    </p:extLst>
  </p:cSld>
  <p:clrMapOvr>
    <a:masterClrMapping/>
  </p:clrMapOvr>
  <p:transition>
    <p:cut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fr-FR" dirty="0" smtClean="0"/>
                  <a:t>The quotient set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/5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fr-FR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67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114300" indent="0">
                  <a:buNone/>
                </a:pP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related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anose="02020603050405020304" pitchFamily="18" charset="0"/>
                      </a:rPr>
                      <m:t>𝑦</m:t>
                    </m:r>
                    <m:r>
                      <a:rPr lang="fr-FR" sz="240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</a:t>
                </a:r>
                <a:endParaRPr lang="fr-F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fr-FR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≡</m:t>
                      </m:r>
                      <m:r>
                        <a:rPr lang="fr-FR" sz="2400" i="1">
                          <a:latin typeface="Cambria Math"/>
                          <a:ea typeface="Cambria Math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2400" i="1">
                              <a:latin typeface="Cambria Math" panose="02040503050406030204" pitchFamily="18" charset="0"/>
                              <a:ea typeface="Cambria Math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/>
                              <a:ea typeface="Cambria Math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d>
                    </m:oMath>
                  </m:oMathPara>
                </a14:m>
                <a:endParaRPr lang="fr-F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</a:t>
                </a:r>
                <a14:m>
                  <m:oMath xmlns:m="http://schemas.openxmlformats.org/officeDocument/2006/math">
                    <m:r>
                      <a:rPr lang="fr-FR" sz="24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a:rPr lang="fr-FR" sz="2400" b="1" i="1">
                        <a:latin typeface="Cambria Math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fr-F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fr-F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congruent to </a:t>
                </a:r>
                <a14:m>
                  <m:oMath xmlns:m="http://schemas.openxmlformats.org/officeDocument/2006/math">
                    <m:r>
                      <a:rPr lang="fr-FR" sz="2400" b="1" i="1">
                        <a:latin typeface="Cambria Math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fr-F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modulo </a:t>
                </a:r>
                <a14:m>
                  <m:oMath xmlns:m="http://schemas.openxmlformats.org/officeDocument/2006/math">
                    <m:r>
                      <a:rPr lang="fr-FR" sz="2400" b="1" i="1">
                        <a:latin typeface="Cambria Math"/>
                        <a:cs typeface="Times New Roman" panose="02020603050405020304" pitchFamily="18" charset="0"/>
                      </a:rPr>
                      <m:t>𝟓</m:t>
                    </m:r>
                    <m:r>
                      <a:rPr lang="fr-F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"</m:t>
                    </m:r>
                    <m:r>
                      <a:rPr lang="fr-FR" sz="2400" i="1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fr-F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quotient set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denoted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>
                    <a:latin typeface="Times New Roman" panose="02020603050405020304" pitchFamily="18" charset="0"/>
                    <a:ea typeface="Cambria Math"/>
                    <a:cs typeface="Times New Roman" panose="02020603050405020304" pitchFamily="18" charset="0"/>
                  </a:rPr>
                  <a:t>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                                                       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/5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114300" indent="0">
                  <a:buNone/>
                </a:pP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instead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</a:t>
                </a: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  <m:r>
                      <a:rPr lang="fr-FR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51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603588"/>
      </p:ext>
    </p:extLst>
  </p:cSld>
  <p:clrMapOvr>
    <a:masterClrMapping/>
  </p:clrMapOvr>
  <p:transition>
    <p:cut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fr-FR" dirty="0" smtClean="0"/>
                  <a:t>The quotient set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𝑛</m:t>
                    </m:r>
                    <m:r>
                      <a:rPr lang="fr-FR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t="-67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fr-FR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Proposition </a:t>
                </a:r>
                <a:r>
                  <a:rPr lang="fr-FR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fr-F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positive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integer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equivalence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relation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defined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</a:t>
                </a: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, </m:t>
                    </m:r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ℤ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fr-FR" sz="2400" i="1">
                        <a:latin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cs typeface="Times New Roman" panose="02020603050405020304" pitchFamily="18" charset="0"/>
                      </a:rPr>
                      <m:t>ℛ</m:t>
                    </m:r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⟺</m:t>
                    </m:r>
                    <m:r>
                      <a:rPr lang="fr-F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fr-FR" sz="2400" i="1" dirty="0">
                        <a:latin typeface="Cambria Math"/>
                        <a:cs typeface="Times New Roman" panose="02020603050405020304" pitchFamily="18" charset="0"/>
                      </a:rPr>
                      <m:t>𝑘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fr-FR" sz="2400" dirty="0">
                        <a:latin typeface="Times New Roman" panose="02020603050405020304" pitchFamily="18" charset="0"/>
                        <a:ea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ℤ</m:t>
                    </m:r>
                    <m:r>
                      <a:rPr lang="fr-FR" sz="240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,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𝑥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−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𝑦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2400" i="1" dirty="0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𝑛𝑘</m:t>
                    </m:r>
                    <m:r>
                      <a:rPr lang="fr-FR" sz="2400" dirty="0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fr-F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 quotient set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given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by</a:t>
                </a: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𝑛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ℤ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  <a:ea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acc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</m:acc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, </m:t>
                        </m:r>
                        <m:acc>
                          <m:accPr>
                            <m:chr m:val="̅"/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acc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, ⋯, </m:t>
                        </m:r>
                        <m:acc>
                          <m:accPr>
                            <m:chr m:val="̅"/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mbria Math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fr-FR" sz="24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fr-FR" sz="2400" i="1">
                                <a:latin typeface="Cambria Math"/>
                                <a:ea typeface="Cambria Math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acc>
                      </m:e>
                    </m:d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723832"/>
      </p:ext>
    </p:extLst>
  </p:cSld>
  <p:clrMapOvr>
    <a:masterClrMapping/>
  </p:clrMapOvr>
  <p:transition>
    <p:cut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Partition of a set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114300" indent="0">
                  <a:buNone/>
                </a:pPr>
                <a:r>
                  <a:rPr lang="fr-FR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Definition</a:t>
                </a:r>
                <a:r>
                  <a:rPr lang="fr-FR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9</a:t>
                </a:r>
                <a:endParaRPr lang="fr-FR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𝐸</m:t>
                    </m:r>
                  </m:oMath>
                </a14:m>
                <a:r>
                  <a:rPr lang="fr-FR" sz="20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be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nonempty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set and let </a:t>
                </a:r>
                <a14:m>
                  <m:oMath xmlns:m="http://schemas.openxmlformats.org/officeDocument/2006/math">
                    <m:r>
                      <a:rPr lang="fr-FR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ℱ</m:t>
                    </m:r>
                  </m:oMath>
                </a14:m>
                <a:r>
                  <a:rPr lang="fr-FR" sz="20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be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subset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of the power set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/>
                        <a:ea typeface="Cambria Math"/>
                      </a:rPr>
                      <m:t>℘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/>
                          </a:rPr>
                          <m:t>𝐸</m:t>
                        </m:r>
                      </m:e>
                    </m:d>
                    <m:r>
                      <a:rPr lang="fr-FR" sz="2000">
                        <a:latin typeface="Cambria Math"/>
                      </a:rPr>
                      <m:t>.</m:t>
                    </m:r>
                  </m:oMath>
                </a14:m>
                <a:r>
                  <a:rPr lang="fr-FR" sz="20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say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that</a:t>
                </a:r>
                <a:r>
                  <a:rPr lang="fr-FR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ℱ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fr-FR" sz="20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partition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𝐸</m:t>
                    </m:r>
                  </m:oMath>
                </a14:m>
                <a:r>
                  <a:rPr lang="fr-FR" sz="20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if  the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following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three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conditions are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satified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: </a:t>
                </a:r>
              </a:p>
              <a:p>
                <a:pPr marL="5715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∅∉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ℱ</m:t>
                    </m:r>
                  </m:oMath>
                </a14:m>
                <a:endParaRPr lang="fr-FR" sz="2000" i="1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itchFamily="18" charset="0"/>
                </a:endParaRPr>
              </a:p>
              <a:p>
                <a:pPr marL="5715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𝐴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, 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𝐵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ℱ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,  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𝐴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≠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𝐵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⟹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𝐴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∩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𝐵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=∅</m:t>
                    </m:r>
                  </m:oMath>
                </a14:m>
                <a:endParaRPr lang="fr-FR" sz="2000" dirty="0">
                  <a:solidFill>
                    <a:schemeClr val="tx1"/>
                  </a:solidFill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571500" indent="-457200">
                  <a:buFont typeface="+mj-lt"/>
                  <a:buAutoNum type="arabicParenR"/>
                </a:pP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fr-FR" sz="20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∈</m:t>
                        </m:r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itchFamily="18" charset="0"/>
                          </a:rPr>
                          <m:t>ℱ</m:t>
                        </m:r>
                      </m:sub>
                      <m:sup/>
                      <m:e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𝐴</m:t>
                        </m:r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=</m:t>
                        </m:r>
                        <m:r>
                          <a:rPr lang="fr-FR" sz="2000" i="1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𝐸</m:t>
                        </m:r>
                      </m:e>
                    </m:nary>
                  </m:oMath>
                </a14:m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258" r="-95" b="-104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489402"/>
      </p:ext>
    </p:extLst>
  </p:cSld>
  <p:clrMapOvr>
    <a:masterClrMapping/>
  </p:clrMapOvr>
  <p:transition>
    <p:cut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</a:t>
            </a:r>
            <a:r>
              <a:rPr lang="fr-FR" dirty="0" err="1" smtClean="0"/>
              <a:t>xample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Example</a:t>
                </a:r>
                <a:r>
                  <a:rPr lang="fr-FR" sz="24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6</a:t>
                </a:r>
              </a:p>
              <a:p>
                <a:pPr marL="0" indent="0">
                  <a:buNone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1, 2, 3, 4</m:t>
                        </m:r>
                      </m:e>
                    </m:d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and set</a:t>
                </a:r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i="1">
                          <a:latin typeface="Cambria Math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fr-FR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d>
                      <m:r>
                        <a:rPr lang="fr-FR" sz="2400" i="1">
                          <a:latin typeface="Cambria Math"/>
                          <a:cs typeface="Times New Roman" panose="02020603050405020304" pitchFamily="18" charset="0"/>
                        </a:rPr>
                        <m:t>,   </m:t>
                      </m:r>
                      <m:r>
                        <a:rPr lang="fr-FR" sz="2400" i="1">
                          <a:latin typeface="Cambria Math"/>
                          <a:cs typeface="Times New Roman" panose="02020603050405020304" pitchFamily="18" charset="0"/>
                        </a:rPr>
                        <m:t>𝐵</m:t>
                      </m:r>
                      <m:r>
                        <a:rPr lang="fr-FR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/>
                              <a:cs typeface="Times New Roman" panose="02020603050405020304" pitchFamily="18" charset="0"/>
                            </a:rPr>
                            <m:t>2,3</m:t>
                          </m:r>
                        </m:e>
                      </m:d>
                      <m:r>
                        <a:rPr lang="fr-FR" sz="2400" i="1">
                          <a:latin typeface="Cambria Math"/>
                          <a:cs typeface="Times New Roman" panose="02020603050405020304" pitchFamily="18" charset="0"/>
                        </a:rPr>
                        <m:t>,  </m:t>
                      </m:r>
                      <m:r>
                        <a:rPr lang="fr-FR" sz="2400" i="1">
                          <a:latin typeface="Cambria Math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fr-FR" sz="2400" i="1">
                          <a:latin typeface="Cambria Math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fr-FR" sz="24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fr-FR" sz="2400" i="1">
                              <a:latin typeface="Cambria Math"/>
                              <a:cs typeface="Times New Roman" panose="02020603050405020304" pitchFamily="18" charset="0"/>
                            </a:rPr>
                            <m:t>4</m:t>
                          </m:r>
                        </m:e>
                      </m:d>
                    </m:oMath>
                  </m:oMathPara>
                </a14:m>
                <a:endParaRPr lang="fr-FR" sz="2400" i="1" dirty="0">
                  <a:latin typeface="Cambria Math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ℱ</m:t>
                    </m:r>
                    <m:r>
                      <a:rPr lang="fr-FR" sz="28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2800" i="1">
                            <a:latin typeface="Cambria Math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fr-FR" sz="2800" i="1">
                            <a:latin typeface="Cambria Math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fr-FR" sz="2800" i="1">
                            <a:latin typeface="Cambria Math"/>
                            <a:cs typeface="Times New Roman" panose="02020603050405020304" pitchFamily="18" charset="0"/>
                          </a:rPr>
                          <m:t>𝐵</m:t>
                        </m:r>
                        <m:r>
                          <a:rPr lang="fr-FR" sz="2800" i="1">
                            <a:latin typeface="Cambria Math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fr-FR" sz="2800" i="1">
                            <a:latin typeface="Cambria Math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ℱ</m:t>
                    </m:r>
                  </m:oMath>
                </a14:m>
                <a:r>
                  <a:rPr lang="fr-F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partition of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anose="02020603050405020304" pitchFamily="18" charset="0"/>
                      </a:rPr>
                      <m:t>𝐸</m:t>
                    </m:r>
                    <m:r>
                      <a:rPr lang="fr-FR" sz="2400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fr-F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12" t="-18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8350270"/>
      </p:ext>
    </p:extLst>
  </p:cSld>
  <p:clrMapOvr>
    <a:masterClrMapping/>
  </p:clrMapOvr>
  <p:transition>
    <p:cut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</a:t>
            </a:r>
            <a:r>
              <a:rPr lang="fr-FR" dirty="0" err="1" smtClean="0"/>
              <a:t>xample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000" dirty="0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Example</a:t>
                </a:r>
                <a:r>
                  <a:rPr lang="fr-FR" sz="2000" dirty="0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 7</a:t>
                </a:r>
              </a:p>
              <a:p>
                <a:pPr marL="0" indent="0">
                  <a:buNone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1, 2, 3, 4</m:t>
                        </m:r>
                      </m:e>
                    </m:d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and set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400" i="1" dirty="0">
                        <a:latin typeface="Cambria Math"/>
                        <a:cs typeface="Times New Roman" panose="02020603050405020304" pitchFamily="18" charset="0"/>
                      </a:rPr>
                      <m:t>𝐷</m:t>
                    </m:r>
                    <m:r>
                      <a:rPr lang="fr-FR" sz="24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  <a:cs typeface="Times New Roman" panose="02020603050405020304" pitchFamily="18" charset="0"/>
                          </a:rPr>
                          <m:t>1, 2, 4</m:t>
                        </m:r>
                      </m:e>
                    </m:d>
                    <m:r>
                      <a:rPr lang="fr-FR" sz="2400" i="1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fr-FR" sz="2400" i="1" dirty="0">
                    <a:latin typeface="Cambria Math"/>
                    <a:cs typeface="Times New Roman" panose="02020603050405020304" pitchFamily="18" charset="0"/>
                  </a:rPr>
                  <a:t> G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2400" i="1" dirty="0">
                            <a:latin typeface="Cambria Math"/>
                            <a:cs typeface="Times New Roman" panose="020206030504050203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fr-FR" sz="2400" i="1" dirty="0">
                    <a:latin typeface="Cambria Math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ℱ</m:t>
                    </m:r>
                    <m:r>
                      <a:rPr lang="fr-FR" sz="28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2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2800" i="1">
                            <a:latin typeface="Cambria Math"/>
                            <a:cs typeface="Times New Roman" panose="02020603050405020304" pitchFamily="18" charset="0"/>
                          </a:rPr>
                          <m:t>𝐷</m:t>
                        </m:r>
                        <m:r>
                          <a:rPr lang="fr-FR" sz="2800" i="1">
                            <a:latin typeface="Cambria Math"/>
                            <a:cs typeface="Times New Roman" panose="02020603050405020304" pitchFamily="18" charset="0"/>
                          </a:rPr>
                          <m:t>, ∅, </m:t>
                        </m:r>
                        <m:r>
                          <a:rPr lang="fr-FR" sz="2800" i="1">
                            <a:latin typeface="Cambria Math"/>
                            <a:ea typeface="Cambria Math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not a partition of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𝐸</m:t>
                    </m:r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empty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belongs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fr-F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ℱ</m:t>
                    </m:r>
                    <m:r>
                      <a:rPr lang="fr-FR" sz="2800" i="1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fr-F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8" t="-12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6287285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95536" y="195486"/>
            <a:ext cx="8291264" cy="864096"/>
          </a:xfrm>
        </p:spPr>
        <p:txBody>
          <a:bodyPr>
            <a:normAutofit/>
          </a:bodyPr>
          <a:lstStyle/>
          <a:p>
            <a:pPr algn="ctr"/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395536" y="1329609"/>
                <a:ext cx="8496304" cy="4154984"/>
              </a:xfrm>
              <a:prstGeom prst="rect">
                <a:avLst/>
              </a:prstGeom>
              <a:noFill/>
              <a:effectLst>
                <a:glow rad="127000">
                  <a:schemeClr val="bg1"/>
                </a:glow>
                <a:outerShdw blurRad="50800" dist="50800" dir="5400000" algn="ctr" rotWithShape="0">
                  <a:schemeClr val="bg1"/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rgbClr val="0070C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Example 1 :</a:t>
                </a:r>
              </a:p>
              <a:p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ℝ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define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the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a:rPr lang="fr-FR" sz="2400" b="0" i="0" smtClean="0">
                        <a:latin typeface="Cambria Math"/>
                        <a:cs typeface="Times New Roman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by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fr-FR" sz="2400" b="0" i="1" dirty="0" smtClean="0">
                  <a:latin typeface="Cambria Math"/>
                  <a:cs typeface="Times New Roman" pitchFamily="18" charset="0"/>
                </a:endParaRPr>
              </a:p>
              <a:p>
                <a:pPr algn="ctr"/>
                <a:endParaRPr lang="fr-FR" sz="2400" b="0" i="1" dirty="0" smtClean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ℝ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,  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fr-FR" sz="2400" b="0" i="0" smtClean="0">
                        <a:latin typeface="Cambria Math"/>
                        <a:cs typeface="Times New Roman" pitchFamily="18" charset="0"/>
                      </a:rPr>
                      <m:t>y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⟺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</m:oMath>
                </a14:m>
                <a:r>
                  <a:rPr lang="fr-FR" sz="2400" b="0" dirty="0" smtClean="0">
                    <a:cs typeface="Times New Roman" pitchFamily="18" charset="0"/>
                  </a:rPr>
                  <a:t>.</a:t>
                </a:r>
              </a:p>
              <a:p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The graph 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is </a:t>
                </a: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Γ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  <m:r>
                              <a:rPr lang="fr-FR" sz="2400" b="0" i="1" smtClean="0">
                                <a:latin typeface="Cambria Math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lang="fr-FR" sz="2400" b="0" i="1" smtClean="0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fr-FR" sz="2400" b="0" i="1" smtClean="0">
                            <a:latin typeface="Cambria Math"/>
                            <a:cs typeface="Times New Roman" pitchFamily="18" charset="0"/>
                          </a:rPr>
                          <m:t>; </m:t>
                        </m:r>
                        <m:r>
                          <a:rPr lang="fr-FR" sz="2400" b="0" i="1" smtClean="0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fr-FR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∈</m:t>
                        </m:r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ℝ</m:t>
                        </m:r>
                      </m:e>
                    </m:d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pPr algn="ctr"/>
                <a:r>
                  <a:rPr lang="fr-FR" sz="3600" dirty="0" smtClean="0">
                    <a:cs typeface="Times New Roman" pitchFamily="18" charset="0"/>
                  </a:rPr>
                  <a:t> </a:t>
                </a:r>
                <a:endParaRPr lang="fr-FR" sz="3600" b="0" dirty="0" smtClean="0">
                  <a:cs typeface="Times New Roman" pitchFamily="18" charset="0"/>
                </a:endParaRPr>
              </a:p>
              <a:p>
                <a:pPr algn="ctr"/>
                <a:endParaRPr lang="fr-FR" sz="36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29609"/>
                <a:ext cx="8496304" cy="415498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glow rad="127000">
                  <a:schemeClr val="bg1"/>
                </a:glow>
                <a:outerShdw blurRad="50800" dist="50800" dir="5400000" algn="ctr" rotWithShape="0">
                  <a:schemeClr val="bg1"/>
                </a:outerShdw>
              </a:effectLst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216318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 smtClean="0"/>
              <a:t>Equivalence classes and partition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endParaRPr lang="fr-FR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r>
                  <a:rPr lang="fr-FR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Theorem</a:t>
                </a:r>
                <a:r>
                  <a:rPr lang="fr-FR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2</a:t>
                </a:r>
                <a:endParaRPr lang="fr-FR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𝐸</m:t>
                    </m:r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nonempty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and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equivalence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relation on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anose="02020603050405020304" pitchFamily="18" charset="0"/>
                      </a:rPr>
                      <m:t>𝐸</m:t>
                    </m:r>
                    <m:r>
                      <a:rPr lang="fr-FR" sz="2400" i="1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quotient set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/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forms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 a partition of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 </a:t>
                </a:r>
                <a:endParaRPr lang="fr-FR" sz="2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r>
                  <a:rPr lang="fr-FR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Conversely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,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every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fr-FR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partition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ℱ</m:t>
                    </m:r>
                  </m:oMath>
                </a14:m>
                <a:r>
                  <a:rPr lang="fr-FR" sz="2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𝐸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defines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 an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equivalence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 relation on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b="-10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655536"/>
      </p:ext>
    </p:extLst>
  </p:cSld>
  <p:clrMapOvr>
    <a:masterClrMapping/>
  </p:clrMapOvr>
  <p:transition>
    <p:cut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95736" y="306280"/>
            <a:ext cx="2952328" cy="779570"/>
          </a:xfrm>
        </p:spPr>
        <p:txBody>
          <a:bodyPr>
            <a:normAutofit/>
          </a:bodyPr>
          <a:lstStyle/>
          <a:p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Order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Relation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347614"/>
                <a:ext cx="7283152" cy="32801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r-FR" sz="26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6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Definition</a:t>
                </a:r>
                <a:r>
                  <a:rPr lang="fr-FR" sz="26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10</a:t>
                </a:r>
              </a:p>
              <a:p>
                <a:pPr marL="0" indent="0">
                  <a:buNone/>
                </a:pP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be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nonempty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set, and let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  <m:r>
                      <a:rPr lang="fr-FR" sz="240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be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a relation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defined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 i="1"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said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to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be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an </a:t>
                </a:r>
                <a:r>
                  <a:rPr lang="fr-FR" sz="2400" b="1" dirty="0" err="1" smtClean="0">
                    <a:latin typeface="Times New Roman" pitchFamily="18" charset="0"/>
                    <a:cs typeface="Times New Roman" pitchFamily="18" charset="0"/>
                  </a:rPr>
                  <a:t>order</a:t>
                </a:r>
                <a:r>
                  <a:rPr lang="fr-FR" sz="2400" b="1" dirty="0" smtClean="0">
                    <a:latin typeface="Times New Roman" pitchFamily="18" charset="0"/>
                    <a:cs typeface="Times New Roman" pitchFamily="18" charset="0"/>
                  </a:rPr>
                  <a:t> relation 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it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reflexive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fr-FR" sz="2400" dirty="0" err="1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antisymmetric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and 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transitive.</a:t>
                </a:r>
                <a:endParaRPr lang="fr-FR" sz="2400" dirty="0">
                  <a:solidFill>
                    <a:srgbClr val="0070C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347614"/>
                <a:ext cx="7283152" cy="3280172"/>
              </a:xfrm>
              <a:blipFill rotWithShape="0">
                <a:blip r:embed="rId3"/>
                <a:stretch>
                  <a:fillRect l="-15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2677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0" y="306280"/>
            <a:ext cx="5554960" cy="779570"/>
          </a:xfrm>
        </p:spPr>
        <p:txBody>
          <a:bodyPr/>
          <a:lstStyle/>
          <a:p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179512" y="1491630"/>
                <a:ext cx="8676328" cy="3474019"/>
              </a:xfrm>
            </p:spPr>
            <p:txBody>
              <a:bodyPr>
                <a:noAutofit/>
              </a:bodyPr>
              <a:lstStyle/>
              <a:p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equality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  <a:cs typeface="Times New Roman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an </a:t>
                </a:r>
                <a:r>
                  <a:rPr lang="fr-FR" sz="2400" dirty="0" err="1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order</a:t>
                </a:r>
                <a:r>
                  <a:rPr lang="fr-FR" sz="240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relation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divisibility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an </a:t>
                </a:r>
                <a:r>
                  <a:rPr lang="fr-FR" sz="240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ordre relation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not </a:t>
                </a:r>
                <a:r>
                  <a:rPr lang="fr-FR" sz="240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an </a:t>
                </a:r>
                <a:r>
                  <a:rPr lang="fr-FR" sz="2400" dirty="0" err="1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order</a:t>
                </a:r>
                <a:r>
                  <a:rPr lang="fr-FR" sz="240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relation.</a:t>
                </a:r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an </a:t>
                </a:r>
                <a:r>
                  <a:rPr lang="fr-FR" sz="2400" dirty="0" err="1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order</a:t>
                </a:r>
                <a:r>
                  <a:rPr lang="fr-FR" sz="2400" dirty="0" smtClean="0">
                    <a:solidFill>
                      <a:srgbClr val="C00000"/>
                    </a:solidFill>
                    <a:latin typeface="Times New Roman" pitchFamily="18" charset="0"/>
                    <a:cs typeface="Times New Roman" pitchFamily="18" charset="0"/>
                  </a:rPr>
                  <a:t> relation.</a:t>
                </a:r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fr-FR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1491630"/>
                <a:ext cx="8676328" cy="3474019"/>
              </a:xfrm>
              <a:blipFill rotWithShape="0">
                <a:blip r:embed="rId3"/>
                <a:stretch>
                  <a:fillRect l="-562" t="-14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44803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31640" y="306280"/>
            <a:ext cx="5616624" cy="897318"/>
          </a:xfrm>
        </p:spPr>
        <p:txBody>
          <a:bodyPr>
            <a:normAutofit/>
          </a:bodyPr>
          <a:lstStyle/>
          <a:p>
            <a:pPr algn="ctr"/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Partial and total </a:t>
            </a:r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order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67545" y="1275606"/>
                <a:ext cx="6768752" cy="328017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fr-FR" sz="26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Definition</a:t>
                </a:r>
                <a:r>
                  <a:rPr lang="fr-FR" sz="26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11</a:t>
                </a:r>
              </a:p>
              <a:p>
                <a:pPr marL="0" indent="0">
                  <a:buNone/>
                </a:pPr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𝐸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be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nonempty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set.</a:t>
                </a:r>
                <a:r>
                  <a:rPr lang="fr-FR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An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order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relation 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defined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𝐸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fr-FR" sz="2600" dirty="0" err="1" smtClean="0">
                    <a:latin typeface="Times New Roman" pitchFamily="18" charset="0"/>
                    <a:cs typeface="Times New Roman" pitchFamily="18" charset="0"/>
                  </a:rPr>
                  <a:t>denoted</a:t>
                </a:r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 by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≼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said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to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be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a</a:t>
                </a:r>
                <a:r>
                  <a:rPr lang="fr-FR" sz="2400" b="1" dirty="0" smtClean="0">
                    <a:latin typeface="Times New Roman" pitchFamily="18" charset="0"/>
                    <a:cs typeface="Times New Roman" pitchFamily="18" charset="0"/>
                  </a:rPr>
                  <a:t> total </a:t>
                </a:r>
                <a:r>
                  <a:rPr lang="fr-FR" sz="2400" b="1" dirty="0" err="1" smtClean="0">
                    <a:latin typeface="Times New Roman" pitchFamily="18" charset="0"/>
                    <a:cs typeface="Times New Roman" pitchFamily="18" charset="0"/>
                  </a:rPr>
                  <a:t>order</a:t>
                </a:r>
                <a:r>
                  <a:rPr lang="fr-FR" sz="2400" b="1" dirty="0" smtClean="0">
                    <a:latin typeface="Times New Roman" pitchFamily="18" charset="0"/>
                    <a:cs typeface="Times New Roman" pitchFamily="18" charset="0"/>
                  </a:rPr>
                  <a:t> relation </a:t>
                </a:r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if </a:t>
                </a:r>
                <a:r>
                  <a:rPr lang="fr-FR" sz="2600" dirty="0" err="1" smtClean="0"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600" dirty="0" smtClean="0">
                    <a:latin typeface="Times New Roman" pitchFamily="18" charset="0"/>
                    <a:cs typeface="Times New Roman" pitchFamily="18" charset="0"/>
                  </a:rPr>
                  <a:t> have</a:t>
                </a:r>
                <a:endParaRPr lang="fr-FR" sz="2600" b="0" i="1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∀</m:t>
                    </m:r>
                    <m:r>
                      <a:rPr lang="fr-FR" sz="2600" i="1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600" i="1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fr-FR" sz="26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600" i="1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fr-FR" sz="2600" i="1">
                        <a:latin typeface="Cambria Math"/>
                        <a:ea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6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,  </m:t>
                    </m:r>
                    <m:r>
                      <a:rPr lang="fr-FR" sz="26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≼</m:t>
                    </m:r>
                    <m:r>
                      <a:rPr lang="fr-FR" sz="2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∨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≼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then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say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that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, ≼)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fr-FR" sz="2400" b="1" dirty="0" err="1" smtClean="0">
                    <a:latin typeface="Times New Roman" pitchFamily="18" charset="0"/>
                    <a:cs typeface="Times New Roman" pitchFamily="18" charset="0"/>
                  </a:rPr>
                  <a:t>totally</a:t>
                </a:r>
                <a:r>
                  <a:rPr lang="fr-FR" sz="2400" b="1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b="1" dirty="0" err="1" smtClean="0">
                    <a:latin typeface="Times New Roman" pitchFamily="18" charset="0"/>
                    <a:cs typeface="Times New Roman" pitchFamily="18" charset="0"/>
                  </a:rPr>
                  <a:t>ordered</a:t>
                </a:r>
                <a:r>
                  <a:rPr lang="fr-FR" sz="2400" b="1" dirty="0" smtClean="0">
                    <a:latin typeface="Times New Roman" pitchFamily="18" charset="0"/>
                    <a:cs typeface="Times New Roman" pitchFamily="18" charset="0"/>
                  </a:rPr>
                  <a:t> set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0" indent="0">
                  <a:buNone/>
                </a:pPr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6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Definition</a:t>
                </a:r>
                <a:r>
                  <a:rPr lang="fr-FR" sz="26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12</a:t>
                </a:r>
              </a:p>
              <a:p>
                <a:pPr marL="0" indent="0">
                  <a:buNone/>
                </a:pP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When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the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order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not total,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say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it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b="1" dirty="0" smtClean="0">
                    <a:latin typeface="Times New Roman" pitchFamily="18" charset="0"/>
                    <a:cs typeface="Times New Roman" pitchFamily="18" charset="0"/>
                  </a:rPr>
                  <a:t>partial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5" y="1275606"/>
                <a:ext cx="6768752" cy="3280173"/>
              </a:xfrm>
              <a:blipFill rotWithShape="0">
                <a:blip r:embed="rId3"/>
                <a:stretch>
                  <a:fillRect l="-1441" t="-3717" r="-90" b="-316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453051"/>
      </p:ext>
    </p:extLst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0" y="306280"/>
            <a:ext cx="5554960" cy="779570"/>
          </a:xfrm>
        </p:spPr>
        <p:txBody>
          <a:bodyPr/>
          <a:lstStyle/>
          <a:p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Examples</a:t>
            </a:r>
            <a:endParaRPr lang="fr-FR" sz="3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14451"/>
                <a:ext cx="8291264" cy="3280172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endParaRPr lang="fr-FR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Example</a:t>
                </a:r>
                <a:r>
                  <a:rPr lang="fr-FR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8</a:t>
                </a:r>
                <a:endParaRPr lang="fr-FR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usual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order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/>
                        <a:ea typeface="Cambria Math"/>
                      </a:rPr>
                      <m:t>≤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on the set of real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numbers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a total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order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relation, 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since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have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          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ℝ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,  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∨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14451"/>
                <a:ext cx="8291264" cy="3280172"/>
              </a:xfrm>
              <a:blipFill rotWithShape="0">
                <a:blip r:embed="rId3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346784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0" y="306280"/>
            <a:ext cx="5554960" cy="779570"/>
          </a:xfrm>
        </p:spPr>
        <p:txBody>
          <a:bodyPr/>
          <a:lstStyle/>
          <a:p>
            <a:r>
              <a:rPr lang="fr-FR" sz="3200" dirty="0" err="1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fr-FR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314451"/>
                <a:ext cx="8219256" cy="3280173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fr-FR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Example</a:t>
                </a:r>
                <a:r>
                  <a:rPr lang="fr-FR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9</a:t>
                </a:r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The inclusion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defined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in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Example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4 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</a:rPr>
                      <m:t>℘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</a:rPr>
                          <m:t>𝐸</m:t>
                        </m:r>
                      </m:e>
                    </m:d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a partial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order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relation.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Indeed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taking</a:t>
                </a:r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1,2,3,4</m:t>
                        </m:r>
                      </m:e>
                    </m:d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,  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3</m:t>
                        </m:r>
                      </m:e>
                    </m:d>
                    <m:r>
                      <a:rPr lang="fr-FR" sz="2400" b="0" i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and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fr-FR" sz="2400" i="1" dirty="0">
                        <a:latin typeface="Cambria Math"/>
                        <a:cs typeface="Times New Roman" pitchFamily="18" charset="0"/>
                      </a:rPr>
                      <m:t>𝐵</m:t>
                    </m:r>
                    <m:r>
                      <a:rPr lang="fr-FR" sz="2400" i="1" dirty="0">
                        <a:latin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2400" i="1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fr-FR" sz="2400" i="1" dirty="0">
                            <a:latin typeface="Cambria Math"/>
                            <a:cs typeface="Times New Roman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have</a:t>
                </a:r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𝐴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⊈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𝐵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) </m:t>
                    </m:r>
                    <m:r>
                      <a:rPr lang="fr-FR" sz="2400">
                        <a:latin typeface="Cambria Math"/>
                        <a:cs typeface="Times New Roman" pitchFamily="18" charset="0"/>
                      </a:rPr>
                      <m:t>∧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𝐵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⊈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𝐴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314451"/>
                <a:ext cx="8219256" cy="3280173"/>
              </a:xfrm>
              <a:blipFill rotWithShape="0">
                <a:blip r:embed="rId3"/>
                <a:stretch>
                  <a:fillRect t="-14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125593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3131840" y="195486"/>
            <a:ext cx="5688632" cy="995594"/>
          </a:xfrm>
        </p:spPr>
        <p:txBody>
          <a:bodyPr>
            <a:normAutofit/>
          </a:bodyPr>
          <a:lstStyle/>
          <a:p>
            <a:r>
              <a:rPr lang="fr-FR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endParaRPr lang="fr-F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23528" y="1314450"/>
                <a:ext cx="8363272" cy="37055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endParaRPr lang="fr-FR" dirty="0" smtClean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r>
                  <a:rPr lang="fr-FR" sz="2400" dirty="0" err="1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Example</a:t>
                </a:r>
                <a:r>
                  <a:rPr lang="fr-FR" sz="24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itchFamily="18" charset="0"/>
                  </a:rPr>
                  <a:t> 10</a:t>
                </a:r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r>
                  <a:rPr lang="fr-F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fr-FR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divisibility</a:t>
                </a:r>
                <a:r>
                  <a:rPr lang="fr-F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relation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 smtClean="0">
                            <a:latin typeface="Cambria Math"/>
                          </a:rPr>
                          <m:t>ℕ</m:t>
                        </m:r>
                      </m:e>
                      <m:sup>
                        <m:r>
                          <a:rPr lang="fr-FR" sz="2400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fr-FR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fr-F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2) </a:t>
                </a:r>
                <a:r>
                  <a:rPr lang="fr-FR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fr-F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 partial </a:t>
                </a:r>
                <a:r>
                  <a:rPr lang="fr-FR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order</a:t>
                </a:r>
                <a:r>
                  <a:rPr lang="fr-F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relation. </a:t>
                </a:r>
                <a:r>
                  <a:rPr lang="fr-FR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Indeed</a:t>
                </a:r>
                <a:r>
                  <a:rPr lang="fr-F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fr-FR" sz="2400" smtClean="0">
                        <a:latin typeface="Cambria Math"/>
                      </a:rPr>
                      <m:t>∃</m:t>
                    </m:r>
                    <m:r>
                      <a:rPr lang="fr-FR" sz="2400" smtClean="0">
                        <a:latin typeface="Cambria Math"/>
                      </a:rPr>
                      <m:t>𝑥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sz="2400" smtClean="0">
                        <a:latin typeface="Cambria Math"/>
                      </a:rPr>
                      <m:t>,</m:t>
                    </m:r>
                    <m:r>
                      <a:rPr lang="fr-FR" sz="2400" smtClean="0">
                        <a:latin typeface="Cambria Math"/>
                      </a:rPr>
                      <m:t>𝑦</m:t>
                    </m:r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fr-FR" sz="2400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400">
                            <a:latin typeface="Cambria Math"/>
                          </a:rPr>
                          <m:t>ℕ</m:t>
                        </m:r>
                      </m:e>
                      <m:sup>
                        <m:r>
                          <a:rPr lang="fr-FR" sz="240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</a:t>
                </a:r>
                <a:r>
                  <a:rPr lang="fr-FR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such</a:t>
                </a:r>
                <a:r>
                  <a:rPr lang="fr-F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endParaRPr lang="fr-F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r>
                  <a:rPr lang="fr-FR" sz="2400" dirty="0" smtClean="0"/>
                  <a:t>                    </a:t>
                </a:r>
                <a14:m>
                  <m:oMath xmlns:m="http://schemas.openxmlformats.org/officeDocument/2006/math">
                    <m:r>
                      <a:rPr lang="fr-FR" sz="2400" smtClean="0">
                        <a:latin typeface="Cambria Math"/>
                      </a:rPr>
                      <m:t>2∤3</m:t>
                    </m:r>
                  </m:oMath>
                </a14:m>
                <a:r>
                  <a:rPr lang="fr-F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fr-FR" sz="2400" smtClean="0">
                        <a:latin typeface="Cambria Math"/>
                      </a:rPr>
                      <m:t>3∤2.</m:t>
                    </m:r>
                  </m:oMath>
                </a14:m>
                <a:r>
                  <a:rPr lang="fr-FR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fr-FR" sz="2400" dirty="0" smtClean="0"/>
              </a:p>
              <a:p>
                <a:pPr marL="114300" indent="0">
                  <a:buNone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3528" y="1314450"/>
                <a:ext cx="8363272" cy="3705572"/>
              </a:xfr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86749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3200" dirty="0" err="1" smtClean="0"/>
              <a:t>Special</a:t>
            </a:r>
            <a:r>
              <a:rPr lang="fr-FR" sz="3200" dirty="0" smtClean="0"/>
              <a:t> </a:t>
            </a:r>
            <a:r>
              <a:rPr lang="fr-FR" sz="3200" dirty="0" err="1" smtClean="0"/>
              <a:t>elements</a:t>
            </a:r>
            <a:endParaRPr lang="fr-FR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𝐸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be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nonempty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set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equipped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with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an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order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relation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denoted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by</a:t>
                </a:r>
                <a14:m>
                  <m:oMath xmlns:m="http://schemas.openxmlformats.org/officeDocument/2006/math">
                    <m:r>
                      <a:rPr lang="fr-FR" sz="2400" b="0" i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≼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and let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>
                        <a:latin typeface="Cambria Math" panose="02040503050406030204" pitchFamily="18" charset="0"/>
                        <a:cs typeface="Times New Roman" pitchFamily="18" charset="0"/>
                      </a:rPr>
                      <m:t>A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be a </a:t>
                </a: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subset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4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Definition</a:t>
                </a:r>
                <a:r>
                  <a:rPr lang="fr-FR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13 </a:t>
                </a:r>
                <a:endParaRPr lang="fr-FR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An </a:t>
                </a:r>
                <a:r>
                  <a:rPr lang="fr-FR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upper</a:t>
                </a:r>
                <a:r>
                  <a:rPr lang="fr-FR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bound</a:t>
                </a:r>
                <a:r>
                  <a:rPr lang="fr-FR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element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𝑀</m:t>
                    </m:r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of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𝐸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verifying </a:t>
                </a:r>
                <a:endParaRPr lang="fr-FR" sz="2400" i="1" dirty="0">
                  <a:solidFill>
                    <a:schemeClr val="tx1"/>
                  </a:solidFill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∀</m:t>
                      </m:r>
                      <m:r>
                        <a:rPr lang="fr-F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fr-F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∈</m:t>
                      </m:r>
                      <m:r>
                        <a:rPr lang="fr-F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𝐻</m:t>
                      </m:r>
                      <m:r>
                        <a:rPr lang="fr-F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, </m:t>
                      </m:r>
                      <m:r>
                        <a:rPr lang="fr-F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fr-FR" sz="24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≼</m:t>
                      </m:r>
                      <m:r>
                        <a:rPr lang="fr-F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𝑀</m:t>
                      </m:r>
                      <m:r>
                        <a:rPr lang="fr-F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Times New Roman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Such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element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does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not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always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exist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When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it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exists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say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that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  <m:r>
                      <a:rPr lang="fr-FR" sz="2400" i="1" dirty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 </a:t>
                </a:r>
                <a:r>
                  <a:rPr lang="fr-FR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upper</a:t>
                </a:r>
                <a:r>
                  <a:rPr lang="fr-FR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bounded</a:t>
                </a:r>
                <a:r>
                  <a:rPr lang="fr-FR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subset</a:t>
                </a:r>
                <a:r>
                  <a:rPr lang="fr-FR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fr-FR" sz="2400" i="1" dirty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 i="1" dirty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29" t="-14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582593"/>
      </p:ext>
    </p:extLst>
  </p:cSld>
  <p:clrMapOvr>
    <a:masterClrMapping/>
  </p:clrMapOvr>
  <p:transition>
    <p:cut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Special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Definition</a:t>
                </a:r>
                <a:r>
                  <a:rPr lang="fr-FR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14 </a:t>
                </a:r>
                <a:endParaRPr lang="fr-FR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fr-FR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lower</a:t>
                </a:r>
                <a:r>
                  <a:rPr lang="fr-FR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bound</a:t>
                </a:r>
                <a:r>
                  <a:rPr lang="fr-FR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element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𝑚</m:t>
                    </m:r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of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𝐸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verifying </a:t>
                </a:r>
                <a:endParaRPr lang="fr-FR" sz="2400" i="1" dirty="0">
                  <a:solidFill>
                    <a:schemeClr val="tx1"/>
                  </a:solidFill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∀</m:t>
                      </m:r>
                      <m:r>
                        <a:rPr lang="fr-F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fr-F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∈</m:t>
                      </m:r>
                      <m:r>
                        <a:rPr lang="fr-F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𝐻</m:t>
                      </m:r>
                      <m:r>
                        <a:rPr lang="fr-FR" sz="2400" i="1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cs typeface="Times New Roman" pitchFamily="18" charset="0"/>
                        </a:rPr>
                        <m:t>, </m:t>
                      </m:r>
                      <m:r>
                        <a:rPr lang="fr-F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Times New Roman" pitchFamily="18" charset="0"/>
                        </a:rPr>
                        <m:t>𝑚</m:t>
                      </m:r>
                      <m:r>
                        <a:rPr lang="fr-FR" sz="2400" i="1">
                          <a:latin typeface="Cambria Math"/>
                          <a:ea typeface="Cambria Math"/>
                          <a:cs typeface="Times New Roman" pitchFamily="18" charset="0"/>
                        </a:rPr>
                        <m:t>≼</m:t>
                      </m:r>
                      <m:r>
                        <a:rPr lang="fr-F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Times New Roman" pitchFamily="18" charset="0"/>
                        </a:rPr>
                        <m:t>𝑥</m:t>
                      </m:r>
                      <m:r>
                        <a:rPr lang="fr-FR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  <a:cs typeface="Times New Roman" pitchFamily="18" charset="0"/>
                        </a:rPr>
                        <m:t>.</m:t>
                      </m:r>
                    </m:oMath>
                  </m:oMathPara>
                </a14:m>
                <a:endParaRPr lang="fr-FR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Such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element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does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not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always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exist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When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it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exists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say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that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  <m:r>
                      <a:rPr lang="fr-FR" sz="2400" i="1" dirty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fr-FR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lower</a:t>
                </a:r>
                <a:r>
                  <a:rPr lang="fr-FR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bounded</a:t>
                </a:r>
                <a:r>
                  <a:rPr lang="fr-FR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subset</a:t>
                </a:r>
                <a:r>
                  <a:rPr lang="fr-FR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fr-FR" sz="2400" i="1" dirty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 i="1" dirty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8" t="-1677" r="-170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6011600"/>
      </p:ext>
    </p:extLst>
  </p:cSld>
  <p:clrMapOvr>
    <a:masterClrMapping/>
  </p:clrMapOvr>
  <p:transition>
    <p:cut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Special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fr-FR" sz="24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Definition</a:t>
                </a:r>
                <a:r>
                  <a:rPr lang="fr-FR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15</a:t>
                </a:r>
                <a:endParaRPr lang="fr-FR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subset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fr-F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i="1" dirty="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𝐸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which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both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upper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bounded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and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lower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bounded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said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to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be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bounded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4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Definition</a:t>
                </a:r>
                <a:r>
                  <a:rPr lang="fr-FR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16</a:t>
                </a:r>
                <a:endParaRPr lang="fr-FR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fr-FR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maximal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resp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fr-FR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minimal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fr-FR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elemen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upper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(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resp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a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lower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bound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A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which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belongs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A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8" t="-1677" r="-1701" b="-64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627578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31840" y="306280"/>
            <a:ext cx="5554960" cy="779570"/>
          </a:xfrm>
        </p:spPr>
        <p:txBody>
          <a:bodyPr>
            <a:normAutofit/>
          </a:bodyPr>
          <a:lstStyle/>
          <a:p>
            <a:r>
              <a:rPr lang="fr-FR" sz="3600" dirty="0" err="1" smtClean="0">
                <a:latin typeface="Times New Roman" pitchFamily="18" charset="0"/>
                <a:cs typeface="Times New Roman" pitchFamily="18" charset="0"/>
              </a:rPr>
              <a:t>Examples</a:t>
            </a:r>
            <a:r>
              <a:rPr lang="fr-FR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539552" y="1223837"/>
                <a:ext cx="7272808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dirty="0" smtClean="0">
                    <a:solidFill>
                      <a:srgbClr val="92D05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imes New Roman" pitchFamily="18" charset="0"/>
                    <a:cs typeface="Times New Roman" pitchFamily="18" charset="0"/>
                  </a:rPr>
                  <a:t>Example 2 :</a:t>
                </a:r>
              </a:p>
              <a:p>
                <a:r>
                  <a:rPr lang="fr-FR" sz="2400" b="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</a:t>
                </a:r>
                <a:r>
                  <a:rPr lang="fr-FR" sz="2400" b="0" dirty="0" smtClean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fr-FR" sz="240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fr-FR" sz="2400" b="0" i="1" dirty="0" smtClean="0">
                            <a:latin typeface="Cambria Math"/>
                            <a:cs typeface="Times New Roman" pitchFamily="18" charset="0"/>
                          </a:rPr>
                          <m:t>1,2,3, </m:t>
                        </m:r>
                        <m:r>
                          <a:rPr lang="fr-FR" sz="2400" i="1" dirty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⋯</m:t>
                        </m:r>
                      </m:e>
                    </m:d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,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/>
                            <a:cs typeface="Times New Roman" pitchFamily="18" charset="0"/>
                          </a:rPr>
                          <m:t> </m:t>
                        </m:r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be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the relation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defined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by</a:t>
                </a:r>
                <a:endParaRPr lang="fr-FR" sz="2400" b="0" i="1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/>
                  <a:cs typeface="Times New Roman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, 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a:rPr lang="fr-FR" sz="2400" b="0" i="1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mbria Math"/>
                        <a:cs typeface="Times New Roman" pitchFamily="18" charset="0"/>
                      </a:rPr>
                      <m:t>𝑥</m:t>
                    </m:r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b="0" i="1" smtClean="0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/>
                        <a:ea typeface="Cambria Math"/>
                        <a:cs typeface="Times New Roman" pitchFamily="18" charset="0"/>
                      </a:rPr>
                      <m:t>⟺</m:t>
                    </m:r>
                    <m:r>
                      <a:rPr lang="fr-FR" sz="2400" b="0" i="1" dirty="0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b="0" i="0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have</a:t>
                </a:r>
                <a:endParaRPr lang="fr-FR" sz="2400" i="1" dirty="0">
                  <a:latin typeface="Cambria Math"/>
                  <a:cs typeface="Times New Roman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⟺∃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𝑘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ℕ</m:t>
                        </m:r>
                      </m:e>
                      <m:sup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such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that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𝑘𝑥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The graph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2</m:t>
                        </m:r>
                      </m:sub>
                    </m:sSub>
                    <m:r>
                      <a:rPr lang="fr-FR" sz="24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is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Γ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/>
                                <a:cs typeface="Times New Roman" pitchFamily="18" charset="0"/>
                              </a:rPr>
                              <m:t>𝑥</m:t>
                            </m:r>
                            <m:r>
                              <a:rPr lang="fr-FR" sz="2400" i="1">
                                <a:latin typeface="Cambria Math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a:rPr lang="fr-FR" sz="2400" i="1">
                                <a:latin typeface="Cambria Math"/>
                                <a:cs typeface="Times New Roman" pitchFamily="18" charset="0"/>
                              </a:rPr>
                              <m:t>𝑘𝑥</m:t>
                            </m:r>
                          </m:e>
                        </m:d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;</m:t>
                        </m:r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𝑘</m:t>
                        </m:r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/>
                                <a:ea typeface="Cambria Math"/>
                                <a:cs typeface="Times New Roman" pitchFamily="18" charset="0"/>
                              </a:rPr>
                              <m:t>ℕ</m:t>
                            </m:r>
                          </m:e>
                          <m:sup>
                            <m:r>
                              <a:rPr lang="fr-FR" sz="2400" i="1">
                                <a:latin typeface="Cambria Math"/>
                                <a:cs typeface="Times New Roman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223837"/>
                <a:ext cx="7272808" cy="3416320"/>
              </a:xfrm>
              <a:prstGeom prst="rect">
                <a:avLst/>
              </a:prstGeom>
              <a:blipFill rotWithShape="0">
                <a:blip r:embed="rId3"/>
                <a:stretch>
                  <a:fillRect l="-1425" t="-16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12156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Special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508001" y="987574"/>
                <a:ext cx="6447501" cy="354344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fr-FR" sz="20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Definition</a:t>
                </a:r>
                <a:r>
                  <a:rPr lang="fr-FR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17 </a:t>
                </a:r>
                <a:endParaRPr lang="fr-FR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fr-FR" sz="20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maximal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resp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r>
                  <a:rPr lang="fr-FR" sz="20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minimal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fr-FR" sz="20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elemen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upper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(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resp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a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lower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bound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A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which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belongs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A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It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denoted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0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fr-F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(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resp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min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⁡(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fr-FR" sz="20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).</a:t>
                </a:r>
                <a:endParaRPr lang="fr-FR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Maximal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element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and minimal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element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are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also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known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as </a:t>
                </a:r>
                <a:r>
                  <a:rPr lang="fr-FR" sz="20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greatest</a:t>
                </a:r>
                <a:r>
                  <a:rPr lang="fr-FR" sz="20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element</a:t>
                </a:r>
                <a:r>
                  <a:rPr lang="fr-FR" sz="20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and </a:t>
                </a:r>
                <a:r>
                  <a:rPr lang="fr-FR" sz="20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least </a:t>
                </a:r>
                <a:r>
                  <a:rPr lang="fr-FR" sz="20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element</a:t>
                </a:r>
                <a:r>
                  <a:rPr lang="fr-FR" sz="20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respectively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:endParaRPr lang="fr-FR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Proposition 2</a:t>
                </a: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 maximal (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minimal)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element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unique.</a:t>
                </a:r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001" y="987574"/>
                <a:ext cx="6447501" cy="3543448"/>
              </a:xfrm>
              <a:blipFill rotWithShape="0">
                <a:blip r:embed="rId2"/>
                <a:stretch>
                  <a:fillRect l="-945" t="-8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5768204"/>
      </p:ext>
    </p:extLst>
  </p:cSld>
  <p:clrMapOvr>
    <a:masterClrMapping/>
  </p:clrMapOvr>
  <p:transition>
    <p:cut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Special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Definition</a:t>
                </a:r>
                <a:r>
                  <a:rPr lang="fr-FR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18</a:t>
                </a:r>
                <a:endParaRPr lang="fr-FR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least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upper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bound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called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b="1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supremum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of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. </m:t>
                    </m:r>
                  </m:oMath>
                </a14:m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When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it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exists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it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unique and </a:t>
                </a:r>
                <a:r>
                  <a:rPr lang="fr-FR" sz="2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denote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it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by sup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</m:e>
                    </m:d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greatest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lower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bound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called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b="1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infimum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. </m:t>
                    </m:r>
                  </m:oMath>
                </a14:m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When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it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exists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it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unique and </a:t>
                </a:r>
                <a:r>
                  <a:rPr lang="fr-FR" sz="2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denote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it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by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</m:e>
                    </m:d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8" t="-1677" r="-473" b="-314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426667"/>
      </p:ext>
    </p:extLst>
  </p:cSld>
  <p:clrMapOvr>
    <a:masterClrMapping/>
  </p:clrMapOvr>
  <p:transition>
    <p:cut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Special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fr-FR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Remark 1</a:t>
                </a:r>
              </a:p>
              <a:p>
                <a:pPr marL="0" indent="0">
                  <a:buNone/>
                </a:pP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max</m:t>
                    </m:r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⁡(</m:t>
                    </m:r>
                    <m:r>
                      <a:rPr lang="fr-F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resp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min</m:t>
                    </m:r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⁡(</m:t>
                    </m:r>
                    <m:r>
                      <a:rPr lang="fr-F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))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exists, </a:t>
                </a:r>
                <a:r>
                  <a:rPr lang="fr-FR" sz="2400" dirty="0" err="1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then</a:t>
                </a:r>
                <a:endParaRPr lang="fr-FR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400" dirty="0" smtClean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sup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fr-F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</m:e>
                    </m:d>
                    <m:r>
                      <a:rPr lang="fr-F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fr-FR" sz="2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max</m:t>
                    </m:r>
                    <m:r>
                      <a:rPr lang="fr-F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⁡(</m:t>
                    </m:r>
                    <m:r>
                      <a:rPr lang="fr-F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  <m:r>
                      <a:rPr lang="fr-F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(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resp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>
                            <a:solidFill>
                              <a:schemeClr val="tx1"/>
                            </a:solidFill>
                            <a:latin typeface="Cambria Math"/>
                            <a:cs typeface="Times New Roman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fr-FR" sz="24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</m:t>
                    </m:r>
                  </m:oMath>
                </a14:m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inf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fr-FR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</m:e>
                    </m:d>
                    <m:r>
                      <a:rPr lang="fr-FR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)</m:t>
                    </m:r>
                    <m:r>
                      <a:rPr lang="fr-FR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4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converse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not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true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in </a:t>
                </a:r>
                <a:r>
                  <a:rPr lang="fr-FR" sz="24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general</a:t>
                </a:r>
                <a:r>
                  <a:rPr lang="fr-FR" sz="24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18" t="-1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1096812"/>
      </p:ext>
    </p:extLst>
  </p:cSld>
  <p:clrMapOvr>
    <a:masterClrMapping/>
  </p:clrMapOvr>
  <p:transition>
    <p:cut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</a:t>
            </a:r>
            <a:r>
              <a:rPr lang="fr-FR" dirty="0" err="1" smtClean="0"/>
              <a:t>xample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fr-FR" sz="20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Example 5</a:t>
                </a:r>
              </a:p>
              <a:p>
                <a:pPr marL="0" indent="0">
                  <a:buNone/>
                </a:pP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Consider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the set of real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numbers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ℝ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equipped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with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the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usual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order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relation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and set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=[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𝑏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[, </m:t>
                    </m:r>
                    <m:r>
                      <m:rPr>
                        <m:sty m:val="p"/>
                      </m:rPr>
                      <a:rPr lang="fr-FR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where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𝑎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&lt;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𝑏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000" dirty="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set of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upper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bounds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belonging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ℝ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[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𝑏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,+∞[</m:t>
                    </m:r>
                  </m:oMath>
                </a14:m>
                <a:endParaRPr lang="fr-FR" sz="2000" dirty="0">
                  <a:solidFill>
                    <a:schemeClr val="tx1"/>
                  </a:solidFill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The set of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lower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bounds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𝐴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belonging</a:t>
                </a:r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ℝ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 is</a:t>
                </a:r>
                <a14:m>
                  <m:oMath xmlns:m="http://schemas.openxmlformats.org/officeDocument/2006/math"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cs typeface="Times New Roman" pitchFamily="18" charset="0"/>
                      </a:rPr>
                      <m:t>]−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∞,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𝑎</m:t>
                    </m:r>
                    <m:r>
                      <a:rPr lang="fr-FR" sz="2000" i="1">
                        <a:solidFill>
                          <a:schemeClr val="tx1"/>
                        </a:solidFill>
                        <a:latin typeface="Cambria Math"/>
                        <a:ea typeface="Cambria Math"/>
                        <a:cs typeface="Times New Roman" pitchFamily="18" charset="0"/>
                      </a:rPr>
                      <m:t>]</m:t>
                    </m:r>
                  </m:oMath>
                </a14:m>
                <a:r>
                  <a:rPr lang="fr-FR" sz="2000" dirty="0">
                    <a:solidFill>
                      <a:schemeClr val="tx1"/>
                    </a:solidFill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45" t="-12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3509464"/>
      </p:ext>
    </p:extLst>
  </p:cSld>
  <p:clrMapOvr>
    <a:masterClrMapping/>
  </p:clrMapOvr>
  <p:transition>
    <p:cut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</a:t>
            </a:r>
            <a:r>
              <a:rPr lang="fr-FR" dirty="0" err="1" smtClean="0"/>
              <a:t>xample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</a:t>
                </a:r>
              </a:p>
              <a:p>
                <a:pPr marL="114300" indent="0" algn="ctr">
                  <a:buNone/>
                </a:pP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fr-FR" sz="24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2400" i="1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fr-F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</a:t>
                </a:r>
              </a:p>
              <a:p>
                <a:pPr marL="114300" indent="0" algn="ctr">
                  <a:buNone/>
                </a:pP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fr-FR" sz="24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>
                            <a:latin typeface="Cambria Math"/>
                            <a:cs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fr-FR" sz="2400" i="1">
                        <a:latin typeface="Cambria Math"/>
                        <a:cs typeface="Times New Roman" panose="02020603050405020304" pitchFamily="18" charset="0"/>
                      </a:rPr>
                      <m:t>=</m:t>
                    </m:r>
                    <m:r>
                      <a:rPr lang="fr-FR" sz="2400" i="1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fr-F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fr-F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114300" indent="0">
                  <a:buNone/>
                </a:pP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However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2400">
                            <a:latin typeface="Cambria Math"/>
                            <a:cs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fr-F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fr-FR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</m:e>
                    </m:func>
                  </m:oMath>
                </a14:m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doesn’t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</a:t>
                </a:r>
                <a:r>
                  <a:rPr lang="fr-FR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have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anose="02020603050405020304" pitchFamily="18" charset="0"/>
                      </a:rPr>
                      <m:t>𝑏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∉</m:t>
                    </m:r>
                    <m:r>
                      <a:rPr lang="fr-FR" sz="2400" i="1">
                        <a:latin typeface="Cambria Math" panose="02040503050406030204" pitchFamily="18" charset="0"/>
                        <a:ea typeface="Cambria Math"/>
                        <a:cs typeface="Times New Roman" panose="02020603050405020304" pitchFamily="18" charset="0"/>
                      </a:rPr>
                      <m:t>𝐴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fr-FR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16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9348704"/>
      </p:ext>
    </p:extLst>
  </p:cSld>
  <p:clrMapOvr>
    <a:masterClrMapping/>
  </p:clrMapOvr>
  <p:transition>
    <p:cut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1403648" y="306280"/>
                <a:ext cx="3744416" cy="779570"/>
              </a:xfrm>
            </p:spPr>
            <p:txBody>
              <a:bodyPr>
                <a:normAutofit/>
              </a:bodyPr>
              <a:lstStyle/>
              <a:p>
                <a:r>
                  <a:rPr lang="fr-FR" sz="3600" dirty="0" err="1" smtClean="0">
                    <a:latin typeface="Times New Roman" pitchFamily="18" charset="0"/>
                    <a:cs typeface="Times New Roman" pitchFamily="18" charset="0"/>
                  </a:rPr>
                  <a:t>Orders</a:t>
                </a:r>
                <a:r>
                  <a:rPr lang="fr-FR" sz="3600" dirty="0" smtClean="0">
                    <a:latin typeface="Times New Roman" pitchFamily="18" charset="0"/>
                    <a:cs typeface="Times New Roman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fr-FR" sz="36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  <m:r>
                      <a:rPr lang="fr-FR" sz="36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fr-FR" sz="36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</m:oMath>
                </a14:m>
                <a:r>
                  <a:rPr lang="fr-FR" sz="3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fr-FR" sz="3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403648" y="306280"/>
                <a:ext cx="3744416" cy="779570"/>
              </a:xfrm>
              <a:blipFill rotWithShape="0">
                <a:blip r:embed="rId3"/>
                <a:stretch>
                  <a:fillRect l="-4886" t="-11719" b="-117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314450"/>
                <a:ext cx="7632848" cy="3633563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On a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given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set,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can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define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several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order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relations.</a:t>
                </a:r>
              </a:p>
              <a:p>
                <a:pPr marL="0" indent="0">
                  <a:buNone/>
                </a:pPr>
                <a:r>
                  <a:rPr lang="fr-FR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Definition</a:t>
                </a:r>
                <a:r>
                  <a:rPr lang="fr-FR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19 (Product </a:t>
                </a:r>
                <a:r>
                  <a:rPr lang="fr-FR" sz="2400" dirty="0" err="1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o</a:t>
                </a:r>
                <a:r>
                  <a:rPr lang="fr-FR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rder</a:t>
                </a:r>
                <a:r>
                  <a:rPr lang="fr-FR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</a:p>
              <a:p>
                <a:pPr marL="0" indent="0">
                  <a:buNone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The relation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on the cartesian product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fr-FR" sz="24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defined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by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fr-FR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d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 (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)∈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fr-FR" sz="24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fr-FR" sz="24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  <m:r>
                      <a:rPr lang="fr-FR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⟺ 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′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et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′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fr-FR" sz="2400" dirty="0" err="1">
                    <a:latin typeface="Times New Roman" pitchFamily="18" charset="0"/>
                    <a:cs typeface="Times New Roman" pitchFamily="18" charset="0"/>
                  </a:rPr>
                  <a:t>w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here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the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usual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order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relation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on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400" b="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314450"/>
                <a:ext cx="7632848" cy="3633563"/>
              </a:xfrm>
              <a:blipFill rotWithShape="0">
                <a:blip r:embed="rId4"/>
                <a:stretch>
                  <a:fillRect l="-1198" t="-134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247293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1691680" y="306280"/>
                <a:ext cx="6995120" cy="779570"/>
              </a:xfrm>
            </p:spPr>
            <p:txBody>
              <a:bodyPr/>
              <a:lstStyle/>
              <a:p>
                <a:r>
                  <a:rPr lang="fr-FR" sz="3600" dirty="0" err="1" smtClean="0"/>
                  <a:t>Orders</a:t>
                </a:r>
                <a:r>
                  <a:rPr lang="fr-FR" dirty="0" smtClean="0"/>
                  <a:t> </a:t>
                </a:r>
                <a:r>
                  <a:rPr lang="fr-FR" sz="3200" dirty="0" smtClean="0"/>
                  <a:t>on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  <m:r>
                      <a:rPr lang="fr-FR" sz="3200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fr-FR" sz="32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32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</m:oMath>
                </a14:m>
                <a:r>
                  <a:rPr lang="fr-FR" sz="3200" dirty="0" smtClean="0"/>
                  <a:t> </a:t>
                </a:r>
                <a:endParaRPr lang="fr-FR" sz="3200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91680" y="306280"/>
                <a:ext cx="6995120" cy="779570"/>
              </a:xfrm>
              <a:blipFill rotWithShape="0">
                <a:blip r:embed="rId3"/>
                <a:stretch>
                  <a:fillRect l="-2703" t="-10938" b="-12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314451"/>
                <a:ext cx="8219256" cy="32801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fr-FR" sz="26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Proposition 3</a:t>
                </a:r>
              </a:p>
              <a:p>
                <a:pPr marL="114300" indent="0">
                  <a:buNone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The relation</a:t>
                </a:r>
                <a:r>
                  <a:rPr lang="fr-FR" sz="2400" dirty="0" smtClean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a partial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order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relation on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fr-FR" sz="24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114300" indent="0">
                  <a:buNone/>
                </a:pPr>
                <a:r>
                  <a:rPr lang="fr-FR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Proof</a:t>
                </a:r>
              </a:p>
              <a:p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reflexive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since</a:t>
                </a:r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fr-FR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)∈</m:t>
                    </m:r>
                  </m:oMath>
                </a14:m>
                <a:r>
                  <a:rPr lang="fr-FR" sz="24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fr-FR" sz="24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we</m:t>
                    </m:r>
                    <m:r>
                      <a:rPr lang="fr-FR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have</m:t>
                    </m:r>
                    <m:r>
                      <a:rPr lang="fr-FR" sz="2400" b="0" i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fr-FR" sz="2400" b="0" i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  <a:ea typeface="Cambria Math"/>
                        <a:cs typeface="Times New Roman" pitchFamily="18" charset="0"/>
                      </a:rPr>
                      <m:t>and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 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)</m:t>
                    </m:r>
                  </m:oMath>
                </a14:m>
                <a:r>
                  <a:rPr lang="fr-FR" sz="24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/>
                            <a:cs typeface="Times New Roman" pitchFamily="18" charset="0"/>
                          </a:rPr>
                          <m:t>x</m:t>
                        </m:r>
                        <m:r>
                          <a:rPr lang="fr-FR" sz="2400" b="0" i="0" smtClean="0">
                            <a:latin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fr-FR" sz="2400" b="0" i="0" smtClean="0">
                            <a:latin typeface="Cambria Math"/>
                            <a:cs typeface="Times New Roman" pitchFamily="18" charset="0"/>
                          </a:rPr>
                          <m:t>y</m:t>
                        </m:r>
                      </m:e>
                    </m:d>
                    <m:r>
                      <a:rPr lang="fr-FR" sz="2400" b="0" i="0" smtClean="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400" b="0" dirty="0" smtClean="0"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314451"/>
                <a:ext cx="8219256" cy="3280172"/>
              </a:xfrm>
              <a:blipFill rotWithShape="0">
                <a:blip r:embed="rId4"/>
                <a:stretch>
                  <a:fillRect l="-593" t="-18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816933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1547664" y="306280"/>
                <a:ext cx="3888432" cy="779570"/>
              </a:xfrm>
            </p:spPr>
            <p:txBody>
              <a:bodyPr>
                <a:normAutofit/>
              </a:bodyPr>
              <a:lstStyle/>
              <a:p>
                <a:r>
                  <a:rPr lang="fr-FR" sz="3600" dirty="0" err="1" smtClean="0">
                    <a:latin typeface="Times New Roman" pitchFamily="18" charset="0"/>
                    <a:cs typeface="Times New Roman" pitchFamily="18" charset="0"/>
                  </a:rPr>
                  <a:t>Orders</a:t>
                </a:r>
                <a:r>
                  <a:rPr lang="fr-FR" sz="3600" dirty="0" smtClean="0">
                    <a:latin typeface="Times New Roman" pitchFamily="18" charset="0"/>
                    <a:cs typeface="Times New Roman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  <m:r>
                      <a:rPr lang="fr-FR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fr-FR" sz="36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  <m:r>
                      <a:rPr lang="fr-FR" sz="36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endParaRPr lang="fr-FR" sz="3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47664" y="306280"/>
                <a:ext cx="3888432" cy="779570"/>
              </a:xfrm>
              <a:blipFill rotWithShape="0">
                <a:blip r:embed="rId3"/>
                <a:stretch>
                  <a:fillRect l="-4859" t="-12500" b="-10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14451"/>
                <a:ext cx="6984776" cy="3280172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  <m:r>
                      <a:rPr lang="fr-FR" sz="2400" b="0" i="0" smtClean="0">
                        <a:latin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is 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transitive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because</a:t>
                </a:r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fr-FR" sz="2400" i="1" smtClean="0">
                        <a:latin typeface="Cambria Math"/>
                        <a:ea typeface="Cambria Math"/>
                      </a:rPr>
                      <m:t>∀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fr-FR" sz="2400" b="0" i="1" smtClean="0">
                        <a:latin typeface="Cambria Math"/>
                        <a:ea typeface="Cambria Math"/>
                      </a:rPr>
                      <m:t>, 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fr-FR" sz="2400" b="0" i="1" smtClean="0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fr-FR" sz="2400" b="0" i="1" smtClean="0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fr-FR" sz="2400" b="0" i="1" smtClean="0">
                        <a:latin typeface="Cambria Math"/>
                        <a:ea typeface="Cambria Math"/>
                      </a:rPr>
                      <m:t>, 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fr-FR" sz="2400" b="0" i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fr-FR" sz="2400" b="0" i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fr-FR" sz="2400" b="0" i="0" smtClean="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rPr>
                          <m:t>"</m:t>
                        </m:r>
                      </m:e>
                    </m:d>
                    <m:r>
                      <a:rPr lang="fr-FR" sz="2400" b="0" i="1" smtClean="0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fr-FR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fr-FR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</a:p>
              <a:p>
                <a:pPr marL="114300" indent="0" algn="ctr">
                  <a:buNone/>
                </a:pPr>
                <a:endParaRPr lang="fr-FR" sz="2400" i="1" dirty="0" smtClean="0">
                  <a:latin typeface="Cambria Math"/>
                  <a:ea typeface="Cambria Math"/>
                </a:endParaRP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fr-FR" sz="2400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fr-FR" sz="2400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fr-FR" sz="2400" i="1" smtClean="0">
                        <a:latin typeface="Cambria Math"/>
                        <a:ea typeface="Cambria Math"/>
                      </a:rPr>
                      <m:t>⟺</m:t>
                    </m:r>
                    <m:r>
                      <a:rPr lang="fr-FR" sz="2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fr-FR" sz="2400" b="0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fr-FR" sz="2400" b="0" i="1" smtClean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fr-FR" sz="2400" b="0" dirty="0" smtClean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∧</m:t>
                    </m:r>
                    <m:r>
                      <a:rPr lang="fr-FR" sz="24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fr-FR" sz="2400" b="0" i="1" smtClean="0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fr-FR" sz="2400" b="0" i="1" smtClean="0">
                        <a:latin typeface="Cambria Math"/>
                        <a:ea typeface="Cambria Math"/>
                      </a:rPr>
                      <m:t>,</m:t>
                    </m:r>
                  </m:oMath>
                </a14:m>
                <a:endParaRPr lang="fr-FR" sz="2400" b="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and</a:t>
                </a:r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fr-FR" sz="24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fr-FR" sz="2400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fr-FR" sz="2400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fr-FR" sz="240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fr-FR" sz="240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fr-FR" sz="240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rPr>
                          <m:t>"</m:t>
                        </m:r>
                      </m:e>
                    </m:d>
                    <m:r>
                      <a:rPr lang="fr-FR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⟺</m:t>
                    </m:r>
                    <m:r>
                      <a:rPr lang="fr-FR" sz="2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fr-FR" sz="2400" b="0" i="1" smtClean="0">
                        <a:latin typeface="Cambria Math"/>
                        <a:ea typeface="Cambria Math"/>
                      </a:rPr>
                      <m:t>′≤</m:t>
                    </m:r>
                    <m:r>
                      <a:rPr lang="fr-FR" sz="2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fr-FR" sz="2400" b="0" i="1" smtClean="0">
                        <a:latin typeface="Cambria Math"/>
                        <a:ea typeface="Cambria Math"/>
                      </a:rPr>
                      <m:t>" 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∧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</a:rPr>
                      <m:t>𝑦</m:t>
                    </m:r>
                    <m:r>
                      <a:rPr lang="fr-FR" sz="2400" b="0" i="1" smtClean="0">
                        <a:latin typeface="Cambria Math"/>
                      </a:rPr>
                      <m:t>′≤</m:t>
                    </m:r>
                    <m:r>
                      <a:rPr lang="fr-FR" sz="24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fr-FR" sz="2400" b="0" i="1" smtClean="0">
                        <a:latin typeface="Cambria Math"/>
                        <a:ea typeface="Cambria Math"/>
                      </a:rPr>
                      <m:t>".</m:t>
                    </m:r>
                  </m:oMath>
                </a14:m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14451"/>
                <a:ext cx="6984776" cy="3280172"/>
              </a:xfrm>
              <a:blipFill rotWithShape="0">
                <a:blip r:embed="rId4"/>
                <a:stretch>
                  <a:fillRect l="-698" t="-14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99432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1691680" y="339502"/>
                <a:ext cx="4104456" cy="779570"/>
              </a:xfrm>
            </p:spPr>
            <p:txBody>
              <a:bodyPr>
                <a:normAutofit/>
              </a:bodyPr>
              <a:lstStyle/>
              <a:p>
                <a:r>
                  <a:rPr lang="fr-FR" sz="3600" dirty="0" err="1" smtClean="0">
                    <a:latin typeface="Times New Roman" pitchFamily="18" charset="0"/>
                    <a:cs typeface="Times New Roman" pitchFamily="18" charset="0"/>
                  </a:rPr>
                  <a:t>Orders</a:t>
                </a:r>
                <a:r>
                  <a:rPr lang="fr-FR" sz="3600" dirty="0" smtClean="0">
                    <a:latin typeface="Times New Roman" pitchFamily="18" charset="0"/>
                    <a:cs typeface="Times New Roman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  <m:r>
                      <a:rPr lang="fr-FR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fr-FR" sz="36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  <m:r>
                      <a:rPr lang="fr-FR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</m:oMath>
                </a14:m>
                <a:endParaRPr lang="fr-FR" sz="3600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91680" y="339502"/>
                <a:ext cx="4104456" cy="779570"/>
              </a:xfrm>
              <a:blipFill rotWithShape="0">
                <a:blip r:embed="rId3"/>
                <a:stretch>
                  <a:fillRect l="-4606" t="-12500" b="-117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314451"/>
                <a:ext cx="6840760" cy="3280172"/>
              </a:xfrm>
            </p:spPr>
            <p:txBody>
              <a:bodyPr/>
              <a:lstStyle/>
              <a:p>
                <a:pPr marL="114300" indent="0">
                  <a:buNone/>
                </a:pPr>
                <a:endParaRPr lang="fr-F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Therefore</a:t>
                </a:r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</a:rPr>
                      <m:t>𝑥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" 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</a:rPr>
                      <m:t>𝑦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".</m:t>
                    </m:r>
                  </m:oMath>
                </a14:m>
                <a:endParaRPr lang="fr-FR" sz="24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T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  <a:ea typeface="Cambria Math"/>
                      </a:rPr>
                      <m:t>hat</m:t>
                    </m:r>
                    <m:r>
                      <a:rPr lang="fr-FR" sz="2400" b="0" i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  <a:ea typeface="Cambria Math"/>
                      </a:rPr>
                      <m:t>is</m:t>
                    </m:r>
                    <m:r>
                      <a:rPr lang="fr-FR" sz="2400" b="0" i="0" smtClean="0">
                        <a:latin typeface="Cambria Math" panose="02040503050406030204" pitchFamily="18" charset="0"/>
                        <a:ea typeface="Cambria Math"/>
                      </a:rPr>
                      <m:t> 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"</m:t>
                        </m:r>
                        <m:r>
                          <m:rPr>
                            <m:nor/>
                          </m:rPr>
                          <a:rPr lang="fr-FR" sz="240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fr-FR" sz="240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fr-FR" sz="2400">
                            <a:latin typeface="Times New Roman" pitchFamily="18" charset="0"/>
                            <a:ea typeface="Cambria Math"/>
                            <a:cs typeface="Times New Roman" pitchFamily="18" charset="0"/>
                          </a:rPr>
                          <m:t>"</m:t>
                        </m:r>
                      </m:e>
                    </m:d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114300" indent="0">
                  <a:buNone/>
                </a:pPr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314451"/>
                <a:ext cx="6840760" cy="3280172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018457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539552" y="306280"/>
                <a:ext cx="8147248" cy="779570"/>
              </a:xfrm>
            </p:spPr>
            <p:txBody>
              <a:bodyPr/>
              <a:lstStyle/>
              <a:p>
                <a:pPr algn="ctr"/>
                <a:r>
                  <a:rPr lang="fr-FR" sz="3600" dirty="0" err="1" smtClean="0">
                    <a:latin typeface="Times New Roman" pitchFamily="18" charset="0"/>
                    <a:cs typeface="Times New Roman" pitchFamily="18" charset="0"/>
                  </a:rPr>
                  <a:t>Orders</a:t>
                </a:r>
                <a:r>
                  <a:rPr lang="fr-FR" sz="3600" dirty="0" smtClean="0">
                    <a:latin typeface="Times New Roman" pitchFamily="18" charset="0"/>
                    <a:cs typeface="Times New Roman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  <m:r>
                      <a:rPr lang="fr-FR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fr-FR" sz="36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</m:oMath>
                </a14:m>
                <a:r>
                  <a:rPr lang="fr-FR" sz="3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fr-FR" sz="3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52" y="306280"/>
                <a:ext cx="8147248" cy="779570"/>
              </a:xfrm>
              <a:blipFill rotWithShape="0">
                <a:blip r:embed="rId3"/>
                <a:stretch>
                  <a:fillRect t="-12500" b="-10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14451"/>
                <a:ext cx="8291264" cy="367200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antisymmetric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114300" indent="0">
                  <a:buNone/>
                </a:pP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Indeed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</a:rPr>
                      <m:t>∀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r>
                      <a:rPr lang="fr-FR" sz="2400" i="1">
                        <a:latin typeface="Cambria Math"/>
                        <a:ea typeface="Cambria Math"/>
                      </a:rPr>
                      <m:t>, </m:t>
                    </m:r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fr-FR" sz="2400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fr-FR" sz="2400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fr-FR" sz="2400" i="1">
                        <a:latin typeface="Cambria Math"/>
                        <a:ea typeface="Cambria Math"/>
                      </a:rPr>
                      <m:t>∈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fr-FR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have</a:t>
                </a:r>
              </a:p>
              <a:p>
                <a:pPr marL="114300" indent="0" algn="ctr">
                  <a:buNone/>
                </a:pPr>
                <a:endParaRPr lang="fr-FR" sz="2400" i="1" dirty="0" smtClean="0">
                  <a:latin typeface="Cambria Math"/>
                  <a:ea typeface="Cambria Math"/>
                </a:endParaRP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</m:d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fr-FR" sz="2400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fr-FR" sz="2400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fr-FR" sz="2400" i="1">
                                <a:latin typeface="Cambria Math"/>
                                <a:ea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fr-FR" sz="2400" i="1">
                                <a:latin typeface="Cambria Math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fr-FR" sz="2400" i="1" smtClean="0">
                        <a:latin typeface="Cambria Math"/>
                        <a:ea typeface="Cambria Math"/>
                      </a:rPr>
                      <m:t>⟺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fr-FR" sz="24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fr-F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∧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𝑦</m:t>
                    </m:r>
                    <m:r>
                      <a:rPr lang="fr-FR" sz="2400" i="1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</m:oMath>
                </a14:m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and </a:t>
                </a: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e>
                    </m:d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fr-FR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  <m:r>
                          <a:rPr lang="fr-FR" sz="2400" i="1" smtClean="0">
                            <a:latin typeface="Cambria Math"/>
                            <a:ea typeface="Cambria Math"/>
                          </a:rPr>
                          <m:t> </m:t>
                        </m:r>
                      </m:e>
                    </m:d>
                    <m:r>
                      <a:rPr lang="fr-FR" sz="2400" i="1" smtClean="0">
                        <a:latin typeface="Cambria Math"/>
                        <a:ea typeface="Cambria Math"/>
                      </a:rPr>
                      <m:t>⟺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fr-FR" sz="24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fr-FR" sz="2400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fr-FR" sz="2400" b="0" i="1" smtClean="0">
                        <a:latin typeface="Cambria Math"/>
                        <a:ea typeface="Cambria Math"/>
                      </a:rPr>
                      <m:t> ∧</m:t>
                    </m:r>
                  </m:oMath>
                </a14:m>
                <a:r>
                  <a:rPr lang="fr-FR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fr-FR" sz="2400" i="1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fr-FR" sz="24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fr-FR" sz="24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fr-FR" sz="2400" b="0" i="0" smtClean="0">
                        <a:latin typeface="Cambria Math"/>
                        <a:ea typeface="Cambria Math"/>
                      </a:rPr>
                      <m:t>.</m:t>
                    </m:r>
                  </m:oMath>
                </a14:m>
                <a:endParaRPr lang="fr-FR" sz="2400" b="0" dirty="0" smtClean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14451"/>
                <a:ext cx="8291264" cy="3672000"/>
              </a:xfrm>
              <a:blipFill rotWithShape="0">
                <a:blip r:embed="rId4"/>
                <a:stretch>
                  <a:fillRect l="-588" t="-132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08169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55808" y="195485"/>
            <a:ext cx="5564664" cy="1080114"/>
          </a:xfrm>
        </p:spPr>
        <p:txBody>
          <a:bodyPr>
            <a:noAutofit/>
          </a:bodyPr>
          <a:lstStyle/>
          <a:p>
            <a:r>
              <a:rPr lang="fr-F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relations</a:t>
            </a:r>
            <a:endParaRPr lang="fr-FR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251520" y="1275599"/>
                <a:ext cx="8692288" cy="378565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L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et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be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a relation on a the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nonempty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set 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/>
                      </a:rPr>
                      <m:t>𝐸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endParaRPr lang="fr-FR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fr-FR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Definition</a:t>
                </a:r>
                <a:r>
                  <a:rPr lang="fr-FR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  <a:p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say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that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reflexive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if</a:t>
                </a:r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fr-FR" sz="2400" i="1" dirty="0" smtClean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, 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</m:oMath>
                </a14:m>
                <a:r>
                  <a:rPr lang="fr-FR" sz="2400" dirty="0" smtClean="0"/>
                  <a:t>.</a:t>
                </a:r>
                <a:endParaRPr lang="fr-FR" sz="2400" dirty="0"/>
              </a:p>
              <a:p>
                <a:endParaRPr lang="fr-FR" sz="2400" dirty="0" smtClean="0"/>
              </a:p>
              <a:p>
                <a:endParaRPr lang="fr-FR" sz="2400" dirty="0"/>
              </a:p>
              <a:p>
                <a:endParaRPr lang="fr-FR" sz="2400" dirty="0"/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75599"/>
                <a:ext cx="8692288" cy="3785652"/>
              </a:xfrm>
              <a:prstGeom prst="rect">
                <a:avLst/>
              </a:prstGeom>
              <a:blipFill rotWithShape="0">
                <a:blip r:embed="rId3"/>
                <a:stretch>
                  <a:fillRect l="-10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334240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539552" y="306280"/>
                <a:ext cx="8147248" cy="779570"/>
              </a:xfrm>
            </p:spPr>
            <p:txBody>
              <a:bodyPr/>
              <a:lstStyle/>
              <a:p>
                <a:pPr algn="ctr"/>
                <a:r>
                  <a:rPr lang="fr-FR" sz="3600" dirty="0" err="1" smtClean="0">
                    <a:latin typeface="Times New Roman" pitchFamily="18" charset="0"/>
                    <a:cs typeface="Times New Roman" pitchFamily="18" charset="0"/>
                  </a:rPr>
                  <a:t>Orders</a:t>
                </a:r>
                <a:r>
                  <a:rPr lang="fr-FR" sz="3600" dirty="0" smtClean="0">
                    <a:latin typeface="Times New Roman" pitchFamily="18" charset="0"/>
                    <a:cs typeface="Times New Roman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  <m:r>
                      <a:rPr lang="fr-FR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fr-FR" sz="36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</m:oMath>
                </a14:m>
                <a:r>
                  <a:rPr lang="fr-FR" sz="3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fr-FR" sz="3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9552" y="306280"/>
                <a:ext cx="8147248" cy="779570"/>
              </a:xfrm>
              <a:blipFill rotWithShape="0">
                <a:blip r:embed="rId3"/>
                <a:stretch>
                  <a:fillRect t="-12500" b="-10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314451"/>
                <a:ext cx="7272808" cy="3636000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fr-FR" sz="2000" dirty="0" err="1" smtClean="0"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000" dirty="0" smtClean="0">
                    <a:latin typeface="Times New Roman" pitchFamily="18" charset="0"/>
                    <a:cs typeface="Times New Roman" pitchFamily="18" charset="0"/>
                  </a:rPr>
                  <a:t> have</a:t>
                </a:r>
                <a:endParaRPr lang="fr-FR" sz="2000" i="1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fr-FR" sz="2000" i="1">
                          <a:latin typeface="Cambria Math"/>
                          <a:ea typeface="Cambria Math"/>
                        </a:rPr>
                        <m:t>≤</m:t>
                      </m:r>
                      <m:sSup>
                        <m:sSupPr>
                          <m:ctrlPr>
                            <a:rPr lang="fr-F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r-FR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fr-FR" sz="2000" i="1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lang="fr-FR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fr-FR" sz="2000" i="1">
                              <a:latin typeface="Cambria Math"/>
                              <a:ea typeface="Cambria Math"/>
                            </a:rPr>
                            <m:t>𝑥</m:t>
                          </m:r>
                        </m:e>
                        <m:sup>
                          <m:r>
                            <a:rPr lang="fr-FR" sz="2000" i="1">
                              <a:latin typeface="Cambria Math"/>
                              <a:ea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2000" i="1">
                          <a:latin typeface="Cambria Math"/>
                          <a:ea typeface="Cambria Math"/>
                        </a:rPr>
                        <m:t>≤</m:t>
                      </m:r>
                      <m:r>
                        <a:rPr lang="fr-FR" sz="200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fr-FR" sz="2000" i="1">
                          <a:latin typeface="Cambria Math"/>
                          <a:ea typeface="Cambria Math"/>
                        </a:rPr>
                        <m:t>⟺</m:t>
                      </m:r>
                      <m:r>
                        <a:rPr lang="fr-FR" sz="200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fr-FR" sz="20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fr-FR" sz="2000" i="1"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fr-FR" sz="2000" i="1">
                          <a:latin typeface="Cambria Math"/>
                          <a:ea typeface="Cambria Math"/>
                        </a:rPr>
                        <m:t>′</m:t>
                      </m:r>
                    </m:oMath>
                  </m:oMathPara>
                </a14:m>
                <a:endParaRPr lang="fr-FR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r>
                  <a:rPr lang="fr-FR" sz="2000" dirty="0" smtClean="0">
                    <a:latin typeface="Times New Roman" pitchFamily="18" charset="0"/>
                    <a:cs typeface="Times New Roman" pitchFamily="18" charset="0"/>
                  </a:rPr>
                  <a:t>and</a:t>
                </a: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fr-FR" sz="2000" i="1">
                        <a:latin typeface="Cambria Math"/>
                        <a:ea typeface="Cambria Math"/>
                      </a:rPr>
                      <m:t>≤</m:t>
                    </m:r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fr-FR" sz="2000" i="1">
                        <a:latin typeface="Cambria Math"/>
                        <a:ea typeface="Cambria Math"/>
                      </a:rPr>
                      <m:t> 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∧</m:t>
                    </m:r>
                  </m:oMath>
                </a14:m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/>
                            <a:ea typeface="Cambria Math"/>
                          </a:rPr>
                          <m:t>𝑦</m:t>
                        </m:r>
                      </m:e>
                      <m:sup>
                        <m:r>
                          <a:rPr lang="fr-FR" sz="2000" i="1">
                            <a:latin typeface="Cambria Math"/>
                            <a:ea typeface="Cambria Math"/>
                          </a:rPr>
                          <m:t>′</m:t>
                        </m:r>
                      </m:sup>
                    </m:sSup>
                    <m:r>
                      <a:rPr lang="fr-FR" sz="2000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⟺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fr-FR" sz="20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fr-FR" sz="2000" b="0" i="1" smtClean="0">
                        <a:latin typeface="Cambria Math"/>
                        <a:ea typeface="Cambria Math"/>
                      </a:rPr>
                      <m:t>𝑦</m:t>
                    </m:r>
                    <m:r>
                      <a:rPr lang="fr-FR" sz="2000" i="1">
                        <a:latin typeface="Cambria Math"/>
                        <a:ea typeface="Cambria Math"/>
                      </a:rPr>
                      <m:t>′</m:t>
                    </m:r>
                  </m:oMath>
                </a14:m>
                <a:r>
                  <a:rPr lang="fr-FR" sz="20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114300" indent="0">
                  <a:buNone/>
                </a:pPr>
                <a:endParaRPr lang="fr-FR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r>
                  <a:rPr lang="fr-FR" sz="2000" dirty="0" err="1" smtClean="0">
                    <a:latin typeface="Times New Roman" pitchFamily="18" charset="0"/>
                    <a:cs typeface="Times New Roman" pitchFamily="18" charset="0"/>
                  </a:rPr>
                  <a:t>Hence</a:t>
                </a:r>
                <a:endParaRPr lang="fr-FR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/>
                          </a:rPr>
                          <m:t>𝑥</m:t>
                        </m:r>
                        <m:r>
                          <a:rPr lang="fr-FR" sz="2000" b="0" i="1" smtClean="0">
                            <a:latin typeface="Cambria Math"/>
                          </a:rPr>
                          <m:t>,</m:t>
                        </m:r>
                        <m:r>
                          <a:rPr lang="fr-FR" sz="2000" b="0" i="1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fr-FR" sz="2000" b="0" i="1" smtClean="0">
                        <a:latin typeface="Cambria Math"/>
                      </a:rPr>
                      <m:t>=(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FR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2000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20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fr-FR" sz="2000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fr-FR" sz="2000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fr-FR" sz="20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114300" indent="0">
                  <a:buNone/>
                </a:pPr>
                <a:endParaRPr lang="fr-FR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314451"/>
                <a:ext cx="7272808" cy="3636000"/>
              </a:xfrm>
              <a:blipFill rotWithShape="0">
                <a:blip r:embed="rId4"/>
                <a:stretch>
                  <a:fillRect t="-100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197092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683568" y="306280"/>
                <a:ext cx="8003232" cy="779570"/>
              </a:xfrm>
            </p:spPr>
            <p:txBody>
              <a:bodyPr/>
              <a:lstStyle/>
              <a:p>
                <a:pPr algn="ctr"/>
                <a:r>
                  <a:rPr lang="fr-FR" sz="3600" dirty="0" smtClean="0">
                    <a:latin typeface="Times New Roman" pitchFamily="18" charset="0"/>
                    <a:cs typeface="Times New Roman" pitchFamily="18" charset="0"/>
                  </a:rPr>
                  <a:t>Ordres </a:t>
                </a:r>
                <a:r>
                  <a:rPr lang="fr-FR" sz="3600" dirty="0">
                    <a:latin typeface="Times New Roman" pitchFamily="18" charset="0"/>
                    <a:cs typeface="Times New Roman" pitchFamily="18" charset="0"/>
                  </a:rPr>
                  <a:t>sur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  <m:r>
                      <a:rPr lang="fr-FR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fr-FR" sz="36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</m:oMath>
                </a14:m>
                <a:r>
                  <a:rPr lang="fr-FR" sz="3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fr-FR" sz="3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3568" y="306280"/>
                <a:ext cx="8003232" cy="779570"/>
              </a:xfrm>
              <a:blipFill rotWithShape="0">
                <a:blip r:embed="rId3"/>
                <a:stretch>
                  <a:fillRect t="-12500" b="-10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203598"/>
                <a:ext cx="7632848" cy="3672408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endParaRPr lang="fr-FR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order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partial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because</a:t>
                </a:r>
                <a:endParaRPr lang="fr-FR" sz="2400" i="1" dirty="0" smtClean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fr-FR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∃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fr-FR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fr-FR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fr-FR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d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 (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fr-FR" sz="2400" b="0" i="1" smtClean="0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fr-FR" sz="2400" b="0" i="1" smtClean="0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)∈</m:t>
                    </m:r>
                  </m:oMath>
                </a14:m>
                <a:r>
                  <a:rPr lang="fr-FR" sz="24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fr-FR" sz="24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     </m:t>
                    </m:r>
                    <m:r>
                      <a:rPr lang="fr-F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fr-FR" sz="2400" b="0" i="1" smtClean="0">
                                <a:latin typeface="Cambria Math"/>
                              </a:rPr>
                              <m:t>,</m:t>
                            </m:r>
                            <m:r>
                              <a:rPr lang="fr-FR" sz="2400" b="0" i="1" smtClean="0">
                                <a:latin typeface="Cambria Math"/>
                              </a:rPr>
                              <m:t>𝑦</m:t>
                            </m:r>
                          </m:e>
                        </m:d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/>
                                <a:cs typeface="Times New Roman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fr-FR" sz="2400" i="1">
                                <a:latin typeface="Cambria Math"/>
                                <a:cs typeface="Times New Roman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/>
                                    <a:cs typeface="Times New Roman" pitchFamily="18" charset="0"/>
                                  </a:rPr>
                                  <m:t>x</m:t>
                                </m:r>
                              </m:e>
                              <m:sup>
                                <m:r>
                                  <a:rPr lang="fr-FR" sz="2400" b="0" i="0" smtClean="0">
                                    <a:latin typeface="Cambria Math"/>
                                    <a:cs typeface="Times New Roman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sz="2400" b="0" i="0" smtClean="0">
                                <a:latin typeface="Cambria Math"/>
                                <a:cs typeface="Times New Roman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  <a:cs typeface="Times New Roman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fr-FR" sz="2400" b="0" i="0" smtClean="0">
                                    <a:latin typeface="Cambria Math"/>
                                    <a:cs typeface="Times New Roman" pitchFamily="18" charset="0"/>
                                  </a:rPr>
                                  <m:t>y</m:t>
                                </m:r>
                              </m:e>
                              <m:sup>
                                <m:r>
                                  <a:rPr lang="fr-FR" sz="2400" b="0" i="0" smtClean="0">
                                    <a:latin typeface="Cambria Math"/>
                                    <a:cs typeface="Times New Roman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fr-FR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∧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                       </m:t>
                    </m:r>
                    <m:r>
                      <a:rPr lang="fr-F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¬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fr-FR" sz="2400" b="0" i="1" smtClean="0">
                                <a:latin typeface="Cambria Math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fr-F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fr-FR" sz="2400" b="0" i="1" smtClean="0">
                                    <a:latin typeface="Cambria Math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fr-FR" sz="24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fr-FR" sz="2400" i="1">
                                <a:latin typeface="Cambria Math"/>
                                <a:cs typeface="Times New Roman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fr-FR" sz="2400" i="1">
                                <a:latin typeface="Cambria Math"/>
                                <a:cs typeface="Times New Roman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/>
                                <a:cs typeface="Times New Roman" pitchFamily="18" charset="0"/>
                              </a:rPr>
                              <m:t>x</m:t>
                            </m:r>
                            <m:r>
                              <a:rPr lang="fr-FR" sz="2400" b="0" i="0" smtClean="0">
                                <a:latin typeface="Cambria Math"/>
                                <a:cs typeface="Times New Roman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fr-FR" sz="2400" b="0" i="0" smtClean="0">
                                <a:latin typeface="Cambria Math"/>
                                <a:cs typeface="Times New Roman" pitchFamily="18" charset="0"/>
                              </a:rPr>
                              <m:t>y</m:t>
                            </m:r>
                          </m:e>
                        </m:d>
                      </m:e>
                    </m:d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203598"/>
                <a:ext cx="7632848" cy="3672408"/>
              </a:xfr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04764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1043608" y="306280"/>
                <a:ext cx="7643192" cy="779570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fr-FR" sz="3600" dirty="0" err="1" smtClean="0">
                    <a:latin typeface="Times New Roman" pitchFamily="18" charset="0"/>
                    <a:cs typeface="Times New Roman" pitchFamily="18" charset="0"/>
                  </a:rPr>
                  <a:t>Orders</a:t>
                </a:r>
                <a:r>
                  <a:rPr lang="fr-FR" sz="3600" dirty="0" smtClean="0">
                    <a:latin typeface="Times New Roman" pitchFamily="18" charset="0"/>
                    <a:cs typeface="Times New Roman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  <m:r>
                      <a:rPr lang="fr-FR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fr-FR" sz="36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</m:oMath>
                </a14:m>
                <a:r>
                  <a:rPr lang="fr-FR" sz="3600" dirty="0" smtClean="0"/>
                  <a:t> </a:t>
                </a:r>
                <a:endParaRPr lang="fr-FR" sz="3600" dirty="0"/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43608" y="306280"/>
                <a:ext cx="7643192" cy="779570"/>
              </a:xfrm>
              <a:blipFill rotWithShape="0">
                <a:blip r:embed="rId3"/>
                <a:stretch>
                  <a:fillRect t="-11719" b="-1171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251520" y="1314451"/>
                <a:ext cx="8435280" cy="3280172"/>
              </a:xfrm>
            </p:spPr>
            <p:txBody>
              <a:bodyPr>
                <a:normAutofit/>
              </a:bodyPr>
              <a:lstStyle/>
              <a:p>
                <a:pPr marL="114300" indent="0">
                  <a:buNone/>
                </a:pPr>
                <a:r>
                  <a:rPr lang="fr-FR" sz="2000" dirty="0" smtClean="0">
                    <a:latin typeface="Times New Roman" pitchFamily="18" charset="0"/>
                    <a:cs typeface="Times New Roman" pitchFamily="18" charset="0"/>
                  </a:rPr>
                  <a:t>It </a:t>
                </a:r>
                <a:r>
                  <a:rPr lang="fr-FR" sz="2000" dirty="0" err="1" smtClean="0">
                    <a:latin typeface="Times New Roman" pitchFamily="18" charset="0"/>
                    <a:cs typeface="Times New Roman" pitchFamily="18" charset="0"/>
                  </a:rPr>
                  <a:t>suffices</a:t>
                </a:r>
                <a:r>
                  <a:rPr lang="fr-FR" sz="2000" dirty="0" smtClean="0">
                    <a:latin typeface="Times New Roman" pitchFamily="18" charset="0"/>
                    <a:cs typeface="Times New Roman" pitchFamily="18" charset="0"/>
                  </a:rPr>
                  <a:t> to </a:t>
                </a:r>
                <a:r>
                  <a:rPr lang="fr-FR" sz="2000" dirty="0" err="1" smtClean="0">
                    <a:latin typeface="Times New Roman" pitchFamily="18" charset="0"/>
                    <a:cs typeface="Times New Roman" pitchFamily="18" charset="0"/>
                  </a:rPr>
                  <a:t>take</a:t>
                </a:r>
                <a:endParaRPr lang="fr-FR" sz="20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/>
                            </a:rPr>
                            <m:t>𝑥</m:t>
                          </m:r>
                          <m:r>
                            <a:rPr lang="fr-FR" sz="2000" i="1">
                              <a:latin typeface="Cambria Math"/>
                            </a:rPr>
                            <m:t>,</m:t>
                          </m:r>
                          <m:r>
                            <a:rPr lang="fr-FR" sz="20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fr-FR" sz="2000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/>
                            </a:rPr>
                            <m:t>5,4</m:t>
                          </m:r>
                        </m:e>
                      </m:d>
                    </m:oMath>
                  </m:oMathPara>
                </a14:m>
                <a:endParaRPr lang="fr-FR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r>
                  <a:rPr lang="fr-FR" sz="2000" dirty="0" smtClean="0">
                    <a:latin typeface="Times New Roman" pitchFamily="18" charset="0"/>
                    <a:cs typeface="Times New Roman" pitchFamily="18" charset="0"/>
                  </a:rPr>
                  <a:t>and</a:t>
                </a:r>
                <a:endParaRPr lang="fr-FR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fr-FR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fr-FR" sz="2000" i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000" i="1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fr-FR" sz="20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fr-FR" sz="2000" i="1">
                        <a:latin typeface="Cambria Math"/>
                      </a:rPr>
                      <m:t>=(3,6)</m:t>
                    </m:r>
                  </m:oMath>
                </a14:m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114300" indent="0">
                  <a:buNone/>
                </a:pPr>
                <a:r>
                  <a:rPr lang="fr-FR" sz="2000" dirty="0" err="1" smtClean="0">
                    <a:latin typeface="Times New Roman" pitchFamily="18" charset="0"/>
                    <a:cs typeface="Times New Roman" pitchFamily="18" charset="0"/>
                  </a:rPr>
                  <a:t>Then</a:t>
                </a:r>
                <a:r>
                  <a:rPr lang="fr-FR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 smtClean="0"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 smtClean="0">
                    <a:latin typeface="Times New Roman" pitchFamily="18" charset="0"/>
                    <a:cs typeface="Times New Roman" pitchFamily="18" charset="0"/>
                  </a:rPr>
                  <a:t>obtain</a:t>
                </a:r>
                <a:endParaRPr lang="fr-FR" sz="2000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¬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/>
                              </a:rPr>
                              <m:t>5,4</m:t>
                            </m:r>
                          </m:e>
                        </m:d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/>
                                <a:cs typeface="Times New Roman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fr-FR" sz="2000" i="1">
                                <a:latin typeface="Cambria Math"/>
                                <a:cs typeface="Times New Roman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fr-FR" sz="2000">
                                <a:latin typeface="Cambria Math"/>
                                <a:cs typeface="Times New Roman" pitchFamily="18" charset="0"/>
                              </a:rPr>
                              <m:t>3,</m:t>
                            </m:r>
                            <m:r>
                              <a:rPr lang="fr-FR" sz="2000" i="1">
                                <a:latin typeface="Cambria Math"/>
                                <a:cs typeface="Times New Roman" pitchFamily="18" charset="0"/>
                              </a:rPr>
                              <m:t>6 </m:t>
                            </m:r>
                          </m:e>
                        </m:d>
                      </m:e>
                    </m:d>
                  </m:oMath>
                </a14:m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∧</m:t>
                    </m:r>
                  </m:oMath>
                </a14:m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¬</m:t>
                    </m:r>
                  </m:oMath>
                </a14:m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2000" i="1">
                                <a:latin typeface="Cambria Math"/>
                              </a:rPr>
                              <m:t>3,6 </m:t>
                            </m:r>
                          </m:e>
                        </m:d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/>
                                <a:cs typeface="Times New Roman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fr-FR" sz="2000" i="1">
                                <a:latin typeface="Cambria Math"/>
                                <a:cs typeface="Times New Roman" pitchFamily="18" charset="0"/>
                              </a:rPr>
                              <m:t>𝑝</m:t>
                            </m:r>
                          </m:sub>
                        </m:sSub>
                        <m:d>
                          <m:dPr>
                            <m:ctrlPr>
                              <a:rPr lang="fr-FR" sz="2000" i="1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dPr>
                          <m:e>
                            <m:r>
                              <a:rPr lang="fr-FR" sz="2000">
                                <a:latin typeface="Cambria Math"/>
                                <a:cs typeface="Times New Roman" pitchFamily="18" charset="0"/>
                              </a:rPr>
                              <m:t>5,</m:t>
                            </m:r>
                            <m:r>
                              <a:rPr lang="fr-FR" sz="2000" i="1">
                                <a:latin typeface="Cambria Math"/>
                                <a:cs typeface="Times New Roman" pitchFamily="18" charset="0"/>
                              </a:rPr>
                              <m:t>4</m:t>
                            </m:r>
                          </m:e>
                        </m:d>
                      </m:e>
                    </m:d>
                  </m:oMath>
                </a14:m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.</a:t>
                </a:r>
              </a:p>
              <a:p>
                <a:pPr marL="114300" indent="0" algn="ctr">
                  <a:buNone/>
                </a:pPr>
                <a:endParaRPr lang="fr-FR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1314451"/>
                <a:ext cx="8435280" cy="3280172"/>
              </a:xfrm>
              <a:blipFill rotWithShape="0">
                <a:blip r:embed="rId4"/>
                <a:stretch>
                  <a:fillRect t="-1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77773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899592" y="306280"/>
                <a:ext cx="7787208" cy="779570"/>
              </a:xfrm>
            </p:spPr>
            <p:txBody>
              <a:bodyPr/>
              <a:lstStyle/>
              <a:p>
                <a:pPr algn="ctr"/>
                <a:r>
                  <a:rPr lang="fr-FR" sz="3600" dirty="0" err="1" smtClean="0">
                    <a:latin typeface="Times New Roman" pitchFamily="18" charset="0"/>
                    <a:cs typeface="Times New Roman" pitchFamily="18" charset="0"/>
                  </a:rPr>
                  <a:t>Orders</a:t>
                </a:r>
                <a:r>
                  <a:rPr lang="fr-FR" sz="3600" dirty="0" smtClean="0">
                    <a:latin typeface="Times New Roman" pitchFamily="18" charset="0"/>
                    <a:cs typeface="Times New Roman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  <m:r>
                      <a:rPr lang="fr-FR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fr-FR" sz="36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</m:oMath>
                </a14:m>
                <a:r>
                  <a:rPr lang="fr-FR" sz="36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fr-FR" sz="3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99592" y="306280"/>
                <a:ext cx="7787208" cy="779570"/>
              </a:xfrm>
              <a:blipFill rotWithShape="0">
                <a:blip r:embed="rId3"/>
                <a:stretch>
                  <a:fillRect t="-12500" b="-10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14450"/>
                <a:ext cx="8291264" cy="3633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fr-FR" sz="28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0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Definition</a:t>
                </a:r>
                <a:r>
                  <a:rPr lang="fr-FR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20 (</a:t>
                </a:r>
                <a:r>
                  <a:rPr lang="fr-FR" sz="20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Lexicographic</a:t>
                </a:r>
                <a:r>
                  <a:rPr lang="fr-FR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order</a:t>
                </a:r>
                <a:r>
                  <a:rPr lang="fr-FR" sz="20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fr-FR" sz="20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The relation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  </m:t>
                        </m:r>
                        <m:r>
                          <a:rPr lang="fr-FR" sz="20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000" i="1">
                            <a:latin typeface="Cambria Math"/>
                            <a:cs typeface="Times New Roman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fr-FR" sz="2000" dirty="0" smtClean="0">
                    <a:latin typeface="Times New Roman" pitchFamily="18" charset="0"/>
                    <a:cs typeface="Times New Roman" pitchFamily="18" charset="0"/>
                  </a:rPr>
                  <a:t> on </a:t>
                </a:r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the cartesian product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  <m:r>
                      <a:rPr lang="fr-FR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fr-FR" sz="20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</m:oMath>
                </a14:m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>
                    <a:latin typeface="Times New Roman" pitchFamily="18" charset="0"/>
                    <a:cs typeface="Times New Roman" pitchFamily="18" charset="0"/>
                  </a:rPr>
                  <a:t>defined</a:t>
                </a:r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by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fr-FR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d>
                      <m:d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dPr>
                      <m:e>
                        <m:r>
                          <a:rPr lang="fr-FR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  <m:r>
                          <a:rPr lang="fr-FR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,</m:t>
                        </m:r>
                        <m:r>
                          <a:rPr lang="fr-FR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</m:d>
                    <m:r>
                      <a:rPr lang="fr-FR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, (</m:t>
                    </m:r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fr-FR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𝑦</m:t>
                        </m:r>
                      </m:e>
                      <m:sup>
                        <m:r>
                          <a:rPr lang="fr-FR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fr-FR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)∈</m:t>
                    </m:r>
                    <m:r>
                      <a:rPr lang="fr-FR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  <m:r>
                      <a:rPr lang="fr-FR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fr-FR" sz="20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</m:oMath>
                </a14:m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sz="200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fr-FR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𝑥</m:t>
                          </m:r>
                          <m:r>
                            <a:rPr lang="fr-FR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,</m:t>
                          </m:r>
                          <m:r>
                            <a:rPr lang="fr-FR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𝑦</m:t>
                          </m:r>
                        </m:e>
                      </m:d>
                      <m:sSub>
                        <m:sSubPr>
                          <m:ctrlPr>
                            <a:rPr lang="fr-FR" sz="20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fr-FR" sz="2000" i="1">
                              <a:latin typeface="Cambria Math"/>
                              <a:cs typeface="Times New Roman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/>
                              <a:cs typeface="Times New Roman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fr-FR" sz="2000" b="0" i="1">
                              <a:latin typeface="Cambria Math" panose="02040503050406030204" pitchFamily="18" charset="0"/>
                              <a:ea typeface="Cambria Math"/>
                              <a:cs typeface="Times New Roman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sz="20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20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2000" i="1">
                              <a:latin typeface="Cambria Math"/>
                              <a:ea typeface="Cambria Math"/>
                              <a:cs typeface="Times New Roman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sz="2000" i="1">
                                  <a:latin typeface="Cambria Math" panose="02040503050406030204" pitchFamily="18" charset="0"/>
                                  <a:ea typeface="Cambria Math"/>
                                  <a:cs typeface="Times New Roman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0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FR" sz="2000" i="1">
                                  <a:latin typeface="Cambria Math"/>
                                  <a:ea typeface="Cambria Math"/>
                                  <a:cs typeface="Times New Roman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fr-FR" sz="2000" i="1" smtClean="0">
                          <a:latin typeface="Cambria Math"/>
                          <a:ea typeface="Cambria Math"/>
                          <a:cs typeface="Times New Roman" pitchFamily="18" charset="0"/>
                        </a:rPr>
                        <m:t>⟺</m:t>
                      </m:r>
                    </m:oMath>
                  </m:oMathPara>
                </a14:m>
                <a:endParaRPr lang="fr-FR" sz="2000" i="1" dirty="0" smtClean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sz="20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 </m:t>
                    </m:r>
                    <m:r>
                      <a:rPr lang="fr-FR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(</m:t>
                    </m:r>
                    <m:r>
                      <a:rPr lang="fr-FR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0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&lt;</m:t>
                    </m:r>
                    <m:sSup>
                      <m:sSup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/>
                            <a:cs typeface="Times New Roman" pitchFamily="18" charset="0"/>
                          </a:rPr>
                        </m:ctrlPr>
                      </m:sSupPr>
                      <m:e>
                        <m:r>
                          <a:rPr lang="fr-FR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𝑥</m:t>
                        </m:r>
                      </m:e>
                      <m:sup>
                        <m:r>
                          <a:rPr lang="fr-FR" sz="2000" i="1">
                            <a:latin typeface="Cambria Math"/>
                            <a:ea typeface="Cambria Math"/>
                            <a:cs typeface="Times New Roman" pitchFamily="18" charset="0"/>
                          </a:rPr>
                          <m:t>′</m:t>
                        </m:r>
                      </m:sup>
                    </m:sSup>
                    <m:r>
                      <a:rPr lang="fr-FR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)</m:t>
                    </m:r>
                    <m:r>
                      <a:rPr lang="fr-FR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∨</m:t>
                    </m:r>
                    <m:r>
                      <a:rPr lang="fr-FR" sz="2000" b="0" i="0" smtClean="0">
                        <a:latin typeface="Cambria Math"/>
                        <a:cs typeface="Times New Roman" pitchFamily="18" charset="0"/>
                      </a:rPr>
                      <m:t>(</m:t>
                    </m:r>
                    <m:r>
                      <a:rPr lang="fr-FR" sz="20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0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fr-FR" sz="20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000" b="0" i="1" smtClean="0">
                        <a:latin typeface="Cambria Math"/>
                        <a:cs typeface="Times New Roman" pitchFamily="18" charset="0"/>
                      </a:rPr>
                      <m:t>′ ∧</m:t>
                    </m:r>
                  </m:oMath>
                </a14:m>
                <a:r>
                  <a:rPr lang="fr-FR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  <m:r>
                      <a:rPr lang="fr-FR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′)</m:t>
                    </m:r>
                  </m:oMath>
                </a14:m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,</a:t>
                </a:r>
              </a:p>
              <a:p>
                <a:pPr marL="0" indent="0">
                  <a:buNone/>
                </a:pPr>
                <a:r>
                  <a:rPr lang="fr-FR" sz="2000" dirty="0" err="1" smtClean="0">
                    <a:latin typeface="Times New Roman" pitchFamily="18" charset="0"/>
                    <a:cs typeface="Times New Roman" pitchFamily="18" charset="0"/>
                  </a:rPr>
                  <a:t>where</a:t>
                </a:r>
                <a:r>
                  <a:rPr lang="fr-FR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≤</m:t>
                    </m:r>
                  </m:oMath>
                </a14:m>
                <a:r>
                  <a:rPr lang="fr-FR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000" dirty="0" smtClean="0">
                    <a:latin typeface="Times New Roman" pitchFamily="18" charset="0"/>
                    <a:cs typeface="Times New Roman" pitchFamily="18" charset="0"/>
                  </a:rPr>
                  <a:t> the </a:t>
                </a:r>
                <a:r>
                  <a:rPr lang="fr-FR" sz="2000" dirty="0" err="1" smtClean="0">
                    <a:latin typeface="Times New Roman" pitchFamily="18" charset="0"/>
                    <a:cs typeface="Times New Roman" pitchFamily="18" charset="0"/>
                  </a:rPr>
                  <a:t>usual</a:t>
                </a:r>
                <a:r>
                  <a:rPr lang="fr-FR" sz="20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000" dirty="0" err="1" smtClean="0">
                    <a:latin typeface="Times New Roman" pitchFamily="18" charset="0"/>
                    <a:cs typeface="Times New Roman" pitchFamily="18" charset="0"/>
                  </a:rPr>
                  <a:t>order</a:t>
                </a:r>
                <a:r>
                  <a:rPr lang="fr-FR" sz="2000" dirty="0" smtClean="0">
                    <a:latin typeface="Times New Roman" pitchFamily="18" charset="0"/>
                    <a:cs typeface="Times New Roman" pitchFamily="18" charset="0"/>
                  </a:rPr>
                  <a:t> relation on </a:t>
                </a:r>
                <a14:m>
                  <m:oMath xmlns:m="http://schemas.openxmlformats.org/officeDocument/2006/math">
                    <m:r>
                      <a:rPr lang="fr-FR" sz="20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  <m:r>
                      <a:rPr lang="fr-FR" sz="20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endParaRPr lang="fr-FR" sz="2000" dirty="0">
                  <a:latin typeface="Times New Roman" pitchFamily="18" charset="0"/>
                  <a:ea typeface="Cambria Math"/>
                  <a:cs typeface="Times New Roman" pitchFamily="18" charset="0"/>
                </a:endParaRPr>
              </a:p>
              <a:p>
                <a:pPr marL="114300" indent="0">
                  <a:buNone/>
                </a:pPr>
                <a:endParaRPr lang="fr-FR" sz="2000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14450"/>
                <a:ext cx="8291264" cy="3633563"/>
              </a:xfrm>
              <a:blipFill rotWithShape="0">
                <a:blip r:embed="rId4"/>
                <a:stretch>
                  <a:fillRect l="-8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8939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re 1"/>
              <p:cNvSpPr>
                <a:spLocks noGrp="1"/>
              </p:cNvSpPr>
              <p:nvPr>
                <p:ph type="title"/>
              </p:nvPr>
            </p:nvSpPr>
            <p:spPr>
              <a:xfrm>
                <a:off x="395536" y="306280"/>
                <a:ext cx="8291264" cy="779570"/>
              </a:xfrm>
            </p:spPr>
            <p:txBody>
              <a:bodyPr/>
              <a:lstStyle/>
              <a:p>
                <a:pPr algn="ctr"/>
                <a:r>
                  <a:rPr lang="fr-FR" sz="3600" dirty="0" err="1" smtClean="0">
                    <a:latin typeface="Times New Roman" pitchFamily="18" charset="0"/>
                    <a:cs typeface="Times New Roman" pitchFamily="18" charset="0"/>
                  </a:rPr>
                  <a:t>Orders</a:t>
                </a:r>
                <a:r>
                  <a:rPr lang="fr-FR" sz="3600" dirty="0" smtClean="0">
                    <a:latin typeface="Times New Roman" pitchFamily="18" charset="0"/>
                    <a:cs typeface="Times New Roman" pitchFamily="18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  <m:r>
                      <a:rPr lang="fr-FR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fr-FR" sz="3600" dirty="0">
                    <a:latin typeface="Times New Roman" pitchFamily="18" charset="0"/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36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</m:oMath>
                </a14:m>
                <a:r>
                  <a:rPr lang="fr-FR" sz="36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  <a:endParaRPr lang="fr-FR" sz="36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" name="Titr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95536" y="306280"/>
                <a:ext cx="8291264" cy="779570"/>
              </a:xfrm>
              <a:blipFill rotWithShape="0">
                <a:blip r:embed="rId3"/>
                <a:stretch>
                  <a:fillRect t="-12500" b="-109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>
              <a:xfrm>
                <a:off x="395536" y="1347614"/>
                <a:ext cx="7488832" cy="367240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fr-FR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Proposition 4</a:t>
                </a:r>
              </a:p>
              <a:p>
                <a:pPr marL="0" indent="0">
                  <a:buNone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relation</a:t>
                </a:r>
                <a:r>
                  <a:rPr lang="fr-FR" sz="24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ℛ</m:t>
                        </m:r>
                      </m:e>
                      <m:sub>
                        <m:r>
                          <a:rPr lang="fr-FR" sz="2400" i="1">
                            <a:latin typeface="Cambria Math"/>
                            <a:cs typeface="Times New Roman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a total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order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>
                    <a:latin typeface="Times New Roman" pitchFamily="18" charset="0"/>
                    <a:cs typeface="Times New Roman" pitchFamily="18" charset="0"/>
                  </a:rPr>
                  <a:t>relation 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×</m:t>
                    </m:r>
                  </m:oMath>
                </a14:m>
                <a:r>
                  <a:rPr lang="fr-FR" sz="2400" dirty="0">
                    <a:ea typeface="Cambria Math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ea typeface="Cambria Math"/>
                        <a:cs typeface="Times New Roman" pitchFamily="18" charset="0"/>
                      </a:rPr>
                      <m:t>ℕ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fr-FR" sz="2400" b="1" dirty="0"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Remark</a:t>
                </a:r>
                <a:r>
                  <a:rPr lang="fr-FR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2</a:t>
                </a:r>
                <a:endParaRPr lang="fr-FR" sz="2400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 marL="0" indent="0">
                  <a:buNone/>
                </a:pP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lexicographic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order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,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generalized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𝑛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-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uples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of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letters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of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any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length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the one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used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to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classify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the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words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in the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dictionary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5536" y="1347614"/>
                <a:ext cx="7488832" cy="3672408"/>
              </a:xfrm>
              <a:blipFill rotWithShape="0">
                <a:blip r:embed="rId4"/>
                <a:stretch>
                  <a:fillRect l="-1303" t="-1329" r="-17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161331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03848" y="195487"/>
            <a:ext cx="5615992" cy="1008110"/>
          </a:xfrm>
        </p:spPr>
        <p:txBody>
          <a:bodyPr>
            <a:normAutofit/>
          </a:bodyPr>
          <a:lstStyle/>
          <a:p>
            <a:r>
              <a:rPr lang="fr-FR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relations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/>
              <p:cNvSpPr txBox="1"/>
              <p:nvPr/>
            </p:nvSpPr>
            <p:spPr>
              <a:xfrm>
                <a:off x="467544" y="1203597"/>
                <a:ext cx="8352296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fr-FR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fr-FR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Definition</a:t>
                </a:r>
                <a:r>
                  <a:rPr lang="fr-FR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 3</a:t>
                </a:r>
              </a:p>
              <a:p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say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that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symmetric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if </a:t>
                </a:r>
              </a:p>
              <a:p>
                <a:pPr algn="ctr"/>
                <a:endParaRPr lang="fr-FR" sz="2400" i="1" dirty="0" smtClean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fr-FR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  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⟹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 </a:t>
                </a:r>
              </a:p>
              <a:p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fr-FR" sz="2400" dirty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ZoneText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203597"/>
                <a:ext cx="8352296" cy="4524315"/>
              </a:xfrm>
              <a:prstGeom prst="rect">
                <a:avLst/>
              </a:prstGeom>
              <a:blipFill rotWithShape="0">
                <a:blip r:embed="rId3"/>
                <a:stretch>
                  <a:fillRect l="-11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170115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03848" y="195486"/>
            <a:ext cx="5615992" cy="972104"/>
          </a:xfrm>
        </p:spPr>
        <p:txBody>
          <a:bodyPr>
            <a:noAutofit/>
          </a:bodyPr>
          <a:lstStyle/>
          <a:p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relations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95536" y="1167590"/>
                <a:ext cx="8424304" cy="2739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fr-FR" sz="4000" b="1" u="sng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fr-FR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Definition</a:t>
                </a:r>
                <a:r>
                  <a:rPr lang="fr-FR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4</a:t>
                </a:r>
              </a:p>
              <a:p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say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that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is </a:t>
                </a:r>
                <a:r>
                  <a:rPr lang="fr-FR" sz="2400" dirty="0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transitive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if</a:t>
                </a:r>
              </a:p>
              <a:p>
                <a:pPr algn="ctr"/>
                <a:endParaRPr lang="fr-FR" sz="2400" i="1" dirty="0" smtClean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fr-FR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𝑧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 (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∧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𝑧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)⟹ 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𝑧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.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  <a:p>
                <a:r>
                  <a:rPr lang="fr-FR" sz="12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167590"/>
                <a:ext cx="8424304" cy="2739211"/>
              </a:xfrm>
              <a:prstGeom prst="rect">
                <a:avLst/>
              </a:prstGeom>
              <a:blipFill rotWithShape="0">
                <a:blip r:embed="rId3"/>
                <a:stretch>
                  <a:fillRect l="-11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3950306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03848" y="195485"/>
            <a:ext cx="5652056" cy="1026115"/>
          </a:xfrm>
        </p:spPr>
        <p:txBody>
          <a:bodyPr>
            <a:noAutofit/>
          </a:bodyPr>
          <a:lstStyle/>
          <a:p>
            <a:r>
              <a:rPr lang="fr-F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relations</a:t>
            </a:r>
            <a:endParaRPr lang="fr-FR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3528" y="1221601"/>
                <a:ext cx="8532376" cy="26776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endParaRPr lang="fr-FR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fr-FR" sz="2400" dirty="0" err="1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Definition</a:t>
                </a:r>
                <a:r>
                  <a:rPr lang="fr-FR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lang="fr-FR" sz="2400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endParaRPr lang="fr-FR" sz="2400" dirty="0" smtClean="0"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We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say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that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 smtClean="0">
                        <a:latin typeface="Cambria Math"/>
                        <a:cs typeface="Times New Roman" pitchFamily="18" charset="0"/>
                      </a:rPr>
                      <m:t>ℛ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latin typeface="Times New Roman" pitchFamily="18" charset="0"/>
                    <a:cs typeface="Times New Roman" pitchFamily="18" charset="0"/>
                  </a:rPr>
                  <a:t>is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fr-FR" sz="2400" dirty="0" err="1" smtClean="0">
                    <a:solidFill>
                      <a:srgbClr val="0070C0"/>
                    </a:solidFill>
                    <a:latin typeface="Times New Roman" pitchFamily="18" charset="0"/>
                    <a:cs typeface="Times New Roman" pitchFamily="18" charset="0"/>
                  </a:rPr>
                  <a:t>antisymmetric</a:t>
                </a:r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if</a:t>
                </a:r>
              </a:p>
              <a:p>
                <a:pPr algn="ctr"/>
                <a:endParaRPr lang="fr-FR" sz="2400" i="1" dirty="0" smtClean="0">
                  <a:latin typeface="Cambria Math"/>
                  <a:ea typeface="Cambria Math"/>
                  <a:cs typeface="Times New Roman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fr-FR" sz="240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∀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∈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𝐸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, (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  <m:r>
                      <a:rPr lang="fr-FR" sz="2400" b="0" i="1" smtClean="0">
                        <a:latin typeface="Cambria Math"/>
                        <a:ea typeface="Cambria Math"/>
                        <a:cs typeface="Times New Roman" pitchFamily="18" charset="0"/>
                      </a:rPr>
                      <m:t>𝑦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∧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  <m:r>
                      <a:rPr lang="fr-FR" sz="2400" i="1">
                        <a:latin typeface="Cambria Math"/>
                        <a:cs typeface="Times New Roman" pitchFamily="18" charset="0"/>
                      </a:rPr>
                      <m:t>ℛ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)⟹ 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𝑥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/>
                        <a:cs typeface="Times New Roman" pitchFamily="18" charset="0"/>
                      </a:rPr>
                      <m:t>𝑦</m:t>
                    </m:r>
                  </m:oMath>
                </a14:m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. </a:t>
                </a:r>
              </a:p>
              <a:p>
                <a:pPr algn="ctr"/>
                <a:r>
                  <a:rPr lang="fr-FR" sz="2400" dirty="0" smtClean="0">
                    <a:latin typeface="Times New Roman" pitchFamily="18" charset="0"/>
                    <a:cs typeface="Times New Roman" pitchFamily="18" charset="0"/>
                  </a:rPr>
                  <a:t> </a:t>
                </a:r>
                <a:endParaRPr lang="fr-FR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221601"/>
                <a:ext cx="8532376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4419619"/>
      </p:ext>
    </p:extLst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17294</TotalTime>
  <Words>1471</Words>
  <Application>Microsoft Office PowerPoint</Application>
  <PresentationFormat>Affichage à l'écran (16:9)</PresentationFormat>
  <Paragraphs>488</Paragraphs>
  <Slides>64</Slides>
  <Notes>44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Cambria Math</vt:lpstr>
      <vt:lpstr>Times New Roman</vt:lpstr>
      <vt:lpstr>Trebuchet MS</vt:lpstr>
      <vt:lpstr>Wingdings</vt:lpstr>
      <vt:lpstr>Wingdings 3</vt:lpstr>
      <vt:lpstr>Facette</vt:lpstr>
      <vt:lpstr>  Lecture 5  Relations ENSIA 2023-2024  </vt:lpstr>
      <vt:lpstr>Summary</vt:lpstr>
      <vt:lpstr>Definition </vt:lpstr>
      <vt:lpstr>Examples </vt:lpstr>
      <vt:lpstr>Examples </vt:lpstr>
      <vt:lpstr>Types of relations</vt:lpstr>
      <vt:lpstr>Types of relations</vt:lpstr>
      <vt:lpstr>Types of relations</vt:lpstr>
      <vt:lpstr>Types of relations</vt:lpstr>
      <vt:lpstr>Examples </vt:lpstr>
      <vt:lpstr>Examples </vt:lpstr>
      <vt:lpstr>Examples </vt:lpstr>
      <vt:lpstr>Examples </vt:lpstr>
      <vt:lpstr>Examples </vt:lpstr>
      <vt:lpstr>Examples </vt:lpstr>
      <vt:lpstr>Examples </vt:lpstr>
      <vt:lpstr>Examples</vt:lpstr>
      <vt:lpstr>Examples </vt:lpstr>
      <vt:lpstr>Examples </vt:lpstr>
      <vt:lpstr>Examples </vt:lpstr>
      <vt:lpstr>Examples </vt:lpstr>
      <vt:lpstr>Examples </vt:lpstr>
      <vt:lpstr>Examples </vt:lpstr>
      <vt:lpstr>Examples </vt:lpstr>
      <vt:lpstr>Examples</vt:lpstr>
      <vt:lpstr>Examples </vt:lpstr>
      <vt:lpstr>Examples</vt:lpstr>
      <vt:lpstr>Equivalence relation</vt:lpstr>
      <vt:lpstr>Examples</vt:lpstr>
      <vt:lpstr>Equivalence class</vt:lpstr>
      <vt:lpstr>Quotient set</vt:lpstr>
      <vt:lpstr>Fundamental properties</vt:lpstr>
      <vt:lpstr>The quotient set Z/5Z</vt:lpstr>
      <vt:lpstr>The quotient set Z/5Z  </vt:lpstr>
      <vt:lpstr>The quotient set  Z/5Z </vt:lpstr>
      <vt:lpstr>The quotient set Z/nZ</vt:lpstr>
      <vt:lpstr>Partition of a set</vt:lpstr>
      <vt:lpstr>Example</vt:lpstr>
      <vt:lpstr>Example</vt:lpstr>
      <vt:lpstr>Equivalence classes and partition</vt:lpstr>
      <vt:lpstr>Order Relation</vt:lpstr>
      <vt:lpstr>Examples </vt:lpstr>
      <vt:lpstr>Partial and total order</vt:lpstr>
      <vt:lpstr>Examples</vt:lpstr>
      <vt:lpstr>Examples </vt:lpstr>
      <vt:lpstr>Examples</vt:lpstr>
      <vt:lpstr>Special elements</vt:lpstr>
      <vt:lpstr>Special elements</vt:lpstr>
      <vt:lpstr>Special elements</vt:lpstr>
      <vt:lpstr>Special elements</vt:lpstr>
      <vt:lpstr>Special elements</vt:lpstr>
      <vt:lpstr>Special elements</vt:lpstr>
      <vt:lpstr>Example</vt:lpstr>
      <vt:lpstr>Example</vt:lpstr>
      <vt:lpstr>Orders on N× N </vt:lpstr>
      <vt:lpstr>Orders on N× N </vt:lpstr>
      <vt:lpstr>Orders on N× N </vt:lpstr>
      <vt:lpstr>Orders on N× N </vt:lpstr>
      <vt:lpstr>Orders on N× N </vt:lpstr>
      <vt:lpstr>Orders on N× N </vt:lpstr>
      <vt:lpstr>Ordres sur N× N </vt:lpstr>
      <vt:lpstr>Orders on N× N </vt:lpstr>
      <vt:lpstr>Orders on N× N </vt:lpstr>
      <vt:lpstr>Orders on N× N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PC</dc:creator>
  <cp:lastModifiedBy>kacimi</cp:lastModifiedBy>
  <cp:revision>507</cp:revision>
  <dcterms:created xsi:type="dcterms:W3CDTF">2015-06-14T06:02:48Z</dcterms:created>
  <dcterms:modified xsi:type="dcterms:W3CDTF">2023-10-17T13:50:41Z</dcterms:modified>
</cp:coreProperties>
</file>