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1" r:id="rId1"/>
    <p:sldMasterId id="2147483928" r:id="rId2"/>
    <p:sldMasterId id="2147483993" r:id="rId3"/>
    <p:sldMasterId id="2147484010" r:id="rId4"/>
  </p:sldMasterIdLst>
  <p:sldIdLst>
    <p:sldId id="258" r:id="rId5"/>
    <p:sldId id="256" r:id="rId6"/>
    <p:sldId id="260" r:id="rId7"/>
    <p:sldId id="263" r:id="rId8"/>
    <p:sldId id="259" r:id="rId9"/>
    <p:sldId id="257" r:id="rId10"/>
    <p:sldId id="261" r:id="rId11"/>
    <p:sldId id="262"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5" d="100"/>
          <a:sy n="55" d="100"/>
        </p:scale>
        <p:origin x="61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149316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657849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525727-29AE-42F4-B32D-2BE27334D46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1021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168705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525727-29AE-42F4-B32D-2BE27334D46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5182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091169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17828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604792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6375432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5163080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594084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2458992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A5D554F9-75DE-4C99-8500-C23B28C1AE66}" type="datetimeFigureOut">
              <a:rPr lang="en-US" smtClean="0"/>
              <a:t>7/17/2025</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98096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A5D554F9-75DE-4C99-8500-C23B28C1AE66}" type="datetimeFigureOut">
              <a:rPr lang="en-US" smtClean="0"/>
              <a:t>7/17/2025</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0077271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D554F9-75DE-4C99-8500-C23B28C1AE66}" type="datetimeFigureOut">
              <a:rPr lang="en-US" smtClean="0"/>
              <a:t>7/17/2025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4409499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A5D554F9-75DE-4C99-8500-C23B28C1AE66}" type="datetimeFigureOut">
              <a:rPr lang="en-US" smtClean="0"/>
              <a:t>7/17/2025</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2137158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101728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A5D554F9-75DE-4C99-8500-C23B28C1AE66}" type="datetimeFigureOut">
              <a:rPr lang="en-US" smtClean="0"/>
              <a:t>7/17/2025</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5523658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7296598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9801317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485396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15964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2029712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47285279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D554F9-75DE-4C99-8500-C23B28C1AE66}"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4638847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D554F9-75DE-4C99-8500-C23B28C1AE66}" type="datetimeFigureOut">
              <a:rPr lang="en-US" smtClean="0"/>
              <a:t>7/17/2025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25233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D554F9-75DE-4C99-8500-C23B28C1AE66}" type="datetimeFigureOut">
              <a:rPr lang="en-US" smtClean="0"/>
              <a:t>7/17/2025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9707196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554F9-75DE-4C99-8500-C23B28C1AE66}" type="datetimeFigureOut">
              <a:rPr lang="en-US" smtClean="0"/>
              <a:t>7/17/2025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0568312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6109121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
        <p:nvSpPr>
          <p:cNvPr id="5" name="Date Placeholder 4"/>
          <p:cNvSpPr>
            <a:spLocks noGrp="1"/>
          </p:cNvSpPr>
          <p:nvPr>
            <p:ph type="dt" sz="half" idx="10"/>
          </p:nvPr>
        </p:nvSpPr>
        <p:spPr/>
        <p:txBody>
          <a:bodyPr/>
          <a:lstStyle/>
          <a:p>
            <a:fld id="{A5D554F9-75DE-4C99-8500-C23B28C1AE66}" type="datetimeFigureOut">
              <a:rPr lang="en-US" smtClean="0"/>
              <a:t>7/17/2025</a:t>
            </a:fld>
            <a:endParaRPr lang="en-US"/>
          </a:p>
        </p:txBody>
      </p:sp>
    </p:spTree>
    <p:extLst>
      <p:ext uri="{BB962C8B-B14F-4D97-AF65-F5344CB8AC3E}">
        <p14:creationId xmlns:p14="http://schemas.microsoft.com/office/powerpoint/2010/main" val="10141713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4848257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74603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469638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D554F9-75DE-4C99-8500-C23B28C1AE66}"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268389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050279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0561836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1463836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6995917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0324194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6068018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8406157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D554F9-75DE-4C99-8500-C23B28C1AE66}"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4456722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D554F9-75DE-4C99-8500-C23B28C1AE66}" type="datetimeFigureOut">
              <a:rPr lang="en-US" smtClean="0"/>
              <a:t>7/17/2025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5615127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D554F9-75DE-4C99-8500-C23B28C1AE66}" type="datetimeFigureOut">
              <a:rPr lang="en-US" smtClean="0"/>
              <a:t>7/17/2025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952537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D554F9-75DE-4C99-8500-C23B28C1AE66}" type="datetimeFigureOut">
              <a:rPr lang="en-US" smtClean="0"/>
              <a:t>7/17/2025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509818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554F9-75DE-4C99-8500-C23B28C1AE66}" type="datetimeFigureOut">
              <a:rPr lang="en-US" smtClean="0"/>
              <a:t>7/17/2025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241572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16110726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2554355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359156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5914305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883025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72207104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D554F9-75DE-4C99-8500-C23B28C1AE66}" type="datetimeFigureOut">
              <a:rPr lang="en-US" smtClean="0"/>
              <a:t>7/17/2025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10393103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D554F9-75DE-4C99-8500-C23B28C1AE66}" type="datetimeFigureOut">
              <a:rPr lang="en-US" smtClean="0"/>
              <a:t>7/17/2025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3607458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63708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D554F9-75DE-4C99-8500-C23B28C1AE66}" type="datetimeFigureOut">
              <a:rPr lang="en-US" smtClean="0"/>
              <a:t>7/17/2025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8206238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554F9-75DE-4C99-8500-C23B28C1AE66}"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281078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554F9-75DE-4C99-8500-C23B28C1AE66}" type="datetimeFigureOut">
              <a:rPr lang="en-US" smtClean="0"/>
              <a:t>7/17/2025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1702103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3235973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D554F9-75DE-4C99-8500-C23B28C1AE66}"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3525727-29AE-42F4-B32D-2BE27334D46D}" type="slidenum">
              <a:rPr lang="en-US" smtClean="0"/>
              <a:t>‹#›</a:t>
            </a:fld>
            <a:endParaRPr lang="en-US"/>
          </a:p>
        </p:txBody>
      </p:sp>
    </p:spTree>
    <p:extLst>
      <p:ext uri="{BB962C8B-B14F-4D97-AF65-F5344CB8AC3E}">
        <p14:creationId xmlns:p14="http://schemas.microsoft.com/office/powerpoint/2010/main" val="2771498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theme" Target="../theme/theme4.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10" Type="http://schemas.openxmlformats.org/officeDocument/2006/relationships/slideLayout" Target="../slideLayouts/slideLayout53.xml"/><Relationship Id="rId19" Type="http://schemas.openxmlformats.org/officeDocument/2006/relationships/image" Target="../media/image2.png"/><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5D554F9-75DE-4C99-8500-C23B28C1AE66}" type="datetimeFigureOut">
              <a:rPr lang="en-US" smtClean="0"/>
              <a:t>7/17/2025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3525727-29AE-42F4-B32D-2BE27334D46D}" type="slidenum">
              <a:rPr lang="en-US" smtClean="0"/>
              <a:t>‹#›</a:t>
            </a:fld>
            <a:endParaRPr lang="en-US"/>
          </a:p>
        </p:txBody>
      </p:sp>
    </p:spTree>
    <p:extLst>
      <p:ext uri="{BB962C8B-B14F-4D97-AF65-F5344CB8AC3E}">
        <p14:creationId xmlns:p14="http://schemas.microsoft.com/office/powerpoint/2010/main" val="3003977296"/>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 id="2147483894" r:id="rId13"/>
    <p:sldLayoutId id="2147483895" r:id="rId14"/>
    <p:sldLayoutId id="2147483896" r:id="rId15"/>
    <p:sldLayoutId id="214748389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A5D554F9-75DE-4C99-8500-C23B28C1AE66}" type="datetimeFigureOut">
              <a:rPr lang="en-US" smtClean="0"/>
              <a:t>7/17/2025</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53525727-29AE-42F4-B32D-2BE27334D46D}" type="slidenum">
              <a:rPr lang="en-US" smtClean="0"/>
              <a:t>‹#›</a:t>
            </a:fld>
            <a:endParaRPr lang="en-US"/>
          </a:p>
        </p:txBody>
      </p:sp>
    </p:spTree>
    <p:extLst>
      <p:ext uri="{BB962C8B-B14F-4D97-AF65-F5344CB8AC3E}">
        <p14:creationId xmlns:p14="http://schemas.microsoft.com/office/powerpoint/2010/main" val="1855324423"/>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D554F9-75DE-4C99-8500-C23B28C1AE66}" type="datetimeFigureOut">
              <a:rPr lang="en-US" smtClean="0"/>
              <a:t>7/17/2025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525727-29AE-42F4-B32D-2BE27334D46D}" type="slidenum">
              <a:rPr lang="en-US" smtClean="0"/>
              <a:t>‹#›</a:t>
            </a:fld>
            <a:endParaRPr lang="en-US"/>
          </a:p>
        </p:txBody>
      </p:sp>
    </p:spTree>
    <p:extLst>
      <p:ext uri="{BB962C8B-B14F-4D97-AF65-F5344CB8AC3E}">
        <p14:creationId xmlns:p14="http://schemas.microsoft.com/office/powerpoint/2010/main" val="1818001747"/>
      </p:ext>
    </p:extLst>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 id="2147484007" r:id="rId14"/>
    <p:sldLayoutId id="2147484008" r:id="rId15"/>
    <p:sldLayoutId id="214748400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5D554F9-75DE-4C99-8500-C23B28C1AE66}" type="datetimeFigureOut">
              <a:rPr lang="en-US" smtClean="0"/>
              <a:t>7/17/2025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3525727-29AE-42F4-B32D-2BE27334D46D}" type="slidenum">
              <a:rPr lang="en-US" smtClean="0"/>
              <a:t>‹#›</a:t>
            </a:fld>
            <a:endParaRPr lang="en-US"/>
          </a:p>
        </p:txBody>
      </p:sp>
    </p:spTree>
    <p:extLst>
      <p:ext uri="{BB962C8B-B14F-4D97-AF65-F5344CB8AC3E}">
        <p14:creationId xmlns:p14="http://schemas.microsoft.com/office/powerpoint/2010/main" val="268082589"/>
      </p:ext>
    </p:extLst>
  </p:cSld>
  <p:clrMap bg1="dk1" tx1="lt1" bg2="dk2" tx2="lt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 id="2147484022" r:id="rId12"/>
    <p:sldLayoutId id="2147484023" r:id="rId13"/>
    <p:sldLayoutId id="2147484024" r:id="rId14"/>
    <p:sldLayoutId id="2147484025" r:id="rId15"/>
    <p:sldLayoutId id="2147484026" r:id="rId16"/>
    <p:sldLayoutId id="214748402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B5D2E-2325-4295-8374-A0C54196B2DE}"/>
              </a:ext>
            </a:extLst>
          </p:cNvPr>
          <p:cNvSpPr>
            <a:spLocks noGrp="1"/>
          </p:cNvSpPr>
          <p:nvPr>
            <p:ph type="title"/>
          </p:nvPr>
        </p:nvSpPr>
        <p:spPr>
          <a:xfrm>
            <a:off x="1393638" y="2749414"/>
            <a:ext cx="9404723" cy="1359171"/>
          </a:xfrm>
          <a:solidFill>
            <a:schemeClr val="bg2">
              <a:lumMod val="60000"/>
              <a:lumOff val="40000"/>
            </a:schemeClr>
          </a:solidFill>
          <a:ln>
            <a:solidFill>
              <a:srgbClr val="92D050"/>
            </a:solidFill>
          </a:ln>
        </p:spPr>
        <p:style>
          <a:lnRef idx="0">
            <a:schemeClr val="accent2"/>
          </a:lnRef>
          <a:fillRef idx="3">
            <a:schemeClr val="accent2"/>
          </a:fillRef>
          <a:effectRef idx="3">
            <a:schemeClr val="accent2"/>
          </a:effectRef>
          <a:fontRef idx="minor">
            <a:schemeClr val="lt1"/>
          </a:fontRef>
        </p:style>
        <p:txBody>
          <a:bodyPr/>
          <a:lstStyle/>
          <a:p>
            <a:pPr algn="ctr">
              <a:lnSpc>
                <a:spcPct val="150000"/>
              </a:lnSpc>
            </a:pPr>
            <a:r>
              <a:rPr lang="en-US" dirty="0"/>
              <a:t> Student Hub</a:t>
            </a:r>
          </a:p>
        </p:txBody>
      </p:sp>
    </p:spTree>
    <p:extLst>
      <p:ext uri="{BB962C8B-B14F-4D97-AF65-F5344CB8AC3E}">
        <p14:creationId xmlns:p14="http://schemas.microsoft.com/office/powerpoint/2010/main" val="393281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38DC-BDD3-4213-84F8-16AE06743BC3}"/>
              </a:ext>
            </a:extLst>
          </p:cNvPr>
          <p:cNvSpPr>
            <a:spLocks noGrp="1"/>
          </p:cNvSpPr>
          <p:nvPr>
            <p:ph type="ctrTitle"/>
          </p:nvPr>
        </p:nvSpPr>
        <p:spPr>
          <a:xfrm>
            <a:off x="1524000" y="0"/>
            <a:ext cx="9144000" cy="2387600"/>
          </a:xfrm>
        </p:spPr>
        <p:txBody>
          <a:bodyPr/>
          <a:lstStyle/>
          <a:p>
            <a:r>
              <a:rPr lang="en-US" dirty="0"/>
              <a:t>INTRODUCTION</a:t>
            </a:r>
          </a:p>
        </p:txBody>
      </p:sp>
      <p:sp>
        <p:nvSpPr>
          <p:cNvPr id="3" name="Subtitle 2">
            <a:extLst>
              <a:ext uri="{FF2B5EF4-FFF2-40B4-BE49-F238E27FC236}">
                <a16:creationId xmlns:a16="http://schemas.microsoft.com/office/drawing/2014/main" id="{5652B2FE-F92E-426A-9ED5-540ADC8CD772}"/>
              </a:ext>
            </a:extLst>
          </p:cNvPr>
          <p:cNvSpPr>
            <a:spLocks noGrp="1"/>
          </p:cNvSpPr>
          <p:nvPr>
            <p:ph type="subTitle" idx="1"/>
          </p:nvPr>
        </p:nvSpPr>
        <p:spPr>
          <a:xfrm>
            <a:off x="2344270" y="2387600"/>
            <a:ext cx="7503459" cy="607060"/>
          </a:xfrm>
        </p:spPr>
        <p:txBody>
          <a:bodyPr/>
          <a:lstStyle/>
          <a:p>
            <a:r>
              <a:rPr lang="en-US" dirty="0"/>
              <a:t>What is the Student Hub? Brief overview what the project is</a:t>
            </a:r>
          </a:p>
        </p:txBody>
      </p:sp>
      <p:sp>
        <p:nvSpPr>
          <p:cNvPr id="4" name="TextBox 3">
            <a:extLst>
              <a:ext uri="{FF2B5EF4-FFF2-40B4-BE49-F238E27FC236}">
                <a16:creationId xmlns:a16="http://schemas.microsoft.com/office/drawing/2014/main" id="{39BFB30C-9833-4ECC-9830-46B5A744A243}"/>
              </a:ext>
            </a:extLst>
          </p:cNvPr>
          <p:cNvSpPr txBox="1"/>
          <p:nvPr/>
        </p:nvSpPr>
        <p:spPr>
          <a:xfrm>
            <a:off x="2344270" y="3429000"/>
            <a:ext cx="7503459" cy="1754326"/>
          </a:xfrm>
          <a:prstGeom prst="rect">
            <a:avLst/>
          </a:prstGeom>
          <a:noFill/>
        </p:spPr>
        <p:txBody>
          <a:bodyPr wrap="square" rtlCol="0">
            <a:spAutoFit/>
          </a:bodyPr>
          <a:lstStyle/>
          <a:p>
            <a:r>
              <a:rPr lang="en-US" dirty="0"/>
              <a:t>This project is a simple, locally-hosted Student management System built using HTML, CSS, JavaScript and node.js, with a backend database. It allows users to register as either </a:t>
            </a:r>
            <a:r>
              <a:rPr lang="en-US" b="1" dirty="0"/>
              <a:t>Students</a:t>
            </a:r>
            <a:r>
              <a:rPr lang="en-US" dirty="0"/>
              <a:t> or </a:t>
            </a:r>
            <a:r>
              <a:rPr lang="en-US" b="1" dirty="0"/>
              <a:t>Teachers</a:t>
            </a:r>
            <a:r>
              <a:rPr lang="en-US" dirty="0"/>
              <a:t>, offering tailored access to academic records based on their role. Students can </a:t>
            </a:r>
            <a:r>
              <a:rPr lang="en-US" b="1" dirty="0"/>
              <a:t>view their grades </a:t>
            </a:r>
            <a:r>
              <a:rPr lang="en-US" dirty="0"/>
              <a:t>and </a:t>
            </a:r>
            <a:r>
              <a:rPr lang="en-US" b="1" dirty="0"/>
              <a:t>report inaccuracies</a:t>
            </a:r>
            <a:r>
              <a:rPr lang="en-US" dirty="0"/>
              <a:t>, while teachers can </a:t>
            </a:r>
            <a:r>
              <a:rPr lang="en-US" b="1" dirty="0"/>
              <a:t>manage and update grades without modifying student personal information.</a:t>
            </a:r>
          </a:p>
        </p:txBody>
      </p:sp>
    </p:spTree>
    <p:extLst>
      <p:ext uri="{BB962C8B-B14F-4D97-AF65-F5344CB8AC3E}">
        <p14:creationId xmlns:p14="http://schemas.microsoft.com/office/powerpoint/2010/main" val="46772667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A9EE8-5701-4229-AE2D-1F7FE1CE42A0}"/>
              </a:ext>
            </a:extLst>
          </p:cNvPr>
          <p:cNvSpPr>
            <a:spLocks noGrp="1"/>
          </p:cNvSpPr>
          <p:nvPr>
            <p:ph type="title"/>
          </p:nvPr>
        </p:nvSpPr>
        <p:spPr/>
        <p:txBody>
          <a:bodyPr>
            <a:normAutofit/>
          </a:bodyPr>
          <a:lstStyle/>
          <a:p>
            <a:r>
              <a:rPr lang="en-US" sz="4000" dirty="0"/>
              <a:t>Background Study</a:t>
            </a:r>
            <a:br>
              <a:rPr lang="en-US" dirty="0"/>
            </a:br>
            <a:r>
              <a:rPr lang="en-US" sz="2200" dirty="0"/>
              <a:t>Why this system is needed ? What inspired us?</a:t>
            </a:r>
          </a:p>
        </p:txBody>
      </p:sp>
      <p:sp>
        <p:nvSpPr>
          <p:cNvPr id="3" name="Content Placeholder 2">
            <a:extLst>
              <a:ext uri="{FF2B5EF4-FFF2-40B4-BE49-F238E27FC236}">
                <a16:creationId xmlns:a16="http://schemas.microsoft.com/office/drawing/2014/main" id="{9BC4BAD1-60FF-4D3B-AEBD-27E5D1B5980B}"/>
              </a:ext>
            </a:extLst>
          </p:cNvPr>
          <p:cNvSpPr>
            <a:spLocks noGrp="1"/>
          </p:cNvSpPr>
          <p:nvPr>
            <p:ph idx="1"/>
          </p:nvPr>
        </p:nvSpPr>
        <p:spPr/>
        <p:txBody>
          <a:bodyPr/>
          <a:lstStyle/>
          <a:p>
            <a:pPr marL="0" indent="0">
              <a:buNone/>
            </a:pPr>
            <a:r>
              <a:rPr lang="en-US" dirty="0"/>
              <a:t>In many institutions, Student data is very still managed or overly complex systems that are inaccessible to smaller schools. This project is inspired by the need for a Lightweight, role-based academic record system, that works offline without the need for external hosting, and maintains privacy and control for both students and educators. By separating permissions clearly between user types, this project simulates real-world systems.</a:t>
            </a:r>
          </a:p>
        </p:txBody>
      </p:sp>
    </p:spTree>
    <p:extLst>
      <p:ext uri="{BB962C8B-B14F-4D97-AF65-F5344CB8AC3E}">
        <p14:creationId xmlns:p14="http://schemas.microsoft.com/office/powerpoint/2010/main" val="268119799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33AE5-0D15-5FB5-317C-4FBEC90BBA8F}"/>
              </a:ext>
            </a:extLst>
          </p:cNvPr>
          <p:cNvSpPr>
            <a:spLocks noGrp="1"/>
          </p:cNvSpPr>
          <p:nvPr>
            <p:ph type="title"/>
          </p:nvPr>
        </p:nvSpPr>
        <p:spPr/>
        <p:txBody>
          <a:bodyPr>
            <a:normAutofit fontScale="90000"/>
          </a:bodyPr>
          <a:lstStyle/>
          <a:p>
            <a:r>
              <a:rPr lang="en-US" dirty="0"/>
              <a:t>INOVATION</a:t>
            </a:r>
            <a:br>
              <a:rPr lang="en-US" dirty="0"/>
            </a:br>
            <a:r>
              <a:rPr lang="en-US" sz="2000" dirty="0">
                <a:solidFill>
                  <a:schemeClr val="accent1">
                    <a:lumMod val="50000"/>
                  </a:schemeClr>
                </a:solidFill>
              </a:rPr>
              <a:t>Student Hub will introduce new unique features making our web app different from the complex and expensive systems. These features will include;</a:t>
            </a:r>
            <a:br>
              <a:rPr lang="en-US" sz="2000" dirty="0">
                <a:solidFill>
                  <a:schemeClr val="accent1">
                    <a:lumMod val="50000"/>
                  </a:schemeClr>
                </a:solidFill>
              </a:rPr>
            </a:br>
            <a:endParaRPr lang="en-US" sz="2000" dirty="0">
              <a:solidFill>
                <a:schemeClr val="accent1">
                  <a:lumMod val="50000"/>
                </a:schemeClr>
              </a:solidFill>
            </a:endParaRPr>
          </a:p>
        </p:txBody>
      </p:sp>
      <p:sp>
        <p:nvSpPr>
          <p:cNvPr id="3" name="Content Placeholder 2">
            <a:extLst>
              <a:ext uri="{FF2B5EF4-FFF2-40B4-BE49-F238E27FC236}">
                <a16:creationId xmlns:a16="http://schemas.microsoft.com/office/drawing/2014/main" id="{4A5FA88D-D936-C87D-A495-A548E7FF0EFD}"/>
              </a:ext>
            </a:extLst>
          </p:cNvPr>
          <p:cNvSpPr>
            <a:spLocks noGrp="1"/>
          </p:cNvSpPr>
          <p:nvPr>
            <p:ph idx="1"/>
          </p:nvPr>
        </p:nvSpPr>
        <p:spPr/>
        <p:txBody>
          <a:bodyPr/>
          <a:lstStyle/>
          <a:p>
            <a:pPr lvl="0"/>
            <a:r>
              <a:rPr lang="en-US" dirty="0"/>
              <a:t>Role-Based Access Control (RBAC): </a:t>
            </a:r>
          </a:p>
          <a:p>
            <a:r>
              <a:rPr lang="en-US" dirty="0"/>
              <a:t>Separates permissions between students and teachers for better data security.</a:t>
            </a:r>
          </a:p>
          <a:p>
            <a:pPr lvl="0"/>
            <a:r>
              <a:rPr lang="en-US" dirty="0"/>
              <a:t>Grade-Reporting Features: </a:t>
            </a:r>
          </a:p>
          <a:p>
            <a:r>
              <a:rPr lang="en-US" dirty="0"/>
              <a:t>Students can report incorrect grades mimicking real academic systems</a:t>
            </a:r>
          </a:p>
          <a:p>
            <a:pPr lvl="0"/>
            <a:r>
              <a:rPr lang="en-US" dirty="0"/>
              <a:t>Offline, Local-only Operation: </a:t>
            </a:r>
          </a:p>
          <a:p>
            <a:r>
              <a:rPr lang="en-US" dirty="0"/>
              <a:t>No hosting or internet required, accessible to institutions with low resources</a:t>
            </a:r>
          </a:p>
          <a:p>
            <a:endParaRPr lang="en-US" dirty="0"/>
          </a:p>
        </p:txBody>
      </p:sp>
    </p:spTree>
    <p:extLst>
      <p:ext uri="{BB962C8B-B14F-4D97-AF65-F5344CB8AC3E}">
        <p14:creationId xmlns:p14="http://schemas.microsoft.com/office/powerpoint/2010/main" val="17601367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BF08D6D-78E8-4145-AB80-DD54C2D1EE7A}"/>
              </a:ext>
            </a:extLst>
          </p:cNvPr>
          <p:cNvSpPr>
            <a:spLocks noGrp="1"/>
          </p:cNvSpPr>
          <p:nvPr>
            <p:ph type="title"/>
          </p:nvPr>
        </p:nvSpPr>
        <p:spPr/>
        <p:txBody>
          <a:bodyPr/>
          <a:lstStyle/>
          <a:p>
            <a:pPr algn="ctr"/>
            <a:r>
              <a:rPr lang="en-US" dirty="0"/>
              <a:t>Objectives</a:t>
            </a:r>
          </a:p>
        </p:txBody>
      </p:sp>
      <p:sp>
        <p:nvSpPr>
          <p:cNvPr id="8" name="Content Placeholder 7">
            <a:extLst>
              <a:ext uri="{FF2B5EF4-FFF2-40B4-BE49-F238E27FC236}">
                <a16:creationId xmlns:a16="http://schemas.microsoft.com/office/drawing/2014/main" id="{99816F52-3659-4A20-BF45-21C9D4EBEB24}"/>
              </a:ext>
            </a:extLst>
          </p:cNvPr>
          <p:cNvSpPr>
            <a:spLocks noGrp="1"/>
          </p:cNvSpPr>
          <p:nvPr>
            <p:ph idx="1"/>
          </p:nvPr>
        </p:nvSpPr>
        <p:spPr/>
        <p:txBody>
          <a:bodyPr>
            <a:normAutofit fontScale="92500" lnSpcReduction="10000"/>
          </a:bodyPr>
          <a:lstStyle/>
          <a:p>
            <a:pPr marL="342900" lvl="0" indent="-342900" algn="just">
              <a:lnSpc>
                <a:spcPct val="150000"/>
              </a:lnSpc>
              <a:buFont typeface="Wingdings" panose="05000000000000000000" pitchFamily="2" charset="2"/>
              <a:buChar char=""/>
            </a:pPr>
            <a:r>
              <a:rPr lang="en-US" sz="23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To develop a locally hosted student management system.</a:t>
            </a:r>
            <a:endParaRPr lang="en-US" sz="23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3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To ensure student can securely review their academic records and flag incorrect grades.</a:t>
            </a:r>
            <a:endParaRPr lang="en-US" sz="23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3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To enable teachers to manage grades while restricting access to sensitive student information.</a:t>
            </a:r>
            <a:endParaRPr lang="en-US" sz="23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23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To store all data locally independent of internet access</a:t>
            </a:r>
            <a:endParaRPr lang="en-US" sz="23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en-US" sz="2300" dirty="0">
                <a:solidFill>
                  <a:schemeClr val="bg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To reinforce secure and ethical data handling in software systems</a:t>
            </a:r>
            <a:endParaRPr lang="en-US" sz="2300" dirty="0">
              <a:solidFill>
                <a:schemeClr val="bg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75360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3BA2-D13A-4401-B4D7-464B09D7A4AB}"/>
              </a:ext>
            </a:extLst>
          </p:cNvPr>
          <p:cNvSpPr>
            <a:spLocks noGrp="1"/>
          </p:cNvSpPr>
          <p:nvPr>
            <p:ph type="title"/>
          </p:nvPr>
        </p:nvSpPr>
        <p:spPr/>
        <p:txBody>
          <a:bodyPr/>
          <a:lstStyle/>
          <a:p>
            <a:r>
              <a:rPr lang="en-US" dirty="0">
                <a:latin typeface="Bodoni MT Black" panose="02070A03080606020203" pitchFamily="18" charset="0"/>
              </a:rPr>
              <a:t>SCOPE</a:t>
            </a:r>
          </a:p>
        </p:txBody>
      </p:sp>
      <p:sp>
        <p:nvSpPr>
          <p:cNvPr id="3" name="Text Placeholder 2">
            <a:extLst>
              <a:ext uri="{FF2B5EF4-FFF2-40B4-BE49-F238E27FC236}">
                <a16:creationId xmlns:a16="http://schemas.microsoft.com/office/drawing/2014/main" id="{B03B1BA7-4683-4317-8994-62E6A4BDC154}"/>
              </a:ext>
            </a:extLst>
          </p:cNvPr>
          <p:cNvSpPr>
            <a:spLocks noGrp="1"/>
          </p:cNvSpPr>
          <p:nvPr>
            <p:ph type="body" idx="1"/>
          </p:nvPr>
        </p:nvSpPr>
        <p:spPr>
          <a:xfrm>
            <a:off x="5038649" y="116453"/>
            <a:ext cx="6265088" cy="685800"/>
          </a:xfrm>
        </p:spPr>
        <p:txBody>
          <a:bodyPr/>
          <a:lstStyle/>
          <a:p>
            <a:r>
              <a:rPr lang="en-US" dirty="0"/>
              <a:t>This Project will include</a:t>
            </a:r>
          </a:p>
        </p:txBody>
      </p:sp>
      <p:sp>
        <p:nvSpPr>
          <p:cNvPr id="4" name="Content Placeholder 3">
            <a:extLst>
              <a:ext uri="{FF2B5EF4-FFF2-40B4-BE49-F238E27FC236}">
                <a16:creationId xmlns:a16="http://schemas.microsoft.com/office/drawing/2014/main" id="{C9465284-6FAA-4E63-A492-B19A63DE67D1}"/>
              </a:ext>
            </a:extLst>
          </p:cNvPr>
          <p:cNvSpPr>
            <a:spLocks noGrp="1"/>
          </p:cNvSpPr>
          <p:nvPr>
            <p:ph sz="half" idx="2"/>
          </p:nvPr>
        </p:nvSpPr>
        <p:spPr>
          <a:xfrm>
            <a:off x="5118447" y="802253"/>
            <a:ext cx="6264350" cy="2626747"/>
          </a:xfrm>
        </p:spPr>
        <p:txBody>
          <a:bodyPr>
            <a:noAutofit/>
          </a:bodyPr>
          <a:lstStyle/>
          <a:p>
            <a:r>
              <a:rPr lang="en-US" dirty="0"/>
              <a:t>Local user registration and log in.</a:t>
            </a:r>
          </a:p>
          <a:p>
            <a:r>
              <a:rPr lang="en-US" dirty="0"/>
              <a:t>Role-based dashboards for students and teachers.</a:t>
            </a:r>
          </a:p>
          <a:p>
            <a:r>
              <a:rPr lang="en-US" dirty="0"/>
              <a:t>Secure data handling and storage using Node.js and JSON.</a:t>
            </a:r>
          </a:p>
          <a:p>
            <a:r>
              <a:rPr lang="en-US" dirty="0"/>
              <a:t>CRUD operations for grades (teachers only.</a:t>
            </a:r>
          </a:p>
          <a:p>
            <a:r>
              <a:rPr lang="en-US" dirty="0"/>
              <a:t>Feedback system for grade complaints (student only).</a:t>
            </a:r>
          </a:p>
        </p:txBody>
      </p:sp>
      <p:sp>
        <p:nvSpPr>
          <p:cNvPr id="5" name="Text Placeholder 4">
            <a:extLst>
              <a:ext uri="{FF2B5EF4-FFF2-40B4-BE49-F238E27FC236}">
                <a16:creationId xmlns:a16="http://schemas.microsoft.com/office/drawing/2014/main" id="{28DF90DD-4A2F-4634-84EF-51687953E005}"/>
              </a:ext>
            </a:extLst>
          </p:cNvPr>
          <p:cNvSpPr>
            <a:spLocks noGrp="1"/>
          </p:cNvSpPr>
          <p:nvPr>
            <p:ph type="body" sz="quarter" idx="3"/>
          </p:nvPr>
        </p:nvSpPr>
        <p:spPr>
          <a:xfrm>
            <a:off x="5118447" y="3665887"/>
            <a:ext cx="6264414" cy="685800"/>
          </a:xfrm>
        </p:spPr>
        <p:txBody>
          <a:bodyPr/>
          <a:lstStyle/>
          <a:p>
            <a:r>
              <a:rPr lang="en-US" dirty="0"/>
              <a:t>This project will not include</a:t>
            </a:r>
          </a:p>
        </p:txBody>
      </p:sp>
      <p:sp>
        <p:nvSpPr>
          <p:cNvPr id="6" name="Content Placeholder 5">
            <a:extLst>
              <a:ext uri="{FF2B5EF4-FFF2-40B4-BE49-F238E27FC236}">
                <a16:creationId xmlns:a16="http://schemas.microsoft.com/office/drawing/2014/main" id="{D89F08D5-10E8-48FD-8804-3E7647C041C1}"/>
              </a:ext>
            </a:extLst>
          </p:cNvPr>
          <p:cNvSpPr>
            <a:spLocks noGrp="1"/>
          </p:cNvSpPr>
          <p:nvPr>
            <p:ph sz="quarter" idx="4"/>
          </p:nvPr>
        </p:nvSpPr>
        <p:spPr>
          <a:xfrm>
            <a:off x="5118447" y="4351686"/>
            <a:ext cx="6265588" cy="1968431"/>
          </a:xfrm>
        </p:spPr>
        <p:txBody>
          <a:bodyPr>
            <a:noAutofit/>
          </a:bodyPr>
          <a:lstStyle/>
          <a:p>
            <a:r>
              <a:rPr lang="en-US" dirty="0"/>
              <a:t>Online access or hosting.</a:t>
            </a:r>
          </a:p>
          <a:p>
            <a:r>
              <a:rPr lang="en-US" dirty="0"/>
              <a:t>Real-time updates or multi-user support</a:t>
            </a:r>
          </a:p>
          <a:p>
            <a:r>
              <a:rPr lang="en-US" dirty="0"/>
              <a:t>Advance encryption or third-party integration</a:t>
            </a:r>
          </a:p>
          <a:p>
            <a:r>
              <a:rPr lang="en-US" dirty="0"/>
              <a:t>Admin role or Automated grading</a:t>
            </a:r>
          </a:p>
        </p:txBody>
      </p:sp>
    </p:spTree>
    <p:extLst>
      <p:ext uri="{BB962C8B-B14F-4D97-AF65-F5344CB8AC3E}">
        <p14:creationId xmlns:p14="http://schemas.microsoft.com/office/powerpoint/2010/main" val="2515481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48B1-87E6-CDC9-C64A-63E2F8DB44B8}"/>
              </a:ext>
            </a:extLst>
          </p:cNvPr>
          <p:cNvSpPr>
            <a:spLocks noGrp="1"/>
          </p:cNvSpPr>
          <p:nvPr>
            <p:ph type="title"/>
          </p:nvPr>
        </p:nvSpPr>
        <p:spPr>
          <a:xfrm>
            <a:off x="888632" y="2851191"/>
            <a:ext cx="3501197" cy="1402557"/>
          </a:xfrm>
        </p:spPr>
        <p:txBody>
          <a:bodyPr/>
          <a:lstStyle/>
          <a:p>
            <a:r>
              <a:rPr lang="en-US" sz="4000" dirty="0"/>
              <a:t>Who Is StudentHub for?</a:t>
            </a:r>
          </a:p>
        </p:txBody>
      </p:sp>
      <p:sp>
        <p:nvSpPr>
          <p:cNvPr id="3" name="Content Placeholder 2">
            <a:extLst>
              <a:ext uri="{FF2B5EF4-FFF2-40B4-BE49-F238E27FC236}">
                <a16:creationId xmlns:a16="http://schemas.microsoft.com/office/drawing/2014/main" id="{D2251405-217F-F55B-7BDE-5A4871B1A209}"/>
              </a:ext>
            </a:extLst>
          </p:cNvPr>
          <p:cNvSpPr>
            <a:spLocks noGrp="1"/>
          </p:cNvSpPr>
          <p:nvPr>
            <p:ph idx="1"/>
          </p:nvPr>
        </p:nvSpPr>
        <p:spPr/>
        <p:txBody>
          <a:bodyPr/>
          <a:lstStyle/>
          <a:p>
            <a:pPr lvl="0"/>
            <a:r>
              <a:rPr lang="en-US" dirty="0"/>
              <a:t>Students: Individuals enrolled in educational institutions who need to securely access and review their academic grades and report any inaccuracies or complaints.</a:t>
            </a:r>
          </a:p>
          <a:p>
            <a:pPr lvl="0"/>
            <a:r>
              <a:rPr lang="en-US" dirty="0"/>
              <a:t>Teachers/Educators: Instructors responsible for managing, updating, and reviewing student grades for the courses they teach, without needing access to sensitive personal information.</a:t>
            </a:r>
          </a:p>
          <a:p>
            <a:pPr lvl="0"/>
            <a:r>
              <a:rPr lang="en-US" dirty="0"/>
              <a:t>Small Schools/Educational Institutions: Organizations seeking a lightweight, locally-hosted, and cost-effective solution for basic student academic record management, prioritizing privacy and data control.</a:t>
            </a:r>
          </a:p>
          <a:p>
            <a:endParaRPr lang="en-US" dirty="0"/>
          </a:p>
        </p:txBody>
      </p:sp>
      <p:sp>
        <p:nvSpPr>
          <p:cNvPr id="4" name="Text Placeholder 3">
            <a:extLst>
              <a:ext uri="{FF2B5EF4-FFF2-40B4-BE49-F238E27FC236}">
                <a16:creationId xmlns:a16="http://schemas.microsoft.com/office/drawing/2014/main" id="{F48EE52A-5593-2655-BF1E-8F7B073A6153}"/>
              </a:ext>
            </a:extLst>
          </p:cNvPr>
          <p:cNvSpPr>
            <a:spLocks noGrp="1"/>
          </p:cNvSpPr>
          <p:nvPr>
            <p:ph type="body" sz="half" idx="2"/>
          </p:nvPr>
        </p:nvSpPr>
        <p:spPr>
          <a:xfrm flipV="1">
            <a:off x="888632" y="2230582"/>
            <a:ext cx="205878" cy="101064"/>
          </a:xfrm>
        </p:spPr>
        <p:txBody>
          <a:bodyPr>
            <a:normAutofit fontScale="25000" lnSpcReduction="20000"/>
          </a:bodyPr>
          <a:lstStyle/>
          <a:p>
            <a:r>
              <a:rPr lang="en-US" dirty="0"/>
              <a:t> </a:t>
            </a:r>
          </a:p>
        </p:txBody>
      </p:sp>
    </p:spTree>
    <p:extLst>
      <p:ext uri="{BB962C8B-B14F-4D97-AF65-F5344CB8AC3E}">
        <p14:creationId xmlns:p14="http://schemas.microsoft.com/office/powerpoint/2010/main" val="28529520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775DD-88A0-D1EE-C04A-5C321B4AEBBE}"/>
              </a:ext>
            </a:extLst>
          </p:cNvPr>
          <p:cNvSpPr>
            <a:spLocks noGrp="1"/>
          </p:cNvSpPr>
          <p:nvPr>
            <p:ph type="title"/>
          </p:nvPr>
        </p:nvSpPr>
        <p:spPr/>
        <p:txBody>
          <a:bodyPr/>
          <a:lstStyle/>
          <a:p>
            <a:r>
              <a:rPr lang="en-US" dirty="0"/>
              <a:t>What Are The Limitations?</a:t>
            </a:r>
          </a:p>
        </p:txBody>
      </p:sp>
      <p:sp>
        <p:nvSpPr>
          <p:cNvPr id="3" name="TextBox 2">
            <a:extLst>
              <a:ext uri="{FF2B5EF4-FFF2-40B4-BE49-F238E27FC236}">
                <a16:creationId xmlns:a16="http://schemas.microsoft.com/office/drawing/2014/main" id="{38972B73-9C4E-6810-7239-EF0D92AC1876}"/>
              </a:ext>
            </a:extLst>
          </p:cNvPr>
          <p:cNvSpPr txBox="1"/>
          <p:nvPr/>
        </p:nvSpPr>
        <p:spPr>
          <a:xfrm>
            <a:off x="2272145" y="2438400"/>
            <a:ext cx="8326582" cy="2523768"/>
          </a:xfrm>
          <a:prstGeom prst="rect">
            <a:avLst/>
          </a:prstGeom>
          <a:noFill/>
        </p:spPr>
        <p:txBody>
          <a:bodyPr wrap="square" rtlCol="0">
            <a:spAutoFit/>
          </a:bodyPr>
          <a:lstStyle/>
          <a:p>
            <a:pPr marL="285750" lvl="0" indent="-285750">
              <a:buFont typeface="Wingdings" panose="05000000000000000000" pitchFamily="2" charset="2"/>
              <a:buChar char="Ø"/>
            </a:pPr>
            <a:r>
              <a:rPr lang="en-US" sz="2000" dirty="0"/>
              <a:t>Student cannot interact with each other</a:t>
            </a:r>
          </a:p>
          <a:p>
            <a:pPr marL="285750" lvl="0" indent="-285750">
              <a:buFont typeface="Wingdings" panose="05000000000000000000" pitchFamily="2" charset="2"/>
              <a:buChar char="Ø"/>
            </a:pPr>
            <a:r>
              <a:rPr lang="en-US" sz="2000" dirty="0"/>
              <a:t>Student cannot edit his/her grade</a:t>
            </a:r>
          </a:p>
          <a:p>
            <a:pPr marL="285750" lvl="0" indent="-285750">
              <a:buFont typeface="Wingdings" panose="05000000000000000000" pitchFamily="2" charset="2"/>
              <a:buChar char="Ø"/>
            </a:pPr>
            <a:r>
              <a:rPr lang="en-US" sz="2000" dirty="0"/>
              <a:t>Teacher cannot add or edit student personal details</a:t>
            </a:r>
          </a:p>
          <a:p>
            <a:pPr marL="285750" lvl="0" indent="-285750">
              <a:buFont typeface="Wingdings" panose="05000000000000000000" pitchFamily="2" charset="2"/>
              <a:buChar char="Ø"/>
            </a:pPr>
            <a:r>
              <a:rPr lang="en-US" sz="2000" dirty="0"/>
              <a:t>No SMS or email notification</a:t>
            </a:r>
          </a:p>
          <a:p>
            <a:pPr marL="285750" lvl="0" indent="-285750">
              <a:buFont typeface="Wingdings" panose="05000000000000000000" pitchFamily="2" charset="2"/>
              <a:buChar char="Ø"/>
            </a:pPr>
            <a:r>
              <a:rPr lang="en-US" sz="2000" dirty="0"/>
              <a:t>Basic password encryption</a:t>
            </a:r>
          </a:p>
          <a:p>
            <a:pPr marL="285750" lvl="0" indent="-285750">
              <a:buFont typeface="Wingdings" panose="05000000000000000000" pitchFamily="2" charset="2"/>
              <a:buChar char="Ø"/>
            </a:pPr>
            <a:r>
              <a:rPr lang="en-US" sz="2000" dirty="0"/>
              <a:t>No multi-user sessions</a:t>
            </a:r>
          </a:p>
          <a:p>
            <a:pPr marL="285750" lvl="0" indent="-285750">
              <a:buFont typeface="Wingdings" panose="05000000000000000000" pitchFamily="2" charset="2"/>
              <a:buChar char="Ø"/>
            </a:pPr>
            <a:r>
              <a:rPr lang="en-US" sz="2000" dirty="0"/>
              <a:t>All data must be managed locally</a:t>
            </a:r>
          </a:p>
          <a:p>
            <a:endParaRPr lang="en-US" dirty="0"/>
          </a:p>
        </p:txBody>
      </p:sp>
    </p:spTree>
    <p:extLst>
      <p:ext uri="{BB962C8B-B14F-4D97-AF65-F5344CB8AC3E}">
        <p14:creationId xmlns:p14="http://schemas.microsoft.com/office/powerpoint/2010/main" val="1853111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5BB67-98D8-6E7A-F8E8-F883646857D1}"/>
              </a:ext>
            </a:extLst>
          </p:cNvPr>
          <p:cNvSpPr>
            <a:spLocks noGrp="1"/>
          </p:cNvSpPr>
          <p:nvPr>
            <p:ph type="title"/>
          </p:nvPr>
        </p:nvSpPr>
        <p:spPr/>
        <p:txBody>
          <a:bodyPr>
            <a:normAutofit/>
          </a:bodyPr>
          <a:lstStyle/>
          <a:p>
            <a:r>
              <a:rPr lang="en-US" sz="4000" dirty="0"/>
              <a:t>Conclusion</a:t>
            </a:r>
          </a:p>
        </p:txBody>
      </p:sp>
      <p:sp>
        <p:nvSpPr>
          <p:cNvPr id="3" name="Content Placeholder 2">
            <a:extLst>
              <a:ext uri="{FF2B5EF4-FFF2-40B4-BE49-F238E27FC236}">
                <a16:creationId xmlns:a16="http://schemas.microsoft.com/office/drawing/2014/main" id="{75C4B3D6-5AB8-FC7A-99E8-A8F5A796DC9F}"/>
              </a:ext>
            </a:extLst>
          </p:cNvPr>
          <p:cNvSpPr>
            <a:spLocks noGrp="1"/>
          </p:cNvSpPr>
          <p:nvPr>
            <p:ph idx="1"/>
          </p:nvPr>
        </p:nvSpPr>
        <p:spPr/>
        <p:txBody>
          <a:bodyPr/>
          <a:lstStyle/>
          <a:p>
            <a:r>
              <a:rPr lang="en-US" sz="2400" dirty="0"/>
              <a:t>Student Hub is a simple, offline student management system designed for small institutions. It ensures secure, role-based access where students can view grades and report issues, while teachers manage grades. </a:t>
            </a:r>
          </a:p>
          <a:p>
            <a:r>
              <a:rPr lang="en-US" sz="2400" dirty="0"/>
              <a:t>Built with Node.js, Express, and SQLite, it prioritizes privacy and local data control. Though limited in online features, it offers a solid, scalable foundation for future upgrades like multi-user support and advanced security</a:t>
            </a:r>
            <a:r>
              <a:rPr lang="en-US" dirty="0"/>
              <a:t>.</a:t>
            </a:r>
          </a:p>
        </p:txBody>
      </p:sp>
    </p:spTree>
    <p:extLst>
      <p:ext uri="{BB962C8B-B14F-4D97-AF65-F5344CB8AC3E}">
        <p14:creationId xmlns:p14="http://schemas.microsoft.com/office/powerpoint/2010/main" val="4817658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Atla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EF0781-FB17-4F1F-B3B1-699933968CEA}"/>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4.xml><?xml version="1.0" encoding="utf-8"?>
<a:theme xmlns:a="http://schemas.openxmlformats.org/drawingml/2006/main" name="Circui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emplate>Organic</Template>
  <TotalTime>109</TotalTime>
  <Words>584</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9</vt:i4>
      </vt:variant>
    </vt:vector>
  </HeadingPairs>
  <TitlesOfParts>
    <vt:vector size="24" baseType="lpstr">
      <vt:lpstr>Arial</vt:lpstr>
      <vt:lpstr>Bodoni MT Black</vt:lpstr>
      <vt:lpstr>Calibri</vt:lpstr>
      <vt:lpstr>Calibri Light</vt:lpstr>
      <vt:lpstr>Century Gothic</vt:lpstr>
      <vt:lpstr>Rockwell</vt:lpstr>
      <vt:lpstr>Times New Roman</vt:lpstr>
      <vt:lpstr>Trebuchet MS</vt:lpstr>
      <vt:lpstr>Tw Cen MT</vt:lpstr>
      <vt:lpstr>Wingdings</vt:lpstr>
      <vt:lpstr>Wingdings 3</vt:lpstr>
      <vt:lpstr>Wisp</vt:lpstr>
      <vt:lpstr>Atlas</vt:lpstr>
      <vt:lpstr>Facet</vt:lpstr>
      <vt:lpstr>Circuit</vt:lpstr>
      <vt:lpstr> Student Hub</vt:lpstr>
      <vt:lpstr>INTRODUCTION</vt:lpstr>
      <vt:lpstr>Background Study Why this system is needed ? What inspired us?</vt:lpstr>
      <vt:lpstr>INOVATION Student Hub will introduce new unique features making our web app different from the complex and expensive systems. These features will include; </vt:lpstr>
      <vt:lpstr>Objectives</vt:lpstr>
      <vt:lpstr>SCOPE</vt:lpstr>
      <vt:lpstr>Who Is StudentHub for?</vt:lpstr>
      <vt:lpstr>What Are The Limitations?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meriki jubert</dc:creator>
  <cp:lastModifiedBy>meriki jubert</cp:lastModifiedBy>
  <cp:revision>8</cp:revision>
  <dcterms:created xsi:type="dcterms:W3CDTF">2025-07-02T23:37:20Z</dcterms:created>
  <dcterms:modified xsi:type="dcterms:W3CDTF">2025-07-17T11:51:32Z</dcterms:modified>
</cp:coreProperties>
</file>