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 id="2147483898" r:id="rId2"/>
    <p:sldMasterId id="2147483928" r:id="rId3"/>
    <p:sldMasterId id="2147483940" r:id="rId4"/>
    <p:sldMasterId id="2147483958" r:id="rId5"/>
  </p:sldMasterIdLst>
  <p:sldIdLst>
    <p:sldId id="258" r:id="rId6"/>
    <p:sldId id="256" r:id="rId7"/>
    <p:sldId id="260" r:id="rId8"/>
    <p:sldId id="259"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7" d="100"/>
          <a:sy n="57" d="100"/>
        </p:scale>
        <p:origin x="54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149316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65784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525727-29AE-42F4-B32D-2BE27334D46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1021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168705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525727-29AE-42F4-B32D-2BE27334D46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5182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091169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17828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60479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1096851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1198384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770149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2458992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367667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D554F9-75DE-4C99-8500-C23B28C1AE66}" type="datetimeFigureOut">
              <a:rPr lang="en-US" smtClean="0"/>
              <a:t>7/4/2025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1795744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D554F9-75DE-4C99-8500-C23B28C1AE66}" type="datetimeFigureOut">
              <a:rPr lang="en-US" smtClean="0"/>
              <a:t>7/4/2025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0404096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554F9-75DE-4C99-8500-C23B28C1AE66}" type="datetimeFigureOut">
              <a:rPr lang="en-US" smtClean="0"/>
              <a:t>7/4/2025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0299190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2443518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6269996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054518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2010410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108291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07437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2029712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D554F9-75DE-4C99-8500-C23B28C1AE66}" type="datetimeFigureOut">
              <a:rPr lang="en-US" smtClean="0"/>
              <a:t>7/4/2025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8304154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D554F9-75DE-4C99-8500-C23B28C1AE66}" type="datetimeFigureOut">
              <a:rPr lang="en-US" smtClean="0"/>
              <a:t>7/4/2025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7943450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3968080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7949771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637543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5163080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5940843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980969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A5D554F9-75DE-4C99-8500-C23B28C1AE66}" type="datetimeFigureOut">
              <a:rPr lang="en-US" smtClean="0"/>
              <a:t>7/4/2025</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0077271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D554F9-75DE-4C99-8500-C23B28C1AE66}" type="datetimeFigureOut">
              <a:rPr lang="en-US" smtClean="0"/>
              <a:t>7/4/2025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440949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268389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A5D554F9-75DE-4C99-8500-C23B28C1AE66}" type="datetimeFigureOut">
              <a:rPr lang="en-US" smtClean="0"/>
              <a:t>7/4/2025</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2137158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1017284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5523658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7296598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9801317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9649146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4895326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7407476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3892935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D554F9-75DE-4C99-8500-C23B28C1AE66}" type="datetimeFigureOut">
              <a:rPr lang="en-US" smtClean="0"/>
              <a:t>7/4/2025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6756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D554F9-75DE-4C99-8500-C23B28C1AE66}" type="datetimeFigureOut">
              <a:rPr lang="en-US" smtClean="0"/>
              <a:t>7/4/2025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509818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D554F9-75DE-4C99-8500-C23B28C1AE66}" type="datetimeFigureOut">
              <a:rPr lang="en-US" smtClean="0"/>
              <a:t>7/4/2025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5440457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554F9-75DE-4C99-8500-C23B28C1AE66}" type="datetimeFigureOut">
              <a:rPr lang="en-US" smtClean="0"/>
              <a:t>7/4/2025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9428704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1290221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7545700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9835514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8642928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337601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95653447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D554F9-75DE-4C99-8500-C23B28C1AE66}" type="datetimeFigureOut">
              <a:rPr lang="en-US" smtClean="0"/>
              <a:t>7/4/2025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8096764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D554F9-75DE-4C99-8500-C23B28C1AE66}" type="datetimeFigureOut">
              <a:rPr lang="en-US" smtClean="0"/>
              <a:t>7/4/2025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08209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D554F9-75DE-4C99-8500-C23B28C1AE66}" type="datetimeFigureOut">
              <a:rPr lang="en-US" smtClean="0"/>
              <a:t>7/4/2025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8206238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3851987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6792777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92298479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0834597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9272486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5830936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D554F9-75DE-4C99-8500-C23B28C1AE66}" type="datetimeFigureOut">
              <a:rPr lang="en-US" smtClean="0"/>
              <a:t>7/4/2025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5857337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D554F9-75DE-4C99-8500-C23B28C1AE66}" type="datetimeFigureOut">
              <a:rPr lang="en-US" smtClean="0"/>
              <a:t>7/4/2025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4723711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554F9-75DE-4C99-8500-C23B28C1AE66}" type="datetimeFigureOut">
              <a:rPr lang="en-US" smtClean="0"/>
              <a:t>7/4/2025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12031003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529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554F9-75DE-4C99-8500-C23B28C1AE66}" type="datetimeFigureOut">
              <a:rPr lang="en-US" smtClean="0"/>
              <a:t>7/4/2025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7021032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72552842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22196580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679698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3563420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757192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76809501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84119229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36211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235973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77149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3.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theme" Target="../theme/theme4.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19" Type="http://schemas.openxmlformats.org/officeDocument/2006/relationships/image" Target="../media/image3.png"/><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theme" Target="../theme/theme5.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5D554F9-75DE-4C99-8500-C23B28C1AE66}" type="datetimeFigureOut">
              <a:rPr lang="en-US" smtClean="0"/>
              <a:t>7/4/2025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3525727-29AE-42F4-B32D-2BE27334D46D}" type="slidenum">
              <a:rPr lang="en-US" smtClean="0"/>
              <a:t>‹#›</a:t>
            </a:fld>
            <a:endParaRPr lang="en-US"/>
          </a:p>
        </p:txBody>
      </p:sp>
    </p:spTree>
    <p:extLst>
      <p:ext uri="{BB962C8B-B14F-4D97-AF65-F5344CB8AC3E}">
        <p14:creationId xmlns:p14="http://schemas.microsoft.com/office/powerpoint/2010/main" val="3003977296"/>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5D554F9-75DE-4C99-8500-C23B28C1AE66}" type="datetimeFigureOut">
              <a:rPr lang="en-US" smtClean="0"/>
              <a:t>7/4/2025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3525727-29AE-42F4-B32D-2BE27334D46D}" type="slidenum">
              <a:rPr lang="en-US" smtClean="0"/>
              <a:t>‹#›</a:t>
            </a:fld>
            <a:endParaRPr lang="en-US"/>
          </a:p>
        </p:txBody>
      </p:sp>
    </p:spTree>
    <p:extLst>
      <p:ext uri="{BB962C8B-B14F-4D97-AF65-F5344CB8AC3E}">
        <p14:creationId xmlns:p14="http://schemas.microsoft.com/office/powerpoint/2010/main" val="61299518"/>
      </p:ext>
    </p:extLst>
  </p:cSld>
  <p:clrMap bg1="dk1" tx1="lt1" bg2="dk2" tx2="lt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A5D554F9-75DE-4C99-8500-C23B28C1AE66}" type="datetimeFigureOut">
              <a:rPr lang="en-US" smtClean="0"/>
              <a:t>7/4/2025</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53525727-29AE-42F4-B32D-2BE27334D46D}" type="slidenum">
              <a:rPr lang="en-US" smtClean="0"/>
              <a:t>‹#›</a:t>
            </a:fld>
            <a:endParaRPr lang="en-US"/>
          </a:p>
        </p:txBody>
      </p:sp>
    </p:spTree>
    <p:extLst>
      <p:ext uri="{BB962C8B-B14F-4D97-AF65-F5344CB8AC3E}">
        <p14:creationId xmlns:p14="http://schemas.microsoft.com/office/powerpoint/2010/main" val="1855324423"/>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D554F9-75DE-4C99-8500-C23B28C1AE66}" type="datetimeFigureOut">
              <a:rPr lang="en-US" smtClean="0"/>
              <a:t>7/4/2025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525727-29AE-42F4-B32D-2BE27334D46D}" type="slidenum">
              <a:rPr lang="en-US" smtClean="0"/>
              <a:t>‹#›</a:t>
            </a:fld>
            <a:endParaRPr lang="en-US"/>
          </a:p>
        </p:txBody>
      </p:sp>
    </p:spTree>
    <p:extLst>
      <p:ext uri="{BB962C8B-B14F-4D97-AF65-F5344CB8AC3E}">
        <p14:creationId xmlns:p14="http://schemas.microsoft.com/office/powerpoint/2010/main" val="2437245902"/>
      </p:ext>
    </p:extLst>
  </p:cSld>
  <p:clrMap bg1="dk1" tx1="lt1" bg2="dk2" tx2="lt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D554F9-75DE-4C99-8500-C23B28C1AE66}" type="datetimeFigureOut">
              <a:rPr lang="en-US" smtClean="0"/>
              <a:t>7/4/2025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525727-29AE-42F4-B32D-2BE27334D46D}" type="slidenum">
              <a:rPr lang="en-US" smtClean="0"/>
              <a:t>‹#›</a:t>
            </a:fld>
            <a:endParaRPr lang="en-US"/>
          </a:p>
        </p:txBody>
      </p:sp>
    </p:spTree>
    <p:extLst>
      <p:ext uri="{BB962C8B-B14F-4D97-AF65-F5344CB8AC3E}">
        <p14:creationId xmlns:p14="http://schemas.microsoft.com/office/powerpoint/2010/main" val="2644795904"/>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 id="2147483973" r:id="rId15"/>
    <p:sldLayoutId id="214748397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B5D2E-2325-4295-8374-A0C54196B2DE}"/>
              </a:ext>
            </a:extLst>
          </p:cNvPr>
          <p:cNvSpPr>
            <a:spLocks noGrp="1"/>
          </p:cNvSpPr>
          <p:nvPr>
            <p:ph type="title"/>
          </p:nvPr>
        </p:nvSpPr>
        <p:spPr>
          <a:xfrm>
            <a:off x="1393638" y="2259105"/>
            <a:ext cx="9404723" cy="1359171"/>
          </a:xfrm>
          <a:solidFill>
            <a:srgbClr val="00B050"/>
          </a:solidFill>
          <a:ln>
            <a:solidFill>
              <a:srgbClr val="92D050"/>
            </a:solidFill>
          </a:ln>
        </p:spPr>
        <p:style>
          <a:lnRef idx="0">
            <a:schemeClr val="accent2"/>
          </a:lnRef>
          <a:fillRef idx="3">
            <a:schemeClr val="accent2"/>
          </a:fillRef>
          <a:effectRef idx="3">
            <a:schemeClr val="accent2"/>
          </a:effectRef>
          <a:fontRef idx="minor">
            <a:schemeClr val="lt1"/>
          </a:fontRef>
        </p:style>
        <p:txBody>
          <a:bodyPr/>
          <a:lstStyle/>
          <a:p>
            <a:pPr algn="ctr">
              <a:lnSpc>
                <a:spcPct val="150000"/>
              </a:lnSpc>
            </a:pPr>
            <a:r>
              <a:rPr lang="en-US" dirty="0"/>
              <a:t> Student Hub</a:t>
            </a:r>
          </a:p>
        </p:txBody>
      </p:sp>
    </p:spTree>
    <p:extLst>
      <p:ext uri="{BB962C8B-B14F-4D97-AF65-F5344CB8AC3E}">
        <p14:creationId xmlns:p14="http://schemas.microsoft.com/office/powerpoint/2010/main" val="39328112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38DC-BDD3-4213-84F8-16AE06743BC3}"/>
              </a:ext>
            </a:extLst>
          </p:cNvPr>
          <p:cNvSpPr>
            <a:spLocks noGrp="1"/>
          </p:cNvSpPr>
          <p:nvPr>
            <p:ph type="ctrTitle"/>
          </p:nvPr>
        </p:nvSpPr>
        <p:spPr>
          <a:xfrm>
            <a:off x="1524000" y="0"/>
            <a:ext cx="9144000" cy="2387600"/>
          </a:xfrm>
        </p:spPr>
        <p:txBody>
          <a:bodyPr/>
          <a:lstStyle/>
          <a:p>
            <a:r>
              <a:rPr lang="en-US" dirty="0"/>
              <a:t>INTRODUCTION</a:t>
            </a:r>
          </a:p>
        </p:txBody>
      </p:sp>
      <p:sp>
        <p:nvSpPr>
          <p:cNvPr id="3" name="Subtitle 2">
            <a:extLst>
              <a:ext uri="{FF2B5EF4-FFF2-40B4-BE49-F238E27FC236}">
                <a16:creationId xmlns:a16="http://schemas.microsoft.com/office/drawing/2014/main" id="{5652B2FE-F92E-426A-9ED5-540ADC8CD772}"/>
              </a:ext>
            </a:extLst>
          </p:cNvPr>
          <p:cNvSpPr>
            <a:spLocks noGrp="1"/>
          </p:cNvSpPr>
          <p:nvPr>
            <p:ph type="subTitle" idx="1"/>
          </p:nvPr>
        </p:nvSpPr>
        <p:spPr>
          <a:xfrm>
            <a:off x="2344270" y="2387600"/>
            <a:ext cx="7503459" cy="607060"/>
          </a:xfrm>
        </p:spPr>
        <p:txBody>
          <a:bodyPr/>
          <a:lstStyle/>
          <a:p>
            <a:r>
              <a:rPr lang="en-US" dirty="0"/>
              <a:t>What is the Student Hub? Brief overview what the project is</a:t>
            </a:r>
          </a:p>
        </p:txBody>
      </p:sp>
      <p:sp>
        <p:nvSpPr>
          <p:cNvPr id="4" name="TextBox 3">
            <a:extLst>
              <a:ext uri="{FF2B5EF4-FFF2-40B4-BE49-F238E27FC236}">
                <a16:creationId xmlns:a16="http://schemas.microsoft.com/office/drawing/2014/main" id="{39BFB30C-9833-4ECC-9830-46B5A744A243}"/>
              </a:ext>
            </a:extLst>
          </p:cNvPr>
          <p:cNvSpPr txBox="1"/>
          <p:nvPr/>
        </p:nvSpPr>
        <p:spPr>
          <a:xfrm>
            <a:off x="2344270" y="3429000"/>
            <a:ext cx="7503459" cy="1754326"/>
          </a:xfrm>
          <a:prstGeom prst="rect">
            <a:avLst/>
          </a:prstGeom>
          <a:noFill/>
        </p:spPr>
        <p:txBody>
          <a:bodyPr wrap="square" rtlCol="0">
            <a:spAutoFit/>
          </a:bodyPr>
          <a:lstStyle/>
          <a:p>
            <a:r>
              <a:rPr lang="en-US" dirty="0"/>
              <a:t>This project is a simple, locally-hosted Student management System built using HTML, CSS, JavaScript and node.js, with a backend database. It allows users to register as either </a:t>
            </a:r>
            <a:r>
              <a:rPr lang="en-US" b="1" dirty="0"/>
              <a:t>Students</a:t>
            </a:r>
            <a:r>
              <a:rPr lang="en-US" dirty="0"/>
              <a:t> or </a:t>
            </a:r>
            <a:r>
              <a:rPr lang="en-US" b="1" dirty="0"/>
              <a:t>Teachers</a:t>
            </a:r>
            <a:r>
              <a:rPr lang="en-US" dirty="0"/>
              <a:t>, offering tailored access to academic records based on their role. Students can </a:t>
            </a:r>
            <a:r>
              <a:rPr lang="en-US" b="1" dirty="0"/>
              <a:t>view their grades </a:t>
            </a:r>
            <a:r>
              <a:rPr lang="en-US" dirty="0"/>
              <a:t>and </a:t>
            </a:r>
            <a:r>
              <a:rPr lang="en-US" b="1" dirty="0"/>
              <a:t>report inaccuracies</a:t>
            </a:r>
            <a:r>
              <a:rPr lang="en-US" dirty="0"/>
              <a:t>, while teachers can </a:t>
            </a:r>
            <a:r>
              <a:rPr lang="en-US" b="1" dirty="0"/>
              <a:t>manage and update grades without modifying student personal information.</a:t>
            </a:r>
          </a:p>
        </p:txBody>
      </p:sp>
    </p:spTree>
    <p:extLst>
      <p:ext uri="{BB962C8B-B14F-4D97-AF65-F5344CB8AC3E}">
        <p14:creationId xmlns:p14="http://schemas.microsoft.com/office/powerpoint/2010/main" val="46772667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9EE8-5701-4229-AE2D-1F7FE1CE42A0}"/>
              </a:ext>
            </a:extLst>
          </p:cNvPr>
          <p:cNvSpPr>
            <a:spLocks noGrp="1"/>
          </p:cNvSpPr>
          <p:nvPr>
            <p:ph type="title"/>
          </p:nvPr>
        </p:nvSpPr>
        <p:spPr/>
        <p:txBody>
          <a:bodyPr>
            <a:normAutofit/>
          </a:bodyPr>
          <a:lstStyle/>
          <a:p>
            <a:r>
              <a:rPr lang="en-US" sz="4000" dirty="0"/>
              <a:t>Background Study</a:t>
            </a:r>
            <a:br>
              <a:rPr lang="en-US" dirty="0"/>
            </a:br>
            <a:r>
              <a:rPr lang="en-US" sz="2200" dirty="0"/>
              <a:t>Why this system is needed ? What inspired us?</a:t>
            </a:r>
          </a:p>
        </p:txBody>
      </p:sp>
      <p:sp>
        <p:nvSpPr>
          <p:cNvPr id="3" name="Content Placeholder 2">
            <a:extLst>
              <a:ext uri="{FF2B5EF4-FFF2-40B4-BE49-F238E27FC236}">
                <a16:creationId xmlns:a16="http://schemas.microsoft.com/office/drawing/2014/main" id="{9BC4BAD1-60FF-4D3B-AEBD-27E5D1B5980B}"/>
              </a:ext>
            </a:extLst>
          </p:cNvPr>
          <p:cNvSpPr>
            <a:spLocks noGrp="1"/>
          </p:cNvSpPr>
          <p:nvPr>
            <p:ph idx="1"/>
          </p:nvPr>
        </p:nvSpPr>
        <p:spPr/>
        <p:txBody>
          <a:bodyPr/>
          <a:lstStyle/>
          <a:p>
            <a:pPr marL="0" indent="0">
              <a:buNone/>
            </a:pPr>
            <a:r>
              <a:rPr lang="en-US" dirty="0"/>
              <a:t>In many institutions, Student data is very still managed or overly complex systems that are inaccessible to smaller schools. This project is inspired by the need for a Lightweight, role-based academic record system, that works offline without the need for external hosting, and maintains privacy and control for both students and educators. By separating permissions clearly between user types, this project simulates real-world systems.</a:t>
            </a:r>
          </a:p>
        </p:txBody>
      </p:sp>
    </p:spTree>
    <p:extLst>
      <p:ext uri="{BB962C8B-B14F-4D97-AF65-F5344CB8AC3E}">
        <p14:creationId xmlns:p14="http://schemas.microsoft.com/office/powerpoint/2010/main" val="268119799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F08D6D-78E8-4145-AB80-DD54C2D1EE7A}"/>
              </a:ext>
            </a:extLst>
          </p:cNvPr>
          <p:cNvSpPr>
            <a:spLocks noGrp="1"/>
          </p:cNvSpPr>
          <p:nvPr>
            <p:ph type="title"/>
          </p:nvPr>
        </p:nvSpPr>
        <p:spPr/>
        <p:txBody>
          <a:bodyPr/>
          <a:lstStyle/>
          <a:p>
            <a:pPr algn="ctr"/>
            <a:r>
              <a:rPr lang="en-US" dirty="0"/>
              <a:t>Objectives</a:t>
            </a:r>
          </a:p>
        </p:txBody>
      </p:sp>
      <p:sp>
        <p:nvSpPr>
          <p:cNvPr id="8" name="Content Placeholder 7">
            <a:extLst>
              <a:ext uri="{FF2B5EF4-FFF2-40B4-BE49-F238E27FC236}">
                <a16:creationId xmlns:a16="http://schemas.microsoft.com/office/drawing/2014/main" id="{99816F52-3659-4A20-BF45-21C9D4EBEB24}"/>
              </a:ext>
            </a:extLst>
          </p:cNvPr>
          <p:cNvSpPr>
            <a:spLocks noGrp="1"/>
          </p:cNvSpPr>
          <p:nvPr>
            <p:ph idx="1"/>
          </p:nvPr>
        </p:nvSpPr>
        <p:spPr/>
        <p:txBody>
          <a:bodyPr/>
          <a:lstStyle/>
          <a:p>
            <a:pPr marL="342900" lvl="0" indent="-342900" algn="just">
              <a:lnSpc>
                <a:spcPct val="150000"/>
              </a:lnSpc>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develop a locally hosted student management system.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ensure student can securely review their academic records and flag incorrect grades.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enable teachers to manage grades while restricting access to sensitive student information.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store all data locally independent of internet access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reinforce secure and ethical data handling in software systems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753606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3BA2-D13A-4401-B4D7-464B09D7A4AB}"/>
              </a:ext>
            </a:extLst>
          </p:cNvPr>
          <p:cNvSpPr>
            <a:spLocks noGrp="1"/>
          </p:cNvSpPr>
          <p:nvPr>
            <p:ph type="title"/>
          </p:nvPr>
        </p:nvSpPr>
        <p:spPr/>
        <p:txBody>
          <a:bodyPr/>
          <a:lstStyle/>
          <a:p>
            <a:r>
              <a:rPr lang="en-US" dirty="0">
                <a:latin typeface="Bodoni MT Black" panose="02070A03080606020203" pitchFamily="18" charset="0"/>
              </a:rPr>
              <a:t>SCOPE</a:t>
            </a:r>
          </a:p>
        </p:txBody>
      </p:sp>
      <p:sp>
        <p:nvSpPr>
          <p:cNvPr id="3" name="Text Placeholder 2">
            <a:extLst>
              <a:ext uri="{FF2B5EF4-FFF2-40B4-BE49-F238E27FC236}">
                <a16:creationId xmlns:a16="http://schemas.microsoft.com/office/drawing/2014/main" id="{B03B1BA7-4683-4317-8994-62E6A4BDC154}"/>
              </a:ext>
            </a:extLst>
          </p:cNvPr>
          <p:cNvSpPr>
            <a:spLocks noGrp="1"/>
          </p:cNvSpPr>
          <p:nvPr>
            <p:ph type="body" idx="1"/>
          </p:nvPr>
        </p:nvSpPr>
        <p:spPr>
          <a:xfrm>
            <a:off x="5038649" y="116453"/>
            <a:ext cx="6265088" cy="685800"/>
          </a:xfrm>
        </p:spPr>
        <p:txBody>
          <a:bodyPr/>
          <a:lstStyle/>
          <a:p>
            <a:r>
              <a:rPr lang="en-US" dirty="0"/>
              <a:t>This Project will include</a:t>
            </a:r>
          </a:p>
        </p:txBody>
      </p:sp>
      <p:sp>
        <p:nvSpPr>
          <p:cNvPr id="4" name="Content Placeholder 3">
            <a:extLst>
              <a:ext uri="{FF2B5EF4-FFF2-40B4-BE49-F238E27FC236}">
                <a16:creationId xmlns:a16="http://schemas.microsoft.com/office/drawing/2014/main" id="{C9465284-6FAA-4E63-A492-B19A63DE67D1}"/>
              </a:ext>
            </a:extLst>
          </p:cNvPr>
          <p:cNvSpPr>
            <a:spLocks noGrp="1"/>
          </p:cNvSpPr>
          <p:nvPr>
            <p:ph sz="half" idx="2"/>
          </p:nvPr>
        </p:nvSpPr>
        <p:spPr>
          <a:xfrm>
            <a:off x="5118447" y="802253"/>
            <a:ext cx="6264350" cy="2626747"/>
          </a:xfrm>
        </p:spPr>
        <p:txBody>
          <a:bodyPr>
            <a:noAutofit/>
          </a:bodyPr>
          <a:lstStyle/>
          <a:p>
            <a:r>
              <a:rPr lang="en-US" dirty="0"/>
              <a:t>Local user registration and log in.</a:t>
            </a:r>
          </a:p>
          <a:p>
            <a:r>
              <a:rPr lang="en-US" dirty="0"/>
              <a:t>Role-based dashboards for students and teachers.</a:t>
            </a:r>
          </a:p>
          <a:p>
            <a:r>
              <a:rPr lang="en-US" dirty="0"/>
              <a:t>Secure data handling and storage using Node.js and JSON.</a:t>
            </a:r>
          </a:p>
          <a:p>
            <a:r>
              <a:rPr lang="en-US" dirty="0"/>
              <a:t>CRUD operations for grades (teachers only.</a:t>
            </a:r>
          </a:p>
          <a:p>
            <a:r>
              <a:rPr lang="en-US" dirty="0"/>
              <a:t>Feedback system for grade complaints (student only).</a:t>
            </a:r>
          </a:p>
        </p:txBody>
      </p:sp>
      <p:sp>
        <p:nvSpPr>
          <p:cNvPr id="5" name="Text Placeholder 4">
            <a:extLst>
              <a:ext uri="{FF2B5EF4-FFF2-40B4-BE49-F238E27FC236}">
                <a16:creationId xmlns:a16="http://schemas.microsoft.com/office/drawing/2014/main" id="{28DF90DD-4A2F-4634-84EF-51687953E005}"/>
              </a:ext>
            </a:extLst>
          </p:cNvPr>
          <p:cNvSpPr>
            <a:spLocks noGrp="1"/>
          </p:cNvSpPr>
          <p:nvPr>
            <p:ph type="body" sz="quarter" idx="3"/>
          </p:nvPr>
        </p:nvSpPr>
        <p:spPr>
          <a:xfrm>
            <a:off x="5118447" y="3665887"/>
            <a:ext cx="6264414" cy="685800"/>
          </a:xfrm>
        </p:spPr>
        <p:txBody>
          <a:bodyPr/>
          <a:lstStyle/>
          <a:p>
            <a:r>
              <a:rPr lang="en-US" dirty="0"/>
              <a:t>This project will not include</a:t>
            </a:r>
          </a:p>
        </p:txBody>
      </p:sp>
      <p:sp>
        <p:nvSpPr>
          <p:cNvPr id="6" name="Content Placeholder 5">
            <a:extLst>
              <a:ext uri="{FF2B5EF4-FFF2-40B4-BE49-F238E27FC236}">
                <a16:creationId xmlns:a16="http://schemas.microsoft.com/office/drawing/2014/main" id="{D89F08D5-10E8-48FD-8804-3E7647C041C1}"/>
              </a:ext>
            </a:extLst>
          </p:cNvPr>
          <p:cNvSpPr>
            <a:spLocks noGrp="1"/>
          </p:cNvSpPr>
          <p:nvPr>
            <p:ph sz="quarter" idx="4"/>
          </p:nvPr>
        </p:nvSpPr>
        <p:spPr>
          <a:xfrm>
            <a:off x="5118447" y="4351686"/>
            <a:ext cx="6265588" cy="1968431"/>
          </a:xfrm>
        </p:spPr>
        <p:txBody>
          <a:bodyPr>
            <a:noAutofit/>
          </a:bodyPr>
          <a:lstStyle/>
          <a:p>
            <a:r>
              <a:rPr lang="en-US" dirty="0"/>
              <a:t>Online access or hosting.</a:t>
            </a:r>
          </a:p>
          <a:p>
            <a:r>
              <a:rPr lang="en-US" dirty="0"/>
              <a:t>Real-time updates or multi-user support</a:t>
            </a:r>
          </a:p>
          <a:p>
            <a:r>
              <a:rPr lang="en-US" dirty="0"/>
              <a:t>Advance encryption or third-party integration</a:t>
            </a:r>
          </a:p>
          <a:p>
            <a:r>
              <a:rPr lang="en-US" dirty="0"/>
              <a:t>Admin role or Automated grading</a:t>
            </a:r>
          </a:p>
        </p:txBody>
      </p:sp>
    </p:spTree>
    <p:extLst>
      <p:ext uri="{BB962C8B-B14F-4D97-AF65-F5344CB8AC3E}">
        <p14:creationId xmlns:p14="http://schemas.microsoft.com/office/powerpoint/2010/main" val="25154810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Wisp">
  <a:themeElements>
    <a:clrScheme name="Custom 1">
      <a:dk1>
        <a:sysClr val="windowText" lastClr="000000"/>
      </a:dk1>
      <a:lt1>
        <a:sysClr val="window" lastClr="FFFFFF"/>
      </a:lt1>
      <a:dk2>
        <a:srgbClr val="00843B"/>
      </a:dk2>
      <a:lt2>
        <a:srgbClr val="E3EACF"/>
      </a:lt2>
      <a:accent1>
        <a:srgbClr val="00B050"/>
      </a:accent1>
      <a:accent2>
        <a:srgbClr val="36FE91"/>
      </a:accent2>
      <a:accent3>
        <a:srgbClr val="36FE91"/>
      </a:accent3>
      <a:accent4>
        <a:srgbClr val="005827"/>
      </a:accent4>
      <a:accent5>
        <a:srgbClr val="00B050"/>
      </a:accent5>
      <a:accent6>
        <a:srgbClr val="6AAC91"/>
      </a:accent6>
      <a:hlink>
        <a:srgbClr val="92D050"/>
      </a:hlink>
      <a:folHlink>
        <a:srgbClr val="00823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Damask">
  <a:themeElements>
    <a:clrScheme name="Custom 1">
      <a:dk1>
        <a:sysClr val="windowText" lastClr="000000"/>
      </a:dk1>
      <a:lt1>
        <a:sysClr val="window" lastClr="FFFFFF"/>
      </a:lt1>
      <a:dk2>
        <a:srgbClr val="00843B"/>
      </a:dk2>
      <a:lt2>
        <a:srgbClr val="E3EACF"/>
      </a:lt2>
      <a:accent1>
        <a:srgbClr val="00B050"/>
      </a:accent1>
      <a:accent2>
        <a:srgbClr val="36FE91"/>
      </a:accent2>
      <a:accent3>
        <a:srgbClr val="36FE91"/>
      </a:accent3>
      <a:accent4>
        <a:srgbClr val="005827"/>
      </a:accent4>
      <a:accent5>
        <a:srgbClr val="00B050"/>
      </a:accent5>
      <a:accent6>
        <a:srgbClr val="6AAC91"/>
      </a:accent6>
      <a:hlink>
        <a:srgbClr val="92D050"/>
      </a:hlink>
      <a:folHlink>
        <a:srgbClr val="008239"/>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name="Atlas">
  <a:themeElements>
    <a:clrScheme name="Custom 1">
      <a:dk1>
        <a:sysClr val="windowText" lastClr="000000"/>
      </a:dk1>
      <a:lt1>
        <a:sysClr val="window" lastClr="FFFFFF"/>
      </a:lt1>
      <a:dk2>
        <a:srgbClr val="00843B"/>
      </a:dk2>
      <a:lt2>
        <a:srgbClr val="E3EACF"/>
      </a:lt2>
      <a:accent1>
        <a:srgbClr val="00B050"/>
      </a:accent1>
      <a:accent2>
        <a:srgbClr val="36FE91"/>
      </a:accent2>
      <a:accent3>
        <a:srgbClr val="36FE91"/>
      </a:accent3>
      <a:accent4>
        <a:srgbClr val="005827"/>
      </a:accent4>
      <a:accent5>
        <a:srgbClr val="00B050"/>
      </a:accent5>
      <a:accent6>
        <a:srgbClr val="6AAC91"/>
      </a:accent6>
      <a:hlink>
        <a:srgbClr val="92D050"/>
      </a:hlink>
      <a:folHlink>
        <a:srgbClr val="008239"/>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ppt/theme/theme4.xml><?xml version="1.0" encoding="utf-8"?>
<a:theme xmlns:a="http://schemas.openxmlformats.org/drawingml/2006/main" name="Circuit">
  <a:themeElements>
    <a:clrScheme name="Custom 1">
      <a:dk1>
        <a:sysClr val="windowText" lastClr="000000"/>
      </a:dk1>
      <a:lt1>
        <a:sysClr val="window" lastClr="FFFFFF"/>
      </a:lt1>
      <a:dk2>
        <a:srgbClr val="00843B"/>
      </a:dk2>
      <a:lt2>
        <a:srgbClr val="E3EACF"/>
      </a:lt2>
      <a:accent1>
        <a:srgbClr val="00B050"/>
      </a:accent1>
      <a:accent2>
        <a:srgbClr val="36FE91"/>
      </a:accent2>
      <a:accent3>
        <a:srgbClr val="36FE91"/>
      </a:accent3>
      <a:accent4>
        <a:srgbClr val="005827"/>
      </a:accent4>
      <a:accent5>
        <a:srgbClr val="00B050"/>
      </a:accent5>
      <a:accent6>
        <a:srgbClr val="6AAC91"/>
      </a:accent6>
      <a:hlink>
        <a:srgbClr val="92D050"/>
      </a:hlink>
      <a:folHlink>
        <a:srgbClr val="008239"/>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5.xml><?xml version="1.0" encoding="utf-8"?>
<a:theme xmlns:a="http://schemas.openxmlformats.org/drawingml/2006/main" name="Facet">
  <a:themeElements>
    <a:clrScheme name="Custom 1">
      <a:dk1>
        <a:sysClr val="windowText" lastClr="000000"/>
      </a:dk1>
      <a:lt1>
        <a:sysClr val="window" lastClr="FFFFFF"/>
      </a:lt1>
      <a:dk2>
        <a:srgbClr val="00843B"/>
      </a:dk2>
      <a:lt2>
        <a:srgbClr val="E3EACF"/>
      </a:lt2>
      <a:accent1>
        <a:srgbClr val="00B050"/>
      </a:accent1>
      <a:accent2>
        <a:srgbClr val="36FE91"/>
      </a:accent2>
      <a:accent3>
        <a:srgbClr val="36FE91"/>
      </a:accent3>
      <a:accent4>
        <a:srgbClr val="005827"/>
      </a:accent4>
      <a:accent5>
        <a:srgbClr val="00B050"/>
      </a:accent5>
      <a:accent6>
        <a:srgbClr val="6AAC91"/>
      </a:accent6>
      <a:hlink>
        <a:srgbClr val="92D050"/>
      </a:hlink>
      <a:folHlink>
        <a:srgbClr val="00823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Organic</Template>
  <TotalTime>86</TotalTime>
  <Words>302</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5</vt:i4>
      </vt:variant>
    </vt:vector>
  </HeadingPairs>
  <TitlesOfParts>
    <vt:vector size="22" baseType="lpstr">
      <vt:lpstr>Arial</vt:lpstr>
      <vt:lpstr>Bodoni MT Black</vt:lpstr>
      <vt:lpstr>Bookman Old Style</vt:lpstr>
      <vt:lpstr>Calibri</vt:lpstr>
      <vt:lpstr>Calibri Light</vt:lpstr>
      <vt:lpstr>Century Gothic</vt:lpstr>
      <vt:lpstr>Rockwell</vt:lpstr>
      <vt:lpstr>Times New Roman</vt:lpstr>
      <vt:lpstr>Trebuchet MS</vt:lpstr>
      <vt:lpstr>Tw Cen MT</vt:lpstr>
      <vt:lpstr>Wingdings</vt:lpstr>
      <vt:lpstr>Wingdings 3</vt:lpstr>
      <vt:lpstr>Wisp</vt:lpstr>
      <vt:lpstr>Damask</vt:lpstr>
      <vt:lpstr>Atlas</vt:lpstr>
      <vt:lpstr>Circuit</vt:lpstr>
      <vt:lpstr>Facet</vt:lpstr>
      <vt:lpstr> Student Hub</vt:lpstr>
      <vt:lpstr>INTRODUCTION</vt:lpstr>
      <vt:lpstr>Background Study Why this system is needed ? What inspired us?</vt:lpstr>
      <vt:lpstr>Objectives</vt:lpstr>
      <vt:lpstr>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meriki jubert</dc:creator>
  <cp:lastModifiedBy>meriki jubert</cp:lastModifiedBy>
  <cp:revision>5</cp:revision>
  <dcterms:created xsi:type="dcterms:W3CDTF">2025-07-02T23:37:20Z</dcterms:created>
  <dcterms:modified xsi:type="dcterms:W3CDTF">2025-07-04T11:55:58Z</dcterms:modified>
</cp:coreProperties>
</file>