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8" r:id="rId3"/>
    <p:sldId id="278" r:id="rId4"/>
    <p:sldId id="275" r:id="rId5"/>
    <p:sldId id="276" r:id="rId6"/>
    <p:sldId id="277" r:id="rId7"/>
    <p:sldId id="269" r:id="rId8"/>
    <p:sldId id="270" r:id="rId9"/>
    <p:sldId id="271" r:id="rId10"/>
    <p:sldId id="274" r:id="rId11"/>
    <p:sldId id="272" r:id="rId12"/>
    <p:sldId id="273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81897" autoAdjust="0"/>
  </p:normalViewPr>
  <p:slideViewPr>
    <p:cSldViewPr snapToGrid="0">
      <p:cViewPr varScale="1">
        <p:scale>
          <a:sx n="71" d="100"/>
          <a:sy n="71" d="100"/>
        </p:scale>
        <p:origin x="11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4C427-37E2-4319-AC6F-189A9C73FB71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EAA8C-1DD9-4759-9E28-088599EFB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0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AA8C-1DD9-4759-9E28-088599EFBC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AA8C-1DD9-4759-9E28-088599EFBC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4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원소 교환 후 최소값 선택</a:t>
            </a:r>
            <a:endParaRPr lang="en-US" altLang="ko-KR" sz="1200" dirty="0"/>
          </a:p>
          <a:p>
            <a:r>
              <a:rPr lang="ko-KR" altLang="en-US" sz="1200" dirty="0" err="1"/>
              <a:t>힙성질이</a:t>
            </a:r>
            <a:r>
              <a:rPr lang="ko-KR" altLang="en-US" sz="1200" dirty="0"/>
              <a:t> 깨짐</a:t>
            </a:r>
            <a:r>
              <a:rPr lang="en-US" altLang="ko-KR" sz="1200" dirty="0"/>
              <a:t>, </a:t>
            </a:r>
          </a:p>
          <a:p>
            <a:r>
              <a:rPr lang="ko-KR" altLang="en-US" dirty="0" err="1"/>
              <a:t>자료수를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줄어든 자료의 </a:t>
            </a:r>
            <a:r>
              <a:rPr lang="ko-KR" altLang="en-US" dirty="0" err="1"/>
              <a:t>힙을</a:t>
            </a:r>
            <a:r>
              <a:rPr lang="ko-KR" altLang="en-US" dirty="0"/>
              <a:t> 구성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F984-E1C7-4B4A-B7A2-E8DABF29EAD7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022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완전이진트리</a:t>
            </a:r>
            <a:r>
              <a:rPr lang="en-US" altLang="ko-KR" dirty="0"/>
              <a:t>:</a:t>
            </a:r>
            <a:r>
              <a:rPr lang="ko-KR" altLang="en-US" dirty="0"/>
              <a:t> 마지막 레벨을 제외한 각레벨이 빠짐없이 </a:t>
            </a:r>
            <a:r>
              <a:rPr lang="ko-KR" altLang="en-US" dirty="0" err="1"/>
              <a:t>채우져</a:t>
            </a:r>
            <a:r>
              <a:rPr lang="ko-KR" altLang="en-US" dirty="0"/>
              <a:t> 있음 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노드를 삽입할 때 왼쪽부터 차례대로 삽입하는 트리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F984-E1C7-4B4A-B7A2-E8DABF29EAD7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58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9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7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" y="5036950"/>
            <a:ext cx="12191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6525875" y="3844"/>
            <a:ext cx="5664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89" y="3579942"/>
            <a:ext cx="750674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178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1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0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1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9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1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384F-499D-4F04-874D-B0AEEE59691C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9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384F-499D-4F04-874D-B0AEEE59691C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C3306-9081-4F94-83A7-ED929C60D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5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7</a:t>
            </a:r>
            <a:r>
              <a:rPr lang="ko-KR" altLang="en-US" dirty="0" smtClean="0"/>
              <a:t>주차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33704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힙정렬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03500" y="2019300"/>
            <a:ext cx="6807200" cy="372745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 err="1"/>
              <a:t>heapSort</a:t>
            </a:r>
            <a:r>
              <a:rPr lang="en-US" altLang="ko-KR" sz="2400" dirty="0"/>
              <a:t>(A[ ], </a:t>
            </a:r>
            <a:r>
              <a:rPr lang="en-US" altLang="ko-KR" sz="2400" i="1" dirty="0"/>
              <a:t>n</a:t>
            </a:r>
            <a:r>
              <a:rPr lang="en-US" altLang="ko-KR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▷ A[1 ... </a:t>
            </a:r>
            <a:r>
              <a:rPr lang="en-US" altLang="ko-KR" sz="2400" i="1" dirty="0"/>
              <a:t>n</a:t>
            </a:r>
            <a:r>
              <a:rPr lang="en-US" altLang="ko-KR" sz="2400" dirty="0"/>
              <a:t>] </a:t>
            </a:r>
            <a:r>
              <a:rPr lang="ko-KR" altLang="en-US" sz="2400" dirty="0"/>
              <a:t>을 정렬한다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buildHeap</a:t>
            </a:r>
            <a:r>
              <a:rPr lang="en-US" altLang="ko-KR" sz="2400" dirty="0"/>
              <a:t>(A, </a:t>
            </a:r>
            <a:r>
              <a:rPr lang="en-US" altLang="ko-KR" sz="2400" i="1" dirty="0"/>
              <a:t>n</a:t>
            </a:r>
            <a:r>
              <a:rPr lang="en-US" altLang="ko-KR" sz="2400" dirty="0"/>
              <a:t>);              ▷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만들기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66CC"/>
                </a:solidFill>
              </a:rPr>
              <a:t>for</a:t>
            </a:r>
            <a:r>
              <a:rPr lang="en-US" altLang="ko-KR" sz="2400" dirty="0"/>
              <a:t> </a:t>
            </a:r>
            <a:r>
              <a:rPr lang="en-US" altLang="ko-KR" sz="2400" i="1" dirty="0" err="1"/>
              <a:t>i</a:t>
            </a:r>
            <a:r>
              <a:rPr lang="en-US" altLang="ko-KR" sz="2400" dirty="0"/>
              <a:t> ← </a:t>
            </a:r>
            <a:r>
              <a:rPr lang="en-US" altLang="ko-KR" sz="2400" i="1" dirty="0"/>
              <a:t>n</a:t>
            </a:r>
            <a:r>
              <a:rPr lang="en-US" altLang="ko-KR" sz="2400" dirty="0"/>
              <a:t> </a:t>
            </a:r>
            <a:r>
              <a:rPr lang="en-US" altLang="ko-KR" sz="2400" b="1" dirty="0" err="1">
                <a:solidFill>
                  <a:srgbClr val="0066CC"/>
                </a:solidFill>
              </a:rPr>
              <a:t>downto</a:t>
            </a:r>
            <a:r>
              <a:rPr lang="en-US" altLang="ko-KR" sz="2400" dirty="0"/>
              <a:t> 2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		     A[1] ↔ A[</a:t>
            </a:r>
            <a:r>
              <a:rPr lang="en-US" altLang="ko-KR" sz="2400" i="1" dirty="0" err="1"/>
              <a:t>i</a:t>
            </a:r>
            <a:r>
              <a:rPr lang="en-US" altLang="ko-KR" sz="2400" dirty="0"/>
              <a:t>];      ▷ </a:t>
            </a:r>
            <a:r>
              <a:rPr lang="ko-KR" altLang="en-US" sz="2000" dirty="0"/>
              <a:t>원소 교환 </a:t>
            </a:r>
            <a:r>
              <a:rPr lang="en-US" altLang="ko-KR" sz="2000" dirty="0"/>
              <a:t>(</a:t>
            </a:r>
            <a:r>
              <a:rPr lang="ko-KR" altLang="en-US" sz="2000" dirty="0"/>
              <a:t>최소값선택</a:t>
            </a:r>
            <a:r>
              <a:rPr lang="en-US" altLang="ko-KR" sz="20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		     </a:t>
            </a:r>
            <a:r>
              <a:rPr lang="en-US" altLang="ko-KR" sz="2400" dirty="0" err="1"/>
              <a:t>heapify</a:t>
            </a:r>
            <a:r>
              <a:rPr lang="en-US" altLang="ko-KR" sz="2400" dirty="0"/>
              <a:t>(A, 1, </a:t>
            </a:r>
            <a:r>
              <a:rPr lang="en-US" altLang="ko-KR" sz="2400" i="1" dirty="0"/>
              <a:t>i</a:t>
            </a:r>
            <a:r>
              <a:rPr lang="en-US" altLang="ko-KR" sz="2400" dirty="0"/>
              <a:t>-1);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dirty="0"/>
              <a:t>}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2562226" y="5707063"/>
            <a:ext cx="542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ko-KR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최악의 경우에도 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O(n</a:t>
            </a:r>
            <a:r>
              <a:rPr lang="en-US" altLang="ko-KR" sz="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log</a:t>
            </a:r>
            <a:r>
              <a:rPr lang="en-US" altLang="ko-KR" sz="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n) </a:t>
            </a:r>
            <a:r>
              <a:rPr lang="ko-KR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시간 소요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4038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113"/>
          <p:cNvGrpSpPr>
            <a:grpSpLocks/>
          </p:cNvGrpSpPr>
          <p:nvPr/>
        </p:nvGrpSpPr>
        <p:grpSpPr bwMode="auto">
          <a:xfrm>
            <a:off x="10052050" y="2276476"/>
            <a:ext cx="414338" cy="422275"/>
            <a:chOff x="5372" y="1434"/>
            <a:chExt cx="261" cy="266"/>
          </a:xfrm>
        </p:grpSpPr>
        <p:sp>
          <p:nvSpPr>
            <p:cNvPr id="316453" name="Oval 37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454" name="Text Box 38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</p:grpSp>
      <p:sp>
        <p:nvSpPr>
          <p:cNvPr id="316418" name="Oval 2"/>
          <p:cNvSpPr>
            <a:spLocks noChangeArrowheads="1"/>
          </p:cNvSpPr>
          <p:nvPr/>
        </p:nvSpPr>
        <p:spPr bwMode="auto">
          <a:xfrm>
            <a:off x="2986089" y="15240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3013075" y="15176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420" name="Oval 4"/>
          <p:cNvSpPr>
            <a:spLocks noChangeArrowheads="1"/>
          </p:cNvSpPr>
          <p:nvPr/>
        </p:nvSpPr>
        <p:spPr bwMode="auto">
          <a:xfrm>
            <a:off x="2073275" y="22796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2112963" y="22621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422" name="Oval 6"/>
          <p:cNvSpPr>
            <a:spLocks noChangeArrowheads="1"/>
          </p:cNvSpPr>
          <p:nvPr/>
        </p:nvSpPr>
        <p:spPr bwMode="auto">
          <a:xfrm>
            <a:off x="3956050" y="22717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3968751" y="22526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424" name="Oval 8"/>
          <p:cNvSpPr>
            <a:spLocks noChangeArrowheads="1"/>
          </p:cNvSpPr>
          <p:nvPr/>
        </p:nvSpPr>
        <p:spPr bwMode="auto">
          <a:xfrm>
            <a:off x="1651000" y="3109914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1689100" y="30924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26" name="Oval 10"/>
          <p:cNvSpPr>
            <a:spLocks noChangeArrowheads="1"/>
          </p:cNvSpPr>
          <p:nvPr/>
        </p:nvSpPr>
        <p:spPr bwMode="auto">
          <a:xfrm>
            <a:off x="2525714" y="3109914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27" name="Text Box 11"/>
          <p:cNvSpPr txBox="1">
            <a:spLocks noChangeArrowheads="1"/>
          </p:cNvSpPr>
          <p:nvPr/>
        </p:nvSpPr>
        <p:spPr bwMode="auto">
          <a:xfrm>
            <a:off x="2563813" y="30797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6428" name="Oval 12"/>
          <p:cNvSpPr>
            <a:spLocks noChangeArrowheads="1"/>
          </p:cNvSpPr>
          <p:nvPr/>
        </p:nvSpPr>
        <p:spPr bwMode="auto">
          <a:xfrm>
            <a:off x="3522664" y="3109914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29" name="Text Box 13"/>
          <p:cNvSpPr txBox="1">
            <a:spLocks noChangeArrowheads="1"/>
          </p:cNvSpPr>
          <p:nvPr/>
        </p:nvSpPr>
        <p:spPr bwMode="auto">
          <a:xfrm>
            <a:off x="3535363" y="30924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6430" name="Line 14"/>
          <p:cNvSpPr>
            <a:spLocks noChangeShapeType="1"/>
          </p:cNvSpPr>
          <p:nvPr/>
        </p:nvSpPr>
        <p:spPr bwMode="auto">
          <a:xfrm flipH="1">
            <a:off x="2393950" y="1884363"/>
            <a:ext cx="649288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1" name="Line 15"/>
          <p:cNvSpPr>
            <a:spLocks noChangeShapeType="1"/>
          </p:cNvSpPr>
          <p:nvPr/>
        </p:nvSpPr>
        <p:spPr bwMode="auto">
          <a:xfrm>
            <a:off x="3325813" y="1901825"/>
            <a:ext cx="6778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2" name="Line 16"/>
          <p:cNvSpPr>
            <a:spLocks noChangeShapeType="1"/>
          </p:cNvSpPr>
          <p:nvPr/>
        </p:nvSpPr>
        <p:spPr bwMode="auto">
          <a:xfrm flipH="1">
            <a:off x="1857376" y="26670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3" name="Line 17"/>
          <p:cNvSpPr>
            <a:spLocks noChangeShapeType="1"/>
          </p:cNvSpPr>
          <p:nvPr/>
        </p:nvSpPr>
        <p:spPr bwMode="auto">
          <a:xfrm>
            <a:off x="2374900" y="2667000"/>
            <a:ext cx="234950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4" name="Line 18"/>
          <p:cNvSpPr>
            <a:spLocks noChangeShapeType="1"/>
          </p:cNvSpPr>
          <p:nvPr/>
        </p:nvSpPr>
        <p:spPr bwMode="auto">
          <a:xfrm flipH="1">
            <a:off x="3795714" y="2676525"/>
            <a:ext cx="28257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6" name="Oval 20"/>
          <p:cNvSpPr>
            <a:spLocks noChangeArrowheads="1"/>
          </p:cNvSpPr>
          <p:nvPr/>
        </p:nvSpPr>
        <p:spPr bwMode="auto">
          <a:xfrm>
            <a:off x="5273675" y="23050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7" name="Text Box 21"/>
          <p:cNvSpPr txBox="1">
            <a:spLocks noChangeArrowheads="1"/>
          </p:cNvSpPr>
          <p:nvPr/>
        </p:nvSpPr>
        <p:spPr bwMode="auto">
          <a:xfrm>
            <a:off x="5313363" y="22875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438" name="Oval 22"/>
          <p:cNvSpPr>
            <a:spLocks noChangeArrowheads="1"/>
          </p:cNvSpPr>
          <p:nvPr/>
        </p:nvSpPr>
        <p:spPr bwMode="auto">
          <a:xfrm>
            <a:off x="7105650" y="22971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39" name="Text Box 23"/>
          <p:cNvSpPr txBox="1">
            <a:spLocks noChangeArrowheads="1"/>
          </p:cNvSpPr>
          <p:nvPr/>
        </p:nvSpPr>
        <p:spPr bwMode="auto">
          <a:xfrm>
            <a:off x="7118351" y="22780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440" name="Oval 24"/>
          <p:cNvSpPr>
            <a:spLocks noChangeArrowheads="1"/>
          </p:cNvSpPr>
          <p:nvPr/>
        </p:nvSpPr>
        <p:spPr bwMode="auto">
          <a:xfrm>
            <a:off x="4876800" y="3135314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1" name="Text Box 25"/>
          <p:cNvSpPr txBox="1">
            <a:spLocks noChangeArrowheads="1"/>
          </p:cNvSpPr>
          <p:nvPr/>
        </p:nvSpPr>
        <p:spPr bwMode="auto">
          <a:xfrm>
            <a:off x="4914900" y="3117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42" name="Oval 26"/>
          <p:cNvSpPr>
            <a:spLocks noChangeArrowheads="1"/>
          </p:cNvSpPr>
          <p:nvPr/>
        </p:nvSpPr>
        <p:spPr bwMode="auto">
          <a:xfrm>
            <a:off x="5675314" y="3135314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3" name="Text Box 27"/>
          <p:cNvSpPr txBox="1">
            <a:spLocks noChangeArrowheads="1"/>
          </p:cNvSpPr>
          <p:nvPr/>
        </p:nvSpPr>
        <p:spPr bwMode="auto">
          <a:xfrm>
            <a:off x="5713413" y="3105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6444" name="Oval 28"/>
          <p:cNvSpPr>
            <a:spLocks noChangeArrowheads="1"/>
          </p:cNvSpPr>
          <p:nvPr/>
        </p:nvSpPr>
        <p:spPr bwMode="auto">
          <a:xfrm>
            <a:off x="6672264" y="31353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5" name="Line 29"/>
          <p:cNvSpPr>
            <a:spLocks noChangeShapeType="1"/>
          </p:cNvSpPr>
          <p:nvPr/>
        </p:nvSpPr>
        <p:spPr bwMode="auto">
          <a:xfrm flipH="1">
            <a:off x="5568950" y="1909763"/>
            <a:ext cx="6238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6" name="Line 30"/>
          <p:cNvSpPr>
            <a:spLocks noChangeShapeType="1"/>
          </p:cNvSpPr>
          <p:nvPr/>
        </p:nvSpPr>
        <p:spPr bwMode="auto">
          <a:xfrm>
            <a:off x="6475413" y="1927225"/>
            <a:ext cx="6778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7" name="Line 31"/>
          <p:cNvSpPr>
            <a:spLocks noChangeShapeType="1"/>
          </p:cNvSpPr>
          <p:nvPr/>
        </p:nvSpPr>
        <p:spPr bwMode="auto">
          <a:xfrm flipH="1">
            <a:off x="5057776" y="26924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48" name="Line 32"/>
          <p:cNvSpPr>
            <a:spLocks noChangeShapeType="1"/>
          </p:cNvSpPr>
          <p:nvPr/>
        </p:nvSpPr>
        <p:spPr bwMode="auto">
          <a:xfrm>
            <a:off x="5600700" y="2692400"/>
            <a:ext cx="27305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39969" name="Group 112"/>
          <p:cNvGrpSpPr>
            <a:grpSpLocks/>
          </p:cNvGrpSpPr>
          <p:nvPr/>
        </p:nvGrpSpPr>
        <p:grpSpPr bwMode="auto">
          <a:xfrm>
            <a:off x="9120189" y="1508128"/>
            <a:ext cx="414337" cy="442913"/>
            <a:chOff x="4785" y="950"/>
            <a:chExt cx="261" cy="279"/>
          </a:xfrm>
        </p:grpSpPr>
        <p:sp>
          <p:nvSpPr>
            <p:cNvPr id="316449" name="Oval 33"/>
            <p:cNvSpPr>
              <a:spLocks noChangeArrowheads="1"/>
            </p:cNvSpPr>
            <p:nvPr/>
          </p:nvSpPr>
          <p:spPr bwMode="auto">
            <a:xfrm>
              <a:off x="4785" y="968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450" name="Text Box 34"/>
            <p:cNvSpPr txBox="1">
              <a:spLocks noChangeArrowheads="1"/>
            </p:cNvSpPr>
            <p:nvPr/>
          </p:nvSpPr>
          <p:spPr bwMode="auto">
            <a:xfrm>
              <a:off x="4788" y="950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</p:grpSp>
      <p:sp>
        <p:nvSpPr>
          <p:cNvPr id="316451" name="Oval 35"/>
          <p:cNvSpPr>
            <a:spLocks noChangeArrowheads="1"/>
          </p:cNvSpPr>
          <p:nvPr/>
        </p:nvSpPr>
        <p:spPr bwMode="auto">
          <a:xfrm>
            <a:off x="8296275" y="22923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52" name="Text Box 36"/>
          <p:cNvSpPr txBox="1">
            <a:spLocks noChangeArrowheads="1"/>
          </p:cNvSpPr>
          <p:nvPr/>
        </p:nvSpPr>
        <p:spPr bwMode="auto">
          <a:xfrm>
            <a:off x="8335963" y="22748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455" name="Oval 39"/>
          <p:cNvSpPr>
            <a:spLocks noChangeArrowheads="1"/>
          </p:cNvSpPr>
          <p:nvPr/>
        </p:nvSpPr>
        <p:spPr bwMode="auto">
          <a:xfrm>
            <a:off x="7861300" y="3122614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56" name="Text Box 40"/>
          <p:cNvSpPr txBox="1">
            <a:spLocks noChangeArrowheads="1"/>
          </p:cNvSpPr>
          <p:nvPr/>
        </p:nvSpPr>
        <p:spPr bwMode="auto">
          <a:xfrm>
            <a:off x="7899400" y="3105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57" name="Oval 41"/>
          <p:cNvSpPr>
            <a:spLocks noChangeArrowheads="1"/>
          </p:cNvSpPr>
          <p:nvPr/>
        </p:nvSpPr>
        <p:spPr bwMode="auto">
          <a:xfrm>
            <a:off x="8697914" y="3109914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58" name="Text Box 42"/>
          <p:cNvSpPr txBox="1">
            <a:spLocks noChangeArrowheads="1"/>
          </p:cNvSpPr>
          <p:nvPr/>
        </p:nvSpPr>
        <p:spPr bwMode="auto">
          <a:xfrm>
            <a:off x="8736013" y="30797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6459" name="Oval 43"/>
          <p:cNvSpPr>
            <a:spLocks noChangeArrowheads="1"/>
          </p:cNvSpPr>
          <p:nvPr/>
        </p:nvSpPr>
        <p:spPr bwMode="auto">
          <a:xfrm>
            <a:off x="9656764" y="30972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0" name="Text Box 44"/>
          <p:cNvSpPr txBox="1">
            <a:spLocks noChangeArrowheads="1"/>
          </p:cNvSpPr>
          <p:nvPr/>
        </p:nvSpPr>
        <p:spPr bwMode="auto">
          <a:xfrm>
            <a:off x="9694863" y="30670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461" name="Line 45"/>
          <p:cNvSpPr>
            <a:spLocks noChangeShapeType="1"/>
          </p:cNvSpPr>
          <p:nvPr/>
        </p:nvSpPr>
        <p:spPr bwMode="auto">
          <a:xfrm flipH="1">
            <a:off x="8553450" y="1897063"/>
            <a:ext cx="623888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2" name="Line 46"/>
          <p:cNvSpPr>
            <a:spLocks noChangeShapeType="1"/>
          </p:cNvSpPr>
          <p:nvPr/>
        </p:nvSpPr>
        <p:spPr bwMode="auto">
          <a:xfrm>
            <a:off x="9459913" y="1914525"/>
            <a:ext cx="665162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3" name="Line 47"/>
          <p:cNvSpPr>
            <a:spLocks noChangeShapeType="1"/>
          </p:cNvSpPr>
          <p:nvPr/>
        </p:nvSpPr>
        <p:spPr bwMode="auto">
          <a:xfrm flipH="1">
            <a:off x="8054976" y="26797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4" name="Line 48"/>
          <p:cNvSpPr>
            <a:spLocks noChangeShapeType="1"/>
          </p:cNvSpPr>
          <p:nvPr/>
        </p:nvSpPr>
        <p:spPr bwMode="auto">
          <a:xfrm>
            <a:off x="8585200" y="2705100"/>
            <a:ext cx="28575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5" name="AutoShape 49"/>
          <p:cNvSpPr>
            <a:spLocks noChangeArrowheads="1"/>
          </p:cNvSpPr>
          <p:nvPr/>
        </p:nvSpPr>
        <p:spPr bwMode="auto">
          <a:xfrm>
            <a:off x="4610100" y="20701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6" name="AutoShape 50"/>
          <p:cNvSpPr>
            <a:spLocks noChangeArrowheads="1"/>
          </p:cNvSpPr>
          <p:nvPr/>
        </p:nvSpPr>
        <p:spPr bwMode="auto">
          <a:xfrm>
            <a:off x="7670800" y="20193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67" name="Rectangle 51"/>
          <p:cNvSpPr>
            <a:spLocks noChangeArrowheads="1"/>
          </p:cNvSpPr>
          <p:nvPr/>
        </p:nvSpPr>
        <p:spPr bwMode="auto">
          <a:xfrm>
            <a:off x="6718300" y="312420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endParaRPr lang="ko-KR" altLang="en-US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16468" name="Text Box 52"/>
          <p:cNvSpPr txBox="1">
            <a:spLocks noChangeArrowheads="1"/>
          </p:cNvSpPr>
          <p:nvPr/>
        </p:nvSpPr>
        <p:spPr bwMode="auto">
          <a:xfrm>
            <a:off x="4352926" y="16240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6471" name="Oval 55"/>
          <p:cNvSpPr>
            <a:spLocks noChangeArrowheads="1"/>
          </p:cNvSpPr>
          <p:nvPr/>
        </p:nvSpPr>
        <p:spPr bwMode="auto">
          <a:xfrm>
            <a:off x="8258175" y="47942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72" name="Text Box 56"/>
          <p:cNvSpPr txBox="1">
            <a:spLocks noChangeArrowheads="1"/>
          </p:cNvSpPr>
          <p:nvPr/>
        </p:nvSpPr>
        <p:spPr bwMode="auto">
          <a:xfrm>
            <a:off x="8297863" y="47767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473" name="Oval 57"/>
          <p:cNvSpPr>
            <a:spLocks noChangeArrowheads="1"/>
          </p:cNvSpPr>
          <p:nvPr/>
        </p:nvSpPr>
        <p:spPr bwMode="auto">
          <a:xfrm>
            <a:off x="10140950" y="47863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74" name="Text Box 58"/>
          <p:cNvSpPr txBox="1">
            <a:spLocks noChangeArrowheads="1"/>
          </p:cNvSpPr>
          <p:nvPr/>
        </p:nvSpPr>
        <p:spPr bwMode="auto">
          <a:xfrm>
            <a:off x="10153651" y="47672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6475" name="Oval 59"/>
          <p:cNvSpPr>
            <a:spLocks noChangeArrowheads="1"/>
          </p:cNvSpPr>
          <p:nvPr/>
        </p:nvSpPr>
        <p:spPr bwMode="auto">
          <a:xfrm>
            <a:off x="7797800" y="5624514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76" name="Text Box 60"/>
          <p:cNvSpPr txBox="1">
            <a:spLocks noChangeArrowheads="1"/>
          </p:cNvSpPr>
          <p:nvPr/>
        </p:nvSpPr>
        <p:spPr bwMode="auto">
          <a:xfrm>
            <a:off x="7835900" y="56070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77" name="Oval 61"/>
          <p:cNvSpPr>
            <a:spLocks noChangeArrowheads="1"/>
          </p:cNvSpPr>
          <p:nvPr/>
        </p:nvSpPr>
        <p:spPr bwMode="auto">
          <a:xfrm>
            <a:off x="8710614" y="56245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78" name="Text Box 62"/>
          <p:cNvSpPr txBox="1">
            <a:spLocks noChangeArrowheads="1"/>
          </p:cNvSpPr>
          <p:nvPr/>
        </p:nvSpPr>
        <p:spPr bwMode="auto">
          <a:xfrm>
            <a:off x="8748713" y="56070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479" name="Oval 63"/>
          <p:cNvSpPr>
            <a:spLocks noChangeArrowheads="1"/>
          </p:cNvSpPr>
          <p:nvPr/>
        </p:nvSpPr>
        <p:spPr bwMode="auto">
          <a:xfrm>
            <a:off x="9707564" y="56245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0" name="Text Box 64"/>
          <p:cNvSpPr txBox="1">
            <a:spLocks noChangeArrowheads="1"/>
          </p:cNvSpPr>
          <p:nvPr/>
        </p:nvSpPr>
        <p:spPr bwMode="auto">
          <a:xfrm>
            <a:off x="9745663" y="55943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481" name="Line 65"/>
          <p:cNvSpPr>
            <a:spLocks noChangeShapeType="1"/>
          </p:cNvSpPr>
          <p:nvPr/>
        </p:nvSpPr>
        <p:spPr bwMode="auto">
          <a:xfrm flipH="1">
            <a:off x="8578850" y="4398963"/>
            <a:ext cx="649288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2" name="Line 66"/>
          <p:cNvSpPr>
            <a:spLocks noChangeShapeType="1"/>
          </p:cNvSpPr>
          <p:nvPr/>
        </p:nvSpPr>
        <p:spPr bwMode="auto">
          <a:xfrm>
            <a:off x="9510713" y="4416425"/>
            <a:ext cx="6778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3" name="Line 67"/>
          <p:cNvSpPr>
            <a:spLocks noChangeShapeType="1"/>
          </p:cNvSpPr>
          <p:nvPr/>
        </p:nvSpPr>
        <p:spPr bwMode="auto">
          <a:xfrm flipH="1">
            <a:off x="8042276" y="51816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4" name="Line 68"/>
          <p:cNvSpPr>
            <a:spLocks noChangeShapeType="1"/>
          </p:cNvSpPr>
          <p:nvPr/>
        </p:nvSpPr>
        <p:spPr bwMode="auto">
          <a:xfrm flipH="1">
            <a:off x="9980614" y="5191125"/>
            <a:ext cx="28257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5" name="AutoShape 69"/>
          <p:cNvSpPr>
            <a:spLocks noChangeArrowheads="1"/>
          </p:cNvSpPr>
          <p:nvPr/>
        </p:nvSpPr>
        <p:spPr bwMode="auto">
          <a:xfrm rot="5400000">
            <a:off x="9513888" y="37719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6" name="Line 70"/>
          <p:cNvSpPr>
            <a:spLocks noChangeShapeType="1"/>
          </p:cNvSpPr>
          <p:nvPr/>
        </p:nvSpPr>
        <p:spPr bwMode="auto">
          <a:xfrm flipH="1" flipV="1">
            <a:off x="6400800" y="2044700"/>
            <a:ext cx="330200" cy="10668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87" name="Text Box 71"/>
          <p:cNvSpPr txBox="1">
            <a:spLocks noChangeArrowheads="1"/>
          </p:cNvSpPr>
          <p:nvPr/>
        </p:nvSpPr>
        <p:spPr bwMode="auto">
          <a:xfrm>
            <a:off x="9764714" y="36814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6488" name="Line 72"/>
          <p:cNvSpPr>
            <a:spLocks noChangeShapeType="1"/>
          </p:cNvSpPr>
          <p:nvPr/>
        </p:nvSpPr>
        <p:spPr bwMode="auto">
          <a:xfrm flipV="1">
            <a:off x="9017000" y="4521200"/>
            <a:ext cx="279400" cy="10541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93" name="Oval 77"/>
          <p:cNvSpPr>
            <a:spLocks noChangeArrowheads="1"/>
          </p:cNvSpPr>
          <p:nvPr/>
        </p:nvSpPr>
        <p:spPr bwMode="auto">
          <a:xfrm>
            <a:off x="7131050" y="47736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94" name="Text Box 78"/>
          <p:cNvSpPr txBox="1">
            <a:spLocks noChangeArrowheads="1"/>
          </p:cNvSpPr>
          <p:nvPr/>
        </p:nvSpPr>
        <p:spPr bwMode="auto">
          <a:xfrm>
            <a:off x="7143751" y="47545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6495" name="Oval 79"/>
          <p:cNvSpPr>
            <a:spLocks noChangeArrowheads="1"/>
          </p:cNvSpPr>
          <p:nvPr/>
        </p:nvSpPr>
        <p:spPr bwMode="auto">
          <a:xfrm>
            <a:off x="4940300" y="5611814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96" name="Text Box 80"/>
          <p:cNvSpPr txBox="1">
            <a:spLocks noChangeArrowheads="1"/>
          </p:cNvSpPr>
          <p:nvPr/>
        </p:nvSpPr>
        <p:spPr bwMode="auto">
          <a:xfrm>
            <a:off x="4978400" y="55943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97" name="Oval 81"/>
          <p:cNvSpPr>
            <a:spLocks noChangeArrowheads="1"/>
          </p:cNvSpPr>
          <p:nvPr/>
        </p:nvSpPr>
        <p:spPr bwMode="auto">
          <a:xfrm>
            <a:off x="5764214" y="56118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498" name="Text Box 82"/>
          <p:cNvSpPr txBox="1">
            <a:spLocks noChangeArrowheads="1"/>
          </p:cNvSpPr>
          <p:nvPr/>
        </p:nvSpPr>
        <p:spPr bwMode="auto">
          <a:xfrm>
            <a:off x="5802313" y="55943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499" name="Oval 83"/>
          <p:cNvSpPr>
            <a:spLocks noChangeArrowheads="1"/>
          </p:cNvSpPr>
          <p:nvPr/>
        </p:nvSpPr>
        <p:spPr bwMode="auto">
          <a:xfrm>
            <a:off x="6697664" y="56118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0" name="Text Box 84"/>
          <p:cNvSpPr txBox="1">
            <a:spLocks noChangeArrowheads="1"/>
          </p:cNvSpPr>
          <p:nvPr/>
        </p:nvSpPr>
        <p:spPr bwMode="auto">
          <a:xfrm>
            <a:off x="6735763" y="55816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501" name="Line 85"/>
          <p:cNvSpPr>
            <a:spLocks noChangeShapeType="1"/>
          </p:cNvSpPr>
          <p:nvPr/>
        </p:nvSpPr>
        <p:spPr bwMode="auto">
          <a:xfrm flipH="1">
            <a:off x="5695950" y="4386263"/>
            <a:ext cx="560388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2" name="Line 86"/>
          <p:cNvSpPr>
            <a:spLocks noChangeShapeType="1"/>
          </p:cNvSpPr>
          <p:nvPr/>
        </p:nvSpPr>
        <p:spPr bwMode="auto">
          <a:xfrm>
            <a:off x="6538913" y="4403725"/>
            <a:ext cx="665162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3" name="Line 87"/>
          <p:cNvSpPr>
            <a:spLocks noChangeShapeType="1"/>
          </p:cNvSpPr>
          <p:nvPr/>
        </p:nvSpPr>
        <p:spPr bwMode="auto">
          <a:xfrm flipH="1">
            <a:off x="5184776" y="51689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4" name="Oval 88"/>
          <p:cNvSpPr>
            <a:spLocks noChangeArrowheads="1"/>
          </p:cNvSpPr>
          <p:nvPr/>
        </p:nvSpPr>
        <p:spPr bwMode="auto">
          <a:xfrm>
            <a:off x="3214689" y="39878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5" name="Text Box 89"/>
          <p:cNvSpPr txBox="1">
            <a:spLocks noChangeArrowheads="1"/>
          </p:cNvSpPr>
          <p:nvPr/>
        </p:nvSpPr>
        <p:spPr bwMode="auto">
          <a:xfrm>
            <a:off x="3228975" y="39433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508" name="Oval 92"/>
          <p:cNvSpPr>
            <a:spLocks noChangeArrowheads="1"/>
          </p:cNvSpPr>
          <p:nvPr/>
        </p:nvSpPr>
        <p:spPr bwMode="auto">
          <a:xfrm>
            <a:off x="4133850" y="47355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09" name="Text Box 93"/>
          <p:cNvSpPr txBox="1">
            <a:spLocks noChangeArrowheads="1"/>
          </p:cNvSpPr>
          <p:nvPr/>
        </p:nvSpPr>
        <p:spPr bwMode="auto">
          <a:xfrm>
            <a:off x="4146551" y="47164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6512" name="Oval 96"/>
          <p:cNvSpPr>
            <a:spLocks noChangeArrowheads="1"/>
          </p:cNvSpPr>
          <p:nvPr/>
        </p:nvSpPr>
        <p:spPr bwMode="auto">
          <a:xfrm>
            <a:off x="2754314" y="5573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13" name="Text Box 97"/>
          <p:cNvSpPr txBox="1">
            <a:spLocks noChangeArrowheads="1"/>
          </p:cNvSpPr>
          <p:nvPr/>
        </p:nvSpPr>
        <p:spPr bwMode="auto">
          <a:xfrm>
            <a:off x="2792413" y="5556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514" name="Oval 98"/>
          <p:cNvSpPr>
            <a:spLocks noChangeArrowheads="1"/>
          </p:cNvSpPr>
          <p:nvPr/>
        </p:nvSpPr>
        <p:spPr bwMode="auto">
          <a:xfrm>
            <a:off x="3700464" y="5573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15" name="Text Box 99"/>
          <p:cNvSpPr txBox="1">
            <a:spLocks noChangeArrowheads="1"/>
          </p:cNvSpPr>
          <p:nvPr/>
        </p:nvSpPr>
        <p:spPr bwMode="auto">
          <a:xfrm>
            <a:off x="3738563" y="55435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516" name="Line 100"/>
          <p:cNvSpPr>
            <a:spLocks noChangeShapeType="1"/>
          </p:cNvSpPr>
          <p:nvPr/>
        </p:nvSpPr>
        <p:spPr bwMode="auto">
          <a:xfrm flipH="1">
            <a:off x="2647950" y="4348163"/>
            <a:ext cx="6238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17" name="Line 101"/>
          <p:cNvSpPr>
            <a:spLocks noChangeShapeType="1"/>
          </p:cNvSpPr>
          <p:nvPr/>
        </p:nvSpPr>
        <p:spPr bwMode="auto">
          <a:xfrm>
            <a:off x="3554413" y="4365625"/>
            <a:ext cx="652462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18" name="Line 102"/>
          <p:cNvSpPr>
            <a:spLocks noChangeShapeType="1"/>
          </p:cNvSpPr>
          <p:nvPr/>
        </p:nvSpPr>
        <p:spPr bwMode="auto">
          <a:xfrm flipH="1">
            <a:off x="2174876" y="5130801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19" name="AutoShape 103"/>
          <p:cNvSpPr>
            <a:spLocks noChangeArrowheads="1"/>
          </p:cNvSpPr>
          <p:nvPr/>
        </p:nvSpPr>
        <p:spPr bwMode="auto">
          <a:xfrm flipH="1">
            <a:off x="7772400" y="41529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20" name="AutoShape 104"/>
          <p:cNvSpPr>
            <a:spLocks noChangeArrowheads="1"/>
          </p:cNvSpPr>
          <p:nvPr/>
        </p:nvSpPr>
        <p:spPr bwMode="auto">
          <a:xfrm flipH="1">
            <a:off x="4826000" y="43307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6521" name="Text Box 105"/>
          <p:cNvSpPr txBox="1">
            <a:spLocks noChangeArrowheads="1"/>
          </p:cNvSpPr>
          <p:nvPr/>
        </p:nvSpPr>
        <p:spPr bwMode="auto">
          <a:xfrm>
            <a:off x="1863725" y="14747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(a)</a:t>
            </a:r>
          </a:p>
        </p:txBody>
      </p:sp>
      <p:sp>
        <p:nvSpPr>
          <p:cNvPr id="316522" name="Text Box 106"/>
          <p:cNvSpPr txBox="1">
            <a:spLocks noChangeArrowheads="1"/>
          </p:cNvSpPr>
          <p:nvPr/>
        </p:nvSpPr>
        <p:spPr bwMode="auto">
          <a:xfrm>
            <a:off x="5394325" y="14874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(b)</a:t>
            </a:r>
          </a:p>
        </p:txBody>
      </p:sp>
      <p:sp>
        <p:nvSpPr>
          <p:cNvPr id="316523" name="Text Box 107"/>
          <p:cNvSpPr txBox="1">
            <a:spLocks noChangeArrowheads="1"/>
          </p:cNvSpPr>
          <p:nvPr/>
        </p:nvSpPr>
        <p:spPr bwMode="auto">
          <a:xfrm>
            <a:off x="8302625" y="1474788"/>
            <a:ext cx="482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(c)</a:t>
            </a:r>
          </a:p>
        </p:txBody>
      </p:sp>
      <p:sp>
        <p:nvSpPr>
          <p:cNvPr id="316524" name="Text Box 108"/>
          <p:cNvSpPr txBox="1">
            <a:spLocks noChangeArrowheads="1"/>
          </p:cNvSpPr>
          <p:nvPr/>
        </p:nvSpPr>
        <p:spPr bwMode="auto">
          <a:xfrm>
            <a:off x="2206625" y="3963988"/>
            <a:ext cx="425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(f)</a:t>
            </a:r>
          </a:p>
        </p:txBody>
      </p:sp>
      <p:sp>
        <p:nvSpPr>
          <p:cNvPr id="316525" name="Text Box 109"/>
          <p:cNvSpPr txBox="1">
            <a:spLocks noChangeArrowheads="1"/>
          </p:cNvSpPr>
          <p:nvPr/>
        </p:nvSpPr>
        <p:spPr bwMode="auto">
          <a:xfrm>
            <a:off x="5318125" y="40020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(e)</a:t>
            </a:r>
          </a:p>
        </p:txBody>
      </p:sp>
      <p:sp>
        <p:nvSpPr>
          <p:cNvPr id="316526" name="Text Box 110"/>
          <p:cNvSpPr txBox="1">
            <a:spLocks noChangeArrowheads="1"/>
          </p:cNvSpPr>
          <p:nvPr/>
        </p:nvSpPr>
        <p:spPr bwMode="auto">
          <a:xfrm>
            <a:off x="8391525" y="40020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(d)</a:t>
            </a:r>
          </a:p>
        </p:txBody>
      </p:sp>
      <p:sp>
        <p:nvSpPr>
          <p:cNvPr id="40034" name="Rectangle 111"/>
          <p:cNvSpPr>
            <a:spLocks noChangeArrowheads="1"/>
          </p:cNvSpPr>
          <p:nvPr/>
        </p:nvSpPr>
        <p:spPr bwMode="auto">
          <a:xfrm>
            <a:off x="9112250" y="320677"/>
            <a:ext cx="1733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600" b="1" i="0" dirty="0">
                <a:solidFill>
                  <a:srgbClr val="339933"/>
                </a:solidFill>
                <a:latin typeface="Times" panose="02020603050405020304" pitchFamily="18" charset="0"/>
              </a:rPr>
              <a:t>정렬</a:t>
            </a:r>
          </a:p>
        </p:txBody>
      </p:sp>
      <p:grpSp>
        <p:nvGrpSpPr>
          <p:cNvPr id="40035" name="Group 114"/>
          <p:cNvGrpSpPr>
            <a:grpSpLocks/>
          </p:cNvGrpSpPr>
          <p:nvPr/>
        </p:nvGrpSpPr>
        <p:grpSpPr bwMode="auto">
          <a:xfrm>
            <a:off x="6121400" y="1630364"/>
            <a:ext cx="414338" cy="422275"/>
            <a:chOff x="5372" y="1434"/>
            <a:chExt cx="261" cy="266"/>
          </a:xfrm>
        </p:grpSpPr>
        <p:sp>
          <p:nvSpPr>
            <p:cNvPr id="316531" name="Oval 115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32" name="Text Box 116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</p:grpSp>
      <p:grpSp>
        <p:nvGrpSpPr>
          <p:cNvPr id="40036" name="Group 118"/>
          <p:cNvGrpSpPr>
            <a:grpSpLocks/>
          </p:cNvGrpSpPr>
          <p:nvPr/>
        </p:nvGrpSpPr>
        <p:grpSpPr bwMode="auto">
          <a:xfrm>
            <a:off x="9134475" y="4141789"/>
            <a:ext cx="414338" cy="422275"/>
            <a:chOff x="5372" y="1434"/>
            <a:chExt cx="261" cy="266"/>
          </a:xfrm>
        </p:grpSpPr>
        <p:sp>
          <p:nvSpPr>
            <p:cNvPr id="316535" name="Oval 119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36" name="Text Box 120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0037" name="Group 121"/>
          <p:cNvGrpSpPr>
            <a:grpSpLocks/>
          </p:cNvGrpSpPr>
          <p:nvPr/>
        </p:nvGrpSpPr>
        <p:grpSpPr bwMode="auto">
          <a:xfrm>
            <a:off x="5405439" y="4764089"/>
            <a:ext cx="414337" cy="422275"/>
            <a:chOff x="5372" y="1434"/>
            <a:chExt cx="261" cy="266"/>
          </a:xfrm>
        </p:grpSpPr>
        <p:sp>
          <p:nvSpPr>
            <p:cNvPr id="316538" name="Oval 122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39" name="Text Box 123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0038" name="Group 124"/>
          <p:cNvGrpSpPr>
            <a:grpSpLocks/>
          </p:cNvGrpSpPr>
          <p:nvPr/>
        </p:nvGrpSpPr>
        <p:grpSpPr bwMode="auto">
          <a:xfrm>
            <a:off x="1962150" y="5561014"/>
            <a:ext cx="414338" cy="422275"/>
            <a:chOff x="5372" y="1434"/>
            <a:chExt cx="261" cy="266"/>
          </a:xfrm>
        </p:grpSpPr>
        <p:sp>
          <p:nvSpPr>
            <p:cNvPr id="316541" name="Oval 125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42" name="Text Box 126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0039" name="Group 127"/>
          <p:cNvGrpSpPr>
            <a:grpSpLocks/>
          </p:cNvGrpSpPr>
          <p:nvPr/>
        </p:nvGrpSpPr>
        <p:grpSpPr bwMode="auto">
          <a:xfrm>
            <a:off x="2354264" y="4727576"/>
            <a:ext cx="414337" cy="422275"/>
            <a:chOff x="5372" y="1434"/>
            <a:chExt cx="261" cy="266"/>
          </a:xfrm>
        </p:grpSpPr>
        <p:sp>
          <p:nvSpPr>
            <p:cNvPr id="316544" name="Oval 128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45" name="Text Box 129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40040" name="Group 130"/>
          <p:cNvGrpSpPr>
            <a:grpSpLocks/>
          </p:cNvGrpSpPr>
          <p:nvPr/>
        </p:nvGrpSpPr>
        <p:grpSpPr bwMode="auto">
          <a:xfrm>
            <a:off x="6202364" y="4113214"/>
            <a:ext cx="414337" cy="422275"/>
            <a:chOff x="5372" y="1434"/>
            <a:chExt cx="261" cy="266"/>
          </a:xfrm>
        </p:grpSpPr>
        <p:sp>
          <p:nvSpPr>
            <p:cNvPr id="316547" name="Oval 131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6548" name="Text Box 132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4" name="Oval 4"/>
          <p:cNvSpPr>
            <a:spLocks noChangeArrowheads="1"/>
          </p:cNvSpPr>
          <p:nvPr/>
        </p:nvSpPr>
        <p:spPr bwMode="auto">
          <a:xfrm>
            <a:off x="2327275" y="20764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2366963" y="20589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7446" name="Oval 6"/>
          <p:cNvSpPr>
            <a:spLocks noChangeArrowheads="1"/>
          </p:cNvSpPr>
          <p:nvPr/>
        </p:nvSpPr>
        <p:spPr bwMode="auto">
          <a:xfrm>
            <a:off x="4083050" y="2068514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4095751" y="20494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448" name="Oval 8"/>
          <p:cNvSpPr>
            <a:spLocks noChangeArrowheads="1"/>
          </p:cNvSpPr>
          <p:nvPr/>
        </p:nvSpPr>
        <p:spPr bwMode="auto">
          <a:xfrm>
            <a:off x="1930400" y="2906714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1955800" y="2889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450" name="Oval 10"/>
          <p:cNvSpPr>
            <a:spLocks noChangeArrowheads="1"/>
          </p:cNvSpPr>
          <p:nvPr/>
        </p:nvSpPr>
        <p:spPr bwMode="auto">
          <a:xfrm>
            <a:off x="2728914" y="2906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2767013" y="2889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452" name="Oval 12"/>
          <p:cNvSpPr>
            <a:spLocks noChangeArrowheads="1"/>
          </p:cNvSpPr>
          <p:nvPr/>
        </p:nvSpPr>
        <p:spPr bwMode="auto">
          <a:xfrm>
            <a:off x="3649664" y="2906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3687763" y="28765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454" name="Line 14"/>
          <p:cNvSpPr>
            <a:spLocks noChangeShapeType="1"/>
          </p:cNvSpPr>
          <p:nvPr/>
        </p:nvSpPr>
        <p:spPr bwMode="auto">
          <a:xfrm flipH="1">
            <a:off x="2609850" y="1681163"/>
            <a:ext cx="6365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55" name="Line 15"/>
          <p:cNvSpPr>
            <a:spLocks noChangeShapeType="1"/>
          </p:cNvSpPr>
          <p:nvPr/>
        </p:nvSpPr>
        <p:spPr bwMode="auto">
          <a:xfrm>
            <a:off x="3529013" y="1698625"/>
            <a:ext cx="614362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58" name="Oval 18"/>
          <p:cNvSpPr>
            <a:spLocks noChangeArrowheads="1"/>
          </p:cNvSpPr>
          <p:nvPr/>
        </p:nvSpPr>
        <p:spPr bwMode="auto">
          <a:xfrm>
            <a:off x="5286375" y="20510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5326063" y="20335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7462" name="Oval 22"/>
          <p:cNvSpPr>
            <a:spLocks noChangeArrowheads="1"/>
          </p:cNvSpPr>
          <p:nvPr/>
        </p:nvSpPr>
        <p:spPr bwMode="auto">
          <a:xfrm>
            <a:off x="4902200" y="2881314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63" name="Text Box 23"/>
          <p:cNvSpPr txBox="1">
            <a:spLocks noChangeArrowheads="1"/>
          </p:cNvSpPr>
          <p:nvPr/>
        </p:nvSpPr>
        <p:spPr bwMode="auto">
          <a:xfrm>
            <a:off x="4940300" y="2863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464" name="Oval 24"/>
          <p:cNvSpPr>
            <a:spLocks noChangeArrowheads="1"/>
          </p:cNvSpPr>
          <p:nvPr/>
        </p:nvSpPr>
        <p:spPr bwMode="auto">
          <a:xfrm>
            <a:off x="5611814" y="28813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65" name="Text Box 25"/>
          <p:cNvSpPr txBox="1">
            <a:spLocks noChangeArrowheads="1"/>
          </p:cNvSpPr>
          <p:nvPr/>
        </p:nvSpPr>
        <p:spPr bwMode="auto">
          <a:xfrm>
            <a:off x="5649913" y="2863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466" name="Oval 26"/>
          <p:cNvSpPr>
            <a:spLocks noChangeArrowheads="1"/>
          </p:cNvSpPr>
          <p:nvPr/>
        </p:nvSpPr>
        <p:spPr bwMode="auto">
          <a:xfrm>
            <a:off x="6532564" y="28813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6570663" y="2851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468" name="Line 28"/>
          <p:cNvSpPr>
            <a:spLocks noChangeShapeType="1"/>
          </p:cNvSpPr>
          <p:nvPr/>
        </p:nvSpPr>
        <p:spPr bwMode="auto">
          <a:xfrm flipH="1">
            <a:off x="5530850" y="1655763"/>
            <a:ext cx="5984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69" name="Line 29"/>
          <p:cNvSpPr>
            <a:spLocks noChangeShapeType="1"/>
          </p:cNvSpPr>
          <p:nvPr/>
        </p:nvSpPr>
        <p:spPr bwMode="auto">
          <a:xfrm>
            <a:off x="6411913" y="1673225"/>
            <a:ext cx="6270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0" name="AutoShape 30"/>
          <p:cNvSpPr>
            <a:spLocks noChangeArrowheads="1"/>
          </p:cNvSpPr>
          <p:nvPr/>
        </p:nvSpPr>
        <p:spPr bwMode="auto">
          <a:xfrm rot="5400000">
            <a:off x="2643188" y="12319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1" name="Text Box 31"/>
          <p:cNvSpPr txBox="1">
            <a:spLocks noChangeArrowheads="1"/>
          </p:cNvSpPr>
          <p:nvPr/>
        </p:nvSpPr>
        <p:spPr bwMode="auto">
          <a:xfrm>
            <a:off x="1827214" y="11922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7472" name="Line 32"/>
          <p:cNvSpPr>
            <a:spLocks noChangeShapeType="1"/>
          </p:cNvSpPr>
          <p:nvPr/>
        </p:nvSpPr>
        <p:spPr bwMode="auto">
          <a:xfrm flipV="1">
            <a:off x="2374900" y="1803400"/>
            <a:ext cx="863600" cy="11430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3" name="AutoShape 33"/>
          <p:cNvSpPr>
            <a:spLocks noChangeArrowheads="1"/>
          </p:cNvSpPr>
          <p:nvPr/>
        </p:nvSpPr>
        <p:spPr bwMode="auto">
          <a:xfrm>
            <a:off x="4686300" y="16637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6" name="Oval 36"/>
          <p:cNvSpPr>
            <a:spLocks noChangeArrowheads="1"/>
          </p:cNvSpPr>
          <p:nvPr/>
        </p:nvSpPr>
        <p:spPr bwMode="auto">
          <a:xfrm>
            <a:off x="8118475" y="2038351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7" name="Text Box 37"/>
          <p:cNvSpPr txBox="1">
            <a:spLocks noChangeArrowheads="1"/>
          </p:cNvSpPr>
          <p:nvPr/>
        </p:nvSpPr>
        <p:spPr bwMode="auto">
          <a:xfrm>
            <a:off x="8158163" y="20208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7478" name="Oval 38"/>
          <p:cNvSpPr>
            <a:spLocks noChangeArrowheads="1"/>
          </p:cNvSpPr>
          <p:nvPr/>
        </p:nvSpPr>
        <p:spPr bwMode="auto">
          <a:xfrm>
            <a:off x="9823450" y="2030414"/>
            <a:ext cx="414338" cy="4143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9861551" y="20113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480" name="Oval 40"/>
          <p:cNvSpPr>
            <a:spLocks noChangeArrowheads="1"/>
          </p:cNvSpPr>
          <p:nvPr/>
        </p:nvSpPr>
        <p:spPr bwMode="auto">
          <a:xfrm>
            <a:off x="7759700" y="2868614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81" name="Text Box 41"/>
          <p:cNvSpPr txBox="1">
            <a:spLocks noChangeArrowheads="1"/>
          </p:cNvSpPr>
          <p:nvPr/>
        </p:nvSpPr>
        <p:spPr bwMode="auto">
          <a:xfrm>
            <a:off x="7785100" y="2851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482" name="Oval 42"/>
          <p:cNvSpPr>
            <a:spLocks noChangeArrowheads="1"/>
          </p:cNvSpPr>
          <p:nvPr/>
        </p:nvSpPr>
        <p:spPr bwMode="auto">
          <a:xfrm>
            <a:off x="8469314" y="28686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83" name="Text Box 43"/>
          <p:cNvSpPr txBox="1">
            <a:spLocks noChangeArrowheads="1"/>
          </p:cNvSpPr>
          <p:nvPr/>
        </p:nvSpPr>
        <p:spPr bwMode="auto">
          <a:xfrm>
            <a:off x="8507413" y="2851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484" name="Oval 44"/>
          <p:cNvSpPr>
            <a:spLocks noChangeArrowheads="1"/>
          </p:cNvSpPr>
          <p:nvPr/>
        </p:nvSpPr>
        <p:spPr bwMode="auto">
          <a:xfrm>
            <a:off x="9390064" y="28686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85" name="Text Box 45"/>
          <p:cNvSpPr txBox="1">
            <a:spLocks noChangeArrowheads="1"/>
          </p:cNvSpPr>
          <p:nvPr/>
        </p:nvSpPr>
        <p:spPr bwMode="auto">
          <a:xfrm>
            <a:off x="9428163" y="28384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486" name="Line 46"/>
          <p:cNvSpPr>
            <a:spLocks noChangeShapeType="1"/>
          </p:cNvSpPr>
          <p:nvPr/>
        </p:nvSpPr>
        <p:spPr bwMode="auto">
          <a:xfrm flipH="1">
            <a:off x="8362950" y="1643063"/>
            <a:ext cx="623888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87" name="AutoShape 47"/>
          <p:cNvSpPr>
            <a:spLocks noChangeArrowheads="1"/>
          </p:cNvSpPr>
          <p:nvPr/>
        </p:nvSpPr>
        <p:spPr bwMode="auto">
          <a:xfrm>
            <a:off x="7543800" y="16510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88" name="Text Box 48"/>
          <p:cNvSpPr txBox="1">
            <a:spLocks noChangeArrowheads="1"/>
          </p:cNvSpPr>
          <p:nvPr/>
        </p:nvSpPr>
        <p:spPr bwMode="auto">
          <a:xfrm>
            <a:off x="7161214" y="12811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7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7494" name="Oval 54"/>
          <p:cNvSpPr>
            <a:spLocks noChangeArrowheads="1"/>
          </p:cNvSpPr>
          <p:nvPr/>
        </p:nvSpPr>
        <p:spPr bwMode="auto">
          <a:xfrm>
            <a:off x="9988550" y="5116514"/>
            <a:ext cx="414338" cy="4143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95" name="Text Box 55"/>
          <p:cNvSpPr txBox="1">
            <a:spLocks noChangeArrowheads="1"/>
          </p:cNvSpPr>
          <p:nvPr/>
        </p:nvSpPr>
        <p:spPr bwMode="auto">
          <a:xfrm>
            <a:off x="10026651" y="50974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496" name="Oval 56"/>
          <p:cNvSpPr>
            <a:spLocks noChangeArrowheads="1"/>
          </p:cNvSpPr>
          <p:nvPr/>
        </p:nvSpPr>
        <p:spPr bwMode="auto">
          <a:xfrm>
            <a:off x="7785100" y="5954714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97" name="Text Box 57"/>
          <p:cNvSpPr txBox="1">
            <a:spLocks noChangeArrowheads="1"/>
          </p:cNvSpPr>
          <p:nvPr/>
        </p:nvSpPr>
        <p:spPr bwMode="auto">
          <a:xfrm>
            <a:off x="7810500" y="5937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498" name="Oval 58"/>
          <p:cNvSpPr>
            <a:spLocks noChangeArrowheads="1"/>
          </p:cNvSpPr>
          <p:nvPr/>
        </p:nvSpPr>
        <p:spPr bwMode="auto">
          <a:xfrm>
            <a:off x="8621714" y="5954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499" name="Text Box 59"/>
          <p:cNvSpPr txBox="1">
            <a:spLocks noChangeArrowheads="1"/>
          </p:cNvSpPr>
          <p:nvPr/>
        </p:nvSpPr>
        <p:spPr bwMode="auto">
          <a:xfrm>
            <a:off x="8659813" y="5937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500" name="Oval 60"/>
          <p:cNvSpPr>
            <a:spLocks noChangeArrowheads="1"/>
          </p:cNvSpPr>
          <p:nvPr/>
        </p:nvSpPr>
        <p:spPr bwMode="auto">
          <a:xfrm>
            <a:off x="9555164" y="59547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01" name="Text Box 61"/>
          <p:cNvSpPr txBox="1">
            <a:spLocks noChangeArrowheads="1"/>
          </p:cNvSpPr>
          <p:nvPr/>
        </p:nvSpPr>
        <p:spPr bwMode="auto">
          <a:xfrm>
            <a:off x="9593263" y="59245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502" name="Line 62"/>
          <p:cNvSpPr>
            <a:spLocks noChangeShapeType="1"/>
          </p:cNvSpPr>
          <p:nvPr/>
        </p:nvSpPr>
        <p:spPr bwMode="auto">
          <a:xfrm flipH="1">
            <a:off x="8502650" y="4729163"/>
            <a:ext cx="6365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03" name="AutoShape 63"/>
          <p:cNvSpPr>
            <a:spLocks noChangeArrowheads="1"/>
          </p:cNvSpPr>
          <p:nvPr/>
        </p:nvSpPr>
        <p:spPr bwMode="auto">
          <a:xfrm rot="5400000">
            <a:off x="9093200" y="37592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06" name="Oval 66"/>
          <p:cNvSpPr>
            <a:spLocks noChangeArrowheads="1"/>
          </p:cNvSpPr>
          <p:nvPr/>
        </p:nvSpPr>
        <p:spPr bwMode="auto">
          <a:xfrm>
            <a:off x="4981575" y="5099051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07" name="Text Box 67"/>
          <p:cNvSpPr txBox="1">
            <a:spLocks noChangeArrowheads="1"/>
          </p:cNvSpPr>
          <p:nvPr/>
        </p:nvSpPr>
        <p:spPr bwMode="auto">
          <a:xfrm>
            <a:off x="5008563" y="50688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7508" name="Oval 68"/>
          <p:cNvSpPr>
            <a:spLocks noChangeArrowheads="1"/>
          </p:cNvSpPr>
          <p:nvPr/>
        </p:nvSpPr>
        <p:spPr bwMode="auto">
          <a:xfrm>
            <a:off x="6750050" y="5091114"/>
            <a:ext cx="414338" cy="4143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09" name="Text Box 69"/>
          <p:cNvSpPr txBox="1">
            <a:spLocks noChangeArrowheads="1"/>
          </p:cNvSpPr>
          <p:nvPr/>
        </p:nvSpPr>
        <p:spPr bwMode="auto">
          <a:xfrm>
            <a:off x="6788151" y="50720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510" name="Oval 70"/>
          <p:cNvSpPr>
            <a:spLocks noChangeArrowheads="1"/>
          </p:cNvSpPr>
          <p:nvPr/>
        </p:nvSpPr>
        <p:spPr bwMode="auto">
          <a:xfrm>
            <a:off x="4584700" y="5929314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11" name="Text Box 71"/>
          <p:cNvSpPr txBox="1">
            <a:spLocks noChangeArrowheads="1"/>
          </p:cNvSpPr>
          <p:nvPr/>
        </p:nvSpPr>
        <p:spPr bwMode="auto">
          <a:xfrm>
            <a:off x="4610100" y="5911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512" name="Oval 72"/>
          <p:cNvSpPr>
            <a:spLocks noChangeArrowheads="1"/>
          </p:cNvSpPr>
          <p:nvPr/>
        </p:nvSpPr>
        <p:spPr bwMode="auto">
          <a:xfrm>
            <a:off x="5395914" y="59293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13" name="Text Box 73"/>
          <p:cNvSpPr txBox="1">
            <a:spLocks noChangeArrowheads="1"/>
          </p:cNvSpPr>
          <p:nvPr/>
        </p:nvSpPr>
        <p:spPr bwMode="auto">
          <a:xfrm>
            <a:off x="5434013" y="5911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514" name="Oval 74"/>
          <p:cNvSpPr>
            <a:spLocks noChangeArrowheads="1"/>
          </p:cNvSpPr>
          <p:nvPr/>
        </p:nvSpPr>
        <p:spPr bwMode="auto">
          <a:xfrm>
            <a:off x="6316664" y="5929314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15" name="Text Box 75"/>
          <p:cNvSpPr txBox="1">
            <a:spLocks noChangeArrowheads="1"/>
          </p:cNvSpPr>
          <p:nvPr/>
        </p:nvSpPr>
        <p:spPr bwMode="auto">
          <a:xfrm>
            <a:off x="6354763" y="5899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516" name="Line 76"/>
          <p:cNvSpPr>
            <a:spLocks noChangeShapeType="1"/>
          </p:cNvSpPr>
          <p:nvPr/>
        </p:nvSpPr>
        <p:spPr bwMode="auto">
          <a:xfrm flipV="1">
            <a:off x="5384800" y="4800600"/>
            <a:ext cx="533400" cy="3556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17" name="AutoShape 77"/>
          <p:cNvSpPr>
            <a:spLocks noChangeArrowheads="1"/>
          </p:cNvSpPr>
          <p:nvPr/>
        </p:nvSpPr>
        <p:spPr bwMode="auto">
          <a:xfrm flipH="1">
            <a:off x="7683500" y="48260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7518" name="Text Box 78"/>
          <p:cNvSpPr txBox="1">
            <a:spLocks noChangeArrowheads="1"/>
          </p:cNvSpPr>
          <p:nvPr/>
        </p:nvSpPr>
        <p:spPr bwMode="auto">
          <a:xfrm>
            <a:off x="7339014" y="43164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 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7519" name="Text Box 79"/>
          <p:cNvSpPr txBox="1">
            <a:spLocks noChangeArrowheads="1"/>
          </p:cNvSpPr>
          <p:nvPr/>
        </p:nvSpPr>
        <p:spPr bwMode="auto">
          <a:xfrm>
            <a:off x="1711325" y="17033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(g)</a:t>
            </a:r>
          </a:p>
        </p:txBody>
      </p:sp>
      <p:sp>
        <p:nvSpPr>
          <p:cNvPr id="317520" name="Text Box 80"/>
          <p:cNvSpPr txBox="1">
            <a:spLocks noChangeArrowheads="1"/>
          </p:cNvSpPr>
          <p:nvPr/>
        </p:nvSpPr>
        <p:spPr bwMode="auto">
          <a:xfrm>
            <a:off x="5394325" y="12334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(h)</a:t>
            </a:r>
          </a:p>
        </p:txBody>
      </p:sp>
      <p:sp>
        <p:nvSpPr>
          <p:cNvPr id="317521" name="Text Box 81"/>
          <p:cNvSpPr txBox="1">
            <a:spLocks noChangeArrowheads="1"/>
          </p:cNvSpPr>
          <p:nvPr/>
        </p:nvSpPr>
        <p:spPr bwMode="auto">
          <a:xfrm>
            <a:off x="8048625" y="1398588"/>
            <a:ext cx="412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(i)</a:t>
            </a:r>
          </a:p>
        </p:txBody>
      </p:sp>
      <p:sp>
        <p:nvSpPr>
          <p:cNvPr id="317522" name="Text Box 82"/>
          <p:cNvSpPr txBox="1">
            <a:spLocks noChangeArrowheads="1"/>
          </p:cNvSpPr>
          <p:nvPr/>
        </p:nvSpPr>
        <p:spPr bwMode="auto">
          <a:xfrm>
            <a:off x="8391525" y="4230688"/>
            <a:ext cx="412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(j)</a:t>
            </a:r>
          </a:p>
        </p:txBody>
      </p:sp>
      <p:sp>
        <p:nvSpPr>
          <p:cNvPr id="317523" name="Text Box 83"/>
          <p:cNvSpPr txBox="1">
            <a:spLocks noChangeArrowheads="1"/>
          </p:cNvSpPr>
          <p:nvPr/>
        </p:nvSpPr>
        <p:spPr bwMode="auto">
          <a:xfrm>
            <a:off x="4937125" y="4370388"/>
            <a:ext cx="482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(k)</a:t>
            </a:r>
          </a:p>
        </p:txBody>
      </p:sp>
      <p:grpSp>
        <p:nvGrpSpPr>
          <p:cNvPr id="41030" name="Group 85"/>
          <p:cNvGrpSpPr>
            <a:grpSpLocks/>
          </p:cNvGrpSpPr>
          <p:nvPr/>
        </p:nvGrpSpPr>
        <p:grpSpPr bwMode="auto">
          <a:xfrm>
            <a:off x="3222625" y="1412876"/>
            <a:ext cx="414338" cy="422275"/>
            <a:chOff x="5372" y="1434"/>
            <a:chExt cx="261" cy="266"/>
          </a:xfrm>
        </p:grpSpPr>
        <p:sp>
          <p:nvSpPr>
            <p:cNvPr id="317526" name="Oval 86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27" name="Text Box 87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031" name="Group 88"/>
          <p:cNvGrpSpPr>
            <a:grpSpLocks/>
          </p:cNvGrpSpPr>
          <p:nvPr/>
        </p:nvGrpSpPr>
        <p:grpSpPr bwMode="auto">
          <a:xfrm>
            <a:off x="6061075" y="1397001"/>
            <a:ext cx="414338" cy="422275"/>
            <a:chOff x="5372" y="1434"/>
            <a:chExt cx="261" cy="266"/>
          </a:xfrm>
        </p:grpSpPr>
        <p:sp>
          <p:nvSpPr>
            <p:cNvPr id="317529" name="Oval 89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30" name="Text Box 90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</p:grpSp>
      <p:grpSp>
        <p:nvGrpSpPr>
          <p:cNvPr id="41032" name="Group 91"/>
          <p:cNvGrpSpPr>
            <a:grpSpLocks/>
          </p:cNvGrpSpPr>
          <p:nvPr/>
        </p:nvGrpSpPr>
        <p:grpSpPr bwMode="auto">
          <a:xfrm>
            <a:off x="6977064" y="2014539"/>
            <a:ext cx="414337" cy="422275"/>
            <a:chOff x="5372" y="1434"/>
            <a:chExt cx="261" cy="266"/>
          </a:xfrm>
        </p:grpSpPr>
        <p:sp>
          <p:nvSpPr>
            <p:cNvPr id="317532" name="Oval 92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33" name="Text Box 93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033" name="Group 94"/>
          <p:cNvGrpSpPr>
            <a:grpSpLocks/>
          </p:cNvGrpSpPr>
          <p:nvPr/>
        </p:nvGrpSpPr>
        <p:grpSpPr bwMode="auto">
          <a:xfrm>
            <a:off x="8921750" y="1320801"/>
            <a:ext cx="414338" cy="422275"/>
            <a:chOff x="5372" y="1434"/>
            <a:chExt cx="261" cy="266"/>
          </a:xfrm>
        </p:grpSpPr>
        <p:sp>
          <p:nvSpPr>
            <p:cNvPr id="317535" name="Oval 95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36" name="Text Box 96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034" name="Group 97"/>
          <p:cNvGrpSpPr>
            <a:grpSpLocks/>
          </p:cNvGrpSpPr>
          <p:nvPr/>
        </p:nvGrpSpPr>
        <p:grpSpPr bwMode="auto">
          <a:xfrm>
            <a:off x="9134475" y="4430714"/>
            <a:ext cx="414338" cy="422275"/>
            <a:chOff x="5372" y="1434"/>
            <a:chExt cx="261" cy="266"/>
          </a:xfrm>
        </p:grpSpPr>
        <p:sp>
          <p:nvSpPr>
            <p:cNvPr id="317538" name="Oval 98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39" name="Text Box 99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41035" name="Group 100"/>
          <p:cNvGrpSpPr>
            <a:grpSpLocks/>
          </p:cNvGrpSpPr>
          <p:nvPr/>
        </p:nvGrpSpPr>
        <p:grpSpPr bwMode="auto">
          <a:xfrm>
            <a:off x="8145464" y="5014914"/>
            <a:ext cx="414337" cy="422275"/>
            <a:chOff x="5372" y="1434"/>
            <a:chExt cx="261" cy="266"/>
          </a:xfrm>
        </p:grpSpPr>
        <p:sp>
          <p:nvSpPr>
            <p:cNvPr id="317541" name="Oval 101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42" name="Text Box 102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036" name="Group 103"/>
          <p:cNvGrpSpPr>
            <a:grpSpLocks/>
          </p:cNvGrpSpPr>
          <p:nvPr/>
        </p:nvGrpSpPr>
        <p:grpSpPr bwMode="auto">
          <a:xfrm>
            <a:off x="5922964" y="4492626"/>
            <a:ext cx="414337" cy="422275"/>
            <a:chOff x="5372" y="1434"/>
            <a:chExt cx="261" cy="266"/>
          </a:xfrm>
        </p:grpSpPr>
        <p:sp>
          <p:nvSpPr>
            <p:cNvPr id="317544" name="Oval 104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17545" name="Text Box 105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sp>
        <p:nvSpPr>
          <p:cNvPr id="317546" name="Line 106"/>
          <p:cNvSpPr>
            <a:spLocks noChangeShapeType="1"/>
          </p:cNvSpPr>
          <p:nvPr/>
        </p:nvSpPr>
        <p:spPr bwMode="auto">
          <a:xfrm>
            <a:off x="9282113" y="1693864"/>
            <a:ext cx="546100" cy="369887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힙정렬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4"/>
              <p:cNvSpPr>
                <a:spLocks noChangeArrowheads="1"/>
              </p:cNvSpPr>
              <p:nvPr/>
            </p:nvSpPr>
            <p:spPr bwMode="auto">
              <a:xfrm>
                <a:off x="838200" y="1690688"/>
                <a:ext cx="9347714" cy="294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  <a:buFontTx/>
                  <a:buChar char="•"/>
                </a:pPr>
                <a:r>
                  <a:rPr kumimoji="1" lang="ko-KR" altLang="en-US" i="0" dirty="0" err="1">
                    <a:latin typeface="Times" panose="02020603050405020304" pitchFamily="18" charset="0"/>
                  </a:rPr>
                  <a:t>힙</a:t>
                </a:r>
                <a:r>
                  <a:rPr kumimoji="1" lang="en-US" altLang="ko-KR" sz="2000" i="0" dirty="0">
                    <a:latin typeface="Times" panose="02020603050405020304" pitchFamily="18" charset="0"/>
                  </a:rPr>
                  <a:t>Heap</a:t>
                </a:r>
              </a:p>
              <a:p>
                <a:pPr lvl="1" eaLnBrk="1" latinLnBrk="1" hangingPunct="1">
                  <a:spcBef>
                    <a:spcPct val="20000"/>
                  </a:spcBef>
                  <a:buFontTx/>
                  <a:buChar char="–"/>
                </a:pPr>
                <a:r>
                  <a:rPr kumimoji="1" lang="en-US" altLang="ko-KR" sz="2000" i="0" dirty="0">
                    <a:latin typeface="Times" panose="02020603050405020304" pitchFamily="18" charset="0"/>
                  </a:rPr>
                  <a:t>Complete binary tree</a:t>
                </a:r>
                <a:r>
                  <a:rPr lang="en-US" altLang="ko-KR" sz="2000" i="0" dirty="0">
                    <a:latin typeface="Times" panose="02020603050405020304" pitchFamily="18" charset="0"/>
                  </a:rPr>
                  <a:t> (</a:t>
                </a:r>
                <a:r>
                  <a:rPr lang="ko-KR" altLang="en-US" sz="2000" dirty="0">
                    <a:solidFill>
                      <a:srgbClr val="800000"/>
                    </a:solidFill>
                  </a:rPr>
                  <a:t>배열로</a:t>
                </a:r>
                <a:r>
                  <a:rPr lang="en-US" altLang="ko-KR" sz="2000" dirty="0">
                    <a:solidFill>
                      <a:srgbClr val="800000"/>
                    </a:solidFill>
                  </a:rPr>
                  <a:t> </a:t>
                </a:r>
                <a:r>
                  <a:rPr lang="ko-KR" altLang="en-US" sz="2000" dirty="0">
                    <a:solidFill>
                      <a:srgbClr val="800000"/>
                    </a:solidFill>
                  </a:rPr>
                  <a:t>표현</a:t>
                </a:r>
                <a:r>
                  <a:rPr lang="en-US" altLang="ko-KR" sz="2000" dirty="0">
                    <a:solidFill>
                      <a:srgbClr val="800000"/>
                    </a:solidFill>
                  </a:rPr>
                  <a:t>) </a:t>
                </a:r>
              </a:p>
              <a:p>
                <a:pPr lvl="1" eaLnBrk="1" latinLnBrk="1" hangingPunct="1">
                  <a:spcBef>
                    <a:spcPct val="20000"/>
                  </a:spcBef>
                  <a:buFontTx/>
                  <a:buChar char="–"/>
                </a:pPr>
                <a:r>
                  <a:rPr kumimoji="1" lang="ko-KR" altLang="en-US" sz="2000" i="0" dirty="0">
                    <a:latin typeface="Times" panose="02020603050405020304" pitchFamily="18" charset="0"/>
                  </a:rPr>
                  <a:t> </a:t>
                </a:r>
                <a:r>
                  <a:rPr kumimoji="1" lang="en-US" altLang="ko-KR" sz="1800" i="0" dirty="0">
                    <a:latin typeface="Times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m:rPr>
                        <m:nor/>
                      </m:rPr>
                      <a:rPr lang="en-US" altLang="ko-KR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ko-KR" alt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heap</m:t>
                    </m:r>
                    <m:r>
                      <m:rPr>
                        <m:nor/>
                      </m:rPr>
                      <a:rPr lang="en-US" altLang="ko-KR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1800" i="0" dirty="0">
                    <a:latin typeface="Times" panose="02020603050405020304" pitchFamily="18" charset="0"/>
                  </a:rPr>
                  <a:t>각 노드의 값은 자신의 </a:t>
                </a:r>
                <a:r>
                  <a:rPr kumimoji="1" lang="en-US" altLang="ko-KR" sz="1800" i="0" dirty="0">
                    <a:latin typeface="Times" panose="02020603050405020304" pitchFamily="18" charset="0"/>
                  </a:rPr>
                  <a:t>children</a:t>
                </a:r>
                <a:r>
                  <a:rPr kumimoji="1" lang="ko-KR" altLang="en-US" sz="1800" i="0" dirty="0">
                    <a:latin typeface="Times" panose="02020603050405020304" pitchFamily="18" charset="0"/>
                  </a:rPr>
                  <a:t>의 값보다 크지 않음</a:t>
                </a:r>
                <a:r>
                  <a:rPr kumimoji="1" lang="en-US" altLang="ko-KR" sz="1800" i="0" dirty="0">
                    <a:latin typeface="Times" panose="02020603050405020304" pitchFamily="18" charset="0"/>
                  </a:rPr>
                  <a:t/>
                </a:r>
                <a:br>
                  <a:rPr kumimoji="1" lang="en-US" altLang="ko-KR" sz="1800" i="0" dirty="0">
                    <a:latin typeface="Times" panose="02020603050405020304" pitchFamily="18" charset="0"/>
                  </a:rPr>
                </a:br>
                <a:r>
                  <a:rPr kumimoji="1" lang="en-US" altLang="ko-KR" sz="1800" i="0" dirty="0">
                    <a:latin typeface="Times" panose="02020603050405020304" pitchFamily="18" charset="0"/>
                  </a:rPr>
                  <a:t/>
                </a:r>
                <a:br>
                  <a:rPr kumimoji="1" lang="en-US" altLang="ko-KR" sz="1800" i="0" dirty="0">
                    <a:latin typeface="Times" panose="02020603050405020304" pitchFamily="18" charset="0"/>
                  </a:rPr>
                </a:br>
                <a:endParaRPr kumimoji="1" lang="ko-KR" altLang="en-US" sz="1800" i="0" dirty="0">
                  <a:latin typeface="Times" panose="02020603050405020304" pitchFamily="18" charset="0"/>
                </a:endParaRPr>
              </a:p>
              <a:p>
                <a:pPr eaLnBrk="1" latinLnBrk="1" hangingPunct="1">
                  <a:spcBef>
                    <a:spcPct val="20000"/>
                  </a:spcBef>
                  <a:buFontTx/>
                  <a:buChar char="•"/>
                </a:pPr>
                <a:r>
                  <a:rPr kumimoji="1" lang="ko-KR" altLang="en-US" i="0" dirty="0" err="1">
                    <a:latin typeface="Times" panose="02020603050405020304" pitchFamily="18" charset="0"/>
                  </a:rPr>
                  <a:t>힙정렬</a:t>
                </a:r>
                <a:endParaRPr kumimoji="1" lang="ko-KR" altLang="en-US" i="0" dirty="0">
                  <a:latin typeface="Times" panose="02020603050405020304" pitchFamily="18" charset="0"/>
                </a:endParaRPr>
              </a:p>
              <a:p>
                <a:pPr lvl="1" eaLnBrk="1" latinLnBrk="1" hangingPunct="1">
                  <a:spcBef>
                    <a:spcPct val="20000"/>
                  </a:spcBef>
                  <a:buFontTx/>
                  <a:buChar char="–"/>
                </a:pPr>
                <a:r>
                  <a:rPr kumimoji="1" lang="ko-KR" altLang="en-US" sz="2000" i="0" dirty="0">
                    <a:latin typeface="Times" panose="02020603050405020304" pitchFamily="18" charset="0"/>
                  </a:rPr>
                  <a:t>주어진 배열을 </a:t>
                </a:r>
                <a:r>
                  <a:rPr kumimoji="1" lang="ko-KR" altLang="en-US" sz="2000" i="0" dirty="0" err="1">
                    <a:latin typeface="Times" panose="02020603050405020304" pitchFamily="18" charset="0"/>
                  </a:rPr>
                  <a:t>힙으로</a:t>
                </a:r>
                <a:r>
                  <a:rPr kumimoji="1" lang="ko-KR" altLang="en-US" sz="2000" i="0" dirty="0">
                    <a:latin typeface="Times" panose="02020603050405020304" pitchFamily="18" charset="0"/>
                  </a:rPr>
                  <a:t> 만든 다음</a:t>
                </a:r>
                <a:r>
                  <a:rPr kumimoji="1" lang="en-US" altLang="ko-KR" sz="2000" i="0" dirty="0">
                    <a:latin typeface="Times" panose="02020603050405020304" pitchFamily="18" charset="0"/>
                  </a:rPr>
                  <a:t>, </a:t>
                </a:r>
                <a:r>
                  <a:rPr kumimoji="1" lang="ko-KR" altLang="en-US" sz="2000" i="0" dirty="0">
                    <a:latin typeface="Times" panose="02020603050405020304" pitchFamily="18" charset="0"/>
                  </a:rPr>
                  <a:t>차례로 하나씩 </a:t>
                </a:r>
                <a:r>
                  <a:rPr kumimoji="1" lang="ko-KR" altLang="en-US" sz="2000" i="0" dirty="0" err="1">
                    <a:latin typeface="Times" panose="02020603050405020304" pitchFamily="18" charset="0"/>
                  </a:rPr>
                  <a:t>힙에서</a:t>
                </a:r>
                <a:r>
                  <a:rPr kumimoji="1" lang="ko-KR" altLang="en-US" sz="2000" i="0" dirty="0">
                    <a:latin typeface="Times" panose="02020603050405020304" pitchFamily="18" charset="0"/>
                  </a:rPr>
                  <a:t> 제거함으로써 정렬</a:t>
                </a:r>
              </a:p>
            </p:txBody>
          </p:sp>
        </mc:Choice>
        <mc:Fallback xmlns="">
          <p:sp>
            <p:nvSpPr>
              <p:cNvPr id="3481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690688"/>
                <a:ext cx="9347714" cy="2946400"/>
              </a:xfrm>
              <a:prstGeom prst="rect">
                <a:avLst/>
              </a:prstGeom>
              <a:blipFill>
                <a:blip r:embed="rId3"/>
                <a:stretch>
                  <a:fillRect l="-1174" t="-20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2027" y="4865030"/>
            <a:ext cx="47788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800" dirty="0">
                <a:latin typeface="Wingdings" panose="05000000000000000000" pitchFamily="2" charset="2"/>
                <a:sym typeface="Wingdings" panose="05000000000000000000" pitchFamily="2" charset="2"/>
              </a:rPr>
              <a:t></a:t>
            </a:r>
            <a:r>
              <a:rPr lang="ko-KR" altLang="en-US" sz="1800" dirty="0">
                <a:solidFill>
                  <a:srgbClr val="FF0000"/>
                </a:solidFill>
              </a:rPr>
              <a:t>운영체제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스케쥴링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알고리즘</a:t>
            </a:r>
            <a:r>
              <a:rPr lang="ko-KR" altLang="en-US" sz="1800" dirty="0"/>
              <a:t>에서</a:t>
            </a:r>
            <a:r>
              <a:rPr lang="en-US" altLang="ko-KR" sz="1800" dirty="0"/>
              <a:t> </a:t>
            </a:r>
            <a:r>
              <a:rPr lang="ko-KR" altLang="en-US" sz="1800" dirty="0"/>
              <a:t>사용됨</a:t>
            </a:r>
            <a:endParaRPr lang="en-US" altLang="ko-KR" sz="1800" dirty="0"/>
          </a:p>
          <a:p>
            <a:r>
              <a:rPr lang="ko-KR" altLang="en-US" sz="1800" dirty="0"/>
              <a:t>    우선순위</a:t>
            </a:r>
            <a:r>
              <a:rPr lang="en-US" altLang="ko-KR" sz="1800" dirty="0"/>
              <a:t> </a:t>
            </a:r>
            <a:r>
              <a:rPr lang="ko-KR" altLang="en-US" sz="1800" dirty="0"/>
              <a:t>큐</a:t>
            </a:r>
            <a:r>
              <a:rPr lang="en-US" altLang="ko-KR" sz="1800" dirty="0"/>
              <a:t>(priority Queue)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526481E9-8B0E-474C-B0F8-31451EA37299}"/>
                  </a:ext>
                </a:extLst>
              </p:cNvPr>
              <p:cNvSpPr txBox="1"/>
              <p:nvPr/>
            </p:nvSpPr>
            <p:spPr bwMode="auto">
              <a:xfrm>
                <a:off x="3895412" y="3460680"/>
                <a:ext cx="6856324" cy="4697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모든노든</m:t>
                    </m:r>
                    <m:r>
                      <m:rPr>
                        <m:nor/>
                      </m:rP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가</m:t>
                    </m:r>
                    <m:r>
                      <m:rPr>
                        <m:nor/>
                      </m:rPr>
                      <a:rPr lang="en-US" altLang="ko-KR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ko-KR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Parent</m:t>
                        </m:r>
                        <m:d>
                          <m:d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족 </a:t>
                </a:r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526481E9-8B0E-474C-B0F8-31451EA37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5412" y="3460680"/>
                <a:ext cx="6856324" cy="469760"/>
              </a:xfrm>
              <a:prstGeom prst="rect">
                <a:avLst/>
              </a:prstGeom>
              <a:blipFill>
                <a:blip r:embed="rId4"/>
                <a:stretch>
                  <a:fillRect t="-64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EF6AE9CA-8DFF-41BE-98D6-C16E3AC35E6C}"/>
              </a:ext>
            </a:extLst>
          </p:cNvPr>
          <p:cNvSpPr/>
          <p:nvPr/>
        </p:nvSpPr>
        <p:spPr>
          <a:xfrm>
            <a:off x="1260171" y="5962651"/>
            <a:ext cx="8503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https://www.youtube.com/watch?v=ihyg2OR8IR0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55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이진검색트리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0" y="1836383"/>
            <a:ext cx="7315199" cy="3564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6711" y="3385179"/>
            <a:ext cx="42627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힙</a:t>
            </a:r>
            <a:r>
              <a:rPr lang="en-US" altLang="ko-KR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(heap)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구조는 이해하고 있는가</a:t>
            </a:r>
            <a:endParaRPr lang="en-US" altLang="ko-KR" sz="20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힙의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특징은 무엇인가</a:t>
            </a:r>
            <a:endParaRPr lang="en-US" altLang="ko-KR" sz="20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힙의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활용 예는 무엇인가 </a:t>
            </a:r>
            <a:endParaRPr lang="ko-KR" altLang="en-US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6711" y="1876239"/>
            <a:ext cx="4985660" cy="95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병합정렬과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퀵정렬의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차이점은 무엇인가</a:t>
            </a:r>
            <a:endParaRPr lang="en-US" altLang="ko-KR" sz="20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퀵정렬의</a:t>
            </a:r>
            <a:r>
              <a:rPr lang="ko-KR" altLang="en-US" sz="20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특징과 성능 영향은 무엇인가 </a:t>
            </a:r>
            <a:endParaRPr lang="ko-KR" altLang="en-US" sz="2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0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938" y="176213"/>
            <a:ext cx="127158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5214938" y="4254500"/>
            <a:ext cx="3649662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2794000" y="4254500"/>
            <a:ext cx="180975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5156" name="Oval 4"/>
          <p:cNvSpPr>
            <a:spLocks noChangeArrowheads="1"/>
          </p:cNvSpPr>
          <p:nvPr/>
        </p:nvSpPr>
        <p:spPr bwMode="auto">
          <a:xfrm>
            <a:off x="8305800" y="24765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5157" name="Oval 5"/>
          <p:cNvSpPr>
            <a:spLocks noChangeArrowheads="1"/>
          </p:cNvSpPr>
          <p:nvPr/>
        </p:nvSpPr>
        <p:spPr bwMode="auto">
          <a:xfrm>
            <a:off x="4699000" y="42291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5158" name="Group 6"/>
          <p:cNvGraphicFramePr>
            <a:graphicFrameLocks noGrp="1"/>
          </p:cNvGraphicFramePr>
          <p:nvPr/>
        </p:nvGraphicFramePr>
        <p:xfrm>
          <a:off x="2730500" y="24638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5182" name="Group 30"/>
          <p:cNvGraphicFramePr>
            <a:graphicFrameLocks noGrp="1"/>
          </p:cNvGraphicFramePr>
          <p:nvPr/>
        </p:nvGraphicFramePr>
        <p:xfrm>
          <a:off x="2781300" y="42291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5206" name="Text Box 54"/>
          <p:cNvSpPr txBox="1">
            <a:spLocks noChangeArrowheads="1"/>
          </p:cNvSpPr>
          <p:nvPr/>
        </p:nvSpPr>
        <p:spPr bwMode="auto">
          <a:xfrm>
            <a:off x="1597025" y="1922463"/>
            <a:ext cx="66607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정렬할 배열이 주어짐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. 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마지막 위치 값을 기준으로 삼는다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.</a:t>
            </a:r>
          </a:p>
        </p:txBody>
      </p:sp>
      <p:sp>
        <p:nvSpPr>
          <p:cNvPr id="305207" name="Text Box 55"/>
          <p:cNvSpPr txBox="1">
            <a:spLocks noChangeArrowheads="1"/>
          </p:cNvSpPr>
          <p:nvPr/>
        </p:nvSpPr>
        <p:spPr bwMode="auto">
          <a:xfrm>
            <a:off x="1609726" y="3319464"/>
            <a:ext cx="5622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기준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(15)</a:t>
            </a: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보다 작은 수는 기준의 왼쪽에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, </a:t>
            </a: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나머지는 </a:t>
            </a:r>
          </a:p>
          <a:p>
            <a:pPr>
              <a:defRPr/>
            </a:pP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기준의 오른쪽에 오도록 재배치한다</a:t>
            </a:r>
            <a:endParaRPr lang="en-US" altLang="ko-KR" sz="200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305208" name="Text Box 56"/>
          <p:cNvSpPr txBox="1">
            <a:spLocks noChangeArrowheads="1"/>
          </p:cNvSpPr>
          <p:nvPr/>
        </p:nvSpPr>
        <p:spPr bwMode="auto">
          <a:xfrm>
            <a:off x="1647825" y="5230814"/>
            <a:ext cx="779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기준원소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(15) </a:t>
            </a: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왼쪽과 오른쪽을 독립적으로 정렬한다 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</a:t>
            </a: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정렬완료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)</a:t>
            </a:r>
          </a:p>
        </p:txBody>
      </p:sp>
      <p:sp>
        <p:nvSpPr>
          <p:cNvPr id="305209" name="Rectangle 57"/>
          <p:cNvSpPr>
            <a:spLocks noChangeArrowheads="1"/>
          </p:cNvSpPr>
          <p:nvPr/>
        </p:nvSpPr>
        <p:spPr bwMode="auto">
          <a:xfrm>
            <a:off x="5214938" y="5791200"/>
            <a:ext cx="3649662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5210" name="Rectangle 58"/>
          <p:cNvSpPr>
            <a:spLocks noChangeArrowheads="1"/>
          </p:cNvSpPr>
          <p:nvPr/>
        </p:nvSpPr>
        <p:spPr bwMode="auto">
          <a:xfrm>
            <a:off x="2794000" y="5791200"/>
            <a:ext cx="180975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5211" name="Oval 59"/>
          <p:cNvSpPr>
            <a:spLocks noChangeArrowheads="1"/>
          </p:cNvSpPr>
          <p:nvPr/>
        </p:nvSpPr>
        <p:spPr bwMode="auto">
          <a:xfrm>
            <a:off x="4699000" y="57658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5212" name="Group 60"/>
          <p:cNvGraphicFramePr>
            <a:graphicFrameLocks noGrp="1"/>
          </p:cNvGraphicFramePr>
          <p:nvPr/>
        </p:nvGraphicFramePr>
        <p:xfrm>
          <a:off x="2781300" y="57658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5236" name="Line 84"/>
          <p:cNvSpPr>
            <a:spLocks noChangeShapeType="1"/>
          </p:cNvSpPr>
          <p:nvPr/>
        </p:nvSpPr>
        <p:spPr bwMode="auto">
          <a:xfrm>
            <a:off x="9055100" y="4521200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5237" name="Line 85"/>
          <p:cNvSpPr>
            <a:spLocks noChangeShapeType="1"/>
          </p:cNvSpPr>
          <p:nvPr/>
        </p:nvSpPr>
        <p:spPr bwMode="auto">
          <a:xfrm>
            <a:off x="9042400" y="6057900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5238" name="Text Box 86"/>
          <p:cNvSpPr txBox="1">
            <a:spLocks noChangeArrowheads="1"/>
          </p:cNvSpPr>
          <p:nvPr/>
        </p:nvSpPr>
        <p:spPr bwMode="auto">
          <a:xfrm>
            <a:off x="9623425" y="4246563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(a)</a:t>
            </a:r>
          </a:p>
        </p:txBody>
      </p:sp>
      <p:sp>
        <p:nvSpPr>
          <p:cNvPr id="305239" name="Text Box 87"/>
          <p:cNvSpPr txBox="1">
            <a:spLocks noChangeArrowheads="1"/>
          </p:cNvSpPr>
          <p:nvPr/>
        </p:nvSpPr>
        <p:spPr bwMode="auto">
          <a:xfrm>
            <a:off x="9623425" y="579596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(b)</a:t>
            </a:r>
          </a:p>
        </p:txBody>
      </p:sp>
      <p:sp>
        <p:nvSpPr>
          <p:cNvPr id="31832" name="Rectangle 88"/>
          <p:cNvSpPr>
            <a:spLocks noChangeArrowheads="1"/>
          </p:cNvSpPr>
          <p:nvPr/>
        </p:nvSpPr>
        <p:spPr bwMode="auto">
          <a:xfrm>
            <a:off x="7302500" y="304800"/>
            <a:ext cx="33655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  <a:t>퀵정렬의 작동 예</a:t>
            </a:r>
          </a:p>
        </p:txBody>
      </p:sp>
    </p:spTree>
    <p:extLst>
      <p:ext uri="{BB962C8B-B14F-4D97-AF65-F5344CB8AC3E}">
        <p14:creationId xmlns:p14="http://schemas.microsoft.com/office/powerpoint/2010/main" val="244394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Oval 2"/>
          <p:cNvSpPr>
            <a:spLocks noChangeArrowheads="1"/>
          </p:cNvSpPr>
          <p:nvPr/>
        </p:nvSpPr>
        <p:spPr bwMode="auto">
          <a:xfrm>
            <a:off x="7518400" y="9017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6179" name="Group 3"/>
          <p:cNvGraphicFramePr>
            <a:graphicFrameLocks noGrp="1"/>
          </p:cNvGraphicFramePr>
          <p:nvPr/>
        </p:nvGraphicFramePr>
        <p:xfrm>
          <a:off x="1943100" y="8890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203" name="Oval 27"/>
          <p:cNvSpPr>
            <a:spLocks noChangeArrowheads="1"/>
          </p:cNvSpPr>
          <p:nvPr/>
        </p:nvSpPr>
        <p:spPr bwMode="auto">
          <a:xfrm>
            <a:off x="7518400" y="187325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6204" name="Group 28"/>
          <p:cNvGraphicFramePr>
            <a:graphicFrameLocks noGrp="1"/>
          </p:cNvGraphicFramePr>
          <p:nvPr/>
        </p:nvGraphicFramePr>
        <p:xfrm>
          <a:off x="1943100" y="186055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228" name="Oval 52"/>
          <p:cNvSpPr>
            <a:spLocks noChangeArrowheads="1"/>
          </p:cNvSpPr>
          <p:nvPr/>
        </p:nvSpPr>
        <p:spPr bwMode="auto">
          <a:xfrm>
            <a:off x="7518400" y="285115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6229" name="Group 53"/>
          <p:cNvGraphicFramePr>
            <a:graphicFrameLocks noGrp="1"/>
          </p:cNvGraphicFramePr>
          <p:nvPr/>
        </p:nvGraphicFramePr>
        <p:xfrm>
          <a:off x="1943100" y="283845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253" name="Oval 77"/>
          <p:cNvSpPr>
            <a:spLocks noChangeArrowheads="1"/>
          </p:cNvSpPr>
          <p:nvPr/>
        </p:nvSpPr>
        <p:spPr bwMode="auto">
          <a:xfrm>
            <a:off x="7518400" y="38354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6375" name="Group 199"/>
          <p:cNvGraphicFramePr>
            <a:graphicFrameLocks noGrp="1"/>
          </p:cNvGraphicFramePr>
          <p:nvPr/>
        </p:nvGraphicFramePr>
        <p:xfrm>
          <a:off x="1943100" y="3819526"/>
          <a:ext cx="6096000" cy="5746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278" name="Oval 102"/>
          <p:cNvSpPr>
            <a:spLocks noChangeArrowheads="1"/>
          </p:cNvSpPr>
          <p:nvPr/>
        </p:nvSpPr>
        <p:spPr bwMode="auto">
          <a:xfrm>
            <a:off x="7518400" y="48260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6279" name="Group 103"/>
          <p:cNvGraphicFramePr>
            <a:graphicFrameLocks noGrp="1"/>
          </p:cNvGraphicFramePr>
          <p:nvPr/>
        </p:nvGraphicFramePr>
        <p:xfrm>
          <a:off x="1943100" y="48133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303" name="Oval 127"/>
          <p:cNvSpPr>
            <a:spLocks noChangeArrowheads="1"/>
          </p:cNvSpPr>
          <p:nvPr/>
        </p:nvSpPr>
        <p:spPr bwMode="auto">
          <a:xfrm>
            <a:off x="7518400" y="58166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6304" name="Group 128"/>
          <p:cNvGraphicFramePr>
            <a:graphicFrameLocks noGrp="1"/>
          </p:cNvGraphicFramePr>
          <p:nvPr/>
        </p:nvGraphicFramePr>
        <p:xfrm>
          <a:off x="1943100" y="58039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920" name="Group 152"/>
          <p:cNvGrpSpPr>
            <a:grpSpLocks/>
          </p:cNvGrpSpPr>
          <p:nvPr/>
        </p:nvGrpSpPr>
        <p:grpSpPr bwMode="auto">
          <a:xfrm>
            <a:off x="1930400" y="876300"/>
            <a:ext cx="5499100" cy="762000"/>
            <a:chOff x="840" y="456"/>
            <a:chExt cx="3464" cy="480"/>
          </a:xfrm>
        </p:grpSpPr>
        <p:sp>
          <p:nvSpPr>
            <p:cNvPr id="306329" name="Line 153"/>
            <p:cNvSpPr>
              <a:spLocks noChangeShapeType="1"/>
            </p:cNvSpPr>
            <p:nvPr/>
          </p:nvSpPr>
          <p:spPr bwMode="auto">
            <a:xfrm>
              <a:off x="840" y="456"/>
              <a:ext cx="0" cy="4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30" name="Line 154"/>
            <p:cNvSpPr>
              <a:spLocks noChangeShapeType="1"/>
            </p:cNvSpPr>
            <p:nvPr/>
          </p:nvSpPr>
          <p:spPr bwMode="auto">
            <a:xfrm>
              <a:off x="4304" y="461"/>
              <a:ext cx="0" cy="4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2921" name="Group 155"/>
          <p:cNvGrpSpPr>
            <a:grpSpLocks/>
          </p:cNvGrpSpPr>
          <p:nvPr/>
        </p:nvGrpSpPr>
        <p:grpSpPr bwMode="auto">
          <a:xfrm>
            <a:off x="1930400" y="1847850"/>
            <a:ext cx="5499100" cy="736600"/>
            <a:chOff x="840" y="984"/>
            <a:chExt cx="3464" cy="560"/>
          </a:xfrm>
        </p:grpSpPr>
        <p:grpSp>
          <p:nvGrpSpPr>
            <p:cNvPr id="32961" name="Group 156"/>
            <p:cNvGrpSpPr>
              <a:grpSpLocks/>
            </p:cNvGrpSpPr>
            <p:nvPr/>
          </p:nvGrpSpPr>
          <p:grpSpPr bwMode="auto">
            <a:xfrm>
              <a:off x="840" y="984"/>
              <a:ext cx="392" cy="560"/>
              <a:chOff x="840" y="984"/>
              <a:chExt cx="392" cy="560"/>
            </a:xfrm>
          </p:grpSpPr>
          <p:sp>
            <p:nvSpPr>
              <p:cNvPr id="306333" name="Line 157"/>
              <p:cNvSpPr>
                <a:spLocks noChangeShapeType="1"/>
              </p:cNvSpPr>
              <p:nvPr/>
            </p:nvSpPr>
            <p:spPr bwMode="auto">
              <a:xfrm>
                <a:off x="840" y="984"/>
                <a:ext cx="0" cy="5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06334" name="Line 158"/>
              <p:cNvSpPr>
                <a:spLocks noChangeShapeType="1"/>
              </p:cNvSpPr>
              <p:nvPr/>
            </p:nvSpPr>
            <p:spPr bwMode="auto">
              <a:xfrm>
                <a:off x="1232" y="992"/>
                <a:ext cx="0" cy="5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306335" name="Line 159"/>
            <p:cNvSpPr>
              <a:spLocks noChangeShapeType="1"/>
            </p:cNvSpPr>
            <p:nvPr/>
          </p:nvSpPr>
          <p:spPr bwMode="auto">
            <a:xfrm>
              <a:off x="4304" y="99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2922" name="Group 160"/>
          <p:cNvGrpSpPr>
            <a:grpSpLocks/>
          </p:cNvGrpSpPr>
          <p:nvPr/>
        </p:nvGrpSpPr>
        <p:grpSpPr bwMode="auto">
          <a:xfrm>
            <a:off x="2552700" y="2825750"/>
            <a:ext cx="4876800" cy="749300"/>
            <a:chOff x="1232" y="1624"/>
            <a:chExt cx="3072" cy="568"/>
          </a:xfrm>
        </p:grpSpPr>
        <p:sp>
          <p:nvSpPr>
            <p:cNvPr id="306337" name="Line 161"/>
            <p:cNvSpPr>
              <a:spLocks noChangeShapeType="1"/>
            </p:cNvSpPr>
            <p:nvPr/>
          </p:nvSpPr>
          <p:spPr bwMode="auto">
            <a:xfrm>
              <a:off x="1232" y="1632"/>
              <a:ext cx="0" cy="55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38" name="Line 162"/>
            <p:cNvSpPr>
              <a:spLocks noChangeShapeType="1"/>
            </p:cNvSpPr>
            <p:nvPr/>
          </p:nvSpPr>
          <p:spPr bwMode="auto">
            <a:xfrm>
              <a:off x="1624" y="1640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39" name="Line 163"/>
            <p:cNvSpPr>
              <a:spLocks noChangeShapeType="1"/>
            </p:cNvSpPr>
            <p:nvPr/>
          </p:nvSpPr>
          <p:spPr bwMode="auto">
            <a:xfrm>
              <a:off x="4304" y="1624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2923" name="Group 164"/>
          <p:cNvGrpSpPr>
            <a:grpSpLocks/>
          </p:cNvGrpSpPr>
          <p:nvPr/>
        </p:nvGrpSpPr>
        <p:grpSpPr bwMode="auto">
          <a:xfrm>
            <a:off x="2552700" y="3810000"/>
            <a:ext cx="4876800" cy="736600"/>
            <a:chOff x="1232" y="2272"/>
            <a:chExt cx="3072" cy="568"/>
          </a:xfrm>
        </p:grpSpPr>
        <p:sp>
          <p:nvSpPr>
            <p:cNvPr id="306341" name="Line 165"/>
            <p:cNvSpPr>
              <a:spLocks noChangeShapeType="1"/>
            </p:cNvSpPr>
            <p:nvPr/>
          </p:nvSpPr>
          <p:spPr bwMode="auto">
            <a:xfrm>
              <a:off x="1232" y="2288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42" name="Line 166"/>
            <p:cNvSpPr>
              <a:spLocks noChangeShapeType="1"/>
            </p:cNvSpPr>
            <p:nvPr/>
          </p:nvSpPr>
          <p:spPr bwMode="auto">
            <a:xfrm>
              <a:off x="2000" y="2288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43" name="Line 167"/>
            <p:cNvSpPr>
              <a:spLocks noChangeShapeType="1"/>
            </p:cNvSpPr>
            <p:nvPr/>
          </p:nvSpPr>
          <p:spPr bwMode="auto">
            <a:xfrm>
              <a:off x="4304" y="227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2924" name="Group 168"/>
          <p:cNvGrpSpPr>
            <a:grpSpLocks/>
          </p:cNvGrpSpPr>
          <p:nvPr/>
        </p:nvGrpSpPr>
        <p:grpSpPr bwMode="auto">
          <a:xfrm>
            <a:off x="2552700" y="4800600"/>
            <a:ext cx="4876800" cy="736600"/>
            <a:chOff x="1232" y="2896"/>
            <a:chExt cx="3072" cy="568"/>
          </a:xfrm>
        </p:grpSpPr>
        <p:sp>
          <p:nvSpPr>
            <p:cNvPr id="306345" name="Line 169"/>
            <p:cNvSpPr>
              <a:spLocks noChangeShapeType="1"/>
            </p:cNvSpPr>
            <p:nvPr/>
          </p:nvSpPr>
          <p:spPr bwMode="auto">
            <a:xfrm>
              <a:off x="1232" y="29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46" name="Line 170"/>
            <p:cNvSpPr>
              <a:spLocks noChangeShapeType="1"/>
            </p:cNvSpPr>
            <p:nvPr/>
          </p:nvSpPr>
          <p:spPr bwMode="auto">
            <a:xfrm>
              <a:off x="2384" y="29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47" name="Line 171"/>
            <p:cNvSpPr>
              <a:spLocks noChangeShapeType="1"/>
            </p:cNvSpPr>
            <p:nvPr/>
          </p:nvSpPr>
          <p:spPr bwMode="auto">
            <a:xfrm>
              <a:off x="4304" y="2896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2925" name="Group 172"/>
          <p:cNvGrpSpPr>
            <a:grpSpLocks/>
          </p:cNvGrpSpPr>
          <p:nvPr/>
        </p:nvGrpSpPr>
        <p:grpSpPr bwMode="auto">
          <a:xfrm>
            <a:off x="3162300" y="5816600"/>
            <a:ext cx="4267200" cy="711200"/>
            <a:chOff x="1616" y="3512"/>
            <a:chExt cx="2688" cy="576"/>
          </a:xfrm>
        </p:grpSpPr>
        <p:sp>
          <p:nvSpPr>
            <p:cNvPr id="306349" name="Line 173"/>
            <p:cNvSpPr>
              <a:spLocks noChangeShapeType="1"/>
            </p:cNvSpPr>
            <p:nvPr/>
          </p:nvSpPr>
          <p:spPr bwMode="auto">
            <a:xfrm>
              <a:off x="1616" y="3536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50" name="Line 174"/>
            <p:cNvSpPr>
              <a:spLocks noChangeShapeType="1"/>
            </p:cNvSpPr>
            <p:nvPr/>
          </p:nvSpPr>
          <p:spPr bwMode="auto">
            <a:xfrm>
              <a:off x="2768" y="35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06351" name="Line 175"/>
            <p:cNvSpPr>
              <a:spLocks noChangeShapeType="1"/>
            </p:cNvSpPr>
            <p:nvPr/>
          </p:nvSpPr>
          <p:spPr bwMode="auto">
            <a:xfrm>
              <a:off x="4304" y="35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306352" name="Text Box 176"/>
          <p:cNvSpPr txBox="1">
            <a:spLocks noChangeArrowheads="1"/>
          </p:cNvSpPr>
          <p:nvPr/>
        </p:nvSpPr>
        <p:spPr bwMode="auto">
          <a:xfrm>
            <a:off x="2054225" y="153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</a:t>
            </a:r>
          </a:p>
        </p:txBody>
      </p:sp>
      <p:sp>
        <p:nvSpPr>
          <p:cNvPr id="306353" name="Text Box 177"/>
          <p:cNvSpPr txBox="1">
            <a:spLocks noChangeArrowheads="1"/>
          </p:cNvSpPr>
          <p:nvPr/>
        </p:nvSpPr>
        <p:spPr bwMode="auto">
          <a:xfrm>
            <a:off x="7540626" y="18256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</a:p>
        </p:txBody>
      </p:sp>
      <p:sp>
        <p:nvSpPr>
          <p:cNvPr id="306354" name="Line 178"/>
          <p:cNvSpPr>
            <a:spLocks noChangeShapeType="1"/>
          </p:cNvSpPr>
          <p:nvPr/>
        </p:nvSpPr>
        <p:spPr bwMode="auto">
          <a:xfrm>
            <a:off x="2222500" y="6096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6355" name="Line 179"/>
          <p:cNvSpPr>
            <a:spLocks noChangeShapeType="1"/>
          </p:cNvSpPr>
          <p:nvPr/>
        </p:nvSpPr>
        <p:spPr bwMode="auto">
          <a:xfrm>
            <a:off x="7696200" y="587375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6356" name="Text Box 180"/>
          <p:cNvSpPr txBox="1">
            <a:spLocks noChangeArrowheads="1"/>
          </p:cNvSpPr>
          <p:nvPr/>
        </p:nvSpPr>
        <p:spPr bwMode="auto">
          <a:xfrm>
            <a:off x="1647825" y="14271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57" name="Text Box 181"/>
          <p:cNvSpPr txBox="1">
            <a:spLocks noChangeArrowheads="1"/>
          </p:cNvSpPr>
          <p:nvPr/>
        </p:nvSpPr>
        <p:spPr bwMode="auto">
          <a:xfrm>
            <a:off x="1939925" y="14271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58" name="Text Box 182"/>
          <p:cNvSpPr txBox="1">
            <a:spLocks noChangeArrowheads="1"/>
          </p:cNvSpPr>
          <p:nvPr/>
        </p:nvSpPr>
        <p:spPr bwMode="auto">
          <a:xfrm>
            <a:off x="1660525" y="239871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59" name="Text Box 183"/>
          <p:cNvSpPr txBox="1">
            <a:spLocks noChangeArrowheads="1"/>
          </p:cNvSpPr>
          <p:nvPr/>
        </p:nvSpPr>
        <p:spPr bwMode="auto">
          <a:xfrm>
            <a:off x="2587625" y="238601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60" name="Text Box 184"/>
          <p:cNvSpPr txBox="1">
            <a:spLocks noChangeArrowheads="1"/>
          </p:cNvSpPr>
          <p:nvPr/>
        </p:nvSpPr>
        <p:spPr bwMode="auto">
          <a:xfrm>
            <a:off x="2879725" y="63547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61" name="Text Box 185"/>
          <p:cNvSpPr txBox="1">
            <a:spLocks noChangeArrowheads="1"/>
          </p:cNvSpPr>
          <p:nvPr/>
        </p:nvSpPr>
        <p:spPr bwMode="auto">
          <a:xfrm>
            <a:off x="4987925" y="63420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62" name="Text Box 186"/>
          <p:cNvSpPr txBox="1">
            <a:spLocks noChangeArrowheads="1"/>
          </p:cNvSpPr>
          <p:nvPr/>
        </p:nvSpPr>
        <p:spPr bwMode="auto">
          <a:xfrm>
            <a:off x="2282825" y="340201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63" name="Text Box 187"/>
          <p:cNvSpPr txBox="1">
            <a:spLocks noChangeArrowheads="1"/>
          </p:cNvSpPr>
          <p:nvPr/>
        </p:nvSpPr>
        <p:spPr bwMode="auto">
          <a:xfrm>
            <a:off x="3209925" y="338931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64" name="Text Box 188"/>
          <p:cNvSpPr txBox="1">
            <a:spLocks noChangeArrowheads="1"/>
          </p:cNvSpPr>
          <p:nvPr/>
        </p:nvSpPr>
        <p:spPr bwMode="auto">
          <a:xfrm>
            <a:off x="2282825" y="43735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65" name="Text Box 189"/>
          <p:cNvSpPr txBox="1">
            <a:spLocks noChangeArrowheads="1"/>
          </p:cNvSpPr>
          <p:nvPr/>
        </p:nvSpPr>
        <p:spPr bwMode="auto">
          <a:xfrm>
            <a:off x="3768725" y="43608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66" name="Text Box 190"/>
          <p:cNvSpPr txBox="1">
            <a:spLocks noChangeArrowheads="1"/>
          </p:cNvSpPr>
          <p:nvPr/>
        </p:nvSpPr>
        <p:spPr bwMode="auto">
          <a:xfrm>
            <a:off x="2282825" y="53768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67" name="Text Box 191"/>
          <p:cNvSpPr txBox="1">
            <a:spLocks noChangeArrowheads="1"/>
          </p:cNvSpPr>
          <p:nvPr/>
        </p:nvSpPr>
        <p:spPr bwMode="auto">
          <a:xfrm>
            <a:off x="4391025" y="53641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68" name="Line 192"/>
          <p:cNvSpPr>
            <a:spLocks noChangeShapeType="1"/>
          </p:cNvSpPr>
          <p:nvPr/>
        </p:nvSpPr>
        <p:spPr bwMode="auto">
          <a:xfrm>
            <a:off x="8216900" y="4114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6369" name="Line 193"/>
          <p:cNvSpPr>
            <a:spLocks noChangeShapeType="1"/>
          </p:cNvSpPr>
          <p:nvPr/>
        </p:nvSpPr>
        <p:spPr bwMode="auto">
          <a:xfrm>
            <a:off x="8242300" y="5080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6370" name="Line 194"/>
          <p:cNvSpPr>
            <a:spLocks noChangeShapeType="1"/>
          </p:cNvSpPr>
          <p:nvPr/>
        </p:nvSpPr>
        <p:spPr bwMode="auto">
          <a:xfrm>
            <a:off x="8255000" y="60833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6371" name="Text Box 195"/>
          <p:cNvSpPr txBox="1">
            <a:spLocks noChangeArrowheads="1"/>
          </p:cNvSpPr>
          <p:nvPr/>
        </p:nvSpPr>
        <p:spPr bwMode="auto">
          <a:xfrm>
            <a:off x="8734425" y="3865563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(a)</a:t>
            </a:r>
          </a:p>
        </p:txBody>
      </p:sp>
      <p:sp>
        <p:nvSpPr>
          <p:cNvPr id="306372" name="Text Box 196"/>
          <p:cNvSpPr txBox="1">
            <a:spLocks noChangeArrowheads="1"/>
          </p:cNvSpPr>
          <p:nvPr/>
        </p:nvSpPr>
        <p:spPr bwMode="auto">
          <a:xfrm>
            <a:off x="8747125" y="483076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(b)</a:t>
            </a:r>
          </a:p>
        </p:txBody>
      </p:sp>
      <p:sp>
        <p:nvSpPr>
          <p:cNvPr id="306373" name="Text Box 197"/>
          <p:cNvSpPr txBox="1">
            <a:spLocks noChangeArrowheads="1"/>
          </p:cNvSpPr>
          <p:nvPr/>
        </p:nvSpPr>
        <p:spPr bwMode="auto">
          <a:xfrm>
            <a:off x="8772525" y="5821363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(c)</a:t>
            </a:r>
          </a:p>
        </p:txBody>
      </p:sp>
      <p:sp>
        <p:nvSpPr>
          <p:cNvPr id="32948" name="Rectangle 198"/>
          <p:cNvSpPr>
            <a:spLocks noChangeArrowheads="1"/>
          </p:cNvSpPr>
          <p:nvPr/>
        </p:nvSpPr>
        <p:spPr bwMode="auto">
          <a:xfrm>
            <a:off x="8001000" y="368300"/>
            <a:ext cx="2667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  <a:t>분할</a:t>
            </a:r>
            <a:br>
              <a:rPr kumimoji="1"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</a:br>
            <a:r>
              <a:rPr kumimoji="1" lang="en-US" altLang="ko-KR" sz="3200" b="1" i="0">
                <a:solidFill>
                  <a:srgbClr val="339933"/>
                </a:solidFill>
                <a:latin typeface="Times" panose="02020603050405020304" pitchFamily="18" charset="0"/>
              </a:rPr>
              <a:t>(partition)</a:t>
            </a:r>
          </a:p>
        </p:txBody>
      </p:sp>
    </p:spTree>
    <p:extLst>
      <p:ext uri="{BB962C8B-B14F-4D97-AF65-F5344CB8AC3E}">
        <p14:creationId xmlns:p14="http://schemas.microsoft.com/office/powerpoint/2010/main" val="90872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Oval 2"/>
          <p:cNvSpPr>
            <a:spLocks noChangeArrowheads="1"/>
          </p:cNvSpPr>
          <p:nvPr/>
        </p:nvSpPr>
        <p:spPr bwMode="auto">
          <a:xfrm>
            <a:off x="7416800" y="14097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7203" name="Group 3"/>
          <p:cNvGraphicFramePr>
            <a:graphicFrameLocks noGrp="1"/>
          </p:cNvGraphicFramePr>
          <p:nvPr/>
        </p:nvGraphicFramePr>
        <p:xfrm>
          <a:off x="1841500" y="13970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227" name="Oval 27"/>
          <p:cNvSpPr>
            <a:spLocks noChangeArrowheads="1"/>
          </p:cNvSpPr>
          <p:nvPr/>
        </p:nvSpPr>
        <p:spPr bwMode="auto">
          <a:xfrm>
            <a:off x="7429500" y="24511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7228" name="Group 28"/>
          <p:cNvGraphicFramePr>
            <a:graphicFrameLocks noGrp="1"/>
          </p:cNvGraphicFramePr>
          <p:nvPr/>
        </p:nvGraphicFramePr>
        <p:xfrm>
          <a:off x="1854200" y="24384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252" name="Oval 52"/>
          <p:cNvSpPr>
            <a:spLocks noChangeArrowheads="1"/>
          </p:cNvSpPr>
          <p:nvPr/>
        </p:nvSpPr>
        <p:spPr bwMode="auto">
          <a:xfrm>
            <a:off x="7429500" y="35052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7253" name="Group 53"/>
          <p:cNvGraphicFramePr>
            <a:graphicFrameLocks noGrp="1"/>
          </p:cNvGraphicFramePr>
          <p:nvPr/>
        </p:nvGraphicFramePr>
        <p:xfrm>
          <a:off x="1854200" y="34925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277" name="Oval 77"/>
          <p:cNvSpPr>
            <a:spLocks noChangeArrowheads="1"/>
          </p:cNvSpPr>
          <p:nvPr/>
        </p:nvSpPr>
        <p:spPr bwMode="auto">
          <a:xfrm>
            <a:off x="7429500" y="45593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7278" name="Group 78"/>
          <p:cNvGraphicFramePr>
            <a:graphicFrameLocks noGrp="1"/>
          </p:cNvGraphicFramePr>
          <p:nvPr/>
        </p:nvGraphicFramePr>
        <p:xfrm>
          <a:off x="1854200" y="45466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302" name="Line 102"/>
          <p:cNvSpPr>
            <a:spLocks noChangeShapeType="1"/>
          </p:cNvSpPr>
          <p:nvPr/>
        </p:nvSpPr>
        <p:spPr bwMode="auto">
          <a:xfrm>
            <a:off x="3683000" y="4538664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03" name="Line 103"/>
          <p:cNvSpPr>
            <a:spLocks noChangeShapeType="1"/>
          </p:cNvSpPr>
          <p:nvPr/>
        </p:nvSpPr>
        <p:spPr bwMode="auto">
          <a:xfrm>
            <a:off x="7340600" y="45339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04" name="Oval 104"/>
          <p:cNvSpPr>
            <a:spLocks noChangeArrowheads="1"/>
          </p:cNvSpPr>
          <p:nvPr/>
        </p:nvSpPr>
        <p:spPr bwMode="auto">
          <a:xfrm>
            <a:off x="3771900" y="56134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307305" name="Group 105"/>
          <p:cNvGraphicFramePr>
            <a:graphicFrameLocks noGrp="1"/>
          </p:cNvGraphicFramePr>
          <p:nvPr/>
        </p:nvGraphicFramePr>
        <p:xfrm>
          <a:off x="1854200" y="56134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329" name="Line 129"/>
          <p:cNvSpPr>
            <a:spLocks noChangeShapeType="1"/>
          </p:cNvSpPr>
          <p:nvPr/>
        </p:nvSpPr>
        <p:spPr bwMode="auto">
          <a:xfrm>
            <a:off x="4292600" y="5618164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0" name="Line 130"/>
          <p:cNvSpPr>
            <a:spLocks noChangeShapeType="1"/>
          </p:cNvSpPr>
          <p:nvPr/>
        </p:nvSpPr>
        <p:spPr bwMode="auto">
          <a:xfrm>
            <a:off x="7950200" y="56007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1" name="Line 131"/>
          <p:cNvSpPr>
            <a:spLocks noChangeShapeType="1"/>
          </p:cNvSpPr>
          <p:nvPr/>
        </p:nvSpPr>
        <p:spPr bwMode="auto">
          <a:xfrm>
            <a:off x="3695700" y="5608639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2" name="Line 132"/>
          <p:cNvSpPr>
            <a:spLocks noChangeShapeType="1"/>
          </p:cNvSpPr>
          <p:nvPr/>
        </p:nvSpPr>
        <p:spPr bwMode="auto">
          <a:xfrm>
            <a:off x="3683000" y="3497264"/>
            <a:ext cx="0" cy="6937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3" name="Line 133"/>
          <p:cNvSpPr>
            <a:spLocks noChangeShapeType="1"/>
          </p:cNvSpPr>
          <p:nvPr/>
        </p:nvSpPr>
        <p:spPr bwMode="auto">
          <a:xfrm>
            <a:off x="6743700" y="34925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4" name="Line 134"/>
          <p:cNvSpPr>
            <a:spLocks noChangeShapeType="1"/>
          </p:cNvSpPr>
          <p:nvPr/>
        </p:nvSpPr>
        <p:spPr bwMode="auto">
          <a:xfrm>
            <a:off x="7340600" y="34925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5" name="Line 135"/>
          <p:cNvSpPr>
            <a:spLocks noChangeShapeType="1"/>
          </p:cNvSpPr>
          <p:nvPr/>
        </p:nvSpPr>
        <p:spPr bwMode="auto">
          <a:xfrm>
            <a:off x="3670300" y="1401764"/>
            <a:ext cx="0" cy="6937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6" name="Line 136"/>
          <p:cNvSpPr>
            <a:spLocks noChangeShapeType="1"/>
          </p:cNvSpPr>
          <p:nvPr/>
        </p:nvSpPr>
        <p:spPr bwMode="auto">
          <a:xfrm>
            <a:off x="5499100" y="13843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7" name="Line 137"/>
          <p:cNvSpPr>
            <a:spLocks noChangeShapeType="1"/>
          </p:cNvSpPr>
          <p:nvPr/>
        </p:nvSpPr>
        <p:spPr bwMode="auto">
          <a:xfrm>
            <a:off x="7315200" y="13843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8" name="Line 138"/>
          <p:cNvSpPr>
            <a:spLocks noChangeShapeType="1"/>
          </p:cNvSpPr>
          <p:nvPr/>
        </p:nvSpPr>
        <p:spPr bwMode="auto">
          <a:xfrm>
            <a:off x="3683000" y="2430464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39" name="Line 139"/>
          <p:cNvSpPr>
            <a:spLocks noChangeShapeType="1"/>
          </p:cNvSpPr>
          <p:nvPr/>
        </p:nvSpPr>
        <p:spPr bwMode="auto">
          <a:xfrm>
            <a:off x="6134100" y="24257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40" name="Line 140"/>
          <p:cNvSpPr>
            <a:spLocks noChangeShapeType="1"/>
          </p:cNvSpPr>
          <p:nvPr/>
        </p:nvSpPr>
        <p:spPr bwMode="auto">
          <a:xfrm>
            <a:off x="7340600" y="24257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41" name="Text Box 141"/>
          <p:cNvSpPr txBox="1">
            <a:spLocks noChangeArrowheads="1"/>
          </p:cNvSpPr>
          <p:nvPr/>
        </p:nvSpPr>
        <p:spPr bwMode="auto">
          <a:xfrm>
            <a:off x="3362325" y="19605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7342" name="Text Box 142"/>
          <p:cNvSpPr txBox="1">
            <a:spLocks noChangeArrowheads="1"/>
          </p:cNvSpPr>
          <p:nvPr/>
        </p:nvSpPr>
        <p:spPr bwMode="auto">
          <a:xfrm>
            <a:off x="5508625" y="19605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7343" name="Text Box 143"/>
          <p:cNvSpPr txBox="1">
            <a:spLocks noChangeArrowheads="1"/>
          </p:cNvSpPr>
          <p:nvPr/>
        </p:nvSpPr>
        <p:spPr bwMode="auto">
          <a:xfrm>
            <a:off x="3387725" y="30019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7344" name="Text Box 144"/>
          <p:cNvSpPr txBox="1">
            <a:spLocks noChangeArrowheads="1"/>
          </p:cNvSpPr>
          <p:nvPr/>
        </p:nvSpPr>
        <p:spPr bwMode="auto">
          <a:xfrm>
            <a:off x="6143625" y="29892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7345" name="Text Box 145"/>
          <p:cNvSpPr txBox="1">
            <a:spLocks noChangeArrowheads="1"/>
          </p:cNvSpPr>
          <p:nvPr/>
        </p:nvSpPr>
        <p:spPr bwMode="auto">
          <a:xfrm>
            <a:off x="3387725" y="40941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7346" name="Text Box 146"/>
          <p:cNvSpPr txBox="1">
            <a:spLocks noChangeArrowheads="1"/>
          </p:cNvSpPr>
          <p:nvPr/>
        </p:nvSpPr>
        <p:spPr bwMode="auto">
          <a:xfrm>
            <a:off x="6778625" y="40941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7347" name="Text Box 147"/>
          <p:cNvSpPr txBox="1">
            <a:spLocks noChangeArrowheads="1"/>
          </p:cNvSpPr>
          <p:nvPr/>
        </p:nvSpPr>
        <p:spPr bwMode="auto">
          <a:xfrm>
            <a:off x="3400425" y="51228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7348" name="Text Box 148"/>
          <p:cNvSpPr txBox="1">
            <a:spLocks noChangeArrowheads="1"/>
          </p:cNvSpPr>
          <p:nvPr/>
        </p:nvSpPr>
        <p:spPr bwMode="auto">
          <a:xfrm>
            <a:off x="3413125" y="6189664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7349" name="Line 149"/>
          <p:cNvSpPr>
            <a:spLocks noChangeShapeType="1"/>
          </p:cNvSpPr>
          <p:nvPr/>
        </p:nvSpPr>
        <p:spPr bwMode="auto">
          <a:xfrm>
            <a:off x="8178800" y="4851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50" name="Text Box 150"/>
          <p:cNvSpPr txBox="1">
            <a:spLocks noChangeArrowheads="1"/>
          </p:cNvSpPr>
          <p:nvPr/>
        </p:nvSpPr>
        <p:spPr bwMode="auto">
          <a:xfrm>
            <a:off x="8696325" y="460216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(d)</a:t>
            </a:r>
          </a:p>
        </p:txBody>
      </p:sp>
      <p:sp>
        <p:nvSpPr>
          <p:cNvPr id="307351" name="Line 151"/>
          <p:cNvSpPr>
            <a:spLocks noChangeShapeType="1"/>
          </p:cNvSpPr>
          <p:nvPr/>
        </p:nvSpPr>
        <p:spPr bwMode="auto">
          <a:xfrm>
            <a:off x="8204200" y="59055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352" name="Text Box 152"/>
          <p:cNvSpPr txBox="1">
            <a:spLocks noChangeArrowheads="1"/>
          </p:cNvSpPr>
          <p:nvPr/>
        </p:nvSpPr>
        <p:spPr bwMode="auto">
          <a:xfrm>
            <a:off x="8721725" y="5656263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(e)</a:t>
            </a:r>
          </a:p>
        </p:txBody>
      </p:sp>
      <p:sp>
        <p:nvSpPr>
          <p:cNvPr id="33945" name="Rectangle 153"/>
          <p:cNvSpPr>
            <a:spLocks noChangeArrowheads="1"/>
          </p:cNvSpPr>
          <p:nvPr/>
        </p:nvSpPr>
        <p:spPr bwMode="auto">
          <a:xfrm>
            <a:off x="8001000" y="368300"/>
            <a:ext cx="2667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200" b="1" i="0" dirty="0">
                <a:solidFill>
                  <a:srgbClr val="339933"/>
                </a:solidFill>
                <a:latin typeface="Times" panose="02020603050405020304" pitchFamily="18" charset="0"/>
              </a:rPr>
              <a:t>분할</a:t>
            </a:r>
            <a:br>
              <a:rPr kumimoji="1" lang="ko-KR" altLang="en-US" sz="3200" b="1" i="0" dirty="0">
                <a:solidFill>
                  <a:srgbClr val="339933"/>
                </a:solidFill>
                <a:latin typeface="Times" panose="02020603050405020304" pitchFamily="18" charset="0"/>
              </a:rPr>
            </a:br>
            <a:r>
              <a:rPr kumimoji="1" lang="en-US" altLang="ko-KR" sz="3200" b="1" i="0" dirty="0">
                <a:solidFill>
                  <a:srgbClr val="339933"/>
                </a:solidFill>
                <a:latin typeface="Times" panose="02020603050405020304" pitchFamily="18" charset="0"/>
              </a:rPr>
              <a:t>(partition)</a:t>
            </a:r>
          </a:p>
        </p:txBody>
      </p:sp>
    </p:spTree>
    <p:extLst>
      <p:ext uri="{BB962C8B-B14F-4D97-AF65-F5344CB8AC3E}">
        <p14:creationId xmlns:p14="http://schemas.microsoft.com/office/powerpoint/2010/main" val="76465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힙정렬</a:t>
            </a:r>
            <a:endParaRPr lang="ko-KR" altLang="en-US" dirty="0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692400" y="20505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78125" y="20648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460500" y="30919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46225" y="31062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000500" y="30792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86225" y="30935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38200" y="42349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23925" y="42492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70100" y="42349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155825" y="42492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416300" y="42349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502025" y="42492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1892300" y="2545827"/>
            <a:ext cx="8763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149600" y="2571227"/>
            <a:ext cx="914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1168400" y="3625327"/>
            <a:ext cx="43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866900" y="3625327"/>
            <a:ext cx="317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3784600" y="3638027"/>
            <a:ext cx="3810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340600" y="20378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7426325" y="20521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108700" y="3079227"/>
            <a:ext cx="558800" cy="5715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194425" y="30935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648700" y="30665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8734425" y="30808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486400" y="4222227"/>
            <a:ext cx="558800" cy="5715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572125" y="42365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718300" y="42222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804025" y="42365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8064500" y="4222227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8150225" y="4236515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6540500" y="2533127"/>
            <a:ext cx="8763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7797800" y="2558527"/>
            <a:ext cx="914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5816600" y="3612627"/>
            <a:ext cx="43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6515100" y="3612627"/>
            <a:ext cx="317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H="1">
            <a:off x="8432800" y="3625327"/>
            <a:ext cx="3810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2587625" y="5181077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굴림" charset="0"/>
                <a:cs typeface="굴림" charset="0"/>
              </a:rPr>
              <a:t>힙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6765925" y="5176315"/>
            <a:ext cx="134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굴림" charset="0"/>
                <a:cs typeface="굴림" charset="0"/>
              </a:rPr>
              <a:t>힙 아님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025900" y="5949427"/>
            <a:ext cx="4535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dirty="0"/>
              <a:t>8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자식</a:t>
            </a:r>
            <a:r>
              <a:rPr lang="en-US" altLang="ko-KR" dirty="0"/>
              <a:t> </a:t>
            </a:r>
            <a:r>
              <a:rPr lang="ko-KR" altLang="en-US" dirty="0"/>
              <a:t>노드인</a:t>
            </a:r>
            <a:r>
              <a:rPr lang="en-US" altLang="ko-KR" dirty="0"/>
              <a:t> 6 </a:t>
            </a:r>
            <a:r>
              <a:rPr lang="ko-KR" altLang="en-US" dirty="0"/>
              <a:t>보다</a:t>
            </a:r>
            <a:r>
              <a:rPr lang="en-US" altLang="ko-KR" dirty="0"/>
              <a:t> </a:t>
            </a:r>
            <a:r>
              <a:rPr lang="ko-KR" altLang="en-US" dirty="0"/>
              <a:t>큼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98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Oval 2"/>
          <p:cNvSpPr>
            <a:spLocks noChangeArrowheads="1"/>
          </p:cNvSpPr>
          <p:nvPr/>
        </p:nvSpPr>
        <p:spPr bwMode="auto">
          <a:xfrm>
            <a:off x="3657600" y="28448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3743325" y="28590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5396" name="Oval 4"/>
          <p:cNvSpPr>
            <a:spLocks noChangeArrowheads="1"/>
          </p:cNvSpPr>
          <p:nvPr/>
        </p:nvSpPr>
        <p:spPr bwMode="auto">
          <a:xfrm>
            <a:off x="2425700" y="3886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2511425" y="3900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5398" name="Oval 6"/>
          <p:cNvSpPr>
            <a:spLocks noChangeArrowheads="1"/>
          </p:cNvSpPr>
          <p:nvPr/>
        </p:nvSpPr>
        <p:spPr bwMode="auto">
          <a:xfrm>
            <a:off x="4965700" y="38735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5051425" y="38877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5400" name="Oval 8"/>
          <p:cNvSpPr>
            <a:spLocks noChangeArrowheads="1"/>
          </p:cNvSpPr>
          <p:nvPr/>
        </p:nvSpPr>
        <p:spPr bwMode="auto">
          <a:xfrm>
            <a:off x="1803400" y="5029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1889125" y="5043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5402" name="Oval 10"/>
          <p:cNvSpPr>
            <a:spLocks noChangeArrowheads="1"/>
          </p:cNvSpPr>
          <p:nvPr/>
        </p:nvSpPr>
        <p:spPr bwMode="auto">
          <a:xfrm>
            <a:off x="3035300" y="5029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3" name="Text Box 11"/>
          <p:cNvSpPr txBox="1">
            <a:spLocks noChangeArrowheads="1"/>
          </p:cNvSpPr>
          <p:nvPr/>
        </p:nvSpPr>
        <p:spPr bwMode="auto">
          <a:xfrm>
            <a:off x="3121025" y="5043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5404" name="Oval 12"/>
          <p:cNvSpPr>
            <a:spLocks noChangeArrowheads="1"/>
          </p:cNvSpPr>
          <p:nvPr/>
        </p:nvSpPr>
        <p:spPr bwMode="auto">
          <a:xfrm>
            <a:off x="4381500" y="5029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5" name="Text Box 13"/>
          <p:cNvSpPr txBox="1">
            <a:spLocks noChangeArrowheads="1"/>
          </p:cNvSpPr>
          <p:nvPr/>
        </p:nvSpPr>
        <p:spPr bwMode="auto">
          <a:xfrm>
            <a:off x="4467225" y="5043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 flipH="1">
            <a:off x="2857500" y="3340100"/>
            <a:ext cx="8763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7" name="Line 15"/>
          <p:cNvSpPr>
            <a:spLocks noChangeShapeType="1"/>
          </p:cNvSpPr>
          <p:nvPr/>
        </p:nvSpPr>
        <p:spPr bwMode="auto">
          <a:xfrm>
            <a:off x="4114800" y="3365500"/>
            <a:ext cx="914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8" name="Line 16"/>
          <p:cNvSpPr>
            <a:spLocks noChangeShapeType="1"/>
          </p:cNvSpPr>
          <p:nvPr/>
        </p:nvSpPr>
        <p:spPr bwMode="auto">
          <a:xfrm flipH="1">
            <a:off x="2133600" y="4419600"/>
            <a:ext cx="43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09" name="Line 17"/>
          <p:cNvSpPr>
            <a:spLocks noChangeShapeType="1"/>
          </p:cNvSpPr>
          <p:nvPr/>
        </p:nvSpPr>
        <p:spPr bwMode="auto">
          <a:xfrm>
            <a:off x="2832100" y="4419600"/>
            <a:ext cx="317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10" name="Line 18"/>
          <p:cNvSpPr>
            <a:spLocks noChangeShapeType="1"/>
          </p:cNvSpPr>
          <p:nvPr/>
        </p:nvSpPr>
        <p:spPr bwMode="auto">
          <a:xfrm flipH="1">
            <a:off x="4749800" y="4432300"/>
            <a:ext cx="3810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5411" name="Text Box 19"/>
          <p:cNvSpPr txBox="1">
            <a:spLocks noChangeArrowheads="1"/>
          </p:cNvSpPr>
          <p:nvPr/>
        </p:nvSpPr>
        <p:spPr bwMode="auto">
          <a:xfrm>
            <a:off x="3375026" y="2668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315412" name="Text Box 20"/>
          <p:cNvSpPr txBox="1">
            <a:spLocks noChangeArrowheads="1"/>
          </p:cNvSpPr>
          <p:nvPr/>
        </p:nvSpPr>
        <p:spPr bwMode="auto">
          <a:xfrm>
            <a:off x="4251326" y="46878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5413" name="Text Box 21"/>
          <p:cNvSpPr txBox="1">
            <a:spLocks noChangeArrowheads="1"/>
          </p:cNvSpPr>
          <p:nvPr/>
        </p:nvSpPr>
        <p:spPr bwMode="auto">
          <a:xfrm>
            <a:off x="3336926" y="46878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15414" name="Text Box 22"/>
          <p:cNvSpPr txBox="1">
            <a:spLocks noChangeArrowheads="1"/>
          </p:cNvSpPr>
          <p:nvPr/>
        </p:nvSpPr>
        <p:spPr bwMode="auto">
          <a:xfrm>
            <a:off x="1647826" y="4700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5381626" y="3595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2155826" y="36083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graphicFrame>
        <p:nvGraphicFramePr>
          <p:cNvPr id="315417" name="Group 25"/>
          <p:cNvGraphicFramePr>
            <a:graphicFrameLocks noGrp="1"/>
          </p:cNvGraphicFramePr>
          <p:nvPr/>
        </p:nvGraphicFramePr>
        <p:xfrm>
          <a:off x="6794500" y="4394200"/>
          <a:ext cx="3403600" cy="558800"/>
        </p:xfrm>
        <a:graphic>
          <a:graphicData uri="http://schemas.openxmlformats.org/drawingml/2006/table">
            <a:tbl>
              <a:tblPr/>
              <a:tblGrid>
                <a:gridCol w="56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88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6296025" y="43957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315434" name="Text Box 42"/>
          <p:cNvSpPr txBox="1">
            <a:spLocks noChangeArrowheads="1"/>
          </p:cNvSpPr>
          <p:nvPr/>
        </p:nvSpPr>
        <p:spPr bwMode="auto">
          <a:xfrm>
            <a:off x="68802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315435" name="Text Box 43"/>
          <p:cNvSpPr txBox="1">
            <a:spLocks noChangeArrowheads="1"/>
          </p:cNvSpPr>
          <p:nvPr/>
        </p:nvSpPr>
        <p:spPr bwMode="auto">
          <a:xfrm>
            <a:off x="74771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315436" name="Text Box 44"/>
          <p:cNvSpPr txBox="1">
            <a:spLocks noChangeArrowheads="1"/>
          </p:cNvSpPr>
          <p:nvPr/>
        </p:nvSpPr>
        <p:spPr bwMode="auto">
          <a:xfrm>
            <a:off x="80613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5437" name="Text Box 45"/>
          <p:cNvSpPr txBox="1">
            <a:spLocks noChangeArrowheads="1"/>
          </p:cNvSpPr>
          <p:nvPr/>
        </p:nvSpPr>
        <p:spPr bwMode="auto">
          <a:xfrm>
            <a:off x="85947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5438" name="Text Box 46"/>
          <p:cNvSpPr txBox="1">
            <a:spLocks noChangeArrowheads="1"/>
          </p:cNvSpPr>
          <p:nvPr/>
        </p:nvSpPr>
        <p:spPr bwMode="auto">
          <a:xfrm>
            <a:off x="91662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15439" name="Text Box 47"/>
          <p:cNvSpPr txBox="1">
            <a:spLocks noChangeArrowheads="1"/>
          </p:cNvSpPr>
          <p:nvPr/>
        </p:nvSpPr>
        <p:spPr bwMode="auto">
          <a:xfrm>
            <a:off x="9737725" y="397351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3416300" y="431800"/>
            <a:ext cx="7251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  <a:t>힙은 배열을 이용해서 표현할 수 있다</a:t>
            </a:r>
            <a:endParaRPr kumimoji="1" lang="en-US" altLang="ko-KR" sz="3200" b="1" i="0">
              <a:solidFill>
                <a:srgbClr val="339933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그룹 1"/>
          <p:cNvGrpSpPr>
            <a:grpSpLocks/>
          </p:cNvGrpSpPr>
          <p:nvPr/>
        </p:nvGrpSpPr>
        <p:grpSpPr bwMode="auto">
          <a:xfrm>
            <a:off x="2000250" y="337491"/>
            <a:ext cx="2609850" cy="1789112"/>
            <a:chOff x="123825" y="433388"/>
            <a:chExt cx="4163965" cy="2932112"/>
          </a:xfrm>
        </p:grpSpPr>
        <p:sp>
          <p:nvSpPr>
            <p:cNvPr id="209922" name="Oval 2"/>
            <p:cNvSpPr>
              <a:spLocks noChangeArrowheads="1"/>
            </p:cNvSpPr>
            <p:nvPr/>
          </p:nvSpPr>
          <p:spPr bwMode="auto">
            <a:xfrm>
              <a:off x="2132356" y="610303"/>
              <a:ext cx="559754" cy="5697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23" name="Text Box 3"/>
            <p:cNvSpPr txBox="1">
              <a:spLocks noChangeArrowheads="1"/>
            </p:cNvSpPr>
            <p:nvPr/>
          </p:nvSpPr>
          <p:spPr bwMode="auto">
            <a:xfrm>
              <a:off x="2218472" y="623311"/>
              <a:ext cx="453375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209924" name="Oval 4"/>
            <p:cNvSpPr>
              <a:spLocks noChangeArrowheads="1"/>
            </p:cNvSpPr>
            <p:nvPr/>
          </p:nvSpPr>
          <p:spPr bwMode="auto">
            <a:xfrm>
              <a:off x="901403" y="1650982"/>
              <a:ext cx="559754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25" name="Text Box 5"/>
            <p:cNvSpPr txBox="1">
              <a:spLocks noChangeArrowheads="1"/>
            </p:cNvSpPr>
            <p:nvPr/>
          </p:nvSpPr>
          <p:spPr bwMode="auto">
            <a:xfrm>
              <a:off x="987519" y="1663990"/>
              <a:ext cx="453375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3441826" y="1637973"/>
              <a:ext cx="559755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3527942" y="1653583"/>
              <a:ext cx="453377" cy="50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278328" y="2793127"/>
              <a:ext cx="559754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364444" y="2808737"/>
              <a:ext cx="453375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511813" y="2793127"/>
              <a:ext cx="557222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31" name="Text Box 11"/>
            <p:cNvSpPr txBox="1">
              <a:spLocks noChangeArrowheads="1"/>
            </p:cNvSpPr>
            <p:nvPr/>
          </p:nvSpPr>
          <p:spPr bwMode="auto">
            <a:xfrm>
              <a:off x="1597929" y="2808737"/>
              <a:ext cx="453377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209932" name="Oval 12"/>
            <p:cNvSpPr>
              <a:spLocks noChangeArrowheads="1"/>
            </p:cNvSpPr>
            <p:nvPr/>
          </p:nvSpPr>
          <p:spPr bwMode="auto">
            <a:xfrm>
              <a:off x="2856744" y="2793127"/>
              <a:ext cx="559754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2942860" y="2808737"/>
              <a:ext cx="453375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09934" name="Line 14"/>
            <p:cNvSpPr>
              <a:spLocks noChangeShapeType="1"/>
            </p:cNvSpPr>
            <p:nvPr/>
          </p:nvSpPr>
          <p:spPr bwMode="auto">
            <a:xfrm flipH="1">
              <a:off x="1334516" y="1104626"/>
              <a:ext cx="876358" cy="585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/>
          </p:nvSpPr>
          <p:spPr bwMode="auto">
            <a:xfrm>
              <a:off x="2590797" y="1130643"/>
              <a:ext cx="914351" cy="595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/>
          </p:nvSpPr>
          <p:spPr bwMode="auto">
            <a:xfrm flipH="1">
              <a:off x="610127" y="2184329"/>
              <a:ext cx="430580" cy="608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>
              <a:off x="1309187" y="2184329"/>
              <a:ext cx="316604" cy="647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/>
          </p:nvSpPr>
          <p:spPr bwMode="auto">
            <a:xfrm flipH="1">
              <a:off x="3226537" y="2197339"/>
              <a:ext cx="379924" cy="595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58" name="Text Box 38"/>
            <p:cNvSpPr txBox="1">
              <a:spLocks noChangeArrowheads="1"/>
            </p:cNvSpPr>
            <p:nvPr/>
          </p:nvSpPr>
          <p:spPr bwMode="auto">
            <a:xfrm>
              <a:off x="1851212" y="433388"/>
              <a:ext cx="430580" cy="452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09959" name="Text Box 39"/>
            <p:cNvSpPr txBox="1">
              <a:spLocks noChangeArrowheads="1"/>
            </p:cNvSpPr>
            <p:nvPr/>
          </p:nvSpPr>
          <p:spPr bwMode="auto">
            <a:xfrm>
              <a:off x="2727570" y="2452305"/>
              <a:ext cx="430580" cy="455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209960" name="Text Box 40"/>
            <p:cNvSpPr txBox="1">
              <a:spLocks noChangeArrowheads="1"/>
            </p:cNvSpPr>
            <p:nvPr/>
          </p:nvSpPr>
          <p:spPr bwMode="auto">
            <a:xfrm>
              <a:off x="1813220" y="2452305"/>
              <a:ext cx="430580" cy="455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209961" name="Text Box 41"/>
            <p:cNvSpPr txBox="1">
              <a:spLocks noChangeArrowheads="1"/>
            </p:cNvSpPr>
            <p:nvPr/>
          </p:nvSpPr>
          <p:spPr bwMode="auto">
            <a:xfrm>
              <a:off x="123825" y="2465313"/>
              <a:ext cx="430580" cy="455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09962" name="Text Box 42"/>
            <p:cNvSpPr txBox="1">
              <a:spLocks noChangeArrowheads="1"/>
            </p:cNvSpPr>
            <p:nvPr/>
          </p:nvSpPr>
          <p:spPr bwMode="auto">
            <a:xfrm>
              <a:off x="3857210" y="1359592"/>
              <a:ext cx="430580" cy="455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09963" name="Text Box 43"/>
            <p:cNvSpPr txBox="1">
              <a:spLocks noChangeArrowheads="1"/>
            </p:cNvSpPr>
            <p:nvPr/>
          </p:nvSpPr>
          <p:spPr bwMode="auto">
            <a:xfrm>
              <a:off x="632924" y="1372600"/>
              <a:ext cx="428047" cy="455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2</a:t>
              </a:r>
            </a:p>
          </p:txBody>
        </p:sp>
      </p:grpSp>
      <p:graphicFrame>
        <p:nvGraphicFramePr>
          <p:cNvPr id="209980" name="Group 60"/>
          <p:cNvGraphicFramePr>
            <a:graphicFrameLocks noGrp="1"/>
          </p:cNvGraphicFramePr>
          <p:nvPr/>
        </p:nvGraphicFramePr>
        <p:xfrm>
          <a:off x="2082800" y="2553641"/>
          <a:ext cx="2540000" cy="304800"/>
        </p:xfrm>
        <a:graphic>
          <a:graphicData uri="http://schemas.openxmlformats.org/drawingml/2006/table">
            <a:tbl>
              <a:tblPr/>
              <a:tblGrid>
                <a:gridCol w="42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9981" name="Text Box 61"/>
          <p:cNvSpPr txBox="1">
            <a:spLocks noChangeArrowheads="1"/>
          </p:cNvSpPr>
          <p:nvPr/>
        </p:nvSpPr>
        <p:spPr bwMode="auto">
          <a:xfrm>
            <a:off x="1717675" y="2536179"/>
            <a:ext cx="3063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09982" name="Text Box 62"/>
          <p:cNvSpPr txBox="1">
            <a:spLocks noChangeArrowheads="1"/>
          </p:cNvSpPr>
          <p:nvPr/>
        </p:nvSpPr>
        <p:spPr bwMode="auto">
          <a:xfrm>
            <a:off x="214312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09983" name="Text Box 63"/>
          <p:cNvSpPr txBox="1">
            <a:spLocks noChangeArrowheads="1"/>
          </p:cNvSpPr>
          <p:nvPr/>
        </p:nvSpPr>
        <p:spPr bwMode="auto">
          <a:xfrm>
            <a:off x="256222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09984" name="Text Box 64"/>
          <p:cNvSpPr txBox="1">
            <a:spLocks noChangeArrowheads="1"/>
          </p:cNvSpPr>
          <p:nvPr/>
        </p:nvSpPr>
        <p:spPr bwMode="auto">
          <a:xfrm>
            <a:off x="298767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09985" name="Text Box 65"/>
          <p:cNvSpPr txBox="1">
            <a:spLocks noChangeArrowheads="1"/>
          </p:cNvSpPr>
          <p:nvPr/>
        </p:nvSpPr>
        <p:spPr bwMode="auto">
          <a:xfrm>
            <a:off x="341312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09986" name="Text Box 66"/>
          <p:cNvSpPr txBox="1">
            <a:spLocks noChangeArrowheads="1"/>
          </p:cNvSpPr>
          <p:nvPr/>
        </p:nvSpPr>
        <p:spPr bwMode="auto">
          <a:xfrm>
            <a:off x="384492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209987" name="Text Box 67"/>
          <p:cNvSpPr txBox="1">
            <a:spLocks noChangeArrowheads="1"/>
          </p:cNvSpPr>
          <p:nvPr/>
        </p:nvSpPr>
        <p:spPr bwMode="auto">
          <a:xfrm>
            <a:off x="4257676" y="225995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49" name="AutoShape 56"/>
          <p:cNvSpPr>
            <a:spLocks noChangeArrowheads="1"/>
          </p:cNvSpPr>
          <p:nvPr/>
        </p:nvSpPr>
        <p:spPr bwMode="auto">
          <a:xfrm rot="2390862">
            <a:off x="8016875" y="1788466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pSp>
        <p:nvGrpSpPr>
          <p:cNvPr id="20507" name="그룹 49"/>
          <p:cNvGrpSpPr>
            <a:grpSpLocks/>
          </p:cNvGrpSpPr>
          <p:nvPr/>
        </p:nvGrpSpPr>
        <p:grpSpPr bwMode="auto">
          <a:xfrm>
            <a:off x="5522914" y="450203"/>
            <a:ext cx="2332037" cy="1682750"/>
            <a:chOff x="279400" y="609600"/>
            <a:chExt cx="3721100" cy="2755900"/>
          </a:xfrm>
        </p:grpSpPr>
        <p:sp>
          <p:nvSpPr>
            <p:cNvPr id="51" name="Oval 2"/>
            <p:cNvSpPr>
              <a:spLocks noChangeArrowheads="1"/>
            </p:cNvSpPr>
            <p:nvPr/>
          </p:nvSpPr>
          <p:spPr bwMode="auto">
            <a:xfrm>
              <a:off x="2133618" y="609600"/>
              <a:ext cx="559811" cy="5719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2219743" y="622600"/>
              <a:ext cx="453421" cy="506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902539" y="1652163"/>
              <a:ext cx="557279" cy="569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988664" y="1665162"/>
              <a:ext cx="450889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3440689" y="1639163"/>
              <a:ext cx="559811" cy="5693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3526814" y="1652163"/>
              <a:ext cx="453421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279400" y="2793521"/>
              <a:ext cx="559811" cy="5719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365525" y="2809120"/>
              <a:ext cx="453421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1510479" y="2793521"/>
              <a:ext cx="559811" cy="5719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1596604" y="2809120"/>
              <a:ext cx="453421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61" name="Oval 12"/>
            <p:cNvSpPr>
              <a:spLocks noChangeArrowheads="1"/>
            </p:cNvSpPr>
            <p:nvPr/>
          </p:nvSpPr>
          <p:spPr bwMode="auto">
            <a:xfrm>
              <a:off x="2858080" y="2793521"/>
              <a:ext cx="557279" cy="57197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2944205" y="2809120"/>
              <a:ext cx="453421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H="1">
              <a:off x="1333163" y="1106183"/>
              <a:ext cx="876447" cy="582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>
              <a:off x="2589573" y="1129581"/>
              <a:ext cx="914443" cy="597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608701" y="2185143"/>
              <a:ext cx="433157" cy="608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307832" y="2185143"/>
              <a:ext cx="316635" cy="647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 flipH="1">
              <a:off x="3225376" y="2198143"/>
              <a:ext cx="382497" cy="595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2726359" y="2452934"/>
              <a:ext cx="430624" cy="454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72" name="Text Box 42"/>
            <p:cNvSpPr txBox="1">
              <a:spLocks noChangeArrowheads="1"/>
            </p:cNvSpPr>
            <p:nvPr/>
          </p:nvSpPr>
          <p:spPr bwMode="auto">
            <a:xfrm>
              <a:off x="3554677" y="1254377"/>
              <a:ext cx="430624" cy="454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</p:grpSp>
      <p:grpSp>
        <p:nvGrpSpPr>
          <p:cNvPr id="20508" name="그룹 74"/>
          <p:cNvGrpSpPr>
            <a:grpSpLocks/>
          </p:cNvGrpSpPr>
          <p:nvPr/>
        </p:nvGrpSpPr>
        <p:grpSpPr bwMode="auto">
          <a:xfrm>
            <a:off x="7858125" y="2059929"/>
            <a:ext cx="2332038" cy="1681163"/>
            <a:chOff x="279400" y="609600"/>
            <a:chExt cx="3721100" cy="2755900"/>
          </a:xfrm>
        </p:grpSpPr>
        <p:sp>
          <p:nvSpPr>
            <p:cNvPr id="76" name="Oval 2"/>
            <p:cNvSpPr>
              <a:spLocks noChangeArrowheads="1"/>
            </p:cNvSpPr>
            <p:nvPr/>
          </p:nvSpPr>
          <p:spPr bwMode="auto">
            <a:xfrm>
              <a:off x="2133617" y="609600"/>
              <a:ext cx="559812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77" name="Text Box 3"/>
            <p:cNvSpPr txBox="1">
              <a:spLocks noChangeArrowheads="1"/>
            </p:cNvSpPr>
            <p:nvPr/>
          </p:nvSpPr>
          <p:spPr bwMode="auto">
            <a:xfrm>
              <a:off x="2219742" y="622613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78" name="Oval 4"/>
            <p:cNvSpPr>
              <a:spLocks noChangeArrowheads="1"/>
            </p:cNvSpPr>
            <p:nvPr/>
          </p:nvSpPr>
          <p:spPr bwMode="auto">
            <a:xfrm>
              <a:off x="902538" y="1650544"/>
              <a:ext cx="557278" cy="572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988663" y="1666158"/>
              <a:ext cx="450889" cy="502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440688" y="1637533"/>
              <a:ext cx="559812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3526813" y="1653147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279400" y="2792981"/>
              <a:ext cx="559812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365525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84" name="Oval 10"/>
            <p:cNvSpPr>
              <a:spLocks noChangeArrowheads="1"/>
            </p:cNvSpPr>
            <p:nvPr/>
          </p:nvSpPr>
          <p:spPr bwMode="auto">
            <a:xfrm>
              <a:off x="1510478" y="2792981"/>
              <a:ext cx="559812" cy="572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85" name="Text Box 11"/>
            <p:cNvSpPr txBox="1">
              <a:spLocks noChangeArrowheads="1"/>
            </p:cNvSpPr>
            <p:nvPr/>
          </p:nvSpPr>
          <p:spPr bwMode="auto">
            <a:xfrm>
              <a:off x="1596603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86" name="Oval 12"/>
            <p:cNvSpPr>
              <a:spLocks noChangeArrowheads="1"/>
            </p:cNvSpPr>
            <p:nvPr/>
          </p:nvSpPr>
          <p:spPr bwMode="auto">
            <a:xfrm>
              <a:off x="2858079" y="2792981"/>
              <a:ext cx="557278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87" name="Text Box 13"/>
            <p:cNvSpPr txBox="1">
              <a:spLocks noChangeArrowheads="1"/>
            </p:cNvSpPr>
            <p:nvPr/>
          </p:nvSpPr>
          <p:spPr bwMode="auto">
            <a:xfrm>
              <a:off x="2944204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H="1">
              <a:off x="1333163" y="1104048"/>
              <a:ext cx="876447" cy="585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2589572" y="1130072"/>
              <a:ext cx="914444" cy="595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 flipH="1">
              <a:off x="608701" y="2184029"/>
              <a:ext cx="433158" cy="608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" name="Line 17"/>
            <p:cNvSpPr>
              <a:spLocks noChangeShapeType="1"/>
            </p:cNvSpPr>
            <p:nvPr/>
          </p:nvSpPr>
          <p:spPr bwMode="auto">
            <a:xfrm>
              <a:off x="1307832" y="2184029"/>
              <a:ext cx="316636" cy="64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 flipH="1">
              <a:off x="3225377" y="2197040"/>
              <a:ext cx="382495" cy="595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6" name="Text Box 43"/>
          <p:cNvSpPr txBox="1">
            <a:spLocks noChangeArrowheads="1"/>
          </p:cNvSpPr>
          <p:nvPr/>
        </p:nvSpPr>
        <p:spPr bwMode="auto">
          <a:xfrm>
            <a:off x="8275639" y="2456804"/>
            <a:ext cx="2698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7" name="Text Box 40"/>
          <p:cNvSpPr txBox="1">
            <a:spLocks noChangeArrowheads="1"/>
          </p:cNvSpPr>
          <p:nvPr/>
        </p:nvSpPr>
        <p:spPr bwMode="auto">
          <a:xfrm>
            <a:off x="8780464" y="3191816"/>
            <a:ext cx="2698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98" name="Text Box 41"/>
          <p:cNvSpPr txBox="1">
            <a:spLocks noChangeArrowheads="1"/>
          </p:cNvSpPr>
          <p:nvPr/>
        </p:nvSpPr>
        <p:spPr bwMode="auto">
          <a:xfrm>
            <a:off x="7721601" y="3199754"/>
            <a:ext cx="2698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9" name="AutoShape 56"/>
          <p:cNvSpPr>
            <a:spLocks noChangeArrowheads="1"/>
          </p:cNvSpPr>
          <p:nvPr/>
        </p:nvSpPr>
        <p:spPr bwMode="auto">
          <a:xfrm>
            <a:off x="4965700" y="1155053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cxnSp>
        <p:nvCxnSpPr>
          <p:cNvPr id="20513" name="직선 화살표 연결선 3"/>
          <p:cNvCxnSpPr>
            <a:cxnSpLocks noChangeShapeType="1"/>
          </p:cNvCxnSpPr>
          <p:nvPr/>
        </p:nvCxnSpPr>
        <p:spPr bwMode="auto">
          <a:xfrm>
            <a:off x="8043863" y="2499666"/>
            <a:ext cx="215900" cy="207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4" name="직선 화살표 연결선 101"/>
          <p:cNvCxnSpPr>
            <a:cxnSpLocks noChangeShapeType="1"/>
          </p:cNvCxnSpPr>
          <p:nvPr/>
        </p:nvCxnSpPr>
        <p:spPr bwMode="auto">
          <a:xfrm flipH="1">
            <a:off x="7813675" y="885178"/>
            <a:ext cx="165100" cy="2286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AutoShape 56"/>
          <p:cNvSpPr>
            <a:spLocks noChangeArrowheads="1"/>
          </p:cNvSpPr>
          <p:nvPr/>
        </p:nvSpPr>
        <p:spPr bwMode="auto">
          <a:xfrm rot="8082812">
            <a:off x="8856663" y="40386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pSp>
        <p:nvGrpSpPr>
          <p:cNvPr id="20516" name="그룹 126"/>
          <p:cNvGrpSpPr>
            <a:grpSpLocks/>
          </p:cNvGrpSpPr>
          <p:nvPr/>
        </p:nvGrpSpPr>
        <p:grpSpPr bwMode="auto">
          <a:xfrm>
            <a:off x="5927725" y="4052455"/>
            <a:ext cx="2332038" cy="1681162"/>
            <a:chOff x="279400" y="609600"/>
            <a:chExt cx="3721100" cy="2755900"/>
          </a:xfrm>
        </p:grpSpPr>
        <p:sp>
          <p:nvSpPr>
            <p:cNvPr id="128" name="Oval 2"/>
            <p:cNvSpPr>
              <a:spLocks noChangeArrowheads="1"/>
            </p:cNvSpPr>
            <p:nvPr/>
          </p:nvSpPr>
          <p:spPr bwMode="auto">
            <a:xfrm>
              <a:off x="2133617" y="609600"/>
              <a:ext cx="559812" cy="5725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29" name="Text Box 3"/>
            <p:cNvSpPr txBox="1">
              <a:spLocks noChangeArrowheads="1"/>
            </p:cNvSpPr>
            <p:nvPr/>
          </p:nvSpPr>
          <p:spPr bwMode="auto">
            <a:xfrm>
              <a:off x="2219742" y="622611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30" name="Oval 4"/>
            <p:cNvSpPr>
              <a:spLocks noChangeArrowheads="1"/>
            </p:cNvSpPr>
            <p:nvPr/>
          </p:nvSpPr>
          <p:spPr bwMode="auto">
            <a:xfrm>
              <a:off x="902538" y="1650545"/>
              <a:ext cx="557278" cy="572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1" name="Text Box 5"/>
            <p:cNvSpPr txBox="1">
              <a:spLocks noChangeArrowheads="1"/>
            </p:cNvSpPr>
            <p:nvPr/>
          </p:nvSpPr>
          <p:spPr bwMode="auto">
            <a:xfrm>
              <a:off x="988663" y="1666159"/>
              <a:ext cx="450889" cy="502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32" name="Oval 6"/>
            <p:cNvSpPr>
              <a:spLocks noChangeArrowheads="1"/>
            </p:cNvSpPr>
            <p:nvPr/>
          </p:nvSpPr>
          <p:spPr bwMode="auto">
            <a:xfrm>
              <a:off x="3440688" y="1637532"/>
              <a:ext cx="559812" cy="5725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3526813" y="1653146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34" name="Oval 8"/>
            <p:cNvSpPr>
              <a:spLocks noChangeArrowheads="1"/>
            </p:cNvSpPr>
            <p:nvPr/>
          </p:nvSpPr>
          <p:spPr bwMode="auto">
            <a:xfrm>
              <a:off x="279400" y="2792980"/>
              <a:ext cx="559812" cy="572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5" name="Text Box 9"/>
            <p:cNvSpPr txBox="1">
              <a:spLocks noChangeArrowheads="1"/>
            </p:cNvSpPr>
            <p:nvPr/>
          </p:nvSpPr>
          <p:spPr bwMode="auto">
            <a:xfrm>
              <a:off x="365525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136" name="Oval 10"/>
            <p:cNvSpPr>
              <a:spLocks noChangeArrowheads="1"/>
            </p:cNvSpPr>
            <p:nvPr/>
          </p:nvSpPr>
          <p:spPr bwMode="auto">
            <a:xfrm>
              <a:off x="1510478" y="2792980"/>
              <a:ext cx="559812" cy="572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7" name="Text Box 11"/>
            <p:cNvSpPr txBox="1">
              <a:spLocks noChangeArrowheads="1"/>
            </p:cNvSpPr>
            <p:nvPr/>
          </p:nvSpPr>
          <p:spPr bwMode="auto">
            <a:xfrm>
              <a:off x="1596603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38" name="Oval 12"/>
            <p:cNvSpPr>
              <a:spLocks noChangeArrowheads="1"/>
            </p:cNvSpPr>
            <p:nvPr/>
          </p:nvSpPr>
          <p:spPr bwMode="auto">
            <a:xfrm>
              <a:off x="2858079" y="2792980"/>
              <a:ext cx="557278" cy="572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9" name="Text Box 13"/>
            <p:cNvSpPr txBox="1">
              <a:spLocks noChangeArrowheads="1"/>
            </p:cNvSpPr>
            <p:nvPr/>
          </p:nvSpPr>
          <p:spPr bwMode="auto">
            <a:xfrm>
              <a:off x="2944204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40" name="Line 14"/>
            <p:cNvSpPr>
              <a:spLocks noChangeShapeType="1"/>
            </p:cNvSpPr>
            <p:nvPr/>
          </p:nvSpPr>
          <p:spPr bwMode="auto">
            <a:xfrm flipH="1">
              <a:off x="1333163" y="1104049"/>
              <a:ext cx="876447" cy="585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" name="Line 15"/>
            <p:cNvSpPr>
              <a:spLocks noChangeShapeType="1"/>
            </p:cNvSpPr>
            <p:nvPr/>
          </p:nvSpPr>
          <p:spPr bwMode="auto">
            <a:xfrm>
              <a:off x="2589572" y="1130072"/>
              <a:ext cx="914444" cy="5959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>
              <a:off x="608701" y="2184028"/>
              <a:ext cx="433158" cy="608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Line 17"/>
            <p:cNvSpPr>
              <a:spLocks noChangeShapeType="1"/>
            </p:cNvSpPr>
            <p:nvPr/>
          </p:nvSpPr>
          <p:spPr bwMode="auto">
            <a:xfrm>
              <a:off x="1307832" y="2184028"/>
              <a:ext cx="316636" cy="6479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" name="Line 18"/>
            <p:cNvSpPr>
              <a:spLocks noChangeShapeType="1"/>
            </p:cNvSpPr>
            <p:nvPr/>
          </p:nvSpPr>
          <p:spPr bwMode="auto">
            <a:xfrm flipH="1">
              <a:off x="3225377" y="2197041"/>
              <a:ext cx="382495" cy="5959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517" name="직선 화살표 연결선 147"/>
          <p:cNvCxnSpPr>
            <a:cxnSpLocks noChangeShapeType="1"/>
          </p:cNvCxnSpPr>
          <p:nvPr/>
        </p:nvCxnSpPr>
        <p:spPr bwMode="auto">
          <a:xfrm>
            <a:off x="6886575" y="3863861"/>
            <a:ext cx="215900" cy="2095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 Box 38"/>
          <p:cNvSpPr txBox="1">
            <a:spLocks noChangeArrowheads="1"/>
          </p:cNvSpPr>
          <p:nvPr/>
        </p:nvSpPr>
        <p:spPr bwMode="auto">
          <a:xfrm>
            <a:off x="7132639" y="3798774"/>
            <a:ext cx="2698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52" name="Text Box 42"/>
          <p:cNvSpPr txBox="1">
            <a:spLocks noChangeArrowheads="1"/>
          </p:cNvSpPr>
          <p:nvPr/>
        </p:nvSpPr>
        <p:spPr bwMode="auto">
          <a:xfrm>
            <a:off x="8143875" y="4493995"/>
            <a:ext cx="2682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grpSp>
        <p:nvGrpSpPr>
          <p:cNvPr id="20520" name="그룹 153"/>
          <p:cNvGrpSpPr>
            <a:grpSpLocks/>
          </p:cNvGrpSpPr>
          <p:nvPr/>
        </p:nvGrpSpPr>
        <p:grpSpPr bwMode="auto">
          <a:xfrm>
            <a:off x="2495551" y="3957524"/>
            <a:ext cx="2333625" cy="1681163"/>
            <a:chOff x="279400" y="609600"/>
            <a:chExt cx="3721100" cy="2755900"/>
          </a:xfrm>
        </p:grpSpPr>
        <p:sp>
          <p:nvSpPr>
            <p:cNvPr id="155" name="Oval 2"/>
            <p:cNvSpPr>
              <a:spLocks noChangeArrowheads="1"/>
            </p:cNvSpPr>
            <p:nvPr/>
          </p:nvSpPr>
          <p:spPr bwMode="auto">
            <a:xfrm>
              <a:off x="2132356" y="609600"/>
              <a:ext cx="559431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56" name="Text Box 3"/>
            <p:cNvSpPr txBox="1">
              <a:spLocks noChangeArrowheads="1"/>
            </p:cNvSpPr>
            <p:nvPr/>
          </p:nvSpPr>
          <p:spPr bwMode="auto">
            <a:xfrm>
              <a:off x="2218422" y="622613"/>
              <a:ext cx="453114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57" name="Oval 4"/>
            <p:cNvSpPr>
              <a:spLocks noChangeArrowheads="1"/>
            </p:cNvSpPr>
            <p:nvPr/>
          </p:nvSpPr>
          <p:spPr bwMode="auto">
            <a:xfrm>
              <a:off x="902115" y="1650544"/>
              <a:ext cx="559431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58" name="Text Box 5"/>
            <p:cNvSpPr txBox="1">
              <a:spLocks noChangeArrowheads="1"/>
            </p:cNvSpPr>
            <p:nvPr/>
          </p:nvSpPr>
          <p:spPr bwMode="auto">
            <a:xfrm>
              <a:off x="988181" y="1666158"/>
              <a:ext cx="453114" cy="502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59" name="Oval 6"/>
            <p:cNvSpPr>
              <a:spLocks noChangeArrowheads="1"/>
            </p:cNvSpPr>
            <p:nvPr/>
          </p:nvSpPr>
          <p:spPr bwMode="auto">
            <a:xfrm>
              <a:off x="3441070" y="1637533"/>
              <a:ext cx="559430" cy="572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60" name="Text Box 7"/>
            <p:cNvSpPr txBox="1">
              <a:spLocks noChangeArrowheads="1"/>
            </p:cNvSpPr>
            <p:nvPr/>
          </p:nvSpPr>
          <p:spPr bwMode="auto">
            <a:xfrm>
              <a:off x="3527136" y="1653147"/>
              <a:ext cx="45311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279400" y="2792981"/>
              <a:ext cx="559431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62" name="Text Box 9"/>
            <p:cNvSpPr txBox="1">
              <a:spLocks noChangeArrowheads="1"/>
            </p:cNvSpPr>
            <p:nvPr/>
          </p:nvSpPr>
          <p:spPr bwMode="auto">
            <a:xfrm>
              <a:off x="365466" y="2808595"/>
              <a:ext cx="453114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163" name="Oval 10"/>
            <p:cNvSpPr>
              <a:spLocks noChangeArrowheads="1"/>
            </p:cNvSpPr>
            <p:nvPr/>
          </p:nvSpPr>
          <p:spPr bwMode="auto">
            <a:xfrm>
              <a:off x="1512173" y="2792981"/>
              <a:ext cx="556899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64" name="Text Box 11"/>
            <p:cNvSpPr txBox="1">
              <a:spLocks noChangeArrowheads="1"/>
            </p:cNvSpPr>
            <p:nvPr/>
          </p:nvSpPr>
          <p:spPr bwMode="auto">
            <a:xfrm>
              <a:off x="1598240" y="2808595"/>
              <a:ext cx="45311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65" name="Oval 12"/>
            <p:cNvSpPr>
              <a:spLocks noChangeArrowheads="1"/>
            </p:cNvSpPr>
            <p:nvPr/>
          </p:nvSpPr>
          <p:spPr bwMode="auto">
            <a:xfrm>
              <a:off x="2856325" y="2792981"/>
              <a:ext cx="559431" cy="572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66" name="Text Box 13"/>
            <p:cNvSpPr txBox="1">
              <a:spLocks noChangeArrowheads="1"/>
            </p:cNvSpPr>
            <p:nvPr/>
          </p:nvSpPr>
          <p:spPr bwMode="auto">
            <a:xfrm>
              <a:off x="2942391" y="2808595"/>
              <a:ext cx="453114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67" name="Line 14"/>
            <p:cNvSpPr>
              <a:spLocks noChangeShapeType="1"/>
            </p:cNvSpPr>
            <p:nvPr/>
          </p:nvSpPr>
          <p:spPr bwMode="auto">
            <a:xfrm flipH="1">
              <a:off x="1332446" y="1104048"/>
              <a:ext cx="878383" cy="585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" name="Line 15"/>
            <p:cNvSpPr>
              <a:spLocks noChangeShapeType="1"/>
            </p:cNvSpPr>
            <p:nvPr/>
          </p:nvSpPr>
          <p:spPr bwMode="auto">
            <a:xfrm>
              <a:off x="2590533" y="1130072"/>
              <a:ext cx="913820" cy="595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" name="Line 16"/>
            <p:cNvSpPr>
              <a:spLocks noChangeShapeType="1"/>
            </p:cNvSpPr>
            <p:nvPr/>
          </p:nvSpPr>
          <p:spPr bwMode="auto">
            <a:xfrm flipH="1">
              <a:off x="608477" y="2184029"/>
              <a:ext cx="432863" cy="608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1307132" y="2184029"/>
              <a:ext cx="318951" cy="64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" name="Line 18"/>
            <p:cNvSpPr>
              <a:spLocks noChangeShapeType="1"/>
            </p:cNvSpPr>
            <p:nvPr/>
          </p:nvSpPr>
          <p:spPr bwMode="auto">
            <a:xfrm flipH="1">
              <a:off x="3225904" y="2197040"/>
              <a:ext cx="379704" cy="595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521" name="직선 화살표 연결선 171"/>
          <p:cNvCxnSpPr>
            <a:cxnSpLocks noChangeShapeType="1"/>
          </p:cNvCxnSpPr>
          <p:nvPr/>
        </p:nvCxnSpPr>
        <p:spPr bwMode="auto">
          <a:xfrm flipH="1">
            <a:off x="4827588" y="4409961"/>
            <a:ext cx="169862" cy="207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Text Box 39"/>
          <p:cNvSpPr txBox="1">
            <a:spLocks noChangeArrowheads="1"/>
          </p:cNvSpPr>
          <p:nvPr/>
        </p:nvSpPr>
        <p:spPr bwMode="auto">
          <a:xfrm>
            <a:off x="4003676" y="5113224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75" name="Text Box 42"/>
          <p:cNvSpPr txBox="1">
            <a:spLocks noChangeArrowheads="1"/>
          </p:cNvSpPr>
          <p:nvPr/>
        </p:nvSpPr>
        <p:spPr bwMode="auto">
          <a:xfrm>
            <a:off x="4538664" y="4338524"/>
            <a:ext cx="2698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76" name="AutoShape 56"/>
          <p:cNvSpPr>
            <a:spLocks noChangeArrowheads="1"/>
          </p:cNvSpPr>
          <p:nvPr/>
        </p:nvSpPr>
        <p:spPr bwMode="auto">
          <a:xfrm rot="10800000">
            <a:off x="5370513" y="4641736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178" name="Group 60"/>
          <p:cNvGraphicFramePr>
            <a:graphicFrameLocks noGrp="1"/>
          </p:cNvGraphicFramePr>
          <p:nvPr/>
        </p:nvGraphicFramePr>
        <p:xfrm>
          <a:off x="2497138" y="6135573"/>
          <a:ext cx="2540000" cy="304800"/>
        </p:xfrm>
        <a:graphic>
          <a:graphicData uri="http://schemas.openxmlformats.org/drawingml/2006/table">
            <a:tbl>
              <a:tblPr/>
              <a:tblGrid>
                <a:gridCol w="42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9" name="Text Box 61"/>
          <p:cNvSpPr txBox="1">
            <a:spLocks noChangeArrowheads="1"/>
          </p:cNvSpPr>
          <p:nvPr/>
        </p:nvSpPr>
        <p:spPr bwMode="auto">
          <a:xfrm>
            <a:off x="2133600" y="6118112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80" name="Text Box 62"/>
          <p:cNvSpPr txBox="1">
            <a:spLocks noChangeArrowheads="1"/>
          </p:cNvSpPr>
          <p:nvPr/>
        </p:nvSpPr>
        <p:spPr bwMode="auto">
          <a:xfrm>
            <a:off x="255746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81" name="Text Box 63"/>
          <p:cNvSpPr txBox="1">
            <a:spLocks noChangeArrowheads="1"/>
          </p:cNvSpPr>
          <p:nvPr/>
        </p:nvSpPr>
        <p:spPr bwMode="auto">
          <a:xfrm>
            <a:off x="297656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82" name="Text Box 64"/>
          <p:cNvSpPr txBox="1">
            <a:spLocks noChangeArrowheads="1"/>
          </p:cNvSpPr>
          <p:nvPr/>
        </p:nvSpPr>
        <p:spPr bwMode="auto">
          <a:xfrm>
            <a:off x="340201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83" name="Text Box 65"/>
          <p:cNvSpPr txBox="1">
            <a:spLocks noChangeArrowheads="1"/>
          </p:cNvSpPr>
          <p:nvPr/>
        </p:nvSpPr>
        <p:spPr bwMode="auto">
          <a:xfrm>
            <a:off x="382746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84" name="Text Box 66"/>
          <p:cNvSpPr txBox="1">
            <a:spLocks noChangeArrowheads="1"/>
          </p:cNvSpPr>
          <p:nvPr/>
        </p:nvSpPr>
        <p:spPr bwMode="auto">
          <a:xfrm>
            <a:off x="425926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85" name="Text Box 67"/>
          <p:cNvSpPr txBox="1">
            <a:spLocks noChangeArrowheads="1"/>
          </p:cNvSpPr>
          <p:nvPr/>
        </p:nvSpPr>
        <p:spPr bwMode="auto">
          <a:xfrm>
            <a:off x="4672014" y="5841887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20548" name="Text Box 179"/>
          <p:cNvSpPr txBox="1">
            <a:spLocks noChangeArrowheads="1"/>
          </p:cNvSpPr>
          <p:nvPr/>
        </p:nvSpPr>
        <p:spPr bwMode="auto">
          <a:xfrm>
            <a:off x="1863726" y="562917"/>
            <a:ext cx="466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20549" name="Text Box 179"/>
          <p:cNvSpPr txBox="1">
            <a:spLocks noChangeArrowheads="1"/>
          </p:cNvSpPr>
          <p:nvPr/>
        </p:nvSpPr>
        <p:spPr bwMode="auto">
          <a:xfrm>
            <a:off x="5522914" y="562917"/>
            <a:ext cx="466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20550" name="Text Box 179"/>
          <p:cNvSpPr txBox="1">
            <a:spLocks noChangeArrowheads="1"/>
          </p:cNvSpPr>
          <p:nvPr/>
        </p:nvSpPr>
        <p:spPr bwMode="auto">
          <a:xfrm>
            <a:off x="9680576" y="1896417"/>
            <a:ext cx="454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20551" name="Text Box 179"/>
          <p:cNvSpPr txBox="1">
            <a:spLocks noChangeArrowheads="1"/>
          </p:cNvSpPr>
          <p:nvPr/>
        </p:nvSpPr>
        <p:spPr bwMode="auto">
          <a:xfrm>
            <a:off x="5997576" y="3673362"/>
            <a:ext cx="466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20552" name="Text Box 179"/>
          <p:cNvSpPr txBox="1">
            <a:spLocks noChangeArrowheads="1"/>
          </p:cNvSpPr>
          <p:nvPr/>
        </p:nvSpPr>
        <p:spPr bwMode="auto">
          <a:xfrm>
            <a:off x="2765426" y="3689237"/>
            <a:ext cx="466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145" name="Rectangle 111"/>
          <p:cNvSpPr>
            <a:spLocks noChangeArrowheads="1"/>
          </p:cNvSpPr>
          <p:nvPr/>
        </p:nvSpPr>
        <p:spPr bwMode="auto">
          <a:xfrm>
            <a:off x="7862888" y="389878"/>
            <a:ext cx="2716214" cy="78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b="1" i="0" dirty="0" err="1">
                <a:solidFill>
                  <a:srgbClr val="339933"/>
                </a:solidFill>
                <a:latin typeface="Times" panose="02020603050405020304" pitchFamily="18" charset="0"/>
              </a:rPr>
              <a:t>힙</a:t>
            </a:r>
            <a:r>
              <a:rPr kumimoji="1" lang="ko-KR" altLang="en-US" b="1" i="0" dirty="0">
                <a:solidFill>
                  <a:srgbClr val="339933"/>
                </a:solidFill>
                <a:latin typeface="Times" panose="02020603050405020304" pitchFamily="18" charset="0"/>
              </a:rPr>
              <a:t> 만들기</a:t>
            </a:r>
            <a:r>
              <a:rPr kumimoji="1" lang="en-US" altLang="ko-KR" b="1" i="0" dirty="0">
                <a:solidFill>
                  <a:srgbClr val="339933"/>
                </a:solidFill>
                <a:latin typeface="Times" panose="02020603050405020304" pitchFamily="18" charset="0"/>
              </a:rPr>
              <a:t/>
            </a:r>
            <a:br>
              <a:rPr kumimoji="1" lang="en-US" altLang="ko-KR" b="1" i="0" dirty="0">
                <a:solidFill>
                  <a:srgbClr val="339933"/>
                </a:solidFill>
                <a:latin typeface="Times" panose="02020603050405020304" pitchFamily="18" charset="0"/>
              </a:rPr>
            </a:br>
            <a:r>
              <a:rPr lang="en-US" altLang="ko-KR" dirty="0" err="1"/>
              <a:t>buildHeap</a:t>
            </a:r>
            <a:endParaRPr kumimoji="1" lang="ko-KR" altLang="en-US" b="1" i="0" dirty="0">
              <a:solidFill>
                <a:srgbClr val="339933"/>
              </a:solidFill>
              <a:latin typeface="Times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AEE02A-58D4-4AE1-B5EA-06E81B05548E}"/>
              </a:ext>
            </a:extLst>
          </p:cNvPr>
          <p:cNvSpPr/>
          <p:nvPr/>
        </p:nvSpPr>
        <p:spPr bwMode="auto">
          <a:xfrm>
            <a:off x="7326313" y="4517806"/>
            <a:ext cx="1219200" cy="132408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8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34003-7829-459D-822B-58C5E5BAD853}"/>
              </a:ext>
            </a:extLst>
          </p:cNvPr>
          <p:cNvSpPr txBox="1"/>
          <p:nvPr/>
        </p:nvSpPr>
        <p:spPr>
          <a:xfrm>
            <a:off x="9074150" y="538436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재귀호출</a:t>
            </a:r>
            <a:endParaRPr lang="en-US" altLang="ko-KR" dirty="0"/>
          </a:p>
          <a:p>
            <a:r>
              <a:rPr lang="en-US" altLang="ko-KR" dirty="0" err="1"/>
              <a:t>heapify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82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689</Words>
  <Application>Microsoft Office PowerPoint</Application>
  <PresentationFormat>와이드스크린</PresentationFormat>
  <Paragraphs>417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MS PGothic</vt:lpstr>
      <vt:lpstr>MS PGothic</vt:lpstr>
      <vt:lpstr>굴림</vt:lpstr>
      <vt:lpstr>맑은 고딕</vt:lpstr>
      <vt:lpstr>함초롬돋움</vt:lpstr>
      <vt:lpstr>Arial</vt:lpstr>
      <vt:lpstr>Cambria Math</vt:lpstr>
      <vt:lpstr>Times</vt:lpstr>
      <vt:lpstr>Wingdings</vt:lpstr>
      <vt:lpstr>Office 테마</vt:lpstr>
      <vt:lpstr>PowerPoint 프레젠테이션</vt:lpstr>
      <vt:lpstr>정렬-이진검색트리</vt:lpstr>
      <vt:lpstr>PowerPoint 프레젠테이션</vt:lpstr>
      <vt:lpstr>PowerPoint 프레젠테이션</vt:lpstr>
      <vt:lpstr>PowerPoint 프레젠테이션</vt:lpstr>
      <vt:lpstr>PowerPoint 프레젠테이션</vt:lpstr>
      <vt:lpstr>힙정렬</vt:lpstr>
      <vt:lpstr>PowerPoint 프레젠테이션</vt:lpstr>
      <vt:lpstr>PowerPoint 프레젠테이션</vt:lpstr>
      <vt:lpstr>힙정렬</vt:lpstr>
      <vt:lpstr>PowerPoint 프레젠테이션</vt:lpstr>
      <vt:lpstr>PowerPoint 프레젠테이션</vt:lpstr>
      <vt:lpstr>힙정렬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Yunhee Kang</dc:creator>
  <cp:lastModifiedBy>Yunhee Kang</cp:lastModifiedBy>
  <cp:revision>8</cp:revision>
  <dcterms:created xsi:type="dcterms:W3CDTF">2020-04-23T23:29:58Z</dcterms:created>
  <dcterms:modified xsi:type="dcterms:W3CDTF">2020-05-01T00:01:27Z</dcterms:modified>
</cp:coreProperties>
</file>