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62" r:id="rId5"/>
    <p:sldId id="258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015" autoAdjust="0"/>
  </p:normalViewPr>
  <p:slideViewPr>
    <p:cSldViewPr snapToGrid="0">
      <p:cViewPr varScale="1">
        <p:scale>
          <a:sx n="65" d="100"/>
          <a:sy n="65" d="100"/>
        </p:scale>
        <p:origin x="13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F8F7C-CF02-44F6-9E3E-BFD01BF9C3C6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AA2DC-0452-4612-9D7F-082F28767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282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program-for-program-for-fibonacci-numbers-2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yedtousifahmed/fibonacci-iterative-vs-recursive-5182d7783055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https://www.geeksforgeeks.org/python-program-for-program-for-fibonacci-numbers-2/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AA2DC-0452-4612-9D7F-082F28767BC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681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https://medium.com/@syedtousifahmed/fibonacci-iterative-vs-recursive-5182d7783055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AA2DC-0452-4612-9D7F-082F28767BC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62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4F91-F0F8-4463-92FA-4504FC3318C7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457A-800F-44CB-B4EE-C538698B5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03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4F91-F0F8-4463-92FA-4504FC3318C7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457A-800F-44CB-B4EE-C538698B5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67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4F91-F0F8-4463-92FA-4504FC3318C7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457A-800F-44CB-B4EE-C538698B5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72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4F91-F0F8-4463-92FA-4504FC3318C7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457A-800F-44CB-B4EE-C538698B5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6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4F91-F0F8-4463-92FA-4504FC3318C7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457A-800F-44CB-B4EE-C538698B5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09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4F91-F0F8-4463-92FA-4504FC3318C7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457A-800F-44CB-B4EE-C538698B5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76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4F91-F0F8-4463-92FA-4504FC3318C7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457A-800F-44CB-B4EE-C538698B5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17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4F91-F0F8-4463-92FA-4504FC3318C7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457A-800F-44CB-B4EE-C538698B5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87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4F91-F0F8-4463-92FA-4504FC3318C7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457A-800F-44CB-B4EE-C538698B5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6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4F91-F0F8-4463-92FA-4504FC3318C7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457A-800F-44CB-B4EE-C538698B5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15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4F91-F0F8-4463-92FA-4504FC3318C7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457A-800F-44CB-B4EE-C538698B5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09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54F91-F0F8-4463-92FA-4504FC3318C7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5457A-800F-44CB-B4EE-C538698B5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30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피보나치 수열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알고리즘 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백석대학교 강윤희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844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재귀</a:t>
            </a:r>
            <a:r>
              <a:rPr lang="en-US" altLang="ko-KR" dirty="0" smtClean="0"/>
              <a:t>)</a:t>
            </a:r>
            <a:r>
              <a:rPr lang="ko-KR" altLang="en-US" dirty="0" smtClean="0"/>
              <a:t>피보나치 수열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점화식</a:t>
            </a:r>
            <a:r>
              <a:rPr lang="ko-KR" altLang="en-US" dirty="0" smtClean="0"/>
              <a:t> 표현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fib(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 </a:t>
            </a:r>
            <a:r>
              <a:rPr lang="en-US" altLang="ko-KR" dirty="0"/>
              <a:t>= </a:t>
            </a:r>
            <a:r>
              <a:rPr lang="en-US" altLang="ko-KR" dirty="0" smtClean="0"/>
              <a:t>fib (i-1</a:t>
            </a:r>
            <a:r>
              <a:rPr lang="en-US" altLang="ko-KR" dirty="0"/>
              <a:t>) + </a:t>
            </a:r>
            <a:r>
              <a:rPr lang="en-US" altLang="ko-KR" dirty="0" smtClean="0"/>
              <a:t>fib (i-2)</a:t>
            </a:r>
            <a:endParaRPr lang="pt-BR" altLang="ko-KR" dirty="0" smtClean="0"/>
          </a:p>
        </p:txBody>
      </p:sp>
      <p:pic>
        <p:nvPicPr>
          <p:cNvPr id="1029" name="Picture 5" descr="The tree-recursive process generated in computing for the 5th Fibonacci numb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80752"/>
            <a:ext cx="5641731" cy="345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7022123" y="175782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Fibonacci(n): </a:t>
            </a:r>
          </a:p>
          <a:p>
            <a:r>
              <a:rPr lang="en-US" altLang="ko-KR" dirty="0" smtClean="0"/>
              <a:t>    if n&lt;0: </a:t>
            </a:r>
          </a:p>
          <a:p>
            <a:r>
              <a:rPr lang="en-US" altLang="ko-KR" dirty="0" smtClean="0"/>
              <a:t>        print("Incorrect input") </a:t>
            </a:r>
          </a:p>
          <a:p>
            <a:r>
              <a:rPr lang="en-US" altLang="ko-KR" dirty="0" smtClean="0"/>
              <a:t>    # First Fibonacci number is 0 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n==1: </a:t>
            </a:r>
          </a:p>
          <a:p>
            <a:r>
              <a:rPr lang="en-US" altLang="ko-KR" dirty="0" smtClean="0"/>
              <a:t>        return 0</a:t>
            </a:r>
          </a:p>
          <a:p>
            <a:r>
              <a:rPr lang="en-US" altLang="ko-KR" dirty="0" smtClean="0"/>
              <a:t>    # Second Fibonacci number is 1 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n==2: </a:t>
            </a:r>
          </a:p>
          <a:p>
            <a:r>
              <a:rPr lang="en-US" altLang="ko-KR" dirty="0" smtClean="0"/>
              <a:t>        return 1</a:t>
            </a:r>
          </a:p>
          <a:p>
            <a:r>
              <a:rPr lang="en-US" altLang="ko-KR" dirty="0" smtClean="0"/>
              <a:t>    else: </a:t>
            </a:r>
          </a:p>
          <a:p>
            <a:r>
              <a:rPr lang="en-US" altLang="ko-KR" dirty="0" smtClean="0"/>
              <a:t>        return Fibonacci(n-1)+Fibonacci(n-2) </a:t>
            </a:r>
          </a:p>
          <a:p>
            <a:r>
              <a:rPr lang="en-US" altLang="ko-KR" dirty="0" smtClean="0"/>
              <a:t>  </a:t>
            </a:r>
          </a:p>
          <a:p>
            <a:r>
              <a:rPr lang="en-US" altLang="ko-KR" dirty="0" smtClean="0"/>
              <a:t># Driver Program </a:t>
            </a:r>
          </a:p>
          <a:p>
            <a:r>
              <a:rPr lang="en-US" altLang="ko-KR" dirty="0" smtClean="0"/>
              <a:t>  </a:t>
            </a:r>
          </a:p>
          <a:p>
            <a:r>
              <a:rPr lang="en-US" altLang="ko-KR" dirty="0" smtClean="0"/>
              <a:t>print(Fibonacci(5))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359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08184" y="2288739"/>
            <a:ext cx="94605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dirty="0" smtClean="0"/>
              <a:t>for </a:t>
            </a:r>
            <a:r>
              <a:rPr lang="fr-FR" altLang="ko-KR" dirty="0"/>
              <a:t>n &gt; 1:</a:t>
            </a:r>
          </a:p>
          <a:p>
            <a:r>
              <a:rPr lang="fr-FR" altLang="ko-KR" dirty="0"/>
              <a:t>T(n) = T(n-1) + T(n-2) + 4 (1 comparison, 2 subtractions, 1 addition</a:t>
            </a:r>
            <a:r>
              <a:rPr lang="fr-FR" altLang="ko-KR" dirty="0" smtClean="0"/>
              <a:t>)</a:t>
            </a:r>
          </a:p>
          <a:p>
            <a:endParaRPr lang="fr-FR" altLang="ko-KR" dirty="0"/>
          </a:p>
          <a:p>
            <a:endParaRPr lang="en-US" altLang="ko-KR" dirty="0"/>
          </a:p>
          <a:p>
            <a:r>
              <a:rPr lang="en-US" altLang="ko-KR" dirty="0" smtClean="0"/>
              <a:t>T(n</a:t>
            </a:r>
            <a:r>
              <a:rPr lang="en-US" altLang="ko-KR" dirty="0"/>
              <a:t>) = T(n-1) + T(n-2) + c</a:t>
            </a:r>
          </a:p>
          <a:p>
            <a:r>
              <a:rPr lang="en-US" altLang="ko-KR" dirty="0"/>
              <a:t>     = 2T(n-2) + c    //from the approximation T(n-1) ~ T(n-2)</a:t>
            </a:r>
          </a:p>
          <a:p>
            <a:r>
              <a:rPr lang="en-US" altLang="ko-KR" dirty="0"/>
              <a:t>     = 2*(2T(n-4) + c) + c</a:t>
            </a:r>
          </a:p>
          <a:p>
            <a:r>
              <a:rPr lang="en-US" altLang="ko-KR" dirty="0"/>
              <a:t>     = 4T(n-4) + 3c</a:t>
            </a:r>
          </a:p>
          <a:p>
            <a:r>
              <a:rPr lang="en-US" altLang="ko-KR" dirty="0"/>
              <a:t>     = 8T(n-6) + 7c</a:t>
            </a:r>
          </a:p>
          <a:p>
            <a:r>
              <a:rPr lang="en-US" altLang="ko-KR" dirty="0"/>
              <a:t>     = </a:t>
            </a:r>
            <a:r>
              <a:rPr lang="en-US" altLang="ko-KR" dirty="0" smtClean="0"/>
              <a:t>2</a:t>
            </a:r>
            <a:r>
              <a:rPr lang="en-US" altLang="ko-KR" baseline="30000" dirty="0" smtClean="0"/>
              <a:t>k</a:t>
            </a:r>
            <a:r>
              <a:rPr lang="en-US" altLang="ko-KR" dirty="0" smtClean="0"/>
              <a:t> </a:t>
            </a:r>
            <a:r>
              <a:rPr lang="en-US" altLang="ko-KR" dirty="0"/>
              <a:t>* T(n - 2k) + (</a:t>
            </a:r>
            <a:r>
              <a:rPr lang="en-US" altLang="ko-KR" dirty="0" smtClean="0"/>
              <a:t>2</a:t>
            </a:r>
            <a:r>
              <a:rPr lang="en-US" altLang="ko-KR" baseline="30000" dirty="0"/>
              <a:t>k</a:t>
            </a:r>
            <a:r>
              <a:rPr lang="en-US" altLang="ko-KR" dirty="0" smtClean="0"/>
              <a:t> </a:t>
            </a:r>
            <a:r>
              <a:rPr lang="en-US" altLang="ko-KR" dirty="0"/>
              <a:t>- 1)*c</a:t>
            </a:r>
          </a:p>
          <a:p>
            <a:r>
              <a:rPr lang="en-US" altLang="ko-KR" dirty="0"/>
              <a:t>Let's find the value of k for which: n - 2k = 0</a:t>
            </a:r>
          </a:p>
          <a:p>
            <a:r>
              <a:rPr lang="en-US" altLang="ko-KR" dirty="0"/>
              <a:t>k = n/2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345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38200" y="2507123"/>
            <a:ext cx="9220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T(n) = T(n-1) + T(n-2) + c</a:t>
            </a:r>
          </a:p>
          <a:p>
            <a:r>
              <a:rPr lang="en-US" altLang="ko-KR" dirty="0"/>
              <a:t>     = 2T(n-1) + c    //from the approximation T(n-1) ~ T(n-2)</a:t>
            </a:r>
          </a:p>
          <a:p>
            <a:r>
              <a:rPr lang="en-US" altLang="ko-KR" dirty="0"/>
              <a:t>     = 2*(2T(n-2) + c) + c</a:t>
            </a:r>
          </a:p>
          <a:p>
            <a:r>
              <a:rPr lang="en-US" altLang="ko-KR" dirty="0"/>
              <a:t>     = 4T(n-2) + 3c</a:t>
            </a:r>
          </a:p>
          <a:p>
            <a:r>
              <a:rPr lang="en-US" altLang="ko-KR" dirty="0"/>
              <a:t>     = 8T(n-3) + 7c</a:t>
            </a:r>
          </a:p>
          <a:p>
            <a:r>
              <a:rPr lang="en-US" altLang="ko-KR" dirty="0"/>
              <a:t>     = </a:t>
            </a:r>
            <a:r>
              <a:rPr lang="en-US" altLang="ko-KR" dirty="0" smtClean="0"/>
              <a:t>2</a:t>
            </a:r>
            <a:r>
              <a:rPr lang="en-US" altLang="ko-KR" baseline="30000" dirty="0"/>
              <a:t>k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/>
              <a:t>* T(n - k) + (</a:t>
            </a:r>
            <a:r>
              <a:rPr lang="en-US" altLang="ko-KR" dirty="0" smtClean="0"/>
              <a:t>2</a:t>
            </a:r>
            <a:r>
              <a:rPr lang="en-US" altLang="ko-KR" baseline="30000" dirty="0"/>
              <a:t>k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/>
              <a:t>- 1)*</a:t>
            </a:r>
            <a:r>
              <a:rPr lang="en-US" altLang="ko-KR" dirty="0" smtClean="0"/>
              <a:t>c</a:t>
            </a:r>
          </a:p>
          <a:p>
            <a:r>
              <a:rPr lang="pt-BR" altLang="ko-KR" dirty="0"/>
              <a:t>n - k = 0</a:t>
            </a:r>
          </a:p>
          <a:p>
            <a:r>
              <a:rPr lang="pt-BR" altLang="ko-KR" dirty="0"/>
              <a:t>k = n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pt-BR" altLang="ko-KR" dirty="0"/>
              <a:t>T(n) = </a:t>
            </a:r>
            <a:r>
              <a:rPr lang="pt-BR" altLang="ko-KR" dirty="0" smtClean="0"/>
              <a:t>2</a:t>
            </a:r>
            <a:r>
              <a:rPr lang="en-US" altLang="ko-KR" baseline="30000" dirty="0" smtClean="0"/>
              <a:t>n</a:t>
            </a:r>
            <a:r>
              <a:rPr lang="pt-BR" altLang="ko-KR" dirty="0" smtClean="0"/>
              <a:t> </a:t>
            </a:r>
            <a:r>
              <a:rPr lang="pt-BR" altLang="ko-KR" dirty="0"/>
              <a:t>* T(0) + (</a:t>
            </a:r>
            <a:r>
              <a:rPr lang="pt-BR" altLang="ko-KR" dirty="0" smtClean="0"/>
              <a:t>2</a:t>
            </a:r>
            <a:r>
              <a:rPr lang="en-US" altLang="ko-KR" baseline="30000" dirty="0" smtClean="0"/>
              <a:t>n</a:t>
            </a:r>
            <a:r>
              <a:rPr lang="pt-BR" altLang="ko-KR" dirty="0" smtClean="0"/>
              <a:t> </a:t>
            </a:r>
            <a:r>
              <a:rPr lang="pt-BR" altLang="ko-KR" dirty="0"/>
              <a:t>- 1)*c</a:t>
            </a:r>
          </a:p>
          <a:p>
            <a:r>
              <a:rPr lang="pt-BR" altLang="ko-KR" dirty="0"/>
              <a:t>     </a:t>
            </a:r>
            <a:r>
              <a:rPr lang="pt-BR" altLang="ko-KR" dirty="0" smtClean="0"/>
              <a:t> = 2</a:t>
            </a:r>
            <a:r>
              <a:rPr lang="en-US" altLang="ko-KR" baseline="30000" dirty="0" smtClean="0"/>
              <a:t>n</a:t>
            </a:r>
            <a:r>
              <a:rPr lang="pt-BR" altLang="ko-KR" dirty="0" smtClean="0"/>
              <a:t> </a:t>
            </a:r>
            <a:r>
              <a:rPr lang="pt-BR" altLang="ko-KR" dirty="0"/>
              <a:t>* (1 + c) - c</a:t>
            </a:r>
          </a:p>
          <a:p>
            <a:r>
              <a:rPr lang="pt-BR" altLang="ko-KR" dirty="0"/>
              <a:t>i.e. T(n) ~ </a:t>
            </a:r>
            <a:r>
              <a:rPr lang="pt-BR" altLang="ko-KR" dirty="0" smtClean="0"/>
              <a:t>2</a:t>
            </a:r>
            <a:r>
              <a:rPr lang="en-US" altLang="ko-KR" baseline="30000" dirty="0" smtClean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239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동적 프로그래밍</a:t>
            </a:r>
            <a:r>
              <a:rPr lang="en-US" altLang="ko-KR" dirty="0" smtClean="0"/>
              <a:t>) </a:t>
            </a:r>
            <a:r>
              <a:rPr lang="ko-KR" altLang="en-US" dirty="0" smtClean="0"/>
              <a:t>피보나치 수열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불필요한 </a:t>
            </a:r>
            <a:r>
              <a:rPr lang="ko-KR" altLang="en-US" dirty="0" err="1" smtClean="0"/>
              <a:t>재귀호출</a:t>
            </a:r>
            <a:r>
              <a:rPr lang="ko-KR" altLang="en-US" dirty="0" smtClean="0"/>
              <a:t> 제거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021516" y="2816354"/>
            <a:ext cx="291318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0" i="0" dirty="0" smtClean="0">
                <a:effectLst/>
                <a:ea typeface="한컴돋움" panose="02030600000101010101" pitchFamily="18" charset="2"/>
                <a:cs typeface="한컴돋움" panose="02030600000101010101" pitchFamily="18" charset="2"/>
              </a:rPr>
              <a:t>T(n) = T(n-1) + c</a:t>
            </a:r>
            <a:r>
              <a:rPr lang="en-US" altLang="ko-KR" sz="2000" dirty="0" smtClean="0">
                <a:ea typeface="한컴돋움" panose="02030600000101010101" pitchFamily="18" charset="2"/>
                <a:cs typeface="한컴돋움" panose="02030600000101010101" pitchFamily="18" charset="2"/>
              </a:rPr>
              <a:t/>
            </a:r>
            <a:br>
              <a:rPr lang="en-US" altLang="ko-KR" sz="2000" dirty="0" smtClean="0">
                <a:ea typeface="한컴돋움" panose="02030600000101010101" pitchFamily="18" charset="2"/>
                <a:cs typeface="한컴돋움" panose="02030600000101010101" pitchFamily="18" charset="2"/>
              </a:rPr>
            </a:br>
            <a:r>
              <a:rPr lang="en-US" altLang="ko-KR" sz="2000" b="0" i="0" dirty="0" smtClean="0">
                <a:effectLst/>
                <a:ea typeface="한컴돋움" panose="02030600000101010101" pitchFamily="18" charset="2"/>
                <a:cs typeface="한컴돋움" panose="02030600000101010101" pitchFamily="18" charset="2"/>
              </a:rPr>
              <a:t>= T(n-2) + 2c</a:t>
            </a:r>
            <a:r>
              <a:rPr lang="en-US" altLang="ko-KR" sz="2000" dirty="0" smtClean="0">
                <a:ea typeface="한컴돋움" panose="02030600000101010101" pitchFamily="18" charset="2"/>
                <a:cs typeface="한컴돋움" panose="02030600000101010101" pitchFamily="18" charset="2"/>
              </a:rPr>
              <a:t/>
            </a:r>
            <a:br>
              <a:rPr lang="en-US" altLang="ko-KR" sz="2000" dirty="0" smtClean="0">
                <a:ea typeface="한컴돋움" panose="02030600000101010101" pitchFamily="18" charset="2"/>
                <a:cs typeface="한컴돋움" panose="02030600000101010101" pitchFamily="18" charset="2"/>
              </a:rPr>
            </a:br>
            <a:r>
              <a:rPr lang="en-US" altLang="ko-KR" sz="2000" b="0" i="0" dirty="0" smtClean="0">
                <a:effectLst/>
                <a:ea typeface="한컴돋움" panose="02030600000101010101" pitchFamily="18" charset="2"/>
                <a:cs typeface="한컴돋움" panose="02030600000101010101" pitchFamily="18" charset="2"/>
              </a:rPr>
              <a:t>= T(n-3) + 3c</a:t>
            </a:r>
            <a:r>
              <a:rPr lang="en-US" altLang="ko-KR" sz="2000" dirty="0" smtClean="0">
                <a:ea typeface="한컴돋움" panose="02030600000101010101" pitchFamily="18" charset="2"/>
                <a:cs typeface="한컴돋움" panose="02030600000101010101" pitchFamily="18" charset="2"/>
              </a:rPr>
              <a:t/>
            </a:r>
            <a:br>
              <a:rPr lang="en-US" altLang="ko-KR" sz="2000" dirty="0" smtClean="0">
                <a:ea typeface="한컴돋움" panose="02030600000101010101" pitchFamily="18" charset="2"/>
                <a:cs typeface="한컴돋움" panose="02030600000101010101" pitchFamily="18" charset="2"/>
              </a:rPr>
            </a:br>
            <a:r>
              <a:rPr lang="en-US" altLang="ko-KR" sz="2000" b="0" i="0" dirty="0" smtClean="0">
                <a:effectLst/>
                <a:ea typeface="한컴돋움" panose="02030600000101010101" pitchFamily="18" charset="2"/>
                <a:cs typeface="한컴돋움" panose="02030600000101010101" pitchFamily="18" charset="2"/>
              </a:rPr>
              <a:t>= T(n-k) + kc</a:t>
            </a:r>
          </a:p>
          <a:p>
            <a:endParaRPr lang="en-US" altLang="ko-KR" sz="2000" dirty="0">
              <a:ea typeface="한컴돋움" panose="02030600000101010101" pitchFamily="18" charset="2"/>
              <a:cs typeface="한컴돋움" panose="02030600000101010101" pitchFamily="18" charset="2"/>
            </a:endParaRPr>
          </a:p>
          <a:p>
            <a:r>
              <a:rPr lang="pt-BR" altLang="ko-KR" sz="2000" dirty="0">
                <a:ea typeface="한컴돋움" panose="02030600000101010101" pitchFamily="18" charset="2"/>
                <a:cs typeface="한컴돋움" panose="02030600000101010101" pitchFamily="18" charset="2"/>
              </a:rPr>
              <a:t>n - k = 0</a:t>
            </a:r>
            <a:r>
              <a:rPr lang="pt-BR" altLang="ko-KR" sz="2000" dirty="0" smtClean="0">
                <a:ea typeface="한컴돋움" panose="02030600000101010101" pitchFamily="18" charset="2"/>
                <a:cs typeface="한컴돋움" panose="02030600000101010101" pitchFamily="18" charset="2"/>
              </a:rPr>
              <a:t/>
            </a:r>
            <a:br>
              <a:rPr lang="pt-BR" altLang="ko-KR" sz="2000" dirty="0" smtClean="0">
                <a:ea typeface="한컴돋움" panose="02030600000101010101" pitchFamily="18" charset="2"/>
                <a:cs typeface="한컴돋움" panose="02030600000101010101" pitchFamily="18" charset="2"/>
              </a:rPr>
            </a:br>
            <a:r>
              <a:rPr lang="pt-BR" altLang="ko-KR" sz="2000" dirty="0">
                <a:ea typeface="한컴돋움" panose="02030600000101010101" pitchFamily="18" charset="2"/>
                <a:cs typeface="한컴돋움" panose="02030600000101010101" pitchFamily="18" charset="2"/>
              </a:rPr>
              <a:t>k = </a:t>
            </a:r>
            <a:r>
              <a:rPr lang="pt-BR" altLang="ko-KR" sz="2000" dirty="0" smtClean="0">
                <a:ea typeface="한컴돋움" panose="02030600000101010101" pitchFamily="18" charset="2"/>
                <a:cs typeface="한컴돋움" panose="02030600000101010101" pitchFamily="18" charset="2"/>
              </a:rPr>
              <a:t>n</a:t>
            </a:r>
          </a:p>
          <a:p>
            <a:endParaRPr lang="pt-BR" altLang="ko-KR" sz="2000" dirty="0">
              <a:ea typeface="한컴돋움" panose="02030600000101010101" pitchFamily="18" charset="2"/>
              <a:cs typeface="한컴돋움" panose="02030600000101010101" pitchFamily="18" charset="2"/>
            </a:endParaRPr>
          </a:p>
          <a:p>
            <a:r>
              <a:rPr lang="fr-FR" altLang="ko-KR" sz="2000" dirty="0">
                <a:ea typeface="한컴돋움" panose="02030600000101010101" pitchFamily="18" charset="2"/>
                <a:cs typeface="한컴돋움" panose="02030600000101010101" pitchFamily="18" charset="2"/>
              </a:rPr>
              <a:t>T(n) = T(0) + nc</a:t>
            </a:r>
            <a:r>
              <a:rPr lang="fr-FR" altLang="ko-KR" sz="2000" dirty="0" smtClean="0">
                <a:ea typeface="한컴돋움" panose="02030600000101010101" pitchFamily="18" charset="2"/>
                <a:cs typeface="한컴돋움" panose="02030600000101010101" pitchFamily="18" charset="2"/>
              </a:rPr>
              <a:t/>
            </a:r>
            <a:br>
              <a:rPr lang="fr-FR" altLang="ko-KR" sz="2000" dirty="0" smtClean="0">
                <a:ea typeface="한컴돋움" panose="02030600000101010101" pitchFamily="18" charset="2"/>
                <a:cs typeface="한컴돋움" panose="02030600000101010101" pitchFamily="18" charset="2"/>
              </a:rPr>
            </a:br>
            <a:r>
              <a:rPr lang="fr-FR" altLang="ko-KR" sz="2000" dirty="0">
                <a:ea typeface="한컴돋움" panose="02030600000101010101" pitchFamily="18" charset="2"/>
                <a:cs typeface="한컴돋움" panose="02030600000101010101" pitchFamily="18" charset="2"/>
              </a:rPr>
              <a:t>= nc + 1</a:t>
            </a:r>
            <a:endParaRPr lang="ko-KR" altLang="en-US" sz="2000" dirty="0">
              <a:ea typeface="한컴돋움" panose="02030600000101010101" pitchFamily="18" charset="2"/>
              <a:cs typeface="한컴돋움" panose="02030600000101010101" pitchFamily="18" charset="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16977" y="284713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dirty="0" smtClean="0"/>
              <a:t>FibArray = [0,1] </a:t>
            </a:r>
          </a:p>
          <a:p>
            <a:r>
              <a:rPr lang="pt-BR" altLang="ko-KR" dirty="0" smtClean="0"/>
              <a:t>  </a:t>
            </a:r>
          </a:p>
          <a:p>
            <a:r>
              <a:rPr lang="pt-BR" altLang="ko-KR" dirty="0" smtClean="0"/>
              <a:t>def fibonacci(n): </a:t>
            </a:r>
          </a:p>
          <a:p>
            <a:r>
              <a:rPr lang="pt-BR" altLang="ko-KR" dirty="0" smtClean="0"/>
              <a:t>    if n&lt;0: </a:t>
            </a:r>
          </a:p>
          <a:p>
            <a:r>
              <a:rPr lang="pt-BR" altLang="ko-KR" dirty="0" smtClean="0"/>
              <a:t>        print("Incorrect input") </a:t>
            </a:r>
          </a:p>
          <a:p>
            <a:r>
              <a:rPr lang="pt-BR" altLang="ko-KR" dirty="0" smtClean="0"/>
              <a:t>    elif n&lt;=len(FibArray): </a:t>
            </a:r>
          </a:p>
          <a:p>
            <a:r>
              <a:rPr lang="pt-BR" altLang="ko-KR" dirty="0" smtClean="0"/>
              <a:t>        return FibArray[n-1] </a:t>
            </a:r>
          </a:p>
          <a:p>
            <a:r>
              <a:rPr lang="pt-BR" altLang="ko-KR" dirty="0" smtClean="0"/>
              <a:t>    else: </a:t>
            </a:r>
          </a:p>
          <a:p>
            <a:r>
              <a:rPr lang="pt-BR" altLang="ko-KR" dirty="0" smtClean="0"/>
              <a:t>        temp_fib = fibonacci(n-1)+fibonacci(n-2) </a:t>
            </a:r>
          </a:p>
          <a:p>
            <a:r>
              <a:rPr lang="pt-BR" altLang="ko-KR" dirty="0" smtClean="0"/>
              <a:t>        FibArray.append(temp_fib) </a:t>
            </a:r>
          </a:p>
          <a:p>
            <a:r>
              <a:rPr lang="pt-BR" altLang="ko-KR" dirty="0" smtClean="0"/>
              <a:t>        return temp_fib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117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동적 프로그래밍</a:t>
            </a:r>
            <a:r>
              <a:rPr lang="en-US" altLang="ko-KR" dirty="0" smtClean="0"/>
              <a:t>) </a:t>
            </a:r>
            <a:r>
              <a:rPr lang="ko-KR" altLang="en-US" dirty="0" smtClean="0"/>
              <a:t>피보나치 수열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최적화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38200" y="226770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fibonacci</a:t>
            </a:r>
            <a:r>
              <a:rPr lang="en-US" altLang="ko-KR" dirty="0" smtClean="0"/>
              <a:t>(n): </a:t>
            </a:r>
          </a:p>
          <a:p>
            <a:r>
              <a:rPr lang="en-US" altLang="ko-KR" dirty="0" smtClean="0"/>
              <a:t>    a = 0</a:t>
            </a:r>
          </a:p>
          <a:p>
            <a:r>
              <a:rPr lang="en-US" altLang="ko-KR" dirty="0" smtClean="0"/>
              <a:t>    b = 1</a:t>
            </a:r>
          </a:p>
          <a:p>
            <a:r>
              <a:rPr lang="en-US" altLang="ko-KR" dirty="0" smtClean="0"/>
              <a:t>    if n &lt; 0: </a:t>
            </a:r>
          </a:p>
          <a:p>
            <a:r>
              <a:rPr lang="en-US" altLang="ko-KR" dirty="0" smtClean="0"/>
              <a:t>        print("Incorrect input") 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n == 0: </a:t>
            </a:r>
          </a:p>
          <a:p>
            <a:r>
              <a:rPr lang="en-US" altLang="ko-KR" dirty="0" smtClean="0"/>
              <a:t>        return a 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n == 1: </a:t>
            </a:r>
          </a:p>
          <a:p>
            <a:r>
              <a:rPr lang="en-US" altLang="ko-KR" dirty="0" smtClean="0"/>
              <a:t>        return b </a:t>
            </a:r>
          </a:p>
          <a:p>
            <a:r>
              <a:rPr lang="en-US" altLang="ko-KR" dirty="0" smtClean="0"/>
              <a:t>    else: </a:t>
            </a:r>
          </a:p>
          <a:p>
            <a:r>
              <a:rPr lang="en-US" altLang="ko-KR" dirty="0" smtClean="0"/>
              <a:t>        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range(2,n): </a:t>
            </a:r>
          </a:p>
          <a:p>
            <a:r>
              <a:rPr lang="en-US" altLang="ko-KR" dirty="0" smtClean="0"/>
              <a:t>            c = a + b </a:t>
            </a:r>
          </a:p>
          <a:p>
            <a:r>
              <a:rPr lang="en-US" altLang="ko-KR" dirty="0" smtClean="0"/>
              <a:t>            a = b </a:t>
            </a:r>
          </a:p>
          <a:p>
            <a:r>
              <a:rPr lang="en-US" altLang="ko-KR" dirty="0" smtClean="0"/>
              <a:t>            b = c </a:t>
            </a:r>
          </a:p>
          <a:p>
            <a:r>
              <a:rPr lang="en-US" altLang="ko-KR" dirty="0" smtClean="0"/>
              <a:t>        return b </a:t>
            </a:r>
          </a:p>
        </p:txBody>
      </p:sp>
    </p:spTree>
    <p:extLst>
      <p:ext uri="{BB962C8B-B14F-4D97-AF65-F5344CB8AC3E}">
        <p14:creationId xmlns:p14="http://schemas.microsoft.com/office/powerpoint/2010/main" val="1259527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483</Words>
  <Application>Microsoft Office PowerPoint</Application>
  <PresentationFormat>와이드스크린</PresentationFormat>
  <Paragraphs>83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한컴돋움</vt:lpstr>
      <vt:lpstr>Office 테마</vt:lpstr>
      <vt:lpstr>피보나치 수열  알고리즘 분석</vt:lpstr>
      <vt:lpstr>(재귀)피보나치 수열</vt:lpstr>
      <vt:lpstr>PowerPoint 프레젠테이션</vt:lpstr>
      <vt:lpstr>PowerPoint 프레젠테이션</vt:lpstr>
      <vt:lpstr>(동적 프로그래밍) 피보나치 수열</vt:lpstr>
      <vt:lpstr>(동적 프로그래밍) 피보나치 수열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Yunhee Kang</dc:creator>
  <cp:lastModifiedBy>Yunhee Kang</cp:lastModifiedBy>
  <cp:revision>8</cp:revision>
  <dcterms:created xsi:type="dcterms:W3CDTF">2020-04-04T08:38:08Z</dcterms:created>
  <dcterms:modified xsi:type="dcterms:W3CDTF">2020-04-04T10:01:53Z</dcterms:modified>
</cp:coreProperties>
</file>