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75" r:id="rId4"/>
    <p:sldId id="276" r:id="rId5"/>
    <p:sldId id="277" r:id="rId6"/>
    <p:sldId id="269" r:id="rId7"/>
    <p:sldId id="270" r:id="rId8"/>
    <p:sldId id="271" r:id="rId9"/>
    <p:sldId id="274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1897" autoAdjust="0"/>
  </p:normalViewPr>
  <p:slideViewPr>
    <p:cSldViewPr snapToGrid="0">
      <p:cViewPr varScale="1">
        <p:scale>
          <a:sx n="71" d="100"/>
          <a:sy n="71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C427-37E2-4319-AC6F-189A9C73FB71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AA8C-1DD9-4759-9E28-088599EFB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0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4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원소 교환 후 최소값 선택</a:t>
            </a:r>
            <a:endParaRPr lang="en-US" altLang="ko-KR" sz="1200" dirty="0"/>
          </a:p>
          <a:p>
            <a:r>
              <a:rPr lang="ko-KR" altLang="en-US" sz="1200" dirty="0" err="1"/>
              <a:t>힙성질이</a:t>
            </a:r>
            <a:r>
              <a:rPr lang="ko-KR" altLang="en-US" sz="1200" dirty="0"/>
              <a:t> 깨짐</a:t>
            </a:r>
            <a:r>
              <a:rPr lang="en-US" altLang="ko-KR" sz="1200" dirty="0"/>
              <a:t>, </a:t>
            </a:r>
          </a:p>
          <a:p>
            <a:r>
              <a:rPr lang="ko-KR" altLang="en-US" dirty="0" err="1"/>
              <a:t>자료수를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줄어든 자료의 </a:t>
            </a:r>
            <a:r>
              <a:rPr lang="ko-KR" altLang="en-US" dirty="0" err="1"/>
              <a:t>힙을</a:t>
            </a:r>
            <a:r>
              <a:rPr lang="ko-KR" altLang="en-US" dirty="0"/>
              <a:t> 구성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F984-E1C7-4B4A-B7A2-E8DABF29EAD7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02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완전이진트리</a:t>
            </a:r>
            <a:r>
              <a:rPr lang="en-US" altLang="ko-KR" dirty="0"/>
              <a:t>:</a:t>
            </a:r>
            <a:r>
              <a:rPr lang="ko-KR" altLang="en-US" dirty="0"/>
              <a:t> 마지막 레벨을 제외한 각레벨이 빠짐없이 </a:t>
            </a:r>
            <a:r>
              <a:rPr lang="ko-KR" altLang="en-US" dirty="0" err="1"/>
              <a:t>채우져</a:t>
            </a:r>
            <a:r>
              <a:rPr lang="ko-KR" altLang="en-US" dirty="0"/>
              <a:t> 있음 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노드를 삽입할 때 왼쪽부터 차례대로 삽입하는 트리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F984-E1C7-4B4A-B7A2-E8DABF29EAD7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78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384F-499D-4F04-874D-B0AEEE59691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370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13"/>
          <p:cNvGrpSpPr>
            <a:grpSpLocks/>
          </p:cNvGrpSpPr>
          <p:nvPr/>
        </p:nvGrpSpPr>
        <p:grpSpPr bwMode="auto">
          <a:xfrm>
            <a:off x="10052050" y="2276476"/>
            <a:ext cx="414338" cy="422275"/>
            <a:chOff x="5372" y="1434"/>
            <a:chExt cx="261" cy="266"/>
          </a:xfrm>
        </p:grpSpPr>
        <p:sp>
          <p:nvSpPr>
            <p:cNvPr id="316453" name="Oval 37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454" name="Text Box 38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sp>
        <p:nvSpPr>
          <p:cNvPr id="316418" name="Oval 2"/>
          <p:cNvSpPr>
            <a:spLocks noChangeArrowheads="1"/>
          </p:cNvSpPr>
          <p:nvPr/>
        </p:nvSpPr>
        <p:spPr bwMode="auto">
          <a:xfrm>
            <a:off x="2986089" y="15240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013075" y="1517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2073275" y="22796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2112963" y="22621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3956050" y="22717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3968751" y="22526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651000" y="31099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689100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252571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25638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auto">
          <a:xfrm>
            <a:off x="352266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3535363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30" name="Line 14"/>
          <p:cNvSpPr>
            <a:spLocks noChangeShapeType="1"/>
          </p:cNvSpPr>
          <p:nvPr/>
        </p:nvSpPr>
        <p:spPr bwMode="auto">
          <a:xfrm flipH="1">
            <a:off x="2393950" y="18843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3325813" y="19018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2" name="Line 16"/>
          <p:cNvSpPr>
            <a:spLocks noChangeShapeType="1"/>
          </p:cNvSpPr>
          <p:nvPr/>
        </p:nvSpPr>
        <p:spPr bwMode="auto">
          <a:xfrm flipH="1">
            <a:off x="1857376" y="26670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3" name="Line 17"/>
          <p:cNvSpPr>
            <a:spLocks noChangeShapeType="1"/>
          </p:cNvSpPr>
          <p:nvPr/>
        </p:nvSpPr>
        <p:spPr bwMode="auto">
          <a:xfrm>
            <a:off x="2374900" y="2667000"/>
            <a:ext cx="2349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4" name="Line 18"/>
          <p:cNvSpPr>
            <a:spLocks noChangeShapeType="1"/>
          </p:cNvSpPr>
          <p:nvPr/>
        </p:nvSpPr>
        <p:spPr bwMode="auto">
          <a:xfrm flipH="1">
            <a:off x="3795714" y="26765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6" name="Oval 20"/>
          <p:cNvSpPr>
            <a:spLocks noChangeArrowheads="1"/>
          </p:cNvSpPr>
          <p:nvPr/>
        </p:nvSpPr>
        <p:spPr bwMode="auto">
          <a:xfrm>
            <a:off x="5273675" y="23050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5313363" y="2287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38" name="Oval 22"/>
          <p:cNvSpPr>
            <a:spLocks noChangeArrowheads="1"/>
          </p:cNvSpPr>
          <p:nvPr/>
        </p:nvSpPr>
        <p:spPr bwMode="auto">
          <a:xfrm>
            <a:off x="7105650" y="22971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7118351" y="2278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40" name="Oval 24"/>
          <p:cNvSpPr>
            <a:spLocks noChangeArrowheads="1"/>
          </p:cNvSpPr>
          <p:nvPr/>
        </p:nvSpPr>
        <p:spPr bwMode="auto">
          <a:xfrm>
            <a:off x="4876800" y="31353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4914900" y="3117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42" name="Oval 26"/>
          <p:cNvSpPr>
            <a:spLocks noChangeArrowheads="1"/>
          </p:cNvSpPr>
          <p:nvPr/>
        </p:nvSpPr>
        <p:spPr bwMode="auto">
          <a:xfrm>
            <a:off x="5675314" y="31353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3" name="Text Box 27"/>
          <p:cNvSpPr txBox="1">
            <a:spLocks noChangeArrowheads="1"/>
          </p:cNvSpPr>
          <p:nvPr/>
        </p:nvSpPr>
        <p:spPr bwMode="auto">
          <a:xfrm>
            <a:off x="5713413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44" name="Oval 28"/>
          <p:cNvSpPr>
            <a:spLocks noChangeArrowheads="1"/>
          </p:cNvSpPr>
          <p:nvPr/>
        </p:nvSpPr>
        <p:spPr bwMode="auto">
          <a:xfrm>
            <a:off x="6672264" y="3135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H="1">
            <a:off x="5568950" y="19097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6475413" y="19272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7" name="Line 31"/>
          <p:cNvSpPr>
            <a:spLocks noChangeShapeType="1"/>
          </p:cNvSpPr>
          <p:nvPr/>
        </p:nvSpPr>
        <p:spPr bwMode="auto">
          <a:xfrm flipH="1">
            <a:off x="5057776" y="26924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8" name="Line 32"/>
          <p:cNvSpPr>
            <a:spLocks noChangeShapeType="1"/>
          </p:cNvSpPr>
          <p:nvPr/>
        </p:nvSpPr>
        <p:spPr bwMode="auto">
          <a:xfrm>
            <a:off x="5600700" y="2692400"/>
            <a:ext cx="27305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9969" name="Group 112"/>
          <p:cNvGrpSpPr>
            <a:grpSpLocks/>
          </p:cNvGrpSpPr>
          <p:nvPr/>
        </p:nvGrpSpPr>
        <p:grpSpPr bwMode="auto">
          <a:xfrm>
            <a:off x="9120189" y="1508128"/>
            <a:ext cx="414337" cy="442913"/>
            <a:chOff x="4785" y="950"/>
            <a:chExt cx="261" cy="279"/>
          </a:xfrm>
        </p:grpSpPr>
        <p:sp>
          <p:nvSpPr>
            <p:cNvPr id="316449" name="Oval 33"/>
            <p:cNvSpPr>
              <a:spLocks noChangeArrowheads="1"/>
            </p:cNvSpPr>
            <p:nvPr/>
          </p:nvSpPr>
          <p:spPr bwMode="auto">
            <a:xfrm>
              <a:off x="4785" y="968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4788" y="950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sp>
        <p:nvSpPr>
          <p:cNvPr id="316451" name="Oval 35"/>
          <p:cNvSpPr>
            <a:spLocks noChangeArrowheads="1"/>
          </p:cNvSpPr>
          <p:nvPr/>
        </p:nvSpPr>
        <p:spPr bwMode="auto">
          <a:xfrm>
            <a:off x="8296275" y="22923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2" name="Text Box 36"/>
          <p:cNvSpPr txBox="1">
            <a:spLocks noChangeArrowheads="1"/>
          </p:cNvSpPr>
          <p:nvPr/>
        </p:nvSpPr>
        <p:spPr bwMode="auto">
          <a:xfrm>
            <a:off x="8335963" y="2274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55" name="Oval 39"/>
          <p:cNvSpPr>
            <a:spLocks noChangeArrowheads="1"/>
          </p:cNvSpPr>
          <p:nvPr/>
        </p:nvSpPr>
        <p:spPr bwMode="auto">
          <a:xfrm>
            <a:off x="7861300" y="31226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6" name="Text Box 40"/>
          <p:cNvSpPr txBox="1">
            <a:spLocks noChangeArrowheads="1"/>
          </p:cNvSpPr>
          <p:nvPr/>
        </p:nvSpPr>
        <p:spPr bwMode="auto">
          <a:xfrm>
            <a:off x="7899400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57" name="Oval 41"/>
          <p:cNvSpPr>
            <a:spLocks noChangeArrowheads="1"/>
          </p:cNvSpPr>
          <p:nvPr/>
        </p:nvSpPr>
        <p:spPr bwMode="auto">
          <a:xfrm>
            <a:off x="869791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8" name="Text Box 42"/>
          <p:cNvSpPr txBox="1">
            <a:spLocks noChangeArrowheads="1"/>
          </p:cNvSpPr>
          <p:nvPr/>
        </p:nvSpPr>
        <p:spPr bwMode="auto">
          <a:xfrm>
            <a:off x="87360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59" name="Oval 43"/>
          <p:cNvSpPr>
            <a:spLocks noChangeArrowheads="1"/>
          </p:cNvSpPr>
          <p:nvPr/>
        </p:nvSpPr>
        <p:spPr bwMode="auto">
          <a:xfrm>
            <a:off x="9656764" y="30972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0" name="Text Box 44"/>
          <p:cNvSpPr txBox="1">
            <a:spLocks noChangeArrowheads="1"/>
          </p:cNvSpPr>
          <p:nvPr/>
        </p:nvSpPr>
        <p:spPr bwMode="auto">
          <a:xfrm>
            <a:off x="9694863" y="306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61" name="Line 45"/>
          <p:cNvSpPr>
            <a:spLocks noChangeShapeType="1"/>
          </p:cNvSpPr>
          <p:nvPr/>
        </p:nvSpPr>
        <p:spPr bwMode="auto">
          <a:xfrm flipH="1">
            <a:off x="8553450" y="1897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2" name="Line 46"/>
          <p:cNvSpPr>
            <a:spLocks noChangeShapeType="1"/>
          </p:cNvSpPr>
          <p:nvPr/>
        </p:nvSpPr>
        <p:spPr bwMode="auto">
          <a:xfrm>
            <a:off x="9459913" y="19145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3" name="Line 47"/>
          <p:cNvSpPr>
            <a:spLocks noChangeShapeType="1"/>
          </p:cNvSpPr>
          <p:nvPr/>
        </p:nvSpPr>
        <p:spPr bwMode="auto">
          <a:xfrm flipH="1">
            <a:off x="8054976" y="26797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4" name="Line 48"/>
          <p:cNvSpPr>
            <a:spLocks noChangeShapeType="1"/>
          </p:cNvSpPr>
          <p:nvPr/>
        </p:nvSpPr>
        <p:spPr bwMode="auto">
          <a:xfrm>
            <a:off x="8585200" y="2705100"/>
            <a:ext cx="28575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5" name="AutoShape 49"/>
          <p:cNvSpPr>
            <a:spLocks noChangeArrowheads="1"/>
          </p:cNvSpPr>
          <p:nvPr/>
        </p:nvSpPr>
        <p:spPr bwMode="auto">
          <a:xfrm>
            <a:off x="4610100" y="20701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6" name="AutoShape 50"/>
          <p:cNvSpPr>
            <a:spLocks noChangeArrowheads="1"/>
          </p:cNvSpPr>
          <p:nvPr/>
        </p:nvSpPr>
        <p:spPr bwMode="auto">
          <a:xfrm>
            <a:off x="7670800" y="20193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7" name="Rectangle 51"/>
          <p:cNvSpPr>
            <a:spLocks noChangeArrowheads="1"/>
          </p:cNvSpPr>
          <p:nvPr/>
        </p:nvSpPr>
        <p:spPr bwMode="auto">
          <a:xfrm>
            <a:off x="6718300" y="312420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ko-KR" altLang="en-US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6468" name="Text Box 52"/>
          <p:cNvSpPr txBox="1">
            <a:spLocks noChangeArrowheads="1"/>
          </p:cNvSpPr>
          <p:nvPr/>
        </p:nvSpPr>
        <p:spPr bwMode="auto">
          <a:xfrm>
            <a:off x="4352926" y="16240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71" name="Oval 55"/>
          <p:cNvSpPr>
            <a:spLocks noChangeArrowheads="1"/>
          </p:cNvSpPr>
          <p:nvPr/>
        </p:nvSpPr>
        <p:spPr bwMode="auto">
          <a:xfrm>
            <a:off x="8258175" y="47942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2" name="Text Box 56"/>
          <p:cNvSpPr txBox="1">
            <a:spLocks noChangeArrowheads="1"/>
          </p:cNvSpPr>
          <p:nvPr/>
        </p:nvSpPr>
        <p:spPr bwMode="auto">
          <a:xfrm>
            <a:off x="8297863" y="47767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73" name="Oval 57"/>
          <p:cNvSpPr>
            <a:spLocks noChangeArrowheads="1"/>
          </p:cNvSpPr>
          <p:nvPr/>
        </p:nvSpPr>
        <p:spPr bwMode="auto">
          <a:xfrm>
            <a:off x="10140950" y="47863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4" name="Text Box 58"/>
          <p:cNvSpPr txBox="1">
            <a:spLocks noChangeArrowheads="1"/>
          </p:cNvSpPr>
          <p:nvPr/>
        </p:nvSpPr>
        <p:spPr bwMode="auto">
          <a:xfrm>
            <a:off x="10153651" y="47672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75" name="Oval 59"/>
          <p:cNvSpPr>
            <a:spLocks noChangeArrowheads="1"/>
          </p:cNvSpPr>
          <p:nvPr/>
        </p:nvSpPr>
        <p:spPr bwMode="auto">
          <a:xfrm>
            <a:off x="7797800" y="56245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6" name="Text Box 60"/>
          <p:cNvSpPr txBox="1">
            <a:spLocks noChangeArrowheads="1"/>
          </p:cNvSpPr>
          <p:nvPr/>
        </p:nvSpPr>
        <p:spPr bwMode="auto">
          <a:xfrm>
            <a:off x="7835900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77" name="Oval 61"/>
          <p:cNvSpPr>
            <a:spLocks noChangeArrowheads="1"/>
          </p:cNvSpPr>
          <p:nvPr/>
        </p:nvSpPr>
        <p:spPr bwMode="auto">
          <a:xfrm>
            <a:off x="8710614" y="56245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8" name="Text Box 62"/>
          <p:cNvSpPr txBox="1">
            <a:spLocks noChangeArrowheads="1"/>
          </p:cNvSpPr>
          <p:nvPr/>
        </p:nvSpPr>
        <p:spPr bwMode="auto">
          <a:xfrm>
            <a:off x="8748713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79" name="Oval 63"/>
          <p:cNvSpPr>
            <a:spLocks noChangeArrowheads="1"/>
          </p:cNvSpPr>
          <p:nvPr/>
        </p:nvSpPr>
        <p:spPr bwMode="auto">
          <a:xfrm>
            <a:off x="9707564" y="56245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0" name="Text Box 64"/>
          <p:cNvSpPr txBox="1">
            <a:spLocks noChangeArrowheads="1"/>
          </p:cNvSpPr>
          <p:nvPr/>
        </p:nvSpPr>
        <p:spPr bwMode="auto">
          <a:xfrm>
            <a:off x="974566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81" name="Line 65"/>
          <p:cNvSpPr>
            <a:spLocks noChangeShapeType="1"/>
          </p:cNvSpPr>
          <p:nvPr/>
        </p:nvSpPr>
        <p:spPr bwMode="auto">
          <a:xfrm flipH="1">
            <a:off x="8578850" y="43989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2" name="Line 66"/>
          <p:cNvSpPr>
            <a:spLocks noChangeShapeType="1"/>
          </p:cNvSpPr>
          <p:nvPr/>
        </p:nvSpPr>
        <p:spPr bwMode="auto">
          <a:xfrm>
            <a:off x="9510713" y="44164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3" name="Line 67"/>
          <p:cNvSpPr>
            <a:spLocks noChangeShapeType="1"/>
          </p:cNvSpPr>
          <p:nvPr/>
        </p:nvSpPr>
        <p:spPr bwMode="auto">
          <a:xfrm flipH="1">
            <a:off x="8042276" y="51816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4" name="Line 68"/>
          <p:cNvSpPr>
            <a:spLocks noChangeShapeType="1"/>
          </p:cNvSpPr>
          <p:nvPr/>
        </p:nvSpPr>
        <p:spPr bwMode="auto">
          <a:xfrm flipH="1">
            <a:off x="9980614" y="51911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5" name="AutoShape 69"/>
          <p:cNvSpPr>
            <a:spLocks noChangeArrowheads="1"/>
          </p:cNvSpPr>
          <p:nvPr/>
        </p:nvSpPr>
        <p:spPr bwMode="auto">
          <a:xfrm rot="5400000">
            <a:off x="9513888" y="377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6" name="Line 70"/>
          <p:cNvSpPr>
            <a:spLocks noChangeShapeType="1"/>
          </p:cNvSpPr>
          <p:nvPr/>
        </p:nvSpPr>
        <p:spPr bwMode="auto">
          <a:xfrm flipH="1" flipV="1">
            <a:off x="6400800" y="2044700"/>
            <a:ext cx="330200" cy="10668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7" name="Text Box 71"/>
          <p:cNvSpPr txBox="1">
            <a:spLocks noChangeArrowheads="1"/>
          </p:cNvSpPr>
          <p:nvPr/>
        </p:nvSpPr>
        <p:spPr bwMode="auto">
          <a:xfrm>
            <a:off x="9764714" y="3681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88" name="Line 72"/>
          <p:cNvSpPr>
            <a:spLocks noChangeShapeType="1"/>
          </p:cNvSpPr>
          <p:nvPr/>
        </p:nvSpPr>
        <p:spPr bwMode="auto">
          <a:xfrm flipV="1">
            <a:off x="9017000" y="4521200"/>
            <a:ext cx="279400" cy="10541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3" name="Oval 77"/>
          <p:cNvSpPr>
            <a:spLocks noChangeArrowheads="1"/>
          </p:cNvSpPr>
          <p:nvPr/>
        </p:nvSpPr>
        <p:spPr bwMode="auto">
          <a:xfrm>
            <a:off x="7131050" y="47736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4" name="Text Box 78"/>
          <p:cNvSpPr txBox="1">
            <a:spLocks noChangeArrowheads="1"/>
          </p:cNvSpPr>
          <p:nvPr/>
        </p:nvSpPr>
        <p:spPr bwMode="auto">
          <a:xfrm>
            <a:off x="7143751" y="47545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95" name="Oval 79"/>
          <p:cNvSpPr>
            <a:spLocks noChangeArrowheads="1"/>
          </p:cNvSpPr>
          <p:nvPr/>
        </p:nvSpPr>
        <p:spPr bwMode="auto">
          <a:xfrm>
            <a:off x="4940300" y="56118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6" name="Text Box 80"/>
          <p:cNvSpPr txBox="1">
            <a:spLocks noChangeArrowheads="1"/>
          </p:cNvSpPr>
          <p:nvPr/>
        </p:nvSpPr>
        <p:spPr bwMode="auto">
          <a:xfrm>
            <a:off x="4978400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97" name="Oval 81"/>
          <p:cNvSpPr>
            <a:spLocks noChangeArrowheads="1"/>
          </p:cNvSpPr>
          <p:nvPr/>
        </p:nvSpPr>
        <p:spPr bwMode="auto">
          <a:xfrm>
            <a:off x="5764214" y="56118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8" name="Text Box 82"/>
          <p:cNvSpPr txBox="1">
            <a:spLocks noChangeArrowheads="1"/>
          </p:cNvSpPr>
          <p:nvPr/>
        </p:nvSpPr>
        <p:spPr bwMode="auto">
          <a:xfrm>
            <a:off x="580231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99" name="Oval 83"/>
          <p:cNvSpPr>
            <a:spLocks noChangeArrowheads="1"/>
          </p:cNvSpPr>
          <p:nvPr/>
        </p:nvSpPr>
        <p:spPr bwMode="auto">
          <a:xfrm>
            <a:off x="6697664" y="56118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0" name="Text Box 84"/>
          <p:cNvSpPr txBox="1">
            <a:spLocks noChangeArrowheads="1"/>
          </p:cNvSpPr>
          <p:nvPr/>
        </p:nvSpPr>
        <p:spPr bwMode="auto">
          <a:xfrm>
            <a:off x="6735763" y="5581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01" name="Line 85"/>
          <p:cNvSpPr>
            <a:spLocks noChangeShapeType="1"/>
          </p:cNvSpPr>
          <p:nvPr/>
        </p:nvSpPr>
        <p:spPr bwMode="auto">
          <a:xfrm flipH="1">
            <a:off x="5695950" y="4386263"/>
            <a:ext cx="5603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2" name="Line 86"/>
          <p:cNvSpPr>
            <a:spLocks noChangeShapeType="1"/>
          </p:cNvSpPr>
          <p:nvPr/>
        </p:nvSpPr>
        <p:spPr bwMode="auto">
          <a:xfrm>
            <a:off x="6538913" y="44037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3" name="Line 87"/>
          <p:cNvSpPr>
            <a:spLocks noChangeShapeType="1"/>
          </p:cNvSpPr>
          <p:nvPr/>
        </p:nvSpPr>
        <p:spPr bwMode="auto">
          <a:xfrm flipH="1">
            <a:off x="5184776" y="51689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4" name="Oval 88"/>
          <p:cNvSpPr>
            <a:spLocks noChangeArrowheads="1"/>
          </p:cNvSpPr>
          <p:nvPr/>
        </p:nvSpPr>
        <p:spPr bwMode="auto">
          <a:xfrm>
            <a:off x="3214689" y="39878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5" name="Text Box 89"/>
          <p:cNvSpPr txBox="1">
            <a:spLocks noChangeArrowheads="1"/>
          </p:cNvSpPr>
          <p:nvPr/>
        </p:nvSpPr>
        <p:spPr bwMode="auto">
          <a:xfrm>
            <a:off x="3228975" y="3943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508" name="Oval 92"/>
          <p:cNvSpPr>
            <a:spLocks noChangeArrowheads="1"/>
          </p:cNvSpPr>
          <p:nvPr/>
        </p:nvSpPr>
        <p:spPr bwMode="auto">
          <a:xfrm>
            <a:off x="4133850" y="47355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9" name="Text Box 93"/>
          <p:cNvSpPr txBox="1">
            <a:spLocks noChangeArrowheads="1"/>
          </p:cNvSpPr>
          <p:nvPr/>
        </p:nvSpPr>
        <p:spPr bwMode="auto">
          <a:xfrm>
            <a:off x="4146551" y="4716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512" name="Oval 96"/>
          <p:cNvSpPr>
            <a:spLocks noChangeArrowheads="1"/>
          </p:cNvSpPr>
          <p:nvPr/>
        </p:nvSpPr>
        <p:spPr bwMode="auto">
          <a:xfrm>
            <a:off x="2754314" y="5573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3" name="Text Box 97"/>
          <p:cNvSpPr txBox="1">
            <a:spLocks noChangeArrowheads="1"/>
          </p:cNvSpPr>
          <p:nvPr/>
        </p:nvSpPr>
        <p:spPr bwMode="auto">
          <a:xfrm>
            <a:off x="2792413" y="5556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514" name="Oval 98"/>
          <p:cNvSpPr>
            <a:spLocks noChangeArrowheads="1"/>
          </p:cNvSpPr>
          <p:nvPr/>
        </p:nvSpPr>
        <p:spPr bwMode="auto">
          <a:xfrm>
            <a:off x="3700464" y="5573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5" name="Text Box 99"/>
          <p:cNvSpPr txBox="1">
            <a:spLocks noChangeArrowheads="1"/>
          </p:cNvSpPr>
          <p:nvPr/>
        </p:nvSpPr>
        <p:spPr bwMode="auto">
          <a:xfrm>
            <a:off x="3738563" y="5543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16" name="Line 100"/>
          <p:cNvSpPr>
            <a:spLocks noChangeShapeType="1"/>
          </p:cNvSpPr>
          <p:nvPr/>
        </p:nvSpPr>
        <p:spPr bwMode="auto">
          <a:xfrm flipH="1">
            <a:off x="2647950" y="43481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7" name="Line 101"/>
          <p:cNvSpPr>
            <a:spLocks noChangeShapeType="1"/>
          </p:cNvSpPr>
          <p:nvPr/>
        </p:nvSpPr>
        <p:spPr bwMode="auto">
          <a:xfrm>
            <a:off x="3554413" y="4365625"/>
            <a:ext cx="6524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8" name="Line 102"/>
          <p:cNvSpPr>
            <a:spLocks noChangeShapeType="1"/>
          </p:cNvSpPr>
          <p:nvPr/>
        </p:nvSpPr>
        <p:spPr bwMode="auto">
          <a:xfrm flipH="1">
            <a:off x="2174876" y="51308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9" name="AutoShape 103"/>
          <p:cNvSpPr>
            <a:spLocks noChangeArrowheads="1"/>
          </p:cNvSpPr>
          <p:nvPr/>
        </p:nvSpPr>
        <p:spPr bwMode="auto">
          <a:xfrm flipH="1">
            <a:off x="7772400" y="4152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20" name="AutoShape 104"/>
          <p:cNvSpPr>
            <a:spLocks noChangeArrowheads="1"/>
          </p:cNvSpPr>
          <p:nvPr/>
        </p:nvSpPr>
        <p:spPr bwMode="auto">
          <a:xfrm flipH="1">
            <a:off x="4826000" y="4330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21" name="Text Box 105"/>
          <p:cNvSpPr txBox="1">
            <a:spLocks noChangeArrowheads="1"/>
          </p:cNvSpPr>
          <p:nvPr/>
        </p:nvSpPr>
        <p:spPr bwMode="auto">
          <a:xfrm>
            <a:off x="1863725" y="14747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(a)</a:t>
            </a:r>
          </a:p>
        </p:txBody>
      </p:sp>
      <p:sp>
        <p:nvSpPr>
          <p:cNvPr id="316522" name="Text Box 106"/>
          <p:cNvSpPr txBox="1">
            <a:spLocks noChangeArrowheads="1"/>
          </p:cNvSpPr>
          <p:nvPr/>
        </p:nvSpPr>
        <p:spPr bwMode="auto">
          <a:xfrm>
            <a:off x="5394325" y="1487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(b)</a:t>
            </a:r>
          </a:p>
        </p:txBody>
      </p:sp>
      <p:sp>
        <p:nvSpPr>
          <p:cNvPr id="316523" name="Text Box 107"/>
          <p:cNvSpPr txBox="1">
            <a:spLocks noChangeArrowheads="1"/>
          </p:cNvSpPr>
          <p:nvPr/>
        </p:nvSpPr>
        <p:spPr bwMode="auto">
          <a:xfrm>
            <a:off x="8302625" y="14747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(c)</a:t>
            </a:r>
          </a:p>
        </p:txBody>
      </p:sp>
      <p:sp>
        <p:nvSpPr>
          <p:cNvPr id="316524" name="Text Box 108"/>
          <p:cNvSpPr txBox="1">
            <a:spLocks noChangeArrowheads="1"/>
          </p:cNvSpPr>
          <p:nvPr/>
        </p:nvSpPr>
        <p:spPr bwMode="auto">
          <a:xfrm>
            <a:off x="2206625" y="3963988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(f)</a:t>
            </a:r>
          </a:p>
        </p:txBody>
      </p:sp>
      <p:sp>
        <p:nvSpPr>
          <p:cNvPr id="316525" name="Text Box 109"/>
          <p:cNvSpPr txBox="1">
            <a:spLocks noChangeArrowheads="1"/>
          </p:cNvSpPr>
          <p:nvPr/>
        </p:nvSpPr>
        <p:spPr bwMode="auto">
          <a:xfrm>
            <a:off x="53181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(e)</a:t>
            </a:r>
          </a:p>
        </p:txBody>
      </p:sp>
      <p:sp>
        <p:nvSpPr>
          <p:cNvPr id="316526" name="Text Box 110"/>
          <p:cNvSpPr txBox="1">
            <a:spLocks noChangeArrowheads="1"/>
          </p:cNvSpPr>
          <p:nvPr/>
        </p:nvSpPr>
        <p:spPr bwMode="auto">
          <a:xfrm>
            <a:off x="83915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(d)</a:t>
            </a:r>
          </a:p>
        </p:txBody>
      </p:sp>
      <p:sp>
        <p:nvSpPr>
          <p:cNvPr id="40034" name="Rectangle 111"/>
          <p:cNvSpPr>
            <a:spLocks noChangeArrowheads="1"/>
          </p:cNvSpPr>
          <p:nvPr/>
        </p:nvSpPr>
        <p:spPr bwMode="auto">
          <a:xfrm>
            <a:off x="9112250" y="320677"/>
            <a:ext cx="1733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600" b="1" i="0" dirty="0">
                <a:solidFill>
                  <a:srgbClr val="339933"/>
                </a:solidFill>
                <a:latin typeface="Times" panose="02020603050405020304" pitchFamily="18" charset="0"/>
              </a:rPr>
              <a:t>정렬</a:t>
            </a:r>
          </a:p>
        </p:txBody>
      </p:sp>
      <p:grpSp>
        <p:nvGrpSpPr>
          <p:cNvPr id="40035" name="Group 114"/>
          <p:cNvGrpSpPr>
            <a:grpSpLocks/>
          </p:cNvGrpSpPr>
          <p:nvPr/>
        </p:nvGrpSpPr>
        <p:grpSpPr bwMode="auto">
          <a:xfrm>
            <a:off x="6121400" y="1630364"/>
            <a:ext cx="414338" cy="422275"/>
            <a:chOff x="5372" y="1434"/>
            <a:chExt cx="261" cy="266"/>
          </a:xfrm>
        </p:grpSpPr>
        <p:sp>
          <p:nvSpPr>
            <p:cNvPr id="316531" name="Oval 11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2" name="Text Box 11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0036" name="Group 118"/>
          <p:cNvGrpSpPr>
            <a:grpSpLocks/>
          </p:cNvGrpSpPr>
          <p:nvPr/>
        </p:nvGrpSpPr>
        <p:grpSpPr bwMode="auto">
          <a:xfrm>
            <a:off x="9134475" y="4141789"/>
            <a:ext cx="414338" cy="422275"/>
            <a:chOff x="5372" y="1434"/>
            <a:chExt cx="261" cy="266"/>
          </a:xfrm>
        </p:grpSpPr>
        <p:sp>
          <p:nvSpPr>
            <p:cNvPr id="316535" name="Oval 11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6" name="Text Box 12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7" name="Group 121"/>
          <p:cNvGrpSpPr>
            <a:grpSpLocks/>
          </p:cNvGrpSpPr>
          <p:nvPr/>
        </p:nvGrpSpPr>
        <p:grpSpPr bwMode="auto">
          <a:xfrm>
            <a:off x="5405439" y="4764089"/>
            <a:ext cx="414337" cy="422275"/>
            <a:chOff x="5372" y="1434"/>
            <a:chExt cx="261" cy="266"/>
          </a:xfrm>
        </p:grpSpPr>
        <p:sp>
          <p:nvSpPr>
            <p:cNvPr id="316538" name="Oval 12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9" name="Text Box 12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8" name="Group 124"/>
          <p:cNvGrpSpPr>
            <a:grpSpLocks/>
          </p:cNvGrpSpPr>
          <p:nvPr/>
        </p:nvGrpSpPr>
        <p:grpSpPr bwMode="auto">
          <a:xfrm>
            <a:off x="1962150" y="5561014"/>
            <a:ext cx="414338" cy="422275"/>
            <a:chOff x="5372" y="1434"/>
            <a:chExt cx="261" cy="266"/>
          </a:xfrm>
        </p:grpSpPr>
        <p:sp>
          <p:nvSpPr>
            <p:cNvPr id="316541" name="Oval 12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2" name="Text Box 12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9" name="Group 127"/>
          <p:cNvGrpSpPr>
            <a:grpSpLocks/>
          </p:cNvGrpSpPr>
          <p:nvPr/>
        </p:nvGrpSpPr>
        <p:grpSpPr bwMode="auto">
          <a:xfrm>
            <a:off x="2354264" y="4727576"/>
            <a:ext cx="414337" cy="422275"/>
            <a:chOff x="5372" y="1434"/>
            <a:chExt cx="261" cy="266"/>
          </a:xfrm>
        </p:grpSpPr>
        <p:sp>
          <p:nvSpPr>
            <p:cNvPr id="316544" name="Oval 12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5" name="Text Box 12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0040" name="Group 130"/>
          <p:cNvGrpSpPr>
            <a:grpSpLocks/>
          </p:cNvGrpSpPr>
          <p:nvPr/>
        </p:nvGrpSpPr>
        <p:grpSpPr bwMode="auto">
          <a:xfrm>
            <a:off x="6202364" y="4113214"/>
            <a:ext cx="414337" cy="422275"/>
            <a:chOff x="5372" y="1434"/>
            <a:chExt cx="261" cy="266"/>
          </a:xfrm>
        </p:grpSpPr>
        <p:sp>
          <p:nvSpPr>
            <p:cNvPr id="316547" name="Oval 13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8" name="Text Box 13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4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2327275" y="20764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2366963" y="20589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46" name="Oval 6"/>
          <p:cNvSpPr>
            <a:spLocks noChangeArrowheads="1"/>
          </p:cNvSpPr>
          <p:nvPr/>
        </p:nvSpPr>
        <p:spPr bwMode="auto">
          <a:xfrm>
            <a:off x="4083050" y="20685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4095751" y="2049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48" name="Oval 8"/>
          <p:cNvSpPr>
            <a:spLocks noChangeArrowheads="1"/>
          </p:cNvSpPr>
          <p:nvPr/>
        </p:nvSpPr>
        <p:spPr bwMode="auto">
          <a:xfrm>
            <a:off x="1930400" y="29067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1955800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50" name="Oval 10"/>
          <p:cNvSpPr>
            <a:spLocks noChangeArrowheads="1"/>
          </p:cNvSpPr>
          <p:nvPr/>
        </p:nvSpPr>
        <p:spPr bwMode="auto">
          <a:xfrm>
            <a:off x="2728914" y="2906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2767013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52" name="Oval 12"/>
          <p:cNvSpPr>
            <a:spLocks noChangeArrowheads="1"/>
          </p:cNvSpPr>
          <p:nvPr/>
        </p:nvSpPr>
        <p:spPr bwMode="auto">
          <a:xfrm>
            <a:off x="3649664" y="2906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3687763" y="2876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 flipH="1">
            <a:off x="2609850" y="1681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3529013" y="1698625"/>
            <a:ext cx="614362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8" name="Oval 18"/>
          <p:cNvSpPr>
            <a:spLocks noChangeArrowheads="1"/>
          </p:cNvSpPr>
          <p:nvPr/>
        </p:nvSpPr>
        <p:spPr bwMode="auto">
          <a:xfrm>
            <a:off x="5286375" y="20510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5326063" y="2033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62" name="Oval 22"/>
          <p:cNvSpPr>
            <a:spLocks noChangeArrowheads="1"/>
          </p:cNvSpPr>
          <p:nvPr/>
        </p:nvSpPr>
        <p:spPr bwMode="auto">
          <a:xfrm>
            <a:off x="4902200" y="28813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4940300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64" name="Oval 24"/>
          <p:cNvSpPr>
            <a:spLocks noChangeArrowheads="1"/>
          </p:cNvSpPr>
          <p:nvPr/>
        </p:nvSpPr>
        <p:spPr bwMode="auto">
          <a:xfrm>
            <a:off x="5611814" y="2881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5" name="Text Box 25"/>
          <p:cNvSpPr txBox="1">
            <a:spLocks noChangeArrowheads="1"/>
          </p:cNvSpPr>
          <p:nvPr/>
        </p:nvSpPr>
        <p:spPr bwMode="auto">
          <a:xfrm>
            <a:off x="5649913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66" name="Oval 26"/>
          <p:cNvSpPr>
            <a:spLocks noChangeArrowheads="1"/>
          </p:cNvSpPr>
          <p:nvPr/>
        </p:nvSpPr>
        <p:spPr bwMode="auto">
          <a:xfrm>
            <a:off x="6532564" y="2881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657066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 flipH="1">
            <a:off x="5530850" y="1655763"/>
            <a:ext cx="5984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>
            <a:off x="6411913" y="1673225"/>
            <a:ext cx="6270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0" name="AutoShape 30"/>
          <p:cNvSpPr>
            <a:spLocks noChangeArrowheads="1"/>
          </p:cNvSpPr>
          <p:nvPr/>
        </p:nvSpPr>
        <p:spPr bwMode="auto">
          <a:xfrm rot="5400000">
            <a:off x="2643188" y="123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1" name="Text Box 31"/>
          <p:cNvSpPr txBox="1">
            <a:spLocks noChangeArrowheads="1"/>
          </p:cNvSpPr>
          <p:nvPr/>
        </p:nvSpPr>
        <p:spPr bwMode="auto">
          <a:xfrm>
            <a:off x="1827214" y="11922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 flipV="1">
            <a:off x="2374900" y="1803400"/>
            <a:ext cx="863600" cy="11430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3" name="AutoShape 33"/>
          <p:cNvSpPr>
            <a:spLocks noChangeArrowheads="1"/>
          </p:cNvSpPr>
          <p:nvPr/>
        </p:nvSpPr>
        <p:spPr bwMode="auto">
          <a:xfrm>
            <a:off x="4686300" y="1663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6" name="Oval 36"/>
          <p:cNvSpPr>
            <a:spLocks noChangeArrowheads="1"/>
          </p:cNvSpPr>
          <p:nvPr/>
        </p:nvSpPr>
        <p:spPr bwMode="auto">
          <a:xfrm>
            <a:off x="8118475" y="20383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7" name="Text Box 37"/>
          <p:cNvSpPr txBox="1">
            <a:spLocks noChangeArrowheads="1"/>
          </p:cNvSpPr>
          <p:nvPr/>
        </p:nvSpPr>
        <p:spPr bwMode="auto">
          <a:xfrm>
            <a:off x="8158163" y="2020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78" name="Oval 38"/>
          <p:cNvSpPr>
            <a:spLocks noChangeArrowheads="1"/>
          </p:cNvSpPr>
          <p:nvPr/>
        </p:nvSpPr>
        <p:spPr bwMode="auto">
          <a:xfrm>
            <a:off x="9823450" y="20304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9861551" y="20113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80" name="Oval 40"/>
          <p:cNvSpPr>
            <a:spLocks noChangeArrowheads="1"/>
          </p:cNvSpPr>
          <p:nvPr/>
        </p:nvSpPr>
        <p:spPr bwMode="auto">
          <a:xfrm>
            <a:off x="7759700" y="28686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1" name="Text Box 41"/>
          <p:cNvSpPr txBox="1">
            <a:spLocks noChangeArrowheads="1"/>
          </p:cNvSpPr>
          <p:nvPr/>
        </p:nvSpPr>
        <p:spPr bwMode="auto">
          <a:xfrm>
            <a:off x="7785100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82" name="Oval 42"/>
          <p:cNvSpPr>
            <a:spLocks noChangeArrowheads="1"/>
          </p:cNvSpPr>
          <p:nvPr/>
        </p:nvSpPr>
        <p:spPr bwMode="auto">
          <a:xfrm>
            <a:off x="8469314" y="28686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3" name="Text Box 43"/>
          <p:cNvSpPr txBox="1">
            <a:spLocks noChangeArrowheads="1"/>
          </p:cNvSpPr>
          <p:nvPr/>
        </p:nvSpPr>
        <p:spPr bwMode="auto">
          <a:xfrm>
            <a:off x="850741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84" name="Oval 44"/>
          <p:cNvSpPr>
            <a:spLocks noChangeArrowheads="1"/>
          </p:cNvSpPr>
          <p:nvPr/>
        </p:nvSpPr>
        <p:spPr bwMode="auto">
          <a:xfrm>
            <a:off x="9390064" y="28686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5" name="Text Box 45"/>
          <p:cNvSpPr txBox="1">
            <a:spLocks noChangeArrowheads="1"/>
          </p:cNvSpPr>
          <p:nvPr/>
        </p:nvSpPr>
        <p:spPr bwMode="auto">
          <a:xfrm>
            <a:off x="9428163" y="2838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 flipH="1">
            <a:off x="8362950" y="1643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7" name="AutoShape 47"/>
          <p:cNvSpPr>
            <a:spLocks noChangeArrowheads="1"/>
          </p:cNvSpPr>
          <p:nvPr/>
        </p:nvSpPr>
        <p:spPr bwMode="auto">
          <a:xfrm>
            <a:off x="7543800" y="1651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8" name="Text Box 48"/>
          <p:cNvSpPr txBox="1">
            <a:spLocks noChangeArrowheads="1"/>
          </p:cNvSpPr>
          <p:nvPr/>
        </p:nvSpPr>
        <p:spPr bwMode="auto">
          <a:xfrm>
            <a:off x="7161214" y="12811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94" name="Oval 54"/>
          <p:cNvSpPr>
            <a:spLocks noChangeArrowheads="1"/>
          </p:cNvSpPr>
          <p:nvPr/>
        </p:nvSpPr>
        <p:spPr bwMode="auto">
          <a:xfrm>
            <a:off x="9988550" y="51165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5" name="Text Box 55"/>
          <p:cNvSpPr txBox="1">
            <a:spLocks noChangeArrowheads="1"/>
          </p:cNvSpPr>
          <p:nvPr/>
        </p:nvSpPr>
        <p:spPr bwMode="auto">
          <a:xfrm>
            <a:off x="10026651" y="5097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7785100" y="59547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7" name="Text Box 57"/>
          <p:cNvSpPr txBox="1">
            <a:spLocks noChangeArrowheads="1"/>
          </p:cNvSpPr>
          <p:nvPr/>
        </p:nvSpPr>
        <p:spPr bwMode="auto">
          <a:xfrm>
            <a:off x="7810500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8621714" y="5954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9" name="Text Box 59"/>
          <p:cNvSpPr txBox="1">
            <a:spLocks noChangeArrowheads="1"/>
          </p:cNvSpPr>
          <p:nvPr/>
        </p:nvSpPr>
        <p:spPr bwMode="auto">
          <a:xfrm>
            <a:off x="8659813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00" name="Oval 60"/>
          <p:cNvSpPr>
            <a:spLocks noChangeArrowheads="1"/>
          </p:cNvSpPr>
          <p:nvPr/>
        </p:nvSpPr>
        <p:spPr bwMode="auto">
          <a:xfrm>
            <a:off x="9555164" y="5954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9593263" y="5924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02" name="Line 62"/>
          <p:cNvSpPr>
            <a:spLocks noChangeShapeType="1"/>
          </p:cNvSpPr>
          <p:nvPr/>
        </p:nvSpPr>
        <p:spPr bwMode="auto">
          <a:xfrm flipH="1">
            <a:off x="8502650" y="4729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3" name="AutoShape 63"/>
          <p:cNvSpPr>
            <a:spLocks noChangeArrowheads="1"/>
          </p:cNvSpPr>
          <p:nvPr/>
        </p:nvSpPr>
        <p:spPr bwMode="auto">
          <a:xfrm rot="5400000">
            <a:off x="9093200" y="37592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6" name="Oval 66"/>
          <p:cNvSpPr>
            <a:spLocks noChangeArrowheads="1"/>
          </p:cNvSpPr>
          <p:nvPr/>
        </p:nvSpPr>
        <p:spPr bwMode="auto">
          <a:xfrm>
            <a:off x="4981575" y="5099051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7" name="Text Box 67"/>
          <p:cNvSpPr txBox="1">
            <a:spLocks noChangeArrowheads="1"/>
          </p:cNvSpPr>
          <p:nvPr/>
        </p:nvSpPr>
        <p:spPr bwMode="auto">
          <a:xfrm>
            <a:off x="5008563" y="5068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508" name="Oval 68"/>
          <p:cNvSpPr>
            <a:spLocks noChangeArrowheads="1"/>
          </p:cNvSpPr>
          <p:nvPr/>
        </p:nvSpPr>
        <p:spPr bwMode="auto">
          <a:xfrm>
            <a:off x="6750050" y="50911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9" name="Text Box 69"/>
          <p:cNvSpPr txBox="1">
            <a:spLocks noChangeArrowheads="1"/>
          </p:cNvSpPr>
          <p:nvPr/>
        </p:nvSpPr>
        <p:spPr bwMode="auto">
          <a:xfrm>
            <a:off x="6788151" y="5072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510" name="Oval 70"/>
          <p:cNvSpPr>
            <a:spLocks noChangeArrowheads="1"/>
          </p:cNvSpPr>
          <p:nvPr/>
        </p:nvSpPr>
        <p:spPr bwMode="auto">
          <a:xfrm>
            <a:off x="4584700" y="59293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1" name="Text Box 71"/>
          <p:cNvSpPr txBox="1">
            <a:spLocks noChangeArrowheads="1"/>
          </p:cNvSpPr>
          <p:nvPr/>
        </p:nvSpPr>
        <p:spPr bwMode="auto">
          <a:xfrm>
            <a:off x="4610100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512" name="Oval 72"/>
          <p:cNvSpPr>
            <a:spLocks noChangeArrowheads="1"/>
          </p:cNvSpPr>
          <p:nvPr/>
        </p:nvSpPr>
        <p:spPr bwMode="auto">
          <a:xfrm>
            <a:off x="5395914" y="5929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3" name="Text Box 73"/>
          <p:cNvSpPr txBox="1">
            <a:spLocks noChangeArrowheads="1"/>
          </p:cNvSpPr>
          <p:nvPr/>
        </p:nvSpPr>
        <p:spPr bwMode="auto">
          <a:xfrm>
            <a:off x="5434013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14" name="Oval 74"/>
          <p:cNvSpPr>
            <a:spLocks noChangeArrowheads="1"/>
          </p:cNvSpPr>
          <p:nvPr/>
        </p:nvSpPr>
        <p:spPr bwMode="auto">
          <a:xfrm>
            <a:off x="6316664" y="5929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5" name="Text Box 75"/>
          <p:cNvSpPr txBox="1">
            <a:spLocks noChangeArrowheads="1"/>
          </p:cNvSpPr>
          <p:nvPr/>
        </p:nvSpPr>
        <p:spPr bwMode="auto">
          <a:xfrm>
            <a:off x="6354763" y="5899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16" name="Line 76"/>
          <p:cNvSpPr>
            <a:spLocks noChangeShapeType="1"/>
          </p:cNvSpPr>
          <p:nvPr/>
        </p:nvSpPr>
        <p:spPr bwMode="auto">
          <a:xfrm flipV="1">
            <a:off x="5384800" y="4800600"/>
            <a:ext cx="533400" cy="3556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7" name="AutoShape 77"/>
          <p:cNvSpPr>
            <a:spLocks noChangeArrowheads="1"/>
          </p:cNvSpPr>
          <p:nvPr/>
        </p:nvSpPr>
        <p:spPr bwMode="auto">
          <a:xfrm flipH="1">
            <a:off x="7683500" y="4826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8" name="Text Box 78"/>
          <p:cNvSpPr txBox="1">
            <a:spLocks noChangeArrowheads="1"/>
          </p:cNvSpPr>
          <p:nvPr/>
        </p:nvSpPr>
        <p:spPr bwMode="auto">
          <a:xfrm>
            <a:off x="7339014" y="4316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519" name="Text Box 79"/>
          <p:cNvSpPr txBox="1">
            <a:spLocks noChangeArrowheads="1"/>
          </p:cNvSpPr>
          <p:nvPr/>
        </p:nvSpPr>
        <p:spPr bwMode="auto">
          <a:xfrm>
            <a:off x="1711325" y="17033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(g)</a:t>
            </a:r>
          </a:p>
        </p:txBody>
      </p:sp>
      <p:sp>
        <p:nvSpPr>
          <p:cNvPr id="317520" name="Text Box 80"/>
          <p:cNvSpPr txBox="1">
            <a:spLocks noChangeArrowheads="1"/>
          </p:cNvSpPr>
          <p:nvPr/>
        </p:nvSpPr>
        <p:spPr bwMode="auto">
          <a:xfrm>
            <a:off x="5394325" y="1233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(h)</a:t>
            </a:r>
          </a:p>
        </p:txBody>
      </p:sp>
      <p:sp>
        <p:nvSpPr>
          <p:cNvPr id="317521" name="Text Box 81"/>
          <p:cNvSpPr txBox="1">
            <a:spLocks noChangeArrowheads="1"/>
          </p:cNvSpPr>
          <p:nvPr/>
        </p:nvSpPr>
        <p:spPr bwMode="auto">
          <a:xfrm>
            <a:off x="8048625" y="13985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(i)</a:t>
            </a:r>
          </a:p>
        </p:txBody>
      </p:sp>
      <p:sp>
        <p:nvSpPr>
          <p:cNvPr id="317522" name="Text Box 82"/>
          <p:cNvSpPr txBox="1">
            <a:spLocks noChangeArrowheads="1"/>
          </p:cNvSpPr>
          <p:nvPr/>
        </p:nvSpPr>
        <p:spPr bwMode="auto">
          <a:xfrm>
            <a:off x="8391525" y="42306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(j)</a:t>
            </a:r>
          </a:p>
        </p:txBody>
      </p:sp>
      <p:sp>
        <p:nvSpPr>
          <p:cNvPr id="317523" name="Text Box 83"/>
          <p:cNvSpPr txBox="1">
            <a:spLocks noChangeArrowheads="1"/>
          </p:cNvSpPr>
          <p:nvPr/>
        </p:nvSpPr>
        <p:spPr bwMode="auto">
          <a:xfrm>
            <a:off x="4937125" y="43703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(k)</a:t>
            </a:r>
          </a:p>
        </p:txBody>
      </p:sp>
      <p:grpSp>
        <p:nvGrpSpPr>
          <p:cNvPr id="41030" name="Group 85"/>
          <p:cNvGrpSpPr>
            <a:grpSpLocks/>
          </p:cNvGrpSpPr>
          <p:nvPr/>
        </p:nvGrpSpPr>
        <p:grpSpPr bwMode="auto">
          <a:xfrm>
            <a:off x="3222625" y="1412876"/>
            <a:ext cx="414338" cy="422275"/>
            <a:chOff x="5372" y="1434"/>
            <a:chExt cx="261" cy="266"/>
          </a:xfrm>
        </p:grpSpPr>
        <p:sp>
          <p:nvSpPr>
            <p:cNvPr id="317526" name="Oval 86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27" name="Text Box 87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1" name="Group 88"/>
          <p:cNvGrpSpPr>
            <a:grpSpLocks/>
          </p:cNvGrpSpPr>
          <p:nvPr/>
        </p:nvGrpSpPr>
        <p:grpSpPr bwMode="auto">
          <a:xfrm>
            <a:off x="6061075" y="1397001"/>
            <a:ext cx="414338" cy="422275"/>
            <a:chOff x="5372" y="1434"/>
            <a:chExt cx="261" cy="266"/>
          </a:xfrm>
        </p:grpSpPr>
        <p:sp>
          <p:nvSpPr>
            <p:cNvPr id="317529" name="Oval 8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0" name="Text Box 9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1032" name="Group 91"/>
          <p:cNvGrpSpPr>
            <a:grpSpLocks/>
          </p:cNvGrpSpPr>
          <p:nvPr/>
        </p:nvGrpSpPr>
        <p:grpSpPr bwMode="auto">
          <a:xfrm>
            <a:off x="6977064" y="2014539"/>
            <a:ext cx="414337" cy="422275"/>
            <a:chOff x="5372" y="1434"/>
            <a:chExt cx="261" cy="266"/>
          </a:xfrm>
        </p:grpSpPr>
        <p:sp>
          <p:nvSpPr>
            <p:cNvPr id="317532" name="Oval 9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3" name="Text Box 9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3" name="Group 94"/>
          <p:cNvGrpSpPr>
            <a:grpSpLocks/>
          </p:cNvGrpSpPr>
          <p:nvPr/>
        </p:nvGrpSpPr>
        <p:grpSpPr bwMode="auto">
          <a:xfrm>
            <a:off x="8921750" y="1320801"/>
            <a:ext cx="414338" cy="422275"/>
            <a:chOff x="5372" y="1434"/>
            <a:chExt cx="261" cy="266"/>
          </a:xfrm>
        </p:grpSpPr>
        <p:sp>
          <p:nvSpPr>
            <p:cNvPr id="317535" name="Oval 9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6" name="Text Box 9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4" name="Group 97"/>
          <p:cNvGrpSpPr>
            <a:grpSpLocks/>
          </p:cNvGrpSpPr>
          <p:nvPr/>
        </p:nvGrpSpPr>
        <p:grpSpPr bwMode="auto">
          <a:xfrm>
            <a:off x="9134475" y="4430714"/>
            <a:ext cx="414338" cy="422275"/>
            <a:chOff x="5372" y="1434"/>
            <a:chExt cx="261" cy="266"/>
          </a:xfrm>
        </p:grpSpPr>
        <p:sp>
          <p:nvSpPr>
            <p:cNvPr id="317538" name="Oval 9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9" name="Text Box 9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1035" name="Group 100"/>
          <p:cNvGrpSpPr>
            <a:grpSpLocks/>
          </p:cNvGrpSpPr>
          <p:nvPr/>
        </p:nvGrpSpPr>
        <p:grpSpPr bwMode="auto">
          <a:xfrm>
            <a:off x="8145464" y="5014914"/>
            <a:ext cx="414337" cy="422275"/>
            <a:chOff x="5372" y="1434"/>
            <a:chExt cx="261" cy="266"/>
          </a:xfrm>
        </p:grpSpPr>
        <p:sp>
          <p:nvSpPr>
            <p:cNvPr id="317541" name="Oval 10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42" name="Text Box 10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6" name="Group 103"/>
          <p:cNvGrpSpPr>
            <a:grpSpLocks/>
          </p:cNvGrpSpPr>
          <p:nvPr/>
        </p:nvGrpSpPr>
        <p:grpSpPr bwMode="auto">
          <a:xfrm>
            <a:off x="5922964" y="4492626"/>
            <a:ext cx="414337" cy="422275"/>
            <a:chOff x="5372" y="1434"/>
            <a:chExt cx="261" cy="266"/>
          </a:xfrm>
        </p:grpSpPr>
        <p:sp>
          <p:nvSpPr>
            <p:cNvPr id="317544" name="Oval 104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45" name="Text Box 105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sp>
        <p:nvSpPr>
          <p:cNvPr id="317546" name="Line 106"/>
          <p:cNvSpPr>
            <a:spLocks noChangeShapeType="1"/>
          </p:cNvSpPr>
          <p:nvPr/>
        </p:nvSpPr>
        <p:spPr bwMode="auto">
          <a:xfrm>
            <a:off x="9282113" y="1693864"/>
            <a:ext cx="546100" cy="369887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힙정렬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4"/>
              <p:cNvSpPr>
                <a:spLocks noChangeArrowheads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Heap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en-US" altLang="ko-KR" sz="2000" i="0" dirty="0">
                    <a:latin typeface="Times" panose="02020603050405020304" pitchFamily="18" charset="0"/>
                  </a:rPr>
                  <a:t>Complete binary tree</a:t>
                </a:r>
                <a:r>
                  <a:rPr lang="en-US" altLang="ko-KR" sz="2000" i="0" dirty="0">
                    <a:latin typeface="Times" panose="02020603050405020304" pitchFamily="18" charset="0"/>
                  </a:rPr>
                  <a:t> (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배열로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표현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) 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heap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i="0" dirty="0">
                    <a:latin typeface="Times" panose="02020603050405020304" pitchFamily="18" charset="0"/>
                  </a:rPr>
                  <a:t>각 노드의 값은 자신의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children</a:t>
                </a:r>
                <a:r>
                  <a:rPr kumimoji="1" lang="ko-KR" altLang="en-US" sz="1800" i="0" dirty="0">
                    <a:latin typeface="Times" panose="02020603050405020304" pitchFamily="18" charset="0"/>
                  </a:rPr>
                  <a:t>의 값보다 크지 않음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endParaRPr kumimoji="1" lang="ko-KR" altLang="en-US" sz="1800" i="0" dirty="0">
                  <a:latin typeface="Times" panose="02020603050405020304" pitchFamily="18" charset="0"/>
                </a:endParaRPr>
              </a:p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힙정렬</a:t>
                </a:r>
                <a:endParaRPr kumimoji="1" lang="ko-KR" altLang="en-US" i="0" dirty="0">
                  <a:latin typeface="Times" panose="02020603050405020304" pitchFamily="18" charset="0"/>
                </a:endParaRP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주어진 배열을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힙으로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만든 다음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, 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차례로 하나씩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힙에서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제거함으로써 정렬</a:t>
                </a:r>
              </a:p>
            </p:txBody>
          </p:sp>
        </mc:Choice>
        <mc:Fallback xmlns="">
          <p:sp>
            <p:nvSpPr>
              <p:cNvPr id="3481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blipFill>
                <a:blip r:embed="rId3"/>
                <a:stretch>
                  <a:fillRect l="-1174" t="-20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2027" y="4865030"/>
            <a:ext cx="4778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800" dirty="0"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</a:rPr>
              <a:t>운영체제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스케쥴링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알고리즘</a:t>
            </a:r>
            <a:r>
              <a:rPr lang="ko-KR" altLang="en-US" sz="1800" dirty="0"/>
              <a:t>에서</a:t>
            </a:r>
            <a:r>
              <a:rPr lang="en-US" altLang="ko-KR" sz="1800" dirty="0"/>
              <a:t> </a:t>
            </a:r>
            <a:r>
              <a:rPr lang="ko-KR" altLang="en-US" sz="1800" dirty="0"/>
              <a:t>사용됨</a:t>
            </a:r>
            <a:endParaRPr lang="en-US" altLang="ko-KR" sz="1800" dirty="0"/>
          </a:p>
          <a:p>
            <a:r>
              <a:rPr lang="ko-KR" altLang="en-US" sz="1800" dirty="0"/>
              <a:t>    우선순위</a:t>
            </a:r>
            <a:r>
              <a:rPr lang="en-US" altLang="ko-KR" sz="1800" dirty="0"/>
              <a:t> </a:t>
            </a:r>
            <a:r>
              <a:rPr lang="ko-KR" altLang="en-US" sz="1800" dirty="0"/>
              <a:t>큐</a:t>
            </a:r>
            <a:r>
              <a:rPr lang="en-US" altLang="ko-KR" sz="1800" dirty="0"/>
              <a:t>(priority Queue)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/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모든노든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Parent</m:t>
                        </m:r>
                        <m:d>
                          <m:d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족 </a:t>
                </a: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blipFill>
                <a:blip r:embed="rId4"/>
                <a:stretch>
                  <a:fillRect t="-64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F6AE9CA-8DFF-41BE-98D6-C16E3AC35E6C}"/>
              </a:ext>
            </a:extLst>
          </p:cNvPr>
          <p:cNvSpPr/>
          <p:nvPr/>
        </p:nvSpPr>
        <p:spPr>
          <a:xfrm>
            <a:off x="1260171" y="5962651"/>
            <a:ext cx="8503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https://www.youtube.com/watch?v=ihyg2OR8IR0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이진검색트리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1836383"/>
            <a:ext cx="7315199" cy="3564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6711" y="3385179"/>
            <a:ext cx="4262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(heap)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구조는 이해하고 있는가</a:t>
            </a:r>
            <a:endParaRPr lang="en-US" altLang="ko-KR" sz="20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특징은 무엇인가</a:t>
            </a:r>
            <a:endParaRPr lang="en-US" altLang="ko-KR" sz="20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활용 예는 무엇인가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6711" y="1876239"/>
            <a:ext cx="4985660" cy="9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병합정렬과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퀵정렬의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차이점은 무엇인가</a:t>
            </a:r>
            <a:endParaRPr lang="en-US" altLang="ko-KR" sz="20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퀵정렬의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특징과 성능 영향은 무엇인가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02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5214938" y="4254500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794000" y="4254500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>
            <a:off x="8305800" y="24765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157" name="Oval 5"/>
          <p:cNvSpPr>
            <a:spLocks noChangeArrowheads="1"/>
          </p:cNvSpPr>
          <p:nvPr/>
        </p:nvSpPr>
        <p:spPr bwMode="auto">
          <a:xfrm>
            <a:off x="4699000" y="42291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5158" name="Group 6"/>
          <p:cNvGraphicFramePr>
            <a:graphicFrameLocks noGrp="1"/>
          </p:cNvGraphicFramePr>
          <p:nvPr/>
        </p:nvGraphicFramePr>
        <p:xfrm>
          <a:off x="2730500" y="2463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182" name="Group 30"/>
          <p:cNvGraphicFramePr>
            <a:graphicFrameLocks noGrp="1"/>
          </p:cNvGraphicFramePr>
          <p:nvPr/>
        </p:nvGraphicFramePr>
        <p:xfrm>
          <a:off x="2781300" y="42291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206" name="Text Box 54"/>
          <p:cNvSpPr txBox="1">
            <a:spLocks noChangeArrowheads="1"/>
          </p:cNvSpPr>
          <p:nvPr/>
        </p:nvSpPr>
        <p:spPr bwMode="auto">
          <a:xfrm>
            <a:off x="1597025" y="1922463"/>
            <a:ext cx="6660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정렬할 배열이 주어짐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.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마지막 위치 값을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기준으로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삼는다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.</a:t>
            </a:r>
          </a:p>
        </p:txBody>
      </p:sp>
      <p:sp>
        <p:nvSpPr>
          <p:cNvPr id="305207" name="Text Box 55"/>
          <p:cNvSpPr txBox="1">
            <a:spLocks noChangeArrowheads="1"/>
          </p:cNvSpPr>
          <p:nvPr/>
        </p:nvSpPr>
        <p:spPr bwMode="auto">
          <a:xfrm>
            <a:off x="1609726" y="3319464"/>
            <a:ext cx="5622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(15)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보다 작은 수는 기준의 왼쪽에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, 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나머지는 </a:t>
            </a:r>
          </a:p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기준의 오른쪽에 오도록 재배치한다</a:t>
            </a:r>
            <a:endParaRPr lang="en-US" altLang="ko-KR" sz="200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05208" name="Text Box 56"/>
          <p:cNvSpPr txBox="1">
            <a:spLocks noChangeArrowheads="1"/>
          </p:cNvSpPr>
          <p:nvPr/>
        </p:nvSpPr>
        <p:spPr bwMode="auto">
          <a:xfrm>
            <a:off x="1647825" y="5230814"/>
            <a:ext cx="779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기준원소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(15) 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왼쪽과 오른쪽을 독립적으로 정렬한다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정렬완료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</a:t>
            </a:r>
          </a:p>
        </p:txBody>
      </p:sp>
      <p:sp>
        <p:nvSpPr>
          <p:cNvPr id="305209" name="Rectangle 57"/>
          <p:cNvSpPr>
            <a:spLocks noChangeArrowheads="1"/>
          </p:cNvSpPr>
          <p:nvPr/>
        </p:nvSpPr>
        <p:spPr bwMode="auto">
          <a:xfrm>
            <a:off x="5214938" y="5791200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10" name="Rectangle 58"/>
          <p:cNvSpPr>
            <a:spLocks noChangeArrowheads="1"/>
          </p:cNvSpPr>
          <p:nvPr/>
        </p:nvSpPr>
        <p:spPr bwMode="auto">
          <a:xfrm>
            <a:off x="2794000" y="5791200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11" name="Oval 59"/>
          <p:cNvSpPr>
            <a:spLocks noChangeArrowheads="1"/>
          </p:cNvSpPr>
          <p:nvPr/>
        </p:nvSpPr>
        <p:spPr bwMode="auto">
          <a:xfrm>
            <a:off x="4699000" y="57658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5212" name="Group 60"/>
          <p:cNvGraphicFramePr>
            <a:graphicFrameLocks noGrp="1"/>
          </p:cNvGraphicFramePr>
          <p:nvPr/>
        </p:nvGraphicFramePr>
        <p:xfrm>
          <a:off x="2781300" y="5765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236" name="Line 84"/>
          <p:cNvSpPr>
            <a:spLocks noChangeShapeType="1"/>
          </p:cNvSpPr>
          <p:nvPr/>
        </p:nvSpPr>
        <p:spPr bwMode="auto">
          <a:xfrm>
            <a:off x="9055100" y="45212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37" name="Line 85"/>
          <p:cNvSpPr>
            <a:spLocks noChangeShapeType="1"/>
          </p:cNvSpPr>
          <p:nvPr/>
        </p:nvSpPr>
        <p:spPr bwMode="auto">
          <a:xfrm>
            <a:off x="9042400" y="60579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38" name="Text Box 86"/>
          <p:cNvSpPr txBox="1">
            <a:spLocks noChangeArrowheads="1"/>
          </p:cNvSpPr>
          <p:nvPr/>
        </p:nvSpPr>
        <p:spPr bwMode="auto">
          <a:xfrm>
            <a:off x="9623425" y="42465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(a)</a:t>
            </a:r>
          </a:p>
        </p:txBody>
      </p:sp>
      <p:sp>
        <p:nvSpPr>
          <p:cNvPr id="305239" name="Text Box 87"/>
          <p:cNvSpPr txBox="1">
            <a:spLocks noChangeArrowheads="1"/>
          </p:cNvSpPr>
          <p:nvPr/>
        </p:nvSpPr>
        <p:spPr bwMode="auto">
          <a:xfrm>
            <a:off x="9623425" y="57959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(b)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7302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퀵정렬의 작동 예</a:t>
            </a:r>
          </a:p>
        </p:txBody>
      </p:sp>
    </p:spTree>
    <p:extLst>
      <p:ext uri="{BB962C8B-B14F-4D97-AF65-F5344CB8AC3E}">
        <p14:creationId xmlns:p14="http://schemas.microsoft.com/office/powerpoint/2010/main" val="244394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/>
          <p:cNvSpPr>
            <a:spLocks noChangeArrowheads="1"/>
          </p:cNvSpPr>
          <p:nvPr/>
        </p:nvSpPr>
        <p:spPr bwMode="auto">
          <a:xfrm>
            <a:off x="7518400" y="9017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179" name="Group 3"/>
          <p:cNvGraphicFramePr>
            <a:graphicFrameLocks noGrp="1"/>
          </p:cNvGraphicFramePr>
          <p:nvPr/>
        </p:nvGraphicFramePr>
        <p:xfrm>
          <a:off x="1943100" y="889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03" name="Oval 27"/>
          <p:cNvSpPr>
            <a:spLocks noChangeArrowheads="1"/>
          </p:cNvSpPr>
          <p:nvPr/>
        </p:nvSpPr>
        <p:spPr bwMode="auto">
          <a:xfrm>
            <a:off x="7518400" y="187325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204" name="Group 28"/>
          <p:cNvGraphicFramePr>
            <a:graphicFrameLocks noGrp="1"/>
          </p:cNvGraphicFramePr>
          <p:nvPr/>
        </p:nvGraphicFramePr>
        <p:xfrm>
          <a:off x="1943100" y="186055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28" name="Oval 52"/>
          <p:cNvSpPr>
            <a:spLocks noChangeArrowheads="1"/>
          </p:cNvSpPr>
          <p:nvPr/>
        </p:nvSpPr>
        <p:spPr bwMode="auto">
          <a:xfrm>
            <a:off x="7518400" y="285115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229" name="Group 53"/>
          <p:cNvGraphicFramePr>
            <a:graphicFrameLocks noGrp="1"/>
          </p:cNvGraphicFramePr>
          <p:nvPr/>
        </p:nvGraphicFramePr>
        <p:xfrm>
          <a:off x="1943100" y="283845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53" name="Oval 77"/>
          <p:cNvSpPr>
            <a:spLocks noChangeArrowheads="1"/>
          </p:cNvSpPr>
          <p:nvPr/>
        </p:nvSpPr>
        <p:spPr bwMode="auto">
          <a:xfrm>
            <a:off x="7518400" y="38354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375" name="Group 199"/>
          <p:cNvGraphicFramePr>
            <a:graphicFrameLocks noGrp="1"/>
          </p:cNvGraphicFramePr>
          <p:nvPr/>
        </p:nvGraphicFramePr>
        <p:xfrm>
          <a:off x="1943100" y="3819526"/>
          <a:ext cx="6096000" cy="5746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78" name="Oval 102"/>
          <p:cNvSpPr>
            <a:spLocks noChangeArrowheads="1"/>
          </p:cNvSpPr>
          <p:nvPr/>
        </p:nvSpPr>
        <p:spPr bwMode="auto">
          <a:xfrm>
            <a:off x="7518400" y="48260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279" name="Group 103"/>
          <p:cNvGraphicFramePr>
            <a:graphicFrameLocks noGrp="1"/>
          </p:cNvGraphicFramePr>
          <p:nvPr/>
        </p:nvGraphicFramePr>
        <p:xfrm>
          <a:off x="1943100" y="48133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303" name="Oval 127"/>
          <p:cNvSpPr>
            <a:spLocks noChangeArrowheads="1"/>
          </p:cNvSpPr>
          <p:nvPr/>
        </p:nvSpPr>
        <p:spPr bwMode="auto">
          <a:xfrm>
            <a:off x="7518400" y="58166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304" name="Group 128"/>
          <p:cNvGraphicFramePr>
            <a:graphicFrameLocks noGrp="1"/>
          </p:cNvGraphicFramePr>
          <p:nvPr/>
        </p:nvGraphicFramePr>
        <p:xfrm>
          <a:off x="1943100" y="58039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920" name="Group 152"/>
          <p:cNvGrpSpPr>
            <a:grpSpLocks/>
          </p:cNvGrpSpPr>
          <p:nvPr/>
        </p:nvGrpSpPr>
        <p:grpSpPr bwMode="auto">
          <a:xfrm>
            <a:off x="1930400" y="876300"/>
            <a:ext cx="5499100" cy="762000"/>
            <a:chOff x="840" y="456"/>
            <a:chExt cx="3464" cy="480"/>
          </a:xfrm>
        </p:grpSpPr>
        <p:sp>
          <p:nvSpPr>
            <p:cNvPr id="306329" name="Line 153"/>
            <p:cNvSpPr>
              <a:spLocks noChangeShapeType="1"/>
            </p:cNvSpPr>
            <p:nvPr/>
          </p:nvSpPr>
          <p:spPr bwMode="auto">
            <a:xfrm>
              <a:off x="840" y="456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30" name="Line 154"/>
            <p:cNvSpPr>
              <a:spLocks noChangeShapeType="1"/>
            </p:cNvSpPr>
            <p:nvPr/>
          </p:nvSpPr>
          <p:spPr bwMode="auto">
            <a:xfrm>
              <a:off x="4304" y="461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1" name="Group 155"/>
          <p:cNvGrpSpPr>
            <a:grpSpLocks/>
          </p:cNvGrpSpPr>
          <p:nvPr/>
        </p:nvGrpSpPr>
        <p:grpSpPr bwMode="auto">
          <a:xfrm>
            <a:off x="1930400" y="1847850"/>
            <a:ext cx="5499100" cy="736600"/>
            <a:chOff x="840" y="984"/>
            <a:chExt cx="3464" cy="560"/>
          </a:xfrm>
        </p:grpSpPr>
        <p:grpSp>
          <p:nvGrpSpPr>
            <p:cNvPr id="32961" name="Group 156"/>
            <p:cNvGrpSpPr>
              <a:grpSpLocks/>
            </p:cNvGrpSpPr>
            <p:nvPr/>
          </p:nvGrpSpPr>
          <p:grpSpPr bwMode="auto">
            <a:xfrm>
              <a:off x="840" y="984"/>
              <a:ext cx="392" cy="560"/>
              <a:chOff x="840" y="984"/>
              <a:chExt cx="392" cy="560"/>
            </a:xfrm>
          </p:grpSpPr>
          <p:sp>
            <p:nvSpPr>
              <p:cNvPr id="306333" name="Line 157"/>
              <p:cNvSpPr>
                <a:spLocks noChangeShapeType="1"/>
              </p:cNvSpPr>
              <p:nvPr/>
            </p:nvSpPr>
            <p:spPr bwMode="auto">
              <a:xfrm>
                <a:off x="840" y="984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06334" name="Line 158"/>
              <p:cNvSpPr>
                <a:spLocks noChangeShapeType="1"/>
              </p:cNvSpPr>
              <p:nvPr/>
            </p:nvSpPr>
            <p:spPr bwMode="auto">
              <a:xfrm>
                <a:off x="1232" y="992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306335" name="Line 159"/>
            <p:cNvSpPr>
              <a:spLocks noChangeShapeType="1"/>
            </p:cNvSpPr>
            <p:nvPr/>
          </p:nvSpPr>
          <p:spPr bwMode="auto">
            <a:xfrm>
              <a:off x="4304" y="99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2" name="Group 160"/>
          <p:cNvGrpSpPr>
            <a:grpSpLocks/>
          </p:cNvGrpSpPr>
          <p:nvPr/>
        </p:nvGrpSpPr>
        <p:grpSpPr bwMode="auto">
          <a:xfrm>
            <a:off x="2552700" y="2825750"/>
            <a:ext cx="4876800" cy="749300"/>
            <a:chOff x="1232" y="1624"/>
            <a:chExt cx="3072" cy="568"/>
          </a:xfrm>
        </p:grpSpPr>
        <p:sp>
          <p:nvSpPr>
            <p:cNvPr id="306337" name="Line 161"/>
            <p:cNvSpPr>
              <a:spLocks noChangeShapeType="1"/>
            </p:cNvSpPr>
            <p:nvPr/>
          </p:nvSpPr>
          <p:spPr bwMode="auto">
            <a:xfrm>
              <a:off x="1232" y="1632"/>
              <a:ext cx="0" cy="5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38" name="Line 162"/>
            <p:cNvSpPr>
              <a:spLocks noChangeShapeType="1"/>
            </p:cNvSpPr>
            <p:nvPr/>
          </p:nvSpPr>
          <p:spPr bwMode="auto">
            <a:xfrm>
              <a:off x="1624" y="1640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39" name="Line 163"/>
            <p:cNvSpPr>
              <a:spLocks noChangeShapeType="1"/>
            </p:cNvSpPr>
            <p:nvPr/>
          </p:nvSpPr>
          <p:spPr bwMode="auto">
            <a:xfrm>
              <a:off x="4304" y="1624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3" name="Group 164"/>
          <p:cNvGrpSpPr>
            <a:grpSpLocks/>
          </p:cNvGrpSpPr>
          <p:nvPr/>
        </p:nvGrpSpPr>
        <p:grpSpPr bwMode="auto">
          <a:xfrm>
            <a:off x="2552700" y="3810000"/>
            <a:ext cx="4876800" cy="736600"/>
            <a:chOff x="1232" y="2272"/>
            <a:chExt cx="3072" cy="568"/>
          </a:xfrm>
        </p:grpSpPr>
        <p:sp>
          <p:nvSpPr>
            <p:cNvPr id="306341" name="Line 165"/>
            <p:cNvSpPr>
              <a:spLocks noChangeShapeType="1"/>
            </p:cNvSpPr>
            <p:nvPr/>
          </p:nvSpPr>
          <p:spPr bwMode="auto">
            <a:xfrm>
              <a:off x="1232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2" name="Line 166"/>
            <p:cNvSpPr>
              <a:spLocks noChangeShapeType="1"/>
            </p:cNvSpPr>
            <p:nvPr/>
          </p:nvSpPr>
          <p:spPr bwMode="auto">
            <a:xfrm>
              <a:off x="2000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3" name="Line 167"/>
            <p:cNvSpPr>
              <a:spLocks noChangeShapeType="1"/>
            </p:cNvSpPr>
            <p:nvPr/>
          </p:nvSpPr>
          <p:spPr bwMode="auto">
            <a:xfrm>
              <a:off x="4304" y="227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4" name="Group 168"/>
          <p:cNvGrpSpPr>
            <a:grpSpLocks/>
          </p:cNvGrpSpPr>
          <p:nvPr/>
        </p:nvGrpSpPr>
        <p:grpSpPr bwMode="auto">
          <a:xfrm>
            <a:off x="2552700" y="4800600"/>
            <a:ext cx="4876800" cy="736600"/>
            <a:chOff x="1232" y="2896"/>
            <a:chExt cx="3072" cy="568"/>
          </a:xfrm>
        </p:grpSpPr>
        <p:sp>
          <p:nvSpPr>
            <p:cNvPr id="306345" name="Line 169"/>
            <p:cNvSpPr>
              <a:spLocks noChangeShapeType="1"/>
            </p:cNvSpPr>
            <p:nvPr/>
          </p:nvSpPr>
          <p:spPr bwMode="auto">
            <a:xfrm>
              <a:off x="1232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6" name="Line 170"/>
            <p:cNvSpPr>
              <a:spLocks noChangeShapeType="1"/>
            </p:cNvSpPr>
            <p:nvPr/>
          </p:nvSpPr>
          <p:spPr bwMode="auto">
            <a:xfrm>
              <a:off x="2384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7" name="Line 171"/>
            <p:cNvSpPr>
              <a:spLocks noChangeShapeType="1"/>
            </p:cNvSpPr>
            <p:nvPr/>
          </p:nvSpPr>
          <p:spPr bwMode="auto">
            <a:xfrm>
              <a:off x="4304" y="289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5" name="Group 172"/>
          <p:cNvGrpSpPr>
            <a:grpSpLocks/>
          </p:cNvGrpSpPr>
          <p:nvPr/>
        </p:nvGrpSpPr>
        <p:grpSpPr bwMode="auto">
          <a:xfrm>
            <a:off x="3162300" y="5816600"/>
            <a:ext cx="4267200" cy="711200"/>
            <a:chOff x="1616" y="3512"/>
            <a:chExt cx="2688" cy="576"/>
          </a:xfrm>
        </p:grpSpPr>
        <p:sp>
          <p:nvSpPr>
            <p:cNvPr id="306349" name="Line 173"/>
            <p:cNvSpPr>
              <a:spLocks noChangeShapeType="1"/>
            </p:cNvSpPr>
            <p:nvPr/>
          </p:nvSpPr>
          <p:spPr bwMode="auto">
            <a:xfrm>
              <a:off x="1616" y="353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50" name="Line 174"/>
            <p:cNvSpPr>
              <a:spLocks noChangeShapeType="1"/>
            </p:cNvSpPr>
            <p:nvPr/>
          </p:nvSpPr>
          <p:spPr bwMode="auto">
            <a:xfrm>
              <a:off x="2768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51" name="Line 175"/>
            <p:cNvSpPr>
              <a:spLocks noChangeShapeType="1"/>
            </p:cNvSpPr>
            <p:nvPr/>
          </p:nvSpPr>
          <p:spPr bwMode="auto">
            <a:xfrm>
              <a:off x="4304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06352" name="Text Box 176"/>
          <p:cNvSpPr txBox="1">
            <a:spLocks noChangeArrowheads="1"/>
          </p:cNvSpPr>
          <p:nvPr/>
        </p:nvSpPr>
        <p:spPr bwMode="auto">
          <a:xfrm>
            <a:off x="2054225" y="15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</a:p>
        </p:txBody>
      </p:sp>
      <p:sp>
        <p:nvSpPr>
          <p:cNvPr id="306353" name="Text Box 177"/>
          <p:cNvSpPr txBox="1">
            <a:spLocks noChangeArrowheads="1"/>
          </p:cNvSpPr>
          <p:nvPr/>
        </p:nvSpPr>
        <p:spPr bwMode="auto">
          <a:xfrm>
            <a:off x="7540626" y="18256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</a:p>
        </p:txBody>
      </p:sp>
      <p:sp>
        <p:nvSpPr>
          <p:cNvPr id="306354" name="Line 178"/>
          <p:cNvSpPr>
            <a:spLocks noChangeShapeType="1"/>
          </p:cNvSpPr>
          <p:nvPr/>
        </p:nvSpPr>
        <p:spPr bwMode="auto">
          <a:xfrm>
            <a:off x="2222500" y="6096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55" name="Line 179"/>
          <p:cNvSpPr>
            <a:spLocks noChangeShapeType="1"/>
          </p:cNvSpPr>
          <p:nvPr/>
        </p:nvSpPr>
        <p:spPr bwMode="auto">
          <a:xfrm>
            <a:off x="7696200" y="58737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56" name="Text Box 180"/>
          <p:cNvSpPr txBox="1">
            <a:spLocks noChangeArrowheads="1"/>
          </p:cNvSpPr>
          <p:nvPr/>
        </p:nvSpPr>
        <p:spPr bwMode="auto">
          <a:xfrm>
            <a:off x="1647825" y="1427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57" name="Text Box 181"/>
          <p:cNvSpPr txBox="1">
            <a:spLocks noChangeArrowheads="1"/>
          </p:cNvSpPr>
          <p:nvPr/>
        </p:nvSpPr>
        <p:spPr bwMode="auto">
          <a:xfrm>
            <a:off x="1939925" y="1427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58" name="Text Box 182"/>
          <p:cNvSpPr txBox="1">
            <a:spLocks noChangeArrowheads="1"/>
          </p:cNvSpPr>
          <p:nvPr/>
        </p:nvSpPr>
        <p:spPr bwMode="auto">
          <a:xfrm>
            <a:off x="1660525" y="23987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59" name="Text Box 183"/>
          <p:cNvSpPr txBox="1">
            <a:spLocks noChangeArrowheads="1"/>
          </p:cNvSpPr>
          <p:nvPr/>
        </p:nvSpPr>
        <p:spPr bwMode="auto">
          <a:xfrm>
            <a:off x="2587625" y="23860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0" name="Text Box 184"/>
          <p:cNvSpPr txBox="1">
            <a:spLocks noChangeArrowheads="1"/>
          </p:cNvSpPr>
          <p:nvPr/>
        </p:nvSpPr>
        <p:spPr bwMode="auto">
          <a:xfrm>
            <a:off x="2879725" y="63547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1" name="Text Box 185"/>
          <p:cNvSpPr txBox="1">
            <a:spLocks noChangeArrowheads="1"/>
          </p:cNvSpPr>
          <p:nvPr/>
        </p:nvSpPr>
        <p:spPr bwMode="auto">
          <a:xfrm>
            <a:off x="4987925" y="63420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2" name="Text Box 186"/>
          <p:cNvSpPr txBox="1">
            <a:spLocks noChangeArrowheads="1"/>
          </p:cNvSpPr>
          <p:nvPr/>
        </p:nvSpPr>
        <p:spPr bwMode="auto">
          <a:xfrm>
            <a:off x="2282825" y="34020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3" name="Text Box 187"/>
          <p:cNvSpPr txBox="1">
            <a:spLocks noChangeArrowheads="1"/>
          </p:cNvSpPr>
          <p:nvPr/>
        </p:nvSpPr>
        <p:spPr bwMode="auto">
          <a:xfrm>
            <a:off x="3209925" y="33893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4" name="Text Box 188"/>
          <p:cNvSpPr txBox="1">
            <a:spLocks noChangeArrowheads="1"/>
          </p:cNvSpPr>
          <p:nvPr/>
        </p:nvSpPr>
        <p:spPr bwMode="auto">
          <a:xfrm>
            <a:off x="2282825" y="43735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5" name="Text Box 189"/>
          <p:cNvSpPr txBox="1">
            <a:spLocks noChangeArrowheads="1"/>
          </p:cNvSpPr>
          <p:nvPr/>
        </p:nvSpPr>
        <p:spPr bwMode="auto">
          <a:xfrm>
            <a:off x="3768725" y="43608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6" name="Text Box 190"/>
          <p:cNvSpPr txBox="1">
            <a:spLocks noChangeArrowheads="1"/>
          </p:cNvSpPr>
          <p:nvPr/>
        </p:nvSpPr>
        <p:spPr bwMode="auto">
          <a:xfrm>
            <a:off x="2282825" y="53768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7" name="Text Box 191"/>
          <p:cNvSpPr txBox="1">
            <a:spLocks noChangeArrowheads="1"/>
          </p:cNvSpPr>
          <p:nvPr/>
        </p:nvSpPr>
        <p:spPr bwMode="auto">
          <a:xfrm>
            <a:off x="4391025" y="5364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8" name="Line 192"/>
          <p:cNvSpPr>
            <a:spLocks noChangeShapeType="1"/>
          </p:cNvSpPr>
          <p:nvPr/>
        </p:nvSpPr>
        <p:spPr bwMode="auto">
          <a:xfrm>
            <a:off x="82169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69" name="Line 193"/>
          <p:cNvSpPr>
            <a:spLocks noChangeShapeType="1"/>
          </p:cNvSpPr>
          <p:nvPr/>
        </p:nvSpPr>
        <p:spPr bwMode="auto">
          <a:xfrm>
            <a:off x="8242300" y="5080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70" name="Line 194"/>
          <p:cNvSpPr>
            <a:spLocks noChangeShapeType="1"/>
          </p:cNvSpPr>
          <p:nvPr/>
        </p:nvSpPr>
        <p:spPr bwMode="auto">
          <a:xfrm>
            <a:off x="8255000" y="60833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71" name="Text Box 195"/>
          <p:cNvSpPr txBox="1">
            <a:spLocks noChangeArrowheads="1"/>
          </p:cNvSpPr>
          <p:nvPr/>
        </p:nvSpPr>
        <p:spPr bwMode="auto">
          <a:xfrm>
            <a:off x="8734425" y="38655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(a)</a:t>
            </a:r>
          </a:p>
        </p:txBody>
      </p:sp>
      <p:sp>
        <p:nvSpPr>
          <p:cNvPr id="306372" name="Text Box 196"/>
          <p:cNvSpPr txBox="1">
            <a:spLocks noChangeArrowheads="1"/>
          </p:cNvSpPr>
          <p:nvPr/>
        </p:nvSpPr>
        <p:spPr bwMode="auto">
          <a:xfrm>
            <a:off x="8747125" y="48307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(b)</a:t>
            </a:r>
          </a:p>
        </p:txBody>
      </p:sp>
      <p:sp>
        <p:nvSpPr>
          <p:cNvPr id="306373" name="Text Box 197"/>
          <p:cNvSpPr txBox="1">
            <a:spLocks noChangeArrowheads="1"/>
          </p:cNvSpPr>
          <p:nvPr/>
        </p:nvSpPr>
        <p:spPr bwMode="auto">
          <a:xfrm>
            <a:off x="8772525" y="58213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(c)</a:t>
            </a:r>
          </a:p>
        </p:txBody>
      </p:sp>
      <p:sp>
        <p:nvSpPr>
          <p:cNvPr id="32948" name="Rectangle 198"/>
          <p:cNvSpPr>
            <a:spLocks noChangeArrowheads="1"/>
          </p:cNvSpPr>
          <p:nvPr/>
        </p:nvSpPr>
        <p:spPr bwMode="auto">
          <a:xfrm>
            <a:off x="8001000" y="368300"/>
            <a:ext cx="266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분할</a:t>
            </a:r>
            <a:b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kumimoji="1"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(partition)</a:t>
            </a:r>
          </a:p>
        </p:txBody>
      </p:sp>
    </p:spTree>
    <p:extLst>
      <p:ext uri="{BB962C8B-B14F-4D97-AF65-F5344CB8AC3E}">
        <p14:creationId xmlns:p14="http://schemas.microsoft.com/office/powerpoint/2010/main" val="90872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Oval 2"/>
          <p:cNvSpPr>
            <a:spLocks noChangeArrowheads="1"/>
          </p:cNvSpPr>
          <p:nvPr/>
        </p:nvSpPr>
        <p:spPr bwMode="auto">
          <a:xfrm>
            <a:off x="7416800" y="14097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03" name="Group 3"/>
          <p:cNvGraphicFramePr>
            <a:graphicFrameLocks noGrp="1"/>
          </p:cNvGraphicFramePr>
          <p:nvPr/>
        </p:nvGraphicFramePr>
        <p:xfrm>
          <a:off x="1841500" y="1397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27" name="Oval 27"/>
          <p:cNvSpPr>
            <a:spLocks noChangeArrowheads="1"/>
          </p:cNvSpPr>
          <p:nvPr/>
        </p:nvSpPr>
        <p:spPr bwMode="auto">
          <a:xfrm>
            <a:off x="7429500" y="24511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28" name="Group 28"/>
          <p:cNvGraphicFramePr>
            <a:graphicFrameLocks noGrp="1"/>
          </p:cNvGraphicFramePr>
          <p:nvPr/>
        </p:nvGraphicFramePr>
        <p:xfrm>
          <a:off x="1854200" y="2438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7429500" y="35052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53" name="Group 53"/>
          <p:cNvGraphicFramePr>
            <a:graphicFrameLocks noGrp="1"/>
          </p:cNvGraphicFramePr>
          <p:nvPr/>
        </p:nvGraphicFramePr>
        <p:xfrm>
          <a:off x="1854200" y="34925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77" name="Oval 77"/>
          <p:cNvSpPr>
            <a:spLocks noChangeArrowheads="1"/>
          </p:cNvSpPr>
          <p:nvPr/>
        </p:nvSpPr>
        <p:spPr bwMode="auto">
          <a:xfrm>
            <a:off x="7429500" y="45593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78" name="Group 78"/>
          <p:cNvGraphicFramePr>
            <a:graphicFrameLocks noGrp="1"/>
          </p:cNvGraphicFramePr>
          <p:nvPr/>
        </p:nvGraphicFramePr>
        <p:xfrm>
          <a:off x="1854200" y="4546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02" name="Line 102"/>
          <p:cNvSpPr>
            <a:spLocks noChangeShapeType="1"/>
          </p:cNvSpPr>
          <p:nvPr/>
        </p:nvSpPr>
        <p:spPr bwMode="auto">
          <a:xfrm>
            <a:off x="3683000" y="4538664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03" name="Line 103"/>
          <p:cNvSpPr>
            <a:spLocks noChangeShapeType="1"/>
          </p:cNvSpPr>
          <p:nvPr/>
        </p:nvSpPr>
        <p:spPr bwMode="auto">
          <a:xfrm>
            <a:off x="7340600" y="45339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04" name="Oval 104"/>
          <p:cNvSpPr>
            <a:spLocks noChangeArrowheads="1"/>
          </p:cNvSpPr>
          <p:nvPr/>
        </p:nvSpPr>
        <p:spPr bwMode="auto">
          <a:xfrm>
            <a:off x="3771900" y="56134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305" name="Group 105"/>
          <p:cNvGraphicFramePr>
            <a:graphicFrameLocks noGrp="1"/>
          </p:cNvGraphicFramePr>
          <p:nvPr/>
        </p:nvGraphicFramePr>
        <p:xfrm>
          <a:off x="1854200" y="5613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29" name="Line 129"/>
          <p:cNvSpPr>
            <a:spLocks noChangeShapeType="1"/>
          </p:cNvSpPr>
          <p:nvPr/>
        </p:nvSpPr>
        <p:spPr bwMode="auto">
          <a:xfrm>
            <a:off x="4292600" y="5618164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7950200" y="5600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1" name="Line 131"/>
          <p:cNvSpPr>
            <a:spLocks noChangeShapeType="1"/>
          </p:cNvSpPr>
          <p:nvPr/>
        </p:nvSpPr>
        <p:spPr bwMode="auto">
          <a:xfrm>
            <a:off x="3695700" y="5608639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>
            <a:off x="3683000" y="3497264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3" name="Line 133"/>
          <p:cNvSpPr>
            <a:spLocks noChangeShapeType="1"/>
          </p:cNvSpPr>
          <p:nvPr/>
        </p:nvSpPr>
        <p:spPr bwMode="auto">
          <a:xfrm>
            <a:off x="67437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4" name="Line 134"/>
          <p:cNvSpPr>
            <a:spLocks noChangeShapeType="1"/>
          </p:cNvSpPr>
          <p:nvPr/>
        </p:nvSpPr>
        <p:spPr bwMode="auto">
          <a:xfrm>
            <a:off x="73406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5" name="Line 135"/>
          <p:cNvSpPr>
            <a:spLocks noChangeShapeType="1"/>
          </p:cNvSpPr>
          <p:nvPr/>
        </p:nvSpPr>
        <p:spPr bwMode="auto">
          <a:xfrm>
            <a:off x="3670300" y="1401764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6" name="Line 136"/>
          <p:cNvSpPr>
            <a:spLocks noChangeShapeType="1"/>
          </p:cNvSpPr>
          <p:nvPr/>
        </p:nvSpPr>
        <p:spPr bwMode="auto">
          <a:xfrm>
            <a:off x="54991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7" name="Line 137"/>
          <p:cNvSpPr>
            <a:spLocks noChangeShapeType="1"/>
          </p:cNvSpPr>
          <p:nvPr/>
        </p:nvSpPr>
        <p:spPr bwMode="auto">
          <a:xfrm>
            <a:off x="73152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8" name="Line 138"/>
          <p:cNvSpPr>
            <a:spLocks noChangeShapeType="1"/>
          </p:cNvSpPr>
          <p:nvPr/>
        </p:nvSpPr>
        <p:spPr bwMode="auto">
          <a:xfrm>
            <a:off x="3683000" y="2430464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9" name="Line 139"/>
          <p:cNvSpPr>
            <a:spLocks noChangeShapeType="1"/>
          </p:cNvSpPr>
          <p:nvPr/>
        </p:nvSpPr>
        <p:spPr bwMode="auto">
          <a:xfrm>
            <a:off x="61341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40" name="Line 140"/>
          <p:cNvSpPr>
            <a:spLocks noChangeShapeType="1"/>
          </p:cNvSpPr>
          <p:nvPr/>
        </p:nvSpPr>
        <p:spPr bwMode="auto">
          <a:xfrm>
            <a:off x="73406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41" name="Text Box 141"/>
          <p:cNvSpPr txBox="1">
            <a:spLocks noChangeArrowheads="1"/>
          </p:cNvSpPr>
          <p:nvPr/>
        </p:nvSpPr>
        <p:spPr bwMode="auto">
          <a:xfrm>
            <a:off x="3362325" y="19605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2" name="Text Box 142"/>
          <p:cNvSpPr txBox="1">
            <a:spLocks noChangeArrowheads="1"/>
          </p:cNvSpPr>
          <p:nvPr/>
        </p:nvSpPr>
        <p:spPr bwMode="auto">
          <a:xfrm>
            <a:off x="5508625" y="19605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3" name="Text Box 143"/>
          <p:cNvSpPr txBox="1">
            <a:spLocks noChangeArrowheads="1"/>
          </p:cNvSpPr>
          <p:nvPr/>
        </p:nvSpPr>
        <p:spPr bwMode="auto">
          <a:xfrm>
            <a:off x="3387725" y="30019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4" name="Text Box 144"/>
          <p:cNvSpPr txBox="1">
            <a:spLocks noChangeArrowheads="1"/>
          </p:cNvSpPr>
          <p:nvPr/>
        </p:nvSpPr>
        <p:spPr bwMode="auto">
          <a:xfrm>
            <a:off x="6143625" y="29892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5" name="Text Box 145"/>
          <p:cNvSpPr txBox="1">
            <a:spLocks noChangeArrowheads="1"/>
          </p:cNvSpPr>
          <p:nvPr/>
        </p:nvSpPr>
        <p:spPr bwMode="auto">
          <a:xfrm>
            <a:off x="3387725" y="4094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6" name="Text Box 146"/>
          <p:cNvSpPr txBox="1">
            <a:spLocks noChangeArrowheads="1"/>
          </p:cNvSpPr>
          <p:nvPr/>
        </p:nvSpPr>
        <p:spPr bwMode="auto">
          <a:xfrm>
            <a:off x="6778625" y="4094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7" name="Text Box 147"/>
          <p:cNvSpPr txBox="1">
            <a:spLocks noChangeArrowheads="1"/>
          </p:cNvSpPr>
          <p:nvPr/>
        </p:nvSpPr>
        <p:spPr bwMode="auto">
          <a:xfrm>
            <a:off x="3400425" y="51228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8" name="Text Box 148"/>
          <p:cNvSpPr txBox="1">
            <a:spLocks noChangeArrowheads="1"/>
          </p:cNvSpPr>
          <p:nvPr/>
        </p:nvSpPr>
        <p:spPr bwMode="auto">
          <a:xfrm>
            <a:off x="3413125" y="61896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9" name="Line 149"/>
          <p:cNvSpPr>
            <a:spLocks noChangeShapeType="1"/>
          </p:cNvSpPr>
          <p:nvPr/>
        </p:nvSpPr>
        <p:spPr bwMode="auto">
          <a:xfrm>
            <a:off x="8178800" y="485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50" name="Text Box 150"/>
          <p:cNvSpPr txBox="1">
            <a:spLocks noChangeArrowheads="1"/>
          </p:cNvSpPr>
          <p:nvPr/>
        </p:nvSpPr>
        <p:spPr bwMode="auto">
          <a:xfrm>
            <a:off x="8696325" y="46021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(d)</a:t>
            </a:r>
          </a:p>
        </p:txBody>
      </p:sp>
      <p:sp>
        <p:nvSpPr>
          <p:cNvPr id="307351" name="Line 151"/>
          <p:cNvSpPr>
            <a:spLocks noChangeShapeType="1"/>
          </p:cNvSpPr>
          <p:nvPr/>
        </p:nvSpPr>
        <p:spPr bwMode="auto">
          <a:xfrm>
            <a:off x="8204200" y="5905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52" name="Text Box 152"/>
          <p:cNvSpPr txBox="1">
            <a:spLocks noChangeArrowheads="1"/>
          </p:cNvSpPr>
          <p:nvPr/>
        </p:nvSpPr>
        <p:spPr bwMode="auto">
          <a:xfrm>
            <a:off x="8721725" y="56562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(e)</a:t>
            </a:r>
          </a:p>
        </p:txBody>
      </p:sp>
      <p:sp>
        <p:nvSpPr>
          <p:cNvPr id="33945" name="Rectangle 153"/>
          <p:cNvSpPr>
            <a:spLocks noChangeArrowheads="1"/>
          </p:cNvSpPr>
          <p:nvPr/>
        </p:nvSpPr>
        <p:spPr bwMode="auto">
          <a:xfrm>
            <a:off x="8001000" y="368300"/>
            <a:ext cx="266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 dirty="0">
                <a:solidFill>
                  <a:srgbClr val="339933"/>
                </a:solidFill>
                <a:latin typeface="Times" panose="02020603050405020304" pitchFamily="18" charset="0"/>
              </a:rPr>
              <a:t>분할</a:t>
            </a:r>
            <a:br>
              <a:rPr kumimoji="1" lang="ko-KR" altLang="en-US" sz="3200" b="1" i="0" dirty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kumimoji="1" lang="en-US" altLang="ko-KR" sz="3200" b="1" i="0" dirty="0">
                <a:solidFill>
                  <a:srgbClr val="339933"/>
                </a:solidFill>
                <a:latin typeface="Times" panose="02020603050405020304" pitchFamily="18" charset="0"/>
              </a:rPr>
              <a:t>(partition)</a:t>
            </a:r>
          </a:p>
        </p:txBody>
      </p:sp>
    </p:spTree>
    <p:extLst>
      <p:ext uri="{BB962C8B-B14F-4D97-AF65-F5344CB8AC3E}">
        <p14:creationId xmlns:p14="http://schemas.microsoft.com/office/powerpoint/2010/main" val="76465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힙정렬</a:t>
            </a:r>
            <a:endParaRPr lang="ko-KR" altLang="en-US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692400" y="20505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78125" y="20648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60500" y="3091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46225" y="3106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00500" y="3079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86225" y="3093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239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701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558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4163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020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892300" y="2545827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49600" y="2571227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168400" y="3625327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866900" y="3625327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3784600" y="3638027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340600" y="20378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426325" y="20521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108700" y="3079227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194425" y="3093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648700" y="30665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8734425" y="30808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486400" y="4222227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721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718300" y="4222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8040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064500" y="4222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1502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6540500" y="2533127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797800" y="2558527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5816600" y="3612627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515100" y="3612627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8432800" y="3625327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587625" y="518107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굴림" charset="0"/>
                <a:cs typeface="굴림" charset="0"/>
              </a:rPr>
              <a:t>힙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6765925" y="5176315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굴림" charset="0"/>
                <a:cs typeface="굴림" charset="0"/>
              </a:rPr>
              <a:t>힙 아님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025900" y="5949427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dirty="0"/>
              <a:t>8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노드인</a:t>
            </a:r>
            <a:r>
              <a:rPr lang="en-US" altLang="ko-KR" dirty="0"/>
              <a:t> 6 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9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Oval 2"/>
          <p:cNvSpPr>
            <a:spLocks noChangeArrowheads="1"/>
          </p:cNvSpPr>
          <p:nvPr/>
        </p:nvSpPr>
        <p:spPr bwMode="auto">
          <a:xfrm>
            <a:off x="3657600" y="2844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3743325" y="28590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2425700" y="3886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511425" y="3900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4965700" y="3873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5051425" y="3887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18034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18891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30353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31210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43815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44672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H="1">
            <a:off x="2857500" y="33401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4114800" y="33655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 flipH="1">
            <a:off x="2133600" y="44196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>
            <a:off x="2832100" y="4419600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4749800" y="44323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3375026" y="2668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12" name="Text Box 20"/>
          <p:cNvSpPr txBox="1">
            <a:spLocks noChangeArrowheads="1"/>
          </p:cNvSpPr>
          <p:nvPr/>
        </p:nvSpPr>
        <p:spPr bwMode="auto">
          <a:xfrm>
            <a:off x="4251326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3336926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647826" y="4700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5381626" y="3595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2155826" y="36083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aphicFrame>
        <p:nvGraphicFramePr>
          <p:cNvPr id="315417" name="Group 25"/>
          <p:cNvGraphicFramePr>
            <a:graphicFrameLocks noGrp="1"/>
          </p:cNvGraphicFramePr>
          <p:nvPr/>
        </p:nvGraphicFramePr>
        <p:xfrm>
          <a:off x="6794500" y="4394200"/>
          <a:ext cx="3403600" cy="558800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6296025" y="43957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68802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35" name="Text Box 43"/>
          <p:cNvSpPr txBox="1">
            <a:spLocks noChangeArrowheads="1"/>
          </p:cNvSpPr>
          <p:nvPr/>
        </p:nvSpPr>
        <p:spPr bwMode="auto">
          <a:xfrm>
            <a:off x="74771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315436" name="Text Box 44"/>
          <p:cNvSpPr txBox="1">
            <a:spLocks noChangeArrowheads="1"/>
          </p:cNvSpPr>
          <p:nvPr/>
        </p:nvSpPr>
        <p:spPr bwMode="auto">
          <a:xfrm>
            <a:off x="80613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37" name="Text Box 45"/>
          <p:cNvSpPr txBox="1">
            <a:spLocks noChangeArrowheads="1"/>
          </p:cNvSpPr>
          <p:nvPr/>
        </p:nvSpPr>
        <p:spPr bwMode="auto">
          <a:xfrm>
            <a:off x="85947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38" name="Text Box 46"/>
          <p:cNvSpPr txBox="1">
            <a:spLocks noChangeArrowheads="1"/>
          </p:cNvSpPr>
          <p:nvPr/>
        </p:nvSpPr>
        <p:spPr bwMode="auto">
          <a:xfrm>
            <a:off x="91662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39" name="Text Box 47"/>
          <p:cNvSpPr txBox="1">
            <a:spLocks noChangeArrowheads="1"/>
          </p:cNvSpPr>
          <p:nvPr/>
        </p:nvSpPr>
        <p:spPr bwMode="auto">
          <a:xfrm>
            <a:off x="97377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3416300" y="431800"/>
            <a:ext cx="7251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힙은 배열을 이용해서 표현할 수 있다</a:t>
            </a:r>
            <a:endParaRPr kumimoji="1" lang="en-US" altLang="ko-KR" sz="3200" b="1" i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1"/>
          <p:cNvGrpSpPr>
            <a:grpSpLocks/>
          </p:cNvGrpSpPr>
          <p:nvPr/>
        </p:nvGrpSpPr>
        <p:grpSpPr bwMode="auto">
          <a:xfrm>
            <a:off x="2000250" y="337491"/>
            <a:ext cx="2609850" cy="1789112"/>
            <a:chOff x="123825" y="433388"/>
            <a:chExt cx="4163965" cy="2932112"/>
          </a:xfrm>
        </p:grpSpPr>
        <p:sp>
          <p:nvSpPr>
            <p:cNvPr id="209922" name="Oval 2"/>
            <p:cNvSpPr>
              <a:spLocks noChangeArrowheads="1"/>
            </p:cNvSpPr>
            <p:nvPr/>
          </p:nvSpPr>
          <p:spPr bwMode="auto">
            <a:xfrm>
              <a:off x="2132356" y="610303"/>
              <a:ext cx="559754" cy="5697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3" name="Text Box 3"/>
            <p:cNvSpPr txBox="1">
              <a:spLocks noChangeArrowheads="1"/>
            </p:cNvSpPr>
            <p:nvPr/>
          </p:nvSpPr>
          <p:spPr bwMode="auto">
            <a:xfrm>
              <a:off x="2218472" y="623311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901403" y="1650982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987519" y="1663990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3441826" y="1637973"/>
              <a:ext cx="559755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3527942" y="1653583"/>
              <a:ext cx="453377" cy="50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278328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4444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511813" y="2793127"/>
              <a:ext cx="557222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1597929" y="2808737"/>
              <a:ext cx="453377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2856744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2942860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1334516" y="1104626"/>
              <a:ext cx="876358" cy="585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>
              <a:off x="2590797" y="1130643"/>
              <a:ext cx="914351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 flipH="1">
              <a:off x="610127" y="2184329"/>
              <a:ext cx="430580" cy="608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1309187" y="2184329"/>
              <a:ext cx="316604" cy="647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H="1">
              <a:off x="3226537" y="2197339"/>
              <a:ext cx="379924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1851212" y="433388"/>
              <a:ext cx="430580" cy="45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09959" name="Text Box 39"/>
            <p:cNvSpPr txBox="1">
              <a:spLocks noChangeArrowheads="1"/>
            </p:cNvSpPr>
            <p:nvPr/>
          </p:nvSpPr>
          <p:spPr bwMode="auto">
            <a:xfrm>
              <a:off x="272757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60" name="Text Box 40"/>
            <p:cNvSpPr txBox="1">
              <a:spLocks noChangeArrowheads="1"/>
            </p:cNvSpPr>
            <p:nvPr/>
          </p:nvSpPr>
          <p:spPr bwMode="auto">
            <a:xfrm>
              <a:off x="181322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09961" name="Text Box 41"/>
            <p:cNvSpPr txBox="1">
              <a:spLocks noChangeArrowheads="1"/>
            </p:cNvSpPr>
            <p:nvPr/>
          </p:nvSpPr>
          <p:spPr bwMode="auto">
            <a:xfrm>
              <a:off x="123825" y="2465313"/>
              <a:ext cx="430580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3857210" y="1359592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632924" y="1372600"/>
              <a:ext cx="428047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2</a:t>
              </a:r>
            </a:p>
          </p:txBody>
        </p:sp>
      </p:grpSp>
      <p:graphicFrame>
        <p:nvGraphicFramePr>
          <p:cNvPr id="209980" name="Group 60"/>
          <p:cNvGraphicFramePr>
            <a:graphicFrameLocks noGrp="1"/>
          </p:cNvGraphicFramePr>
          <p:nvPr/>
        </p:nvGraphicFramePr>
        <p:xfrm>
          <a:off x="2082800" y="2553641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981" name="Text Box 61"/>
          <p:cNvSpPr txBox="1">
            <a:spLocks noChangeArrowheads="1"/>
          </p:cNvSpPr>
          <p:nvPr/>
        </p:nvSpPr>
        <p:spPr bwMode="auto">
          <a:xfrm>
            <a:off x="1717675" y="2536179"/>
            <a:ext cx="3063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9982" name="Text Box 62"/>
          <p:cNvSpPr txBox="1">
            <a:spLocks noChangeArrowheads="1"/>
          </p:cNvSpPr>
          <p:nvPr/>
        </p:nvSpPr>
        <p:spPr bwMode="auto">
          <a:xfrm>
            <a:off x="21431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9983" name="Text Box 63"/>
          <p:cNvSpPr txBox="1">
            <a:spLocks noChangeArrowheads="1"/>
          </p:cNvSpPr>
          <p:nvPr/>
        </p:nvSpPr>
        <p:spPr bwMode="auto">
          <a:xfrm>
            <a:off x="25622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09984" name="Text Box 64"/>
          <p:cNvSpPr txBox="1">
            <a:spLocks noChangeArrowheads="1"/>
          </p:cNvSpPr>
          <p:nvPr/>
        </p:nvSpPr>
        <p:spPr bwMode="auto">
          <a:xfrm>
            <a:off x="298767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09985" name="Text Box 65"/>
          <p:cNvSpPr txBox="1">
            <a:spLocks noChangeArrowheads="1"/>
          </p:cNvSpPr>
          <p:nvPr/>
        </p:nvSpPr>
        <p:spPr bwMode="auto">
          <a:xfrm>
            <a:off x="34131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09986" name="Text Box 66"/>
          <p:cNvSpPr txBox="1">
            <a:spLocks noChangeArrowheads="1"/>
          </p:cNvSpPr>
          <p:nvPr/>
        </p:nvSpPr>
        <p:spPr bwMode="auto">
          <a:xfrm>
            <a:off x="38449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425767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9" name="AutoShape 56"/>
          <p:cNvSpPr>
            <a:spLocks noChangeArrowheads="1"/>
          </p:cNvSpPr>
          <p:nvPr/>
        </p:nvSpPr>
        <p:spPr bwMode="auto">
          <a:xfrm rot="2390862">
            <a:off x="8016875" y="178846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07" name="그룹 49"/>
          <p:cNvGrpSpPr>
            <a:grpSpLocks/>
          </p:cNvGrpSpPr>
          <p:nvPr/>
        </p:nvGrpSpPr>
        <p:grpSpPr bwMode="auto">
          <a:xfrm>
            <a:off x="5522914" y="450203"/>
            <a:ext cx="2332037" cy="1682750"/>
            <a:chOff x="279400" y="609600"/>
            <a:chExt cx="3721100" cy="2755900"/>
          </a:xfrm>
        </p:grpSpPr>
        <p:sp>
          <p:nvSpPr>
            <p:cNvPr id="51" name="Oval 2"/>
            <p:cNvSpPr>
              <a:spLocks noChangeArrowheads="1"/>
            </p:cNvSpPr>
            <p:nvPr/>
          </p:nvSpPr>
          <p:spPr bwMode="auto">
            <a:xfrm>
              <a:off x="2133618" y="609600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219743" y="622600"/>
              <a:ext cx="453421" cy="506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902539" y="1652163"/>
              <a:ext cx="557279" cy="569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988664" y="1665162"/>
              <a:ext cx="450889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440689" y="1639163"/>
              <a:ext cx="559811" cy="5693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526814" y="1652163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279400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6552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1510479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596604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61" name="Oval 12"/>
            <p:cNvSpPr>
              <a:spLocks noChangeArrowheads="1"/>
            </p:cNvSpPr>
            <p:nvPr/>
          </p:nvSpPr>
          <p:spPr bwMode="auto">
            <a:xfrm>
              <a:off x="2858080" y="2793521"/>
              <a:ext cx="557279" cy="57197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94420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H="1">
              <a:off x="1333163" y="1106183"/>
              <a:ext cx="876447" cy="582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589573" y="1129581"/>
              <a:ext cx="914443" cy="597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608701" y="2185143"/>
              <a:ext cx="433157" cy="608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307832" y="2185143"/>
              <a:ext cx="316635" cy="647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H="1">
              <a:off x="3225376" y="2198143"/>
              <a:ext cx="382497" cy="595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2726359" y="2452934"/>
              <a:ext cx="430624" cy="454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3554677" y="1254377"/>
              <a:ext cx="430624" cy="45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20508" name="그룹 74"/>
          <p:cNvGrpSpPr>
            <a:grpSpLocks/>
          </p:cNvGrpSpPr>
          <p:nvPr/>
        </p:nvGrpSpPr>
        <p:grpSpPr bwMode="auto">
          <a:xfrm>
            <a:off x="7858125" y="2059929"/>
            <a:ext cx="2332038" cy="1681163"/>
            <a:chOff x="279400" y="609600"/>
            <a:chExt cx="3721100" cy="2755900"/>
          </a:xfrm>
        </p:grpSpPr>
        <p:sp>
          <p:nvSpPr>
            <p:cNvPr id="76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7" name="Text Box 3"/>
            <p:cNvSpPr txBox="1">
              <a:spLocks noChangeArrowheads="1"/>
            </p:cNvSpPr>
            <p:nvPr/>
          </p:nvSpPr>
          <p:spPr bwMode="auto">
            <a:xfrm>
              <a:off x="2219742" y="622613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902538" y="1650544"/>
              <a:ext cx="557278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988663" y="1666158"/>
              <a:ext cx="450889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440688" y="1637533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3526813" y="1653147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84" name="Oval 10"/>
            <p:cNvSpPr>
              <a:spLocks noChangeArrowheads="1"/>
            </p:cNvSpPr>
            <p:nvPr/>
          </p:nvSpPr>
          <p:spPr bwMode="auto">
            <a:xfrm>
              <a:off x="1510478" y="2792981"/>
              <a:ext cx="559812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2858079" y="2792981"/>
              <a:ext cx="557278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1333163" y="1104048"/>
              <a:ext cx="876447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608701" y="2184029"/>
              <a:ext cx="433158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1307832" y="2184029"/>
              <a:ext cx="316636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flipH="1">
              <a:off x="3225377" y="2197040"/>
              <a:ext cx="382495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8275639" y="245680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7" name="Text Box 40"/>
          <p:cNvSpPr txBox="1">
            <a:spLocks noChangeArrowheads="1"/>
          </p:cNvSpPr>
          <p:nvPr/>
        </p:nvSpPr>
        <p:spPr bwMode="auto">
          <a:xfrm>
            <a:off x="8780464" y="3191816"/>
            <a:ext cx="2698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7721601" y="319975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9" name="AutoShape 56"/>
          <p:cNvSpPr>
            <a:spLocks noChangeArrowheads="1"/>
          </p:cNvSpPr>
          <p:nvPr/>
        </p:nvSpPr>
        <p:spPr bwMode="auto">
          <a:xfrm>
            <a:off x="4965700" y="1155053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cxnSp>
        <p:nvCxnSpPr>
          <p:cNvPr id="20513" name="직선 화살표 연결선 3"/>
          <p:cNvCxnSpPr>
            <a:cxnSpLocks noChangeShapeType="1"/>
          </p:cNvCxnSpPr>
          <p:nvPr/>
        </p:nvCxnSpPr>
        <p:spPr bwMode="auto">
          <a:xfrm>
            <a:off x="8043863" y="2499666"/>
            <a:ext cx="215900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직선 화살표 연결선 101"/>
          <p:cNvCxnSpPr>
            <a:cxnSpLocks noChangeShapeType="1"/>
          </p:cNvCxnSpPr>
          <p:nvPr/>
        </p:nvCxnSpPr>
        <p:spPr bwMode="auto">
          <a:xfrm flipH="1">
            <a:off x="7813675" y="885178"/>
            <a:ext cx="165100" cy="228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AutoShape 56"/>
          <p:cNvSpPr>
            <a:spLocks noChangeArrowheads="1"/>
          </p:cNvSpPr>
          <p:nvPr/>
        </p:nvSpPr>
        <p:spPr bwMode="auto">
          <a:xfrm rot="8082812">
            <a:off x="8856663" y="40386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16" name="그룹 126"/>
          <p:cNvGrpSpPr>
            <a:grpSpLocks/>
          </p:cNvGrpSpPr>
          <p:nvPr/>
        </p:nvGrpSpPr>
        <p:grpSpPr bwMode="auto">
          <a:xfrm>
            <a:off x="5927725" y="4052455"/>
            <a:ext cx="2332038" cy="1681162"/>
            <a:chOff x="279400" y="609600"/>
            <a:chExt cx="3721100" cy="2755900"/>
          </a:xfrm>
        </p:grpSpPr>
        <p:sp>
          <p:nvSpPr>
            <p:cNvPr id="128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29" name="Text Box 3"/>
            <p:cNvSpPr txBox="1">
              <a:spLocks noChangeArrowheads="1"/>
            </p:cNvSpPr>
            <p:nvPr/>
          </p:nvSpPr>
          <p:spPr bwMode="auto">
            <a:xfrm>
              <a:off x="2219742" y="622611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30" name="Oval 4"/>
            <p:cNvSpPr>
              <a:spLocks noChangeArrowheads="1"/>
            </p:cNvSpPr>
            <p:nvPr/>
          </p:nvSpPr>
          <p:spPr bwMode="auto">
            <a:xfrm>
              <a:off x="902538" y="1650545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1" name="Text Box 5"/>
            <p:cNvSpPr txBox="1">
              <a:spLocks noChangeArrowheads="1"/>
            </p:cNvSpPr>
            <p:nvPr/>
          </p:nvSpPr>
          <p:spPr bwMode="auto">
            <a:xfrm>
              <a:off x="988663" y="1666159"/>
              <a:ext cx="450889" cy="502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32" name="Oval 6"/>
            <p:cNvSpPr>
              <a:spLocks noChangeArrowheads="1"/>
            </p:cNvSpPr>
            <p:nvPr/>
          </p:nvSpPr>
          <p:spPr bwMode="auto">
            <a:xfrm>
              <a:off x="3440688" y="1637532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3526813" y="1653146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34" name="Oval 8"/>
            <p:cNvSpPr>
              <a:spLocks noChangeArrowheads="1"/>
            </p:cNvSpPr>
            <p:nvPr/>
          </p:nvSpPr>
          <p:spPr bwMode="auto">
            <a:xfrm>
              <a:off x="279400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5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36" name="Oval 10"/>
            <p:cNvSpPr>
              <a:spLocks noChangeArrowheads="1"/>
            </p:cNvSpPr>
            <p:nvPr/>
          </p:nvSpPr>
          <p:spPr bwMode="auto">
            <a:xfrm>
              <a:off x="1510478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7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38" name="Oval 12"/>
            <p:cNvSpPr>
              <a:spLocks noChangeArrowheads="1"/>
            </p:cNvSpPr>
            <p:nvPr/>
          </p:nvSpPr>
          <p:spPr bwMode="auto">
            <a:xfrm>
              <a:off x="2858079" y="2792980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9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 flipH="1">
              <a:off x="1333163" y="1104049"/>
              <a:ext cx="876447" cy="585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>
              <a:off x="608701" y="2184028"/>
              <a:ext cx="433158" cy="608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1307832" y="2184028"/>
              <a:ext cx="316636" cy="647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 flipH="1">
              <a:off x="3225377" y="2197041"/>
              <a:ext cx="382495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17" name="직선 화살표 연결선 147"/>
          <p:cNvCxnSpPr>
            <a:cxnSpLocks noChangeShapeType="1"/>
          </p:cNvCxnSpPr>
          <p:nvPr/>
        </p:nvCxnSpPr>
        <p:spPr bwMode="auto">
          <a:xfrm>
            <a:off x="6886575" y="3863861"/>
            <a:ext cx="215900" cy="209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 Box 38"/>
          <p:cNvSpPr txBox="1">
            <a:spLocks noChangeArrowheads="1"/>
          </p:cNvSpPr>
          <p:nvPr/>
        </p:nvSpPr>
        <p:spPr bwMode="auto">
          <a:xfrm>
            <a:off x="7132639" y="379877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52" name="Text Box 42"/>
          <p:cNvSpPr txBox="1">
            <a:spLocks noChangeArrowheads="1"/>
          </p:cNvSpPr>
          <p:nvPr/>
        </p:nvSpPr>
        <p:spPr bwMode="auto">
          <a:xfrm>
            <a:off x="8143875" y="4493995"/>
            <a:ext cx="2682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grpSp>
        <p:nvGrpSpPr>
          <p:cNvPr id="20520" name="그룹 153"/>
          <p:cNvGrpSpPr>
            <a:grpSpLocks/>
          </p:cNvGrpSpPr>
          <p:nvPr/>
        </p:nvGrpSpPr>
        <p:grpSpPr bwMode="auto">
          <a:xfrm>
            <a:off x="2495551" y="3957524"/>
            <a:ext cx="2333625" cy="1681163"/>
            <a:chOff x="279400" y="609600"/>
            <a:chExt cx="3721100" cy="2755900"/>
          </a:xfrm>
        </p:grpSpPr>
        <p:sp>
          <p:nvSpPr>
            <p:cNvPr id="155" name="Oval 2"/>
            <p:cNvSpPr>
              <a:spLocks noChangeArrowheads="1"/>
            </p:cNvSpPr>
            <p:nvPr/>
          </p:nvSpPr>
          <p:spPr bwMode="auto">
            <a:xfrm>
              <a:off x="2132356" y="609600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6" name="Text Box 3"/>
            <p:cNvSpPr txBox="1">
              <a:spLocks noChangeArrowheads="1"/>
            </p:cNvSpPr>
            <p:nvPr/>
          </p:nvSpPr>
          <p:spPr bwMode="auto">
            <a:xfrm>
              <a:off x="2218422" y="622613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7" name="Oval 4"/>
            <p:cNvSpPr>
              <a:spLocks noChangeArrowheads="1"/>
            </p:cNvSpPr>
            <p:nvPr/>
          </p:nvSpPr>
          <p:spPr bwMode="auto">
            <a:xfrm>
              <a:off x="902115" y="1650544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8" name="Text Box 5"/>
            <p:cNvSpPr txBox="1">
              <a:spLocks noChangeArrowheads="1"/>
            </p:cNvSpPr>
            <p:nvPr/>
          </p:nvSpPr>
          <p:spPr bwMode="auto">
            <a:xfrm>
              <a:off x="988181" y="1666158"/>
              <a:ext cx="453114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3441070" y="1637533"/>
              <a:ext cx="559430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3527136" y="1653147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2" name="Text Box 9"/>
            <p:cNvSpPr txBox="1">
              <a:spLocks noChangeArrowheads="1"/>
            </p:cNvSpPr>
            <p:nvPr/>
          </p:nvSpPr>
          <p:spPr bwMode="auto">
            <a:xfrm>
              <a:off x="365466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1512173" y="2792981"/>
              <a:ext cx="556899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4" name="Text Box 11"/>
            <p:cNvSpPr txBox="1">
              <a:spLocks noChangeArrowheads="1"/>
            </p:cNvSpPr>
            <p:nvPr/>
          </p:nvSpPr>
          <p:spPr bwMode="auto">
            <a:xfrm>
              <a:off x="1598240" y="2808595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2856325" y="2792981"/>
              <a:ext cx="559431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2942391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 flipH="1">
              <a:off x="1332446" y="1104048"/>
              <a:ext cx="878383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>
              <a:off x="2590533" y="1130072"/>
              <a:ext cx="913820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 flipH="1">
              <a:off x="608477" y="2184029"/>
              <a:ext cx="432863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1307132" y="2184029"/>
              <a:ext cx="318951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 flipH="1">
              <a:off x="3225904" y="2197040"/>
              <a:ext cx="37970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21" name="직선 화살표 연결선 171"/>
          <p:cNvCxnSpPr>
            <a:cxnSpLocks noChangeShapeType="1"/>
          </p:cNvCxnSpPr>
          <p:nvPr/>
        </p:nvCxnSpPr>
        <p:spPr bwMode="auto">
          <a:xfrm flipH="1">
            <a:off x="4827588" y="4409961"/>
            <a:ext cx="169862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39"/>
          <p:cNvSpPr txBox="1">
            <a:spLocks noChangeArrowheads="1"/>
          </p:cNvSpPr>
          <p:nvPr/>
        </p:nvSpPr>
        <p:spPr bwMode="auto">
          <a:xfrm>
            <a:off x="4003676" y="511322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5" name="Text Box 42"/>
          <p:cNvSpPr txBox="1">
            <a:spLocks noChangeArrowheads="1"/>
          </p:cNvSpPr>
          <p:nvPr/>
        </p:nvSpPr>
        <p:spPr bwMode="auto">
          <a:xfrm>
            <a:off x="4538664" y="433852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76" name="AutoShape 56"/>
          <p:cNvSpPr>
            <a:spLocks noChangeArrowheads="1"/>
          </p:cNvSpPr>
          <p:nvPr/>
        </p:nvSpPr>
        <p:spPr bwMode="auto">
          <a:xfrm rot="10800000">
            <a:off x="5370513" y="464173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78" name="Group 60"/>
          <p:cNvGraphicFramePr>
            <a:graphicFrameLocks noGrp="1"/>
          </p:cNvGraphicFramePr>
          <p:nvPr/>
        </p:nvGraphicFramePr>
        <p:xfrm>
          <a:off x="2497138" y="6135573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Text Box 61"/>
          <p:cNvSpPr txBox="1">
            <a:spLocks noChangeArrowheads="1"/>
          </p:cNvSpPr>
          <p:nvPr/>
        </p:nvSpPr>
        <p:spPr bwMode="auto">
          <a:xfrm>
            <a:off x="2133600" y="6118112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80" name="Text Box 62"/>
          <p:cNvSpPr txBox="1">
            <a:spLocks noChangeArrowheads="1"/>
          </p:cNvSpPr>
          <p:nvPr/>
        </p:nvSpPr>
        <p:spPr bwMode="auto">
          <a:xfrm>
            <a:off x="25574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1" name="Text Box 63"/>
          <p:cNvSpPr txBox="1">
            <a:spLocks noChangeArrowheads="1"/>
          </p:cNvSpPr>
          <p:nvPr/>
        </p:nvSpPr>
        <p:spPr bwMode="auto">
          <a:xfrm>
            <a:off x="29765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2" name="Text Box 64"/>
          <p:cNvSpPr txBox="1">
            <a:spLocks noChangeArrowheads="1"/>
          </p:cNvSpPr>
          <p:nvPr/>
        </p:nvSpPr>
        <p:spPr bwMode="auto">
          <a:xfrm>
            <a:off x="340201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3" name="Text Box 65"/>
          <p:cNvSpPr txBox="1">
            <a:spLocks noChangeArrowheads="1"/>
          </p:cNvSpPr>
          <p:nvPr/>
        </p:nvSpPr>
        <p:spPr bwMode="auto">
          <a:xfrm>
            <a:off x="38274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4" name="Text Box 66"/>
          <p:cNvSpPr txBox="1">
            <a:spLocks noChangeArrowheads="1"/>
          </p:cNvSpPr>
          <p:nvPr/>
        </p:nvSpPr>
        <p:spPr bwMode="auto">
          <a:xfrm>
            <a:off x="42592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5" name="Text Box 67"/>
          <p:cNvSpPr txBox="1">
            <a:spLocks noChangeArrowheads="1"/>
          </p:cNvSpPr>
          <p:nvPr/>
        </p:nvSpPr>
        <p:spPr bwMode="auto">
          <a:xfrm>
            <a:off x="467201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0548" name="Text Box 179"/>
          <p:cNvSpPr txBox="1">
            <a:spLocks noChangeArrowheads="1"/>
          </p:cNvSpPr>
          <p:nvPr/>
        </p:nvSpPr>
        <p:spPr bwMode="auto">
          <a:xfrm>
            <a:off x="1863726" y="56291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20549" name="Text Box 179"/>
          <p:cNvSpPr txBox="1">
            <a:spLocks noChangeArrowheads="1"/>
          </p:cNvSpPr>
          <p:nvPr/>
        </p:nvSpPr>
        <p:spPr bwMode="auto">
          <a:xfrm>
            <a:off x="5522914" y="56291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0550" name="Text Box 179"/>
          <p:cNvSpPr txBox="1">
            <a:spLocks noChangeArrowheads="1"/>
          </p:cNvSpPr>
          <p:nvPr/>
        </p:nvSpPr>
        <p:spPr bwMode="auto">
          <a:xfrm>
            <a:off x="9680576" y="1896417"/>
            <a:ext cx="454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20551" name="Text Box 179"/>
          <p:cNvSpPr txBox="1">
            <a:spLocks noChangeArrowheads="1"/>
          </p:cNvSpPr>
          <p:nvPr/>
        </p:nvSpPr>
        <p:spPr bwMode="auto">
          <a:xfrm>
            <a:off x="5997576" y="3673362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20552" name="Text Box 179"/>
          <p:cNvSpPr txBox="1">
            <a:spLocks noChangeArrowheads="1"/>
          </p:cNvSpPr>
          <p:nvPr/>
        </p:nvSpPr>
        <p:spPr bwMode="auto">
          <a:xfrm>
            <a:off x="2765426" y="368923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145" name="Rectangle 111"/>
          <p:cNvSpPr>
            <a:spLocks noChangeArrowheads="1"/>
          </p:cNvSpPr>
          <p:nvPr/>
        </p:nvSpPr>
        <p:spPr bwMode="auto">
          <a:xfrm>
            <a:off x="7862888" y="389878"/>
            <a:ext cx="2716214" cy="7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 dirty="0" err="1">
                <a:solidFill>
                  <a:srgbClr val="339933"/>
                </a:solidFill>
                <a:latin typeface="Times" panose="02020603050405020304" pitchFamily="18" charset="0"/>
              </a:rPr>
              <a:t>힙</a:t>
            </a:r>
            <a:r>
              <a:rPr kumimoji="1" lang="ko-KR" altLang="en-US" b="1" i="0" dirty="0">
                <a:solidFill>
                  <a:srgbClr val="339933"/>
                </a:solidFill>
                <a:latin typeface="Times" panose="02020603050405020304" pitchFamily="18" charset="0"/>
              </a:rPr>
              <a:t> 만들기</a:t>
            </a:r>
            <a:r>
              <a:rPr kumimoji="1" lang="en-US" altLang="ko-KR" b="1" i="0" dirty="0">
                <a:solidFill>
                  <a:srgbClr val="339933"/>
                </a:solidFill>
                <a:latin typeface="Times" panose="02020603050405020304" pitchFamily="18" charset="0"/>
              </a:rPr>
              <a:t/>
            </a:r>
            <a:br>
              <a:rPr kumimoji="1" lang="en-US" altLang="ko-KR" b="1" i="0" dirty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lang="en-US" altLang="ko-KR" dirty="0" err="1"/>
              <a:t>buildHeap</a:t>
            </a:r>
            <a:endParaRPr kumimoji="1" lang="ko-KR" altLang="en-US" b="1" i="0" dirty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AEE02A-58D4-4AE1-B5EA-06E81B05548E}"/>
              </a:ext>
            </a:extLst>
          </p:cNvPr>
          <p:cNvSpPr/>
          <p:nvPr/>
        </p:nvSpPr>
        <p:spPr bwMode="auto">
          <a:xfrm>
            <a:off x="7326313" y="4517806"/>
            <a:ext cx="1219200" cy="1324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34003-7829-459D-822B-58C5E5BAD853}"/>
              </a:ext>
            </a:extLst>
          </p:cNvPr>
          <p:cNvSpPr txBox="1"/>
          <p:nvPr/>
        </p:nvSpPr>
        <p:spPr>
          <a:xfrm>
            <a:off x="9074150" y="53843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재귀호출</a:t>
            </a:r>
            <a:endParaRPr lang="en-US" altLang="ko-KR" dirty="0"/>
          </a:p>
          <a:p>
            <a:r>
              <a:rPr lang="en-US" altLang="ko-KR" dirty="0" err="1"/>
              <a:t>heapify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2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힙정렬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03500" y="2019300"/>
            <a:ext cx="6807200" cy="37274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err="1"/>
              <a:t>heapSort</a:t>
            </a:r>
            <a:r>
              <a:rPr lang="en-US" altLang="ko-KR" sz="2400" dirty="0"/>
              <a:t>(A[ ], </a:t>
            </a:r>
            <a:r>
              <a:rPr lang="en-US" altLang="ko-KR" sz="2400" i="1" dirty="0"/>
              <a:t>n</a:t>
            </a:r>
            <a:r>
              <a:rPr lang="en-US" altLang="ko-KR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▷ A[1 ... </a:t>
            </a:r>
            <a:r>
              <a:rPr lang="en-US" altLang="ko-KR" sz="2400" i="1" dirty="0"/>
              <a:t>n</a:t>
            </a:r>
            <a:r>
              <a:rPr lang="en-US" altLang="ko-KR" sz="2400" dirty="0"/>
              <a:t>] </a:t>
            </a:r>
            <a:r>
              <a:rPr lang="ko-KR" altLang="en-US" sz="2400" dirty="0"/>
              <a:t>을 정렬한다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buildHeap</a:t>
            </a:r>
            <a:r>
              <a:rPr lang="en-US" altLang="ko-KR" sz="2400" dirty="0"/>
              <a:t>(A, </a:t>
            </a:r>
            <a:r>
              <a:rPr lang="en-US" altLang="ko-KR" sz="2400" i="1" dirty="0"/>
              <a:t>n</a:t>
            </a:r>
            <a:r>
              <a:rPr lang="en-US" altLang="ko-KR" sz="2400" dirty="0"/>
              <a:t>);              ▷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만들기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66CC"/>
                </a:solidFill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 ← </a:t>
            </a:r>
            <a:r>
              <a:rPr lang="en-US" altLang="ko-KR" sz="2400" i="1" dirty="0"/>
              <a:t>n</a:t>
            </a:r>
            <a:r>
              <a:rPr lang="en-US" altLang="ko-KR" sz="2400" dirty="0"/>
              <a:t> </a:t>
            </a:r>
            <a:r>
              <a:rPr lang="en-US" altLang="ko-KR" sz="2400" b="1" dirty="0" err="1">
                <a:solidFill>
                  <a:srgbClr val="0066CC"/>
                </a:solidFill>
              </a:rPr>
              <a:t>downto</a:t>
            </a:r>
            <a:r>
              <a:rPr lang="en-US" altLang="ko-KR" sz="2400" dirty="0"/>
              <a:t> 2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     A[1] ↔ A[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];      ▷ </a:t>
            </a:r>
            <a:r>
              <a:rPr lang="ko-KR" altLang="en-US" sz="2000" dirty="0"/>
              <a:t>원소 교환 </a:t>
            </a:r>
            <a:r>
              <a:rPr lang="en-US" altLang="ko-KR" sz="2000" dirty="0"/>
              <a:t>(</a:t>
            </a:r>
            <a:r>
              <a:rPr lang="ko-KR" altLang="en-US" sz="2000" dirty="0"/>
              <a:t>최소값선택</a:t>
            </a:r>
            <a:r>
              <a:rPr lang="en-US" altLang="ko-KR" sz="20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     </a:t>
            </a:r>
            <a:r>
              <a:rPr lang="en-US" altLang="ko-KR" sz="2400" dirty="0" err="1"/>
              <a:t>heapify</a:t>
            </a:r>
            <a:r>
              <a:rPr lang="en-US" altLang="ko-KR" sz="2400" dirty="0"/>
              <a:t>(A, 1, </a:t>
            </a:r>
            <a:r>
              <a:rPr lang="en-US" altLang="ko-KR" sz="2400" i="1" dirty="0"/>
              <a:t>i</a:t>
            </a:r>
            <a:r>
              <a:rPr lang="en-US" altLang="ko-KR" sz="2400" dirty="0"/>
              <a:t>-1);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562226" y="5707063"/>
            <a:ext cx="542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ko-KR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최악의 경우에도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O(n</a:t>
            </a:r>
            <a:r>
              <a:rPr lang="en-US" altLang="ko-KR" sz="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log</a:t>
            </a:r>
            <a:r>
              <a:rPr lang="en-US" altLang="ko-KR" sz="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n) </a:t>
            </a:r>
            <a:r>
              <a:rPr lang="ko-KR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시간 소요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038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688</Words>
  <Application>Microsoft Office PowerPoint</Application>
  <PresentationFormat>와이드스크린</PresentationFormat>
  <Paragraphs>416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MS PGothic</vt:lpstr>
      <vt:lpstr>MS PGothic</vt:lpstr>
      <vt:lpstr>굴림</vt:lpstr>
      <vt:lpstr>맑은 고딕</vt:lpstr>
      <vt:lpstr>함초롬돋움</vt:lpstr>
      <vt:lpstr>Arial</vt:lpstr>
      <vt:lpstr>Cambria Math</vt:lpstr>
      <vt:lpstr>Times</vt:lpstr>
      <vt:lpstr>Wingdings</vt:lpstr>
      <vt:lpstr>Office 테마</vt:lpstr>
      <vt:lpstr>PowerPoint 프레젠테이션</vt:lpstr>
      <vt:lpstr>정렬-이진검색트리</vt:lpstr>
      <vt:lpstr>PowerPoint 프레젠테이션</vt:lpstr>
      <vt:lpstr>PowerPoint 프레젠테이션</vt:lpstr>
      <vt:lpstr>PowerPoint 프레젠테이션</vt:lpstr>
      <vt:lpstr>힙정렬</vt:lpstr>
      <vt:lpstr>PowerPoint 프레젠테이션</vt:lpstr>
      <vt:lpstr>PowerPoint 프레젠테이션</vt:lpstr>
      <vt:lpstr>힙정렬</vt:lpstr>
      <vt:lpstr>PowerPoint 프레젠테이션</vt:lpstr>
      <vt:lpstr>PowerPoint 프레젠테이션</vt:lpstr>
      <vt:lpstr>힙정렬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7</cp:revision>
  <dcterms:created xsi:type="dcterms:W3CDTF">2020-04-23T23:29:58Z</dcterms:created>
  <dcterms:modified xsi:type="dcterms:W3CDTF">2020-04-30T02:18:07Z</dcterms:modified>
</cp:coreProperties>
</file>