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2" r:id="rId3"/>
    <p:sldId id="263" r:id="rId4"/>
    <p:sldId id="261" r:id="rId5"/>
    <p:sldId id="267" r:id="rId6"/>
    <p:sldId id="268" r:id="rId7"/>
    <p:sldId id="265" r:id="rId8"/>
    <p:sldId id="266" r:id="rId9"/>
    <p:sldId id="269" r:id="rId10"/>
    <p:sldId id="271" r:id="rId11"/>
    <p:sldId id="257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48" d="100"/>
          <a:sy n="48" d="100"/>
        </p:scale>
        <p:origin x="7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ABC39-04F1-4F7E-B83D-79AAD52F2D60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C06CB-1666-4578-B800-A7EAB176A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9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7957EE-20CB-44B6-870D-E4F7BD556F64}" type="slidenum">
              <a:rPr lang="en-US" altLang="ko-KR" sz="1200" i="0" smtClean="0">
                <a:latin typeface="Times" panose="02020603050405020304" pitchFamily="18" charset="0"/>
              </a:rPr>
              <a:pPr/>
              <a:t>5</a:t>
            </a:fld>
            <a:endParaRPr lang="en-US" altLang="ko-KR" sz="1200" i="0" smtClean="0">
              <a:latin typeface="Times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정렬되지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않은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배열에서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검색에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필요한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시간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O(n)</a:t>
            </a:r>
          </a:p>
          <a:p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배열이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정렬된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경우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O(log n)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시간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소요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(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최악의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경우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: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불균형을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갖는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경우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n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시간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소요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균형을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갖는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BST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에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RB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트리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–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최악의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경우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O(log n )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소요</a:t>
            </a:r>
            <a:endParaRPr lang="en-US" altLang="ko-KR" smtClean="0">
              <a:latin typeface="Times" panose="02020603050405020304" pitchFamily="18" charset="0"/>
              <a:ea typeface="굴림" panose="020B0600000101010101" pitchFamily="50" charset="-127"/>
            </a:endParaRPr>
          </a:p>
          <a:p>
            <a:endParaRPr lang="en-US" altLang="ko-KR" smtClean="0">
              <a:latin typeface="Times" panose="02020603050405020304" pitchFamily="18" charset="0"/>
              <a:ea typeface="굴림" panose="020B0600000101010101" pitchFamily="50" charset="-127"/>
            </a:endParaRPr>
          </a:p>
          <a:p>
            <a:endParaRPr lang="en-US" altLang="ko-KR" smtClean="0">
              <a:latin typeface="Times" panose="02020603050405020304" pitchFamily="18" charset="0"/>
              <a:ea typeface="굴림" panose="020B0600000101010101" pitchFamily="50" charset="-127"/>
            </a:endParaRPr>
          </a:p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00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FD98063-F925-4382-B36A-BA75E86DD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marL="889000" indent="-571500">
              <a:spcBef>
                <a:spcPts val="2400"/>
              </a:spcBef>
              <a:buSzPct val="171000"/>
              <a:buFontTx/>
              <a:buChar char="•"/>
              <a:defRPr/>
            </a:pPr>
            <a:endParaRPr lang="en-US" altLang="ko-KR" sz="2400">
              <a:solidFill>
                <a:srgbClr val="000000"/>
              </a:solidFill>
              <a:latin typeface="Times" panose="02020603050405020304" pitchFamily="18" charset="0"/>
              <a:ea typeface="AppleGothic" charset="-127"/>
              <a:sym typeface="Gill Sans" charset="0"/>
            </a:endParaRPr>
          </a:p>
          <a:p>
            <a:pPr marL="889000" indent="-571500">
              <a:spcBef>
                <a:spcPts val="2400"/>
              </a:spcBef>
              <a:buSzPct val="171000"/>
              <a:buFontTx/>
              <a:buChar char="•"/>
              <a:defRPr/>
            </a:pPr>
            <a:r>
              <a:rPr lang="en-US" altLang="ko-KR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Java </a:t>
            </a:r>
            <a:r>
              <a:rPr lang="ja-JP" altLang="en-US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언어는</a:t>
            </a:r>
            <a:r>
              <a:rPr lang="en-US" altLang="ja-JP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 </a:t>
            </a:r>
            <a:r>
              <a:rPr lang="ja-JP" altLang="en-US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해시관련</a:t>
            </a:r>
            <a:r>
              <a:rPr lang="en-US" altLang="ja-JP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 </a:t>
            </a:r>
            <a:r>
              <a:rPr lang="ja-JP" altLang="en-US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클래스를</a:t>
            </a:r>
            <a:r>
              <a:rPr lang="en-US" altLang="ja-JP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  JDK </a:t>
            </a:r>
            <a:r>
              <a:rPr lang="ja-JP" altLang="en-US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에서</a:t>
            </a:r>
            <a:r>
              <a:rPr lang="en-US" altLang="ja-JP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 </a:t>
            </a:r>
            <a:r>
              <a:rPr lang="ja-JP" altLang="en-US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제공함</a:t>
            </a:r>
            <a:endParaRPr lang="en-US" altLang="ja-JP" sz="2400">
              <a:solidFill>
                <a:srgbClr val="000000"/>
              </a:solidFill>
              <a:latin typeface="Times" panose="02020603050405020304" pitchFamily="18" charset="0"/>
              <a:ea typeface="AppleGothic" charset="-127"/>
              <a:sym typeface="Gill Sans" charset="0"/>
            </a:endParaRPr>
          </a:p>
          <a:p>
            <a:pPr marL="1333500" lvl="1" indent="-571500">
              <a:spcBef>
                <a:spcPts val="2400"/>
              </a:spcBef>
              <a:buSzPct val="171000"/>
              <a:buFontTx/>
              <a:buChar char="•"/>
              <a:defRPr/>
            </a:pPr>
            <a:r>
              <a:rPr lang="ko-KR" altLang="en-US" sz="2400">
                <a:solidFill>
                  <a:srgbClr val="000000"/>
                </a:solidFill>
                <a:latin typeface="Times" panose="02020603050405020304" pitchFamily="18" charset="0"/>
                <a:sym typeface="Gill Sans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Times" panose="02020603050405020304" pitchFamily="18" charset="0"/>
                <a:sym typeface="Gill Sans" charset="0"/>
              </a:rPr>
              <a:t>Hashtable, HashMap, HashSet </a:t>
            </a:r>
          </a:p>
        </p:txBody>
      </p:sp>
    </p:spTree>
    <p:extLst>
      <p:ext uri="{BB962C8B-B14F-4D97-AF65-F5344CB8AC3E}">
        <p14:creationId xmlns:p14="http://schemas.microsoft.com/office/powerpoint/2010/main" val="333127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27879F-C018-455E-BEEE-16006CD884F4}" type="slidenum">
              <a:rPr lang="en-US" altLang="ko-KR" sz="1200" i="0" smtClean="0">
                <a:latin typeface="Times New Roman" panose="02020603050405020304" pitchFamily="18" charset="0"/>
              </a:rPr>
              <a:pPr/>
              <a:t>8</a:t>
            </a:fld>
            <a:endParaRPr lang="en-US" altLang="ko-KR" sz="1200" i="0" smtClean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97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C91B27-2A3E-4239-89E6-57F00CF4FBF3}" type="slidenum">
              <a:rPr lang="en-US" altLang="ko-KR" sz="1200" i="0" smtClean="0">
                <a:latin typeface="Times" panose="02020603050405020304" pitchFamily="18" charset="0"/>
              </a:rPr>
              <a:pPr/>
              <a:t>9</a:t>
            </a:fld>
            <a:endParaRPr lang="en-US" altLang="ko-KR" sz="1200" i="0" smtClean="0">
              <a:latin typeface="Times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206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D3D745-B263-41C4-9935-46D6A303AE94}" type="slidenum">
              <a:rPr lang="en-US" altLang="ko-KR" sz="1200" i="0" smtClean="0">
                <a:latin typeface="Times" panose="02020603050405020304" pitchFamily="18" charset="0"/>
              </a:rPr>
              <a:pPr/>
              <a:t>12</a:t>
            </a:fld>
            <a:endParaRPr lang="en-US" altLang="ko-KR" sz="1200" i="0" smtClean="0">
              <a:latin typeface="Times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81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4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3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18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" y="5036950"/>
            <a:ext cx="12191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6525875" y="3844"/>
            <a:ext cx="5664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89" y="3579942"/>
            <a:ext cx="750674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479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2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4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7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7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2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5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9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6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42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11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해시테이블</a:t>
            </a:r>
            <a:r>
              <a:rPr lang="ko-KR" altLang="en-US" dirty="0" smtClean="0"/>
              <a:t>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6158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9" y="365125"/>
            <a:ext cx="9943349" cy="62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8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해시함수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690688"/>
            <a:ext cx="8048625" cy="30835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96000" y="2369920"/>
            <a:ext cx="3015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67106"/>
            <a:ext cx="10099431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4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4611" y="2311400"/>
            <a:ext cx="9292389" cy="37719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Hash table</a:t>
            </a:r>
            <a:r>
              <a:rPr lang="ko-KR" altLang="en-US" dirty="0">
                <a:ea typeface="굴림" panose="020B0600000101010101" pitchFamily="50" charset="-127"/>
              </a:rPr>
              <a:t>의 한 주소를 놓고 두 개 이상의 원소가 자리를 다투는 것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Hashing</a:t>
            </a:r>
            <a:r>
              <a:rPr lang="ko-KR" altLang="en-US" dirty="0">
                <a:ea typeface="굴림" panose="020B0600000101010101" pitchFamily="50" charset="-127"/>
              </a:rPr>
              <a:t>을 해서 삽입하려 하니 이미 다른 원소가 자리를 차지하고 있는 상황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Collision resolution </a:t>
            </a:r>
            <a:r>
              <a:rPr lang="ko-KR" altLang="en-US" dirty="0">
                <a:ea typeface="굴림" panose="020B0600000101010101" pitchFamily="50" charset="-127"/>
              </a:rPr>
              <a:t>방법은 크게 두 가지가 있다</a:t>
            </a:r>
          </a:p>
          <a:p>
            <a:pPr lvl="1"/>
            <a:r>
              <a:rPr lang="ko-KR" altLang="en-US" dirty="0" err="1">
                <a:ea typeface="굴림" panose="020B0600000101010101" pitchFamily="50" charset="-127"/>
              </a:rPr>
              <a:t>체이닝</a:t>
            </a:r>
            <a:r>
              <a:rPr lang="en-US" altLang="ko-KR" dirty="0">
                <a:ea typeface="굴림" panose="020B0600000101010101" pitchFamily="50" charset="-127"/>
              </a:rPr>
              <a:t>(Chaining)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개방주소방법</a:t>
            </a:r>
            <a:r>
              <a:rPr lang="en-US" altLang="ko-KR" dirty="0">
                <a:ea typeface="굴림" panose="020B0600000101010101" pitchFamily="50" charset="-127"/>
              </a:rPr>
              <a:t>(Open addressing)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Collision</a:t>
            </a:r>
          </a:p>
        </p:txBody>
      </p:sp>
    </p:spTree>
    <p:extLst>
      <p:ext uri="{BB962C8B-B14F-4D97-AF65-F5344CB8AC3E}">
        <p14:creationId xmlns:p14="http://schemas.microsoft.com/office/powerpoint/2010/main" val="3499466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레드블랙트리</a:t>
            </a:r>
            <a:endParaRPr lang="ko-KR" altLang="en-US" sz="3600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195" y="1915747"/>
            <a:ext cx="6261467" cy="2619375"/>
          </a:xfrm>
          <a:noFill/>
          <a:ln/>
        </p:spPr>
        <p:txBody>
          <a:bodyPr/>
          <a:lstStyle/>
          <a:p>
            <a:pPr marL="457200" indent="-457200"/>
            <a:r>
              <a:rPr lang="ko-KR" altLang="en-US" sz="1800" dirty="0"/>
              <a:t>이진검색트리의 모든 노드에 블랙 또는 레드의 색을 </a:t>
            </a:r>
            <a:r>
              <a:rPr lang="ko-KR" altLang="en-US" sz="1800" dirty="0" smtClean="0"/>
              <a:t>칠하며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다음의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레드블랙특성</a:t>
            </a:r>
            <a:r>
              <a:rPr lang="ko-KR" altLang="en-US" sz="1800" dirty="0" err="1" smtClean="0"/>
              <a:t>을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만족해야 한다</a:t>
            </a:r>
          </a:p>
          <a:p>
            <a:pPr marL="457200" indent="-457200"/>
            <a:endParaRPr lang="ko-KR" altLang="en-US" sz="1800" dirty="0"/>
          </a:p>
          <a:p>
            <a:pPr marL="838200" lvl="1" indent="-381000">
              <a:buFontTx/>
              <a:buAutoNum type="circleNumDbPlain"/>
            </a:pPr>
            <a:r>
              <a:rPr lang="ko-KR" altLang="en-US" sz="1600" dirty="0"/>
              <a:t>루트는 블랙이다</a:t>
            </a:r>
          </a:p>
          <a:p>
            <a:pPr marL="838200" lvl="1" indent="-381000">
              <a:buFontTx/>
              <a:buAutoNum type="circleNumDbPlain"/>
            </a:pPr>
            <a:r>
              <a:rPr lang="ko-KR" altLang="en-US" sz="1600" dirty="0"/>
              <a:t>모든 리프는 블랙이다</a:t>
            </a:r>
          </a:p>
          <a:p>
            <a:pPr marL="838200" lvl="1" indent="-381000">
              <a:buFontTx/>
              <a:buAutoNum type="circleNumDbPlain"/>
            </a:pPr>
            <a:r>
              <a:rPr lang="ko-KR" altLang="en-US" sz="1600" dirty="0"/>
              <a:t>노드가 레드이면 그 노드의 자식은 반드시 블랙이다</a:t>
            </a:r>
          </a:p>
          <a:p>
            <a:pPr marL="838200" lvl="1" indent="-381000">
              <a:buFontTx/>
              <a:buAutoNum type="circleNumDbPlain"/>
            </a:pPr>
            <a:r>
              <a:rPr lang="ko-KR" altLang="en-US" sz="1600" dirty="0"/>
              <a:t>루트 노드에서 임의의 리프 노드에 이르는 경로에서 만나는 블랙 노드의 수는 모두 같다</a:t>
            </a:r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911714" y="5045076"/>
            <a:ext cx="71689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ea typeface="굴림" panose="020B0600000101010101" pitchFamily="50" charset="-127"/>
              </a:rPr>
              <a:t> 여기서 리프 노드는 일반적인 의미의 리프 노드와 다르다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ea typeface="굴림" panose="020B0600000101010101" pitchFamily="50" charset="-127"/>
              </a:rPr>
              <a:t>   </a:t>
            </a:r>
            <a:r>
              <a:rPr lang="ko-KR" altLang="en-US" sz="800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모든 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NIL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포인터가 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NIL</a:t>
            </a:r>
            <a:r>
              <a:rPr lang="ko-KR" altLang="en-US" dirty="0">
                <a:ea typeface="굴림" panose="020B0600000101010101" pitchFamily="50" charset="-127"/>
              </a:rPr>
              <a:t>이라는 리프 노드를 가리킨다고 가정한다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1026" name="Picture 2" descr="RedBlack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919" y="2663574"/>
            <a:ext cx="40576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464115" y="2192907"/>
            <a:ext cx="4645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 smtClean="0">
                <a:effectLst/>
                <a:latin typeface="Roboto"/>
              </a:rPr>
              <a:t>self-balancing Binary Search Tree (BST)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79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749"/>
    </mc:Choice>
    <mc:Fallback xmlns="">
      <p:transition spd="slow" advTm="45074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solidFill>
                  <a:srgbClr val="FF0000"/>
                </a:solidFill>
              </a:rPr>
              <a:t>B-</a:t>
            </a:r>
            <a:r>
              <a:rPr lang="ko-KR" altLang="en-US" sz="3600">
                <a:solidFill>
                  <a:srgbClr val="FF0000"/>
                </a:solidFill>
              </a:rPr>
              <a:t>트리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24624"/>
            <a:ext cx="10081846" cy="2619375"/>
          </a:xfrm>
          <a:noFill/>
          <a:ln/>
        </p:spPr>
        <p:txBody>
          <a:bodyPr/>
          <a:lstStyle/>
          <a:p>
            <a:pPr marL="457200" indent="-457200"/>
            <a:r>
              <a:rPr lang="ko-KR" altLang="en-US" sz="2000" dirty="0"/>
              <a:t>디스크의 접근 단위는 블록</a:t>
            </a:r>
            <a:r>
              <a:rPr lang="en-US" altLang="ko-KR" sz="2000" dirty="0"/>
              <a:t>(</a:t>
            </a:r>
            <a:r>
              <a:rPr lang="ko-KR" altLang="en-US" sz="2000" dirty="0"/>
              <a:t>페이지</a:t>
            </a:r>
            <a:r>
              <a:rPr lang="en-US" altLang="ko-KR" sz="2000" dirty="0"/>
              <a:t>)</a:t>
            </a:r>
          </a:p>
          <a:p>
            <a:pPr marL="457200" indent="-457200"/>
            <a:r>
              <a:rPr lang="ko-KR" altLang="en-US" sz="2000" dirty="0"/>
              <a:t>디스크에 한 번 접근하는 시간은 수십만 명령어의 처리 시간과 맞먹는다</a:t>
            </a:r>
          </a:p>
          <a:p>
            <a:pPr marL="457200" indent="-457200"/>
            <a:r>
              <a:rPr lang="ko-KR" altLang="en-US" sz="2000" dirty="0" err="1"/>
              <a:t>검색트리가</a:t>
            </a:r>
            <a:r>
              <a:rPr lang="ko-KR" altLang="en-US" sz="2000" dirty="0"/>
              <a:t> 디스크에 저장되어 있다면 트리의 높이를 최소화하는 것이 유리하다</a:t>
            </a:r>
          </a:p>
          <a:p>
            <a:pPr marL="457200" indent="-457200"/>
            <a:r>
              <a:rPr lang="en-US" altLang="ko-KR" sz="2000" dirty="0"/>
              <a:t>B-</a:t>
            </a:r>
            <a:r>
              <a:rPr lang="ko-KR" altLang="en-US" sz="2000" dirty="0"/>
              <a:t>트리는 </a:t>
            </a:r>
            <a:r>
              <a:rPr lang="ko-KR" altLang="en-US" sz="2000" dirty="0" err="1"/>
              <a:t>다진검색트리가</a:t>
            </a:r>
            <a:r>
              <a:rPr lang="ko-KR" altLang="en-US" sz="2000" dirty="0"/>
              <a:t> 균형을 유지하도록 하여 최악의 경우 디스크 접근 횟수를 줄인 것이다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399FDC-3DDC-4ABF-AE4D-957BA732D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703" y="3703149"/>
            <a:ext cx="4965806" cy="24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7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686"/>
    </mc:Choice>
    <mc:Fallback xmlns="">
      <p:transition spd="slow" advTm="58668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해시테이블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02" y="2051600"/>
            <a:ext cx="3577641" cy="426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2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>
                <a:ea typeface="굴림" panose="020B0600000101010101" pitchFamily="50" charset="-127"/>
              </a:rPr>
              <a:t>저장</a:t>
            </a:r>
            <a:r>
              <a:rPr lang="en-US" altLang="ko-KR" sz="3600">
                <a:ea typeface="굴림" panose="020B0600000101010101" pitchFamily="50" charset="-127"/>
              </a:rPr>
              <a:t>/</a:t>
            </a:r>
            <a:r>
              <a:rPr lang="ko-KR" altLang="en-US" sz="3600">
                <a:ea typeface="굴림" panose="020B0600000101010101" pitchFamily="50" charset="-127"/>
              </a:rPr>
              <a:t>검색의 복잡도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0" y="1917700"/>
            <a:ext cx="6591300" cy="41148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Array</a:t>
            </a:r>
          </a:p>
          <a:p>
            <a:pPr lvl="1">
              <a:lnSpc>
                <a:spcPct val="80000"/>
              </a:lnSpc>
            </a:pPr>
            <a:r>
              <a:rPr lang="en-US" altLang="ko-KR" sz="2000" i="1">
                <a:ea typeface="굴림" panose="020B0600000101010101" pitchFamily="50" charset="-127"/>
              </a:rPr>
              <a:t>O</a:t>
            </a:r>
            <a:r>
              <a:rPr lang="en-US" altLang="ko-KR" sz="2000">
                <a:ea typeface="굴림" panose="020B0600000101010101" pitchFamily="50" charset="-127"/>
              </a:rPr>
              <a:t>(</a:t>
            </a:r>
            <a:r>
              <a:rPr lang="en-US" altLang="ko-KR" sz="2000" i="1">
                <a:ea typeface="굴림" panose="020B0600000101010101" pitchFamily="50" charset="-127"/>
              </a:rPr>
              <a:t>n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Binary search tree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최악의 경우</a:t>
            </a:r>
            <a:r>
              <a:rPr lang="ko-KR" altLang="en-US" sz="2000" i="1">
                <a:ea typeface="굴림" panose="020B0600000101010101" pitchFamily="50" charset="-127"/>
              </a:rPr>
              <a:t> </a:t>
            </a:r>
            <a:r>
              <a:rPr lang="el-GR" altLang="ko-KR" sz="2000" i="1"/>
              <a:t>Θ</a:t>
            </a:r>
            <a:r>
              <a:rPr lang="en-US" altLang="ko-KR" sz="2000">
                <a:ea typeface="굴림" panose="020B0600000101010101" pitchFamily="50" charset="-127"/>
              </a:rPr>
              <a:t>(</a:t>
            </a:r>
            <a:r>
              <a:rPr lang="en-US" altLang="ko-KR" sz="2000" i="1">
                <a:ea typeface="굴림" panose="020B0600000101010101" pitchFamily="50" charset="-127"/>
              </a:rPr>
              <a:t>n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평균 </a:t>
            </a:r>
            <a:r>
              <a:rPr lang="el-GR" altLang="ko-KR" sz="2000" i="1"/>
              <a:t>Θ</a:t>
            </a:r>
            <a:r>
              <a:rPr lang="en-US" altLang="ko-KR" sz="2000">
                <a:ea typeface="굴림" panose="020B0600000101010101" pitchFamily="50" charset="-127"/>
              </a:rPr>
              <a:t>(log</a:t>
            </a:r>
            <a:r>
              <a:rPr lang="en-US" altLang="ko-KR" sz="800">
                <a:ea typeface="굴림" panose="020B0600000101010101" pitchFamily="50" charset="-127"/>
              </a:rPr>
              <a:t> </a:t>
            </a:r>
            <a:r>
              <a:rPr lang="en-US" altLang="ko-KR" sz="2000" i="1">
                <a:ea typeface="굴림" panose="020B0600000101010101" pitchFamily="50" charset="-127"/>
              </a:rPr>
              <a:t>n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  <a:endParaRPr lang="ko-KR" altLang="en-US" sz="20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Balanced binary search tree(e.g. red-black tree)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최악의 경우</a:t>
            </a:r>
            <a:r>
              <a:rPr lang="ko-KR" altLang="en-US" sz="2000" i="1">
                <a:ea typeface="굴림" panose="020B0600000101010101" pitchFamily="50" charset="-127"/>
              </a:rPr>
              <a:t> </a:t>
            </a:r>
            <a:r>
              <a:rPr lang="el-GR" altLang="ko-KR" sz="2000" i="1"/>
              <a:t>Θ</a:t>
            </a:r>
            <a:r>
              <a:rPr lang="en-US" altLang="ko-KR" sz="2000">
                <a:ea typeface="굴림" panose="020B0600000101010101" pitchFamily="50" charset="-127"/>
              </a:rPr>
              <a:t>(log</a:t>
            </a:r>
            <a:r>
              <a:rPr lang="en-US" altLang="ko-KR" sz="800">
                <a:ea typeface="굴림" panose="020B0600000101010101" pitchFamily="50" charset="-127"/>
              </a:rPr>
              <a:t> </a:t>
            </a:r>
            <a:r>
              <a:rPr lang="en-US" altLang="ko-KR" sz="2000" i="1">
                <a:ea typeface="굴림" panose="020B0600000101010101" pitchFamily="50" charset="-127"/>
              </a:rPr>
              <a:t>n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B-tree</a:t>
            </a:r>
            <a:endParaRPr lang="ko-KR" altLang="en-US" sz="240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최악의 경우</a:t>
            </a:r>
            <a:r>
              <a:rPr lang="ko-KR" altLang="en-US" sz="2000" i="1">
                <a:ea typeface="굴림" panose="020B0600000101010101" pitchFamily="50" charset="-127"/>
              </a:rPr>
              <a:t> </a:t>
            </a:r>
            <a:r>
              <a:rPr lang="el-GR" altLang="ko-KR" sz="2000" i="1"/>
              <a:t>Θ</a:t>
            </a:r>
            <a:r>
              <a:rPr lang="en-US" altLang="ko-KR" sz="2000">
                <a:ea typeface="굴림" panose="020B0600000101010101" pitchFamily="50" charset="-127"/>
              </a:rPr>
              <a:t>(log</a:t>
            </a:r>
            <a:r>
              <a:rPr lang="en-US" altLang="ko-KR" sz="800">
                <a:ea typeface="굴림" panose="020B0600000101010101" pitchFamily="50" charset="-127"/>
              </a:rPr>
              <a:t> </a:t>
            </a:r>
            <a:r>
              <a:rPr lang="en-US" altLang="ko-KR" sz="2000" i="1">
                <a:ea typeface="굴림" panose="020B0600000101010101" pitchFamily="50" charset="-127"/>
              </a:rPr>
              <a:t>n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Balanced binary search tree</a:t>
            </a:r>
            <a:r>
              <a:rPr lang="ko-KR" altLang="en-US" sz="2000">
                <a:ea typeface="굴림" panose="020B0600000101010101" pitchFamily="50" charset="-127"/>
              </a:rPr>
              <a:t>보다 상수 인자가 작다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Hash table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solidFill>
                  <a:srgbClr val="FF0000"/>
                </a:solidFill>
                <a:ea typeface="굴림" panose="020B0600000101010101" pitchFamily="50" charset="-127"/>
              </a:rPr>
              <a:t>평균 </a:t>
            </a:r>
            <a:r>
              <a:rPr lang="el-GR" altLang="ko-KR" sz="2000" i="1">
                <a:solidFill>
                  <a:srgbClr val="FF0000"/>
                </a:solidFill>
              </a:rPr>
              <a:t>Θ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(1)</a:t>
            </a:r>
            <a:endParaRPr lang="ko-KR" altLang="en-US" sz="200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endParaRPr lang="en-US" altLang="ko-KR" sz="2400">
              <a:ea typeface="굴림" panose="020B0600000101010101" pitchFamily="50" charset="-127"/>
            </a:endParaRPr>
          </a:p>
        </p:txBody>
      </p:sp>
      <p:sp>
        <p:nvSpPr>
          <p:cNvPr id="269316" name="Line 4">
            <a:extLst>
              <a:ext uri="{FF2B5EF4-FFF2-40B4-BE49-F238E27FC236}">
                <a16:creationId xmlns:a16="http://schemas.microsoft.com/office/drawing/2014/main" id="{AC347C49-0B06-4623-A1D7-5F9809F22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9200" y="1981200"/>
            <a:ext cx="0" cy="3517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2933701" y="5943601"/>
            <a:ext cx="7597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Perform inserts, deletes, and finds in 	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</a:rPr>
              <a:t>constant average time</a:t>
            </a:r>
          </a:p>
        </p:txBody>
      </p:sp>
    </p:spTree>
    <p:extLst>
      <p:ext uri="{BB962C8B-B14F-4D97-AF65-F5344CB8AC3E}">
        <p14:creationId xmlns:p14="http://schemas.microsoft.com/office/powerpoint/2010/main" val="112465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/>
          <p:cNvSpPr txBox="1">
            <a:spLocks noChangeArrowheads="1"/>
          </p:cNvSpPr>
          <p:nvPr/>
        </p:nvSpPr>
        <p:spPr bwMode="auto">
          <a:xfrm>
            <a:off x="1524000" y="1406358"/>
            <a:ext cx="77724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</a:rPr>
              <a:t>stdio.h</a:t>
            </a:r>
            <a:r>
              <a:rPr lang="en-US" altLang="ko-KR" sz="1600" dirty="0">
                <a:latin typeface="Arial" panose="020B0604020202020204" pitchFamily="34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 err="1">
                <a:latin typeface="Arial" panose="020B0604020202020204" pitchFamily="34" charset="0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</a:rPr>
              <a:t> hash(</a:t>
            </a:r>
            <a:r>
              <a:rPr lang="en-US" altLang="ko-KR" sz="1600" dirty="0" err="1">
                <a:latin typeface="Arial" panose="020B0604020202020204" pitchFamily="34" charset="0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</a:rPr>
              <a:t>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</a:rPr>
              <a:t> value;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i-FI" altLang="ko-KR" sz="1600" dirty="0">
                <a:latin typeface="Arial" panose="020B0604020202020204" pitchFamily="34" charset="0"/>
              </a:rPr>
              <a:t>    value = x % 15;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i-FI" altLang="ko-KR" sz="1600" dirty="0">
                <a:latin typeface="Arial" panose="020B0604020202020204" pitchFamily="34" charset="0"/>
              </a:rPr>
              <a:t>    return value;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i-FI" altLang="ko-KR" sz="1600" dirty="0"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i-FI" altLang="ko-KR" sz="1600" dirty="0">
                <a:latin typeface="Arial" panose="020B0604020202020204" pitchFamily="34" charset="0"/>
              </a:rPr>
              <a:t>#define MAX 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i-FI" altLang="ko-KR" sz="1600" dirty="0">
                <a:latin typeface="Arial" panose="020B0604020202020204" pitchFamily="34" charset="0"/>
              </a:rPr>
              <a:t>int main(int argc, const char * argv[])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i-FI" altLang="ko-KR" sz="1600" dirty="0"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endParaRPr lang="fi-FI" altLang="ko-KR" sz="16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hu-HU" altLang="ko-KR" sz="1600" dirty="0">
                <a:latin typeface="Arial" panose="020B0604020202020204" pitchFamily="34" charset="0"/>
              </a:rPr>
              <a:t>    int array[</a:t>
            </a:r>
            <a:r>
              <a:rPr lang="fi-FI" altLang="ko-KR" sz="1600" dirty="0">
                <a:latin typeface="Arial" panose="020B0604020202020204" pitchFamily="34" charset="0"/>
              </a:rPr>
              <a:t>MAX </a:t>
            </a:r>
            <a:r>
              <a:rPr lang="hu-HU" altLang="ko-KR" sz="1600" dirty="0">
                <a:latin typeface="Arial" panose="020B0604020202020204" pitchFamily="34" charset="0"/>
              </a:rPr>
              <a:t>] = {25,129, 35, 2501,  47,  36};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ko-KR" sz="1600" dirty="0">
                <a:latin typeface="Arial" panose="020B0604020202020204" pitchFamily="34" charset="0"/>
              </a:rPr>
              <a:t>    int i, len=</a:t>
            </a:r>
            <a:r>
              <a:rPr lang="fi-FI" altLang="ko-KR" sz="1600" dirty="0">
                <a:latin typeface="Arial" panose="020B0604020202020204" pitchFamily="34" charset="0"/>
              </a:rPr>
              <a:t>MAX </a:t>
            </a:r>
            <a:r>
              <a:rPr lang="da-DK" altLang="ko-KR" sz="1600" dirty="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ko-KR" sz="1600" dirty="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ko-KR" sz="1600" dirty="0">
                <a:latin typeface="Arial" panose="020B0604020202020204" pitchFamily="34" charset="0"/>
              </a:rPr>
              <a:t>    for (i=0; i &lt;len;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ko-KR" sz="1600" dirty="0">
                <a:latin typeface="Arial" panose="020B0604020202020204" pitchFamily="34" charset="0"/>
              </a:rPr>
              <a:t>       printf("hash value of </a:t>
            </a:r>
            <a:r>
              <a:rPr lang="en-US" altLang="ko-KR" sz="1600" dirty="0">
                <a:latin typeface="Arial" panose="020B0604020202020204" pitchFamily="34" charset="0"/>
              </a:rPr>
              <a:t>%4d = %6d</a:t>
            </a:r>
            <a:r>
              <a:rPr lang="da-DK" altLang="ko-KR" sz="1600" dirty="0">
                <a:latin typeface="Arial" panose="020B0604020202020204" pitchFamily="34" charset="0"/>
              </a:rPr>
              <a:t>\n", array[i], hash(array[i]));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5240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chemeClr val="tx2"/>
                </a:solidFill>
                <a:latin typeface="Times New Roman" panose="02020603050405020304" pitchFamily="18" charset="0"/>
              </a:rPr>
              <a:t>Lab. Hash Function</a:t>
            </a: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8082381" y="2389605"/>
            <a:ext cx="33877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hash value of   25 =    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hash value of  129 =      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hash value of   35 =     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hash value of 2501 =     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hash value of   47 =     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hash value of   36 =      6</a:t>
            </a:r>
          </a:p>
        </p:txBody>
      </p:sp>
    </p:spTree>
    <p:extLst>
      <p:ext uri="{BB962C8B-B14F-4D97-AF65-F5344CB8AC3E}">
        <p14:creationId xmlns:p14="http://schemas.microsoft.com/office/powerpoint/2010/main" val="284856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a typeface="AppleGothic" charset="-127"/>
              </a:rPr>
              <a:t>해</a:t>
            </a:r>
            <a:r>
              <a:rPr lang="ko-KR" altLang="en-US" smtClean="0">
                <a:ea typeface="AppleGothic" charset="-127"/>
              </a:rPr>
              <a:t>시</a:t>
            </a:r>
            <a:r>
              <a:rPr lang="en-US" altLang="ko-KR" smtClean="0">
                <a:ea typeface="AppleGothic" charset="-127"/>
              </a:rPr>
              <a:t> </a:t>
            </a:r>
            <a:r>
              <a:rPr lang="ko-KR" altLang="en-US" smtClean="0">
                <a:ea typeface="AppleGothic" charset="-127"/>
              </a:rPr>
              <a:t>테이블</a:t>
            </a:r>
            <a:r>
              <a:rPr lang="en-US" altLang="ja-JP" smtClean="0">
                <a:ea typeface="AppleGothic" charset="-127"/>
              </a:rPr>
              <a:t> </a:t>
            </a:r>
            <a:r>
              <a:rPr lang="ja-JP" altLang="en-US" smtClean="0">
                <a:ea typeface="AppleGothic" charset="-127"/>
              </a:rPr>
              <a:t>개요</a:t>
            </a:r>
            <a:endParaRPr lang="ko-KR" alt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23888">
              <a:spcBef>
                <a:spcPts val="1275"/>
              </a:spcBef>
            </a:pPr>
            <a:r>
              <a:rPr lang="ko-KR" altLang="en-US" sz="2200">
                <a:ea typeface="AppleGothic" charset="-127"/>
              </a:rPr>
              <a:t>가장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빠른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검색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성능을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제공</a:t>
            </a:r>
            <a:r>
              <a:rPr lang="en-US" altLang="ko-KR" sz="2200">
                <a:ea typeface="AppleGothic" charset="-127"/>
              </a:rPr>
              <a:t>(</a:t>
            </a:r>
            <a:r>
              <a:rPr lang="el-GR" altLang="ko-KR" sz="2400" i="1">
                <a:solidFill>
                  <a:srgbClr val="FF0000"/>
                </a:solidFill>
              </a:rPr>
              <a:t>Θ</a:t>
            </a: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(1))</a:t>
            </a:r>
            <a:endParaRPr lang="en-US" altLang="ja-JP" sz="2200"/>
          </a:p>
          <a:p>
            <a:pPr marL="623888">
              <a:spcBef>
                <a:spcPts val="1275"/>
              </a:spcBef>
            </a:pPr>
            <a:r>
              <a:rPr lang="ja-JP" altLang="en-US" sz="2200">
                <a:ea typeface="AppleGothic" charset="-127"/>
              </a:rPr>
              <a:t>용도</a:t>
            </a:r>
            <a:endParaRPr lang="en-US" altLang="ja-JP" sz="2200"/>
          </a:p>
          <a:p>
            <a:pPr marL="936625" lvl="1">
              <a:spcBef>
                <a:spcPts val="1275"/>
              </a:spcBef>
            </a:pPr>
            <a:r>
              <a:rPr lang="ja-JP" altLang="en-US" sz="2200">
                <a:ea typeface="AppleGothic" charset="-127"/>
              </a:rPr>
              <a:t>키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암호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알고리즘</a:t>
            </a:r>
            <a:endParaRPr lang="en-US" altLang="ja-JP" sz="2200"/>
          </a:p>
          <a:p>
            <a:pPr marL="936625" lvl="1">
              <a:spcBef>
                <a:spcPts val="1275"/>
              </a:spcBef>
            </a:pPr>
            <a:r>
              <a:rPr lang="ja-JP" altLang="en-US" sz="2200">
                <a:ea typeface="AppleGothic" charset="-127"/>
              </a:rPr>
              <a:t>컴파일러의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심볼테이블</a:t>
            </a:r>
            <a:endParaRPr lang="en-US" altLang="ja-JP" sz="2200">
              <a:ea typeface="AppleGothic" charset="-127"/>
            </a:endParaRPr>
          </a:p>
          <a:p>
            <a:pPr marL="936625" lvl="1">
              <a:spcBef>
                <a:spcPts val="1275"/>
              </a:spcBef>
            </a:pPr>
            <a:r>
              <a:rPr lang="ko-KR" altLang="en-US" sz="2200">
                <a:ea typeface="AppleGothic" charset="-127"/>
              </a:rPr>
              <a:t>데이터베이스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저장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스킴</a:t>
            </a:r>
            <a:r>
              <a:rPr lang="en-US" altLang="ko-KR" sz="2200">
                <a:ea typeface="AppleGothic" charset="-127"/>
              </a:rPr>
              <a:t>,</a:t>
            </a:r>
          </a:p>
          <a:p>
            <a:pPr marL="936625" lvl="1">
              <a:spcBef>
                <a:spcPts val="1275"/>
              </a:spcBef>
            </a:pPr>
            <a:r>
              <a:rPr lang="ko-KR" altLang="en-US" sz="2200">
                <a:ea typeface="AppleGothic" charset="-127"/>
              </a:rPr>
              <a:t>데이터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동기화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검증</a:t>
            </a:r>
            <a:r>
              <a:rPr lang="en-US" altLang="ko-KR" sz="2200">
                <a:ea typeface="AppleGothic" charset="-127"/>
              </a:rPr>
              <a:t>(rsync, dropbox)</a:t>
            </a:r>
            <a:endParaRPr lang="en-US" altLang="ja-JP" sz="2200"/>
          </a:p>
          <a:p>
            <a:pPr marL="936625" lvl="1">
              <a:spcBef>
                <a:spcPts val="1275"/>
              </a:spcBef>
            </a:pPr>
            <a:r>
              <a:rPr lang="ja-JP" altLang="en-US" sz="2200">
                <a:ea typeface="AppleGothic" charset="-127"/>
              </a:rPr>
              <a:t>개인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정보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보호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인터넷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주소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암호화</a:t>
            </a:r>
            <a:r>
              <a:rPr lang="en-US" altLang="ja-JP" sz="2200">
                <a:ea typeface="AppleGothic" charset="-127"/>
              </a:rPr>
              <a:t>(Yahoo </a:t>
            </a:r>
            <a:r>
              <a:rPr lang="ja-JP" altLang="en-US" sz="2200">
                <a:ea typeface="AppleGothic" charset="-127"/>
              </a:rPr>
              <a:t>의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경우</a:t>
            </a:r>
            <a:r>
              <a:rPr lang="en-US" altLang="ja-JP" sz="2200">
                <a:ea typeface="AppleGothic" charset="-127"/>
              </a:rPr>
              <a:t>) </a:t>
            </a:r>
            <a:r>
              <a:rPr lang="en-US" altLang="ja-JP" sz="2200"/>
              <a:t/>
            </a:r>
            <a:br>
              <a:rPr lang="en-US" altLang="ja-JP" sz="2200"/>
            </a:b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1150156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8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4" y="1828800"/>
            <a:ext cx="8053387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3606801" y="5676901"/>
            <a:ext cx="41088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rgbClr val="000000"/>
                </a:solidFill>
                <a:latin typeface="Times New Roman" panose="02020603050405020304" pitchFamily="18" charset="0"/>
              </a:rPr>
              <a:t>digest</a:t>
            </a:r>
            <a:r>
              <a:rPr lang="ko-KR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의</a:t>
            </a:r>
            <a:r>
              <a:rPr lang="en-US" altLang="ko-KR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변경이</a:t>
            </a:r>
            <a:r>
              <a:rPr lang="en-US" altLang="ko-KR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없는지</a:t>
            </a:r>
            <a:r>
              <a:rPr lang="en-US" altLang="ko-KR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검사</a:t>
            </a:r>
            <a:r>
              <a:rPr lang="en-US" altLang="ko-KR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ko-KR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1739900" y="685800"/>
            <a:ext cx="46362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나눔고딕" charset="-127"/>
                <a:ea typeface="나눔고딕" charset="-127"/>
              </a:rPr>
              <a:t>메시지</a:t>
            </a:r>
            <a:r>
              <a:rPr lang="ko-KR" altLang="en-US" sz="2800" b="1">
                <a:latin typeface="나눔고딕" charset="-127"/>
                <a:ea typeface="나눔고딕" charset="-127"/>
              </a:rPr>
              <a:t> </a:t>
            </a:r>
            <a:r>
              <a:rPr lang="en-US" altLang="en-US" sz="2800" b="1">
                <a:latin typeface="나눔고딕" charset="-127"/>
                <a:ea typeface="나눔고딕" charset="-127"/>
              </a:rPr>
              <a:t>암호화</a:t>
            </a:r>
            <a:r>
              <a:rPr lang="en-US" altLang="ko-KR" sz="2800" b="1">
                <a:latin typeface="나눔고딕" charset="-127"/>
                <a:ea typeface="나눔고딕" charset="-127"/>
              </a:rPr>
              <a:t>-</a:t>
            </a:r>
            <a:r>
              <a:rPr lang="ko-KR" altLang="en-US" sz="2800" b="1">
                <a:latin typeface="나눔고딕" charset="-127"/>
                <a:ea typeface="나눔고딕" charset="-127"/>
              </a:rPr>
              <a:t>무결성</a:t>
            </a:r>
            <a:r>
              <a:rPr lang="en-US" altLang="ko-KR" sz="2800" b="1">
                <a:latin typeface="나눔고딕" charset="-127"/>
                <a:ea typeface="나눔고딕" charset="-127"/>
              </a:rPr>
              <a:t> </a:t>
            </a:r>
            <a:r>
              <a:rPr lang="ko-KR" altLang="en-US" sz="2800" b="1">
                <a:latin typeface="나눔고딕" charset="-127"/>
                <a:ea typeface="나눔고딕" charset="-127"/>
              </a:rPr>
              <a:t>검사</a:t>
            </a:r>
            <a:r>
              <a:rPr lang="en-US" altLang="ko-KR" sz="2800" b="1">
                <a:latin typeface="나눔고딕" charset="-127"/>
                <a:ea typeface="나눔고딕" charset="-127"/>
              </a:rPr>
              <a:t> </a:t>
            </a:r>
            <a:endParaRPr lang="ko-KR" altLang="en-US" sz="2800" b="1"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32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7010400" y="384175"/>
            <a:ext cx="3657600" cy="800100"/>
          </a:xfrm>
        </p:spPr>
        <p:txBody>
          <a:bodyPr/>
          <a:lstStyle/>
          <a:p>
            <a:r>
              <a:rPr lang="ko-KR" altLang="en-US" sz="3600">
                <a:ea typeface="굴림" panose="020B0600000101010101" pitchFamily="50" charset="-127"/>
              </a:rPr>
              <a:t>주소 계산</a:t>
            </a:r>
          </a:p>
        </p:txBody>
      </p:sp>
      <p:grpSp>
        <p:nvGrpSpPr>
          <p:cNvPr id="24579" name="Group 9"/>
          <p:cNvGrpSpPr>
            <a:grpSpLocks/>
          </p:cNvGrpSpPr>
          <p:nvPr/>
        </p:nvGrpSpPr>
        <p:grpSpPr bwMode="auto">
          <a:xfrm>
            <a:off x="1914526" y="2057400"/>
            <a:ext cx="8683625" cy="4332288"/>
            <a:chOff x="246" y="1296"/>
            <a:chExt cx="5470" cy="2729"/>
          </a:xfrm>
        </p:grpSpPr>
        <p:pic>
          <p:nvPicPr>
            <p:cNvPr id="2458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" y="1296"/>
              <a:ext cx="5184" cy="2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3" name="Text Box 5"/>
            <p:cNvSpPr txBox="1">
              <a:spLocks noChangeArrowheads="1"/>
            </p:cNvSpPr>
            <p:nvPr/>
          </p:nvSpPr>
          <p:spPr bwMode="auto">
            <a:xfrm>
              <a:off x="246" y="2325"/>
              <a:ext cx="77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latin typeface="Arial" panose="020B0604020202020204" pitchFamily="34" charset="0"/>
                  <a:ea typeface="굴림" panose="020B0600000101010101" pitchFamily="50" charset="-127"/>
                </a:rPr>
                <a:t>검색키</a:t>
              </a:r>
            </a:p>
          </p:txBody>
        </p:sp>
        <p:sp>
          <p:nvSpPr>
            <p:cNvPr id="247815" name="Rectangle 7">
              <a:extLst>
                <a:ext uri="{FF2B5EF4-FFF2-40B4-BE49-F238E27FC236}">
                  <a16:creationId xmlns:a16="http://schemas.microsoft.com/office/drawing/2014/main" id="{F31570A6-CC2E-4A17-B394-27CEA16AB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2248"/>
              <a:ext cx="976" cy="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</a:endParaRPr>
            </a:p>
          </p:txBody>
        </p:sp>
        <p:sp>
          <p:nvSpPr>
            <p:cNvPr id="24585" name="Text Box 6"/>
            <p:cNvSpPr txBox="1">
              <a:spLocks noChangeArrowheads="1"/>
            </p:cNvSpPr>
            <p:nvPr/>
          </p:nvSpPr>
          <p:spPr bwMode="auto">
            <a:xfrm>
              <a:off x="2144" y="2327"/>
              <a:ext cx="88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ko-KR" altLang="en-US" sz="2400">
                  <a:latin typeface="Arial" panose="020B0604020202020204" pitchFamily="34" charset="0"/>
                  <a:ea typeface="굴림" panose="020B0600000101010101" pitchFamily="50" charset="-127"/>
                </a:rPr>
                <a:t>주소계산</a:t>
              </a:r>
            </a:p>
          </p:txBody>
        </p:sp>
        <p:sp>
          <p:nvSpPr>
            <p:cNvPr id="24586" name="Text Box 8"/>
            <p:cNvSpPr txBox="1">
              <a:spLocks noChangeArrowheads="1"/>
            </p:cNvSpPr>
            <p:nvPr/>
          </p:nvSpPr>
          <p:spPr bwMode="auto">
            <a:xfrm>
              <a:off x="3958" y="3737"/>
              <a:ext cx="175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latin typeface="Arial" panose="020B0604020202020204" pitchFamily="34" charset="0"/>
                  <a:ea typeface="굴림" panose="020B0600000101010101" pitchFamily="50" charset="-127"/>
                </a:rPr>
                <a:t>배열 모양의 테이블</a:t>
              </a:r>
            </a:p>
          </p:txBody>
        </p:sp>
      </p:grpSp>
      <p:sp>
        <p:nvSpPr>
          <p:cNvPr id="24580" name="TextBox 1"/>
          <p:cNvSpPr txBox="1">
            <a:spLocks noChangeArrowheads="1"/>
          </p:cNvSpPr>
          <p:nvPr/>
        </p:nvSpPr>
        <p:spPr bwMode="auto">
          <a:xfrm>
            <a:off x="6324600" y="2552701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400">
                <a:latin typeface="Arial" panose="020B0604020202020204" pitchFamily="34" charset="0"/>
              </a:rPr>
              <a:t>해시값</a:t>
            </a:r>
          </a:p>
        </p:txBody>
      </p:sp>
      <p:sp>
        <p:nvSpPr>
          <p:cNvPr id="24581" name="TextBox 2"/>
          <p:cNvSpPr txBox="1">
            <a:spLocks noChangeArrowheads="1"/>
          </p:cNvSpPr>
          <p:nvPr/>
        </p:nvSpPr>
        <p:spPr bwMode="auto">
          <a:xfrm>
            <a:off x="1866901" y="1308101"/>
            <a:ext cx="6200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400">
                <a:latin typeface="Arial" panose="020B0604020202020204" pitchFamily="34" charset="0"/>
                <a:ea typeface="AppleGothic" charset="-127"/>
              </a:rPr>
              <a:t>해싱</a:t>
            </a:r>
            <a:r>
              <a:rPr lang="en-US" altLang="ko-KR" sz="2400">
                <a:latin typeface="Arial" panose="020B0604020202020204" pitchFamily="34" charset="0"/>
                <a:ea typeface="AppleGothic" charset="-127"/>
              </a:rPr>
              <a:t>(</a:t>
            </a:r>
            <a:r>
              <a:rPr lang="ko-KR" altLang="en-US" sz="2400">
                <a:latin typeface="Arial" panose="020B0604020202020204" pitchFamily="34" charset="0"/>
                <a:ea typeface="AppleGothic" charset="-127"/>
              </a:rPr>
              <a:t>주소계산</a:t>
            </a:r>
            <a:r>
              <a:rPr lang="en-US" altLang="ko-KR" sz="2400">
                <a:latin typeface="Arial" panose="020B0604020202020204" pitchFamily="34" charset="0"/>
                <a:ea typeface="AppleGothic" charset="-127"/>
              </a:rPr>
              <a:t>)- </a:t>
            </a:r>
            <a:r>
              <a:rPr lang="ja-JP" altLang="en-US" sz="2400">
                <a:latin typeface="Arial" panose="020B0604020202020204" pitchFamily="34" charset="0"/>
                <a:ea typeface="AppleGothic" charset="-127"/>
              </a:rPr>
              <a:t>키를</a:t>
            </a:r>
            <a:r>
              <a:rPr lang="en-US" altLang="ja-JP" sz="2400">
                <a:latin typeface="Arial" panose="020B0604020202020204" pitchFamily="34" charset="0"/>
                <a:ea typeface="AppleGothic" charset="-127"/>
              </a:rPr>
              <a:t> </a:t>
            </a:r>
            <a:r>
              <a:rPr lang="ja-JP" altLang="en-US" sz="2400">
                <a:latin typeface="Arial" panose="020B0604020202020204" pitchFamily="34" charset="0"/>
                <a:ea typeface="AppleGothic" charset="-127"/>
              </a:rPr>
              <a:t>주소로</a:t>
            </a:r>
            <a:r>
              <a:rPr lang="en-US" altLang="ja-JP" sz="2400">
                <a:latin typeface="Arial" panose="020B0604020202020204" pitchFamily="34" charset="0"/>
                <a:ea typeface="AppleGothic" charset="-127"/>
              </a:rPr>
              <a:t> </a:t>
            </a:r>
            <a:r>
              <a:rPr lang="ko-KR" altLang="en-US" sz="2400">
                <a:latin typeface="Arial" panose="020B0604020202020204" pitchFamily="34" charset="0"/>
                <a:ea typeface="AppleGothic" charset="-127"/>
              </a:rPr>
              <a:t>매핑하는</a:t>
            </a:r>
            <a:r>
              <a:rPr lang="en-US" altLang="ko-KR" sz="2400">
                <a:latin typeface="Arial" panose="020B0604020202020204" pitchFamily="34" charset="0"/>
                <a:ea typeface="AppleGothic" charset="-127"/>
              </a:rPr>
              <a:t> </a:t>
            </a:r>
            <a:r>
              <a:rPr lang="ko-KR" altLang="en-US" sz="2400">
                <a:latin typeface="Arial" panose="020B0604020202020204" pitchFamily="34" charset="0"/>
                <a:ea typeface="AppleGothic" charset="-127"/>
              </a:rPr>
              <a:t>과정</a:t>
            </a:r>
            <a:r>
              <a:rPr lang="en-US" altLang="ko-KR" sz="2400">
                <a:latin typeface="Arial" panose="020B0604020202020204" pitchFamily="34" charset="0"/>
                <a:ea typeface="AppleGothic" charset="-127"/>
              </a:rPr>
              <a:t> </a:t>
            </a:r>
            <a:endParaRPr lang="ko-KR" altLang="en-US" sz="2400">
              <a:latin typeface="Arial" panose="020B0604020202020204" pitchFamily="34" charset="0"/>
              <a:ea typeface="Apple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623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535</Words>
  <Application>Microsoft Office PowerPoint</Application>
  <PresentationFormat>와이드스크린</PresentationFormat>
  <Paragraphs>95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7" baseType="lpstr">
      <vt:lpstr>AppleGothic</vt:lpstr>
      <vt:lpstr>MS PGothic</vt:lpstr>
      <vt:lpstr>MS PGothic</vt:lpstr>
      <vt:lpstr>Roboto</vt:lpstr>
      <vt:lpstr>Yu Gothic</vt:lpstr>
      <vt:lpstr>굴림</vt:lpstr>
      <vt:lpstr>나눔고딕</vt:lpstr>
      <vt:lpstr>돋움체</vt:lpstr>
      <vt:lpstr>맑은 고딕</vt:lpstr>
      <vt:lpstr>Arial</vt:lpstr>
      <vt:lpstr>Gill Sans</vt:lpstr>
      <vt:lpstr>Times</vt:lpstr>
      <vt:lpstr>Times New Roman</vt:lpstr>
      <vt:lpstr>Wingdings</vt:lpstr>
      <vt:lpstr>Office 테마</vt:lpstr>
      <vt:lpstr>PowerPoint 프레젠테이션</vt:lpstr>
      <vt:lpstr>레드블랙트리</vt:lpstr>
      <vt:lpstr>B-트리</vt:lpstr>
      <vt:lpstr>해시테이블</vt:lpstr>
      <vt:lpstr>저장/검색의 복잡도</vt:lpstr>
      <vt:lpstr>PowerPoint 프레젠테이션</vt:lpstr>
      <vt:lpstr>해시 테이블 개요</vt:lpstr>
      <vt:lpstr>PowerPoint 프레젠테이션</vt:lpstr>
      <vt:lpstr>주소 계산</vt:lpstr>
      <vt:lpstr>PowerPoint 프레젠테이션</vt:lpstr>
      <vt:lpstr>해시함수</vt:lpstr>
      <vt:lpstr>Collision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해시테이블 </dc:title>
  <dc:creator>Yunhee Kang</dc:creator>
  <cp:lastModifiedBy>Yunhee Kang</cp:lastModifiedBy>
  <cp:revision>4</cp:revision>
  <dcterms:created xsi:type="dcterms:W3CDTF">2020-05-28T14:33:00Z</dcterms:created>
  <dcterms:modified xsi:type="dcterms:W3CDTF">2020-05-28T23:14:39Z</dcterms:modified>
</cp:coreProperties>
</file>