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70" r:id="rId6"/>
    <p:sldId id="259" r:id="rId7"/>
    <p:sldId id="268" r:id="rId8"/>
    <p:sldId id="271" r:id="rId9"/>
    <p:sldId id="272" r:id="rId10"/>
    <p:sldId id="267" r:id="rId11"/>
    <p:sldId id="264" r:id="rId12"/>
    <p:sldId id="263" r:id="rId13"/>
    <p:sldId id="265"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19" autoAdjust="0"/>
  </p:normalViewPr>
  <p:slideViewPr>
    <p:cSldViewPr snapToGrid="0">
      <p:cViewPr>
        <p:scale>
          <a:sx n="75" d="100"/>
          <a:sy n="75" d="100"/>
        </p:scale>
        <p:origin x="96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4/23/2024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4/23/2024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4/23/2024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4/23/2024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4/23/2024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4/23/2024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mailto:meritjeslin@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3795252" y="668593"/>
            <a:ext cx="7197212" cy="953729"/>
          </a:xfrm>
        </p:spPr>
        <p:txBody>
          <a:bodyPr>
            <a:normAutofit/>
          </a:bodyPr>
          <a:lstStyle/>
          <a:p>
            <a:r>
              <a:rPr lang="en-US" sz="4000" dirty="0"/>
              <a:t>D.MERIT JESLIN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574891" y="1740309"/>
            <a:ext cx="6212622" cy="1370331"/>
          </a:xfrm>
        </p:spPr>
        <p:txBody>
          <a:bodyPr>
            <a:normAutofit/>
          </a:bodyPr>
          <a:lstStyle/>
          <a:p>
            <a:r>
              <a:rPr lang="en-US" b="1" dirty="0"/>
              <a:t>FINAL PROJECT</a:t>
            </a:r>
          </a:p>
          <a:p>
            <a:r>
              <a:rPr lang="en-US" dirty="0"/>
              <a:t>         FACE IMAGE GENERATION</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7B53A-69BE-37AB-B107-2EFF7F9A55E9}"/>
              </a:ext>
            </a:extLst>
          </p:cNvPr>
          <p:cNvSpPr>
            <a:spLocks noGrp="1"/>
          </p:cNvSpPr>
          <p:nvPr>
            <p:ph type="title"/>
          </p:nvPr>
        </p:nvSpPr>
        <p:spPr>
          <a:xfrm>
            <a:off x="581192" y="702156"/>
            <a:ext cx="11029616" cy="1187604"/>
          </a:xfrm>
        </p:spPr>
        <p:txBody>
          <a:bodyPr/>
          <a:lstStyle/>
          <a:p>
            <a:r>
              <a:rPr lang="en-IN" dirty="0"/>
              <a:t>Result:</a:t>
            </a:r>
          </a:p>
        </p:txBody>
      </p:sp>
      <p:pic>
        <p:nvPicPr>
          <p:cNvPr id="6" name="Content Placeholder 5">
            <a:extLst>
              <a:ext uri="{FF2B5EF4-FFF2-40B4-BE49-F238E27FC236}">
                <a16:creationId xmlns:a16="http://schemas.microsoft.com/office/drawing/2014/main" id="{370F2AB9-BA38-8D54-1C1C-C10D2B33D5B3}"/>
              </a:ext>
            </a:extLst>
          </p:cNvPr>
          <p:cNvPicPr>
            <a:picLocks noGrp="1" noChangeAspect="1"/>
          </p:cNvPicPr>
          <p:nvPr>
            <p:ph idx="1"/>
          </p:nvPr>
        </p:nvPicPr>
        <p:blipFill>
          <a:blip r:embed="rId2"/>
          <a:stretch>
            <a:fillRect/>
          </a:stretch>
        </p:blipFill>
        <p:spPr>
          <a:xfrm>
            <a:off x="3760267" y="3083943"/>
            <a:ext cx="4671465" cy="2149026"/>
          </a:xfrm>
        </p:spPr>
      </p:pic>
    </p:spTree>
    <p:extLst>
      <p:ext uri="{BB962C8B-B14F-4D97-AF65-F5344CB8AC3E}">
        <p14:creationId xmlns:p14="http://schemas.microsoft.com/office/powerpoint/2010/main" val="2242939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EA11-C832-A0B8-A056-15E645A1CA1B}"/>
              </a:ext>
            </a:extLst>
          </p:cNvPr>
          <p:cNvSpPr>
            <a:spLocks noGrp="1"/>
          </p:cNvSpPr>
          <p:nvPr>
            <p:ph type="title"/>
          </p:nvPr>
        </p:nvSpPr>
        <p:spPr>
          <a:xfrm>
            <a:off x="1828800" y="729658"/>
            <a:ext cx="9776710" cy="4126822"/>
          </a:xfrm>
        </p:spPr>
        <p:txBody>
          <a:bodyPr>
            <a:normAutofit/>
          </a:bodyPr>
          <a:lstStyle/>
          <a:p>
            <a:r>
              <a:rPr lang="en-IN"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11071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8E08-B24F-40F1-E419-596F5033DE7E}"/>
              </a:ext>
            </a:extLst>
          </p:cNvPr>
          <p:cNvSpPr>
            <a:spLocks noGrp="1"/>
          </p:cNvSpPr>
          <p:nvPr>
            <p:ph type="title"/>
          </p:nvPr>
        </p:nvSpPr>
        <p:spPr>
          <a:xfrm>
            <a:off x="3126658" y="702156"/>
            <a:ext cx="8484150" cy="1188720"/>
          </a:xfrm>
        </p:spPr>
        <p:txBody>
          <a:bodyPr>
            <a:normAutofit/>
          </a:bodyPr>
          <a:lstStyle/>
          <a:p>
            <a:r>
              <a:rPr lang="en-IN" sz="4000" dirty="0">
                <a:latin typeface="Times New Roman" panose="02020603050405020304" pitchFamily="18" charset="0"/>
                <a:cs typeface="Times New Roman" panose="02020603050405020304" pitchFamily="18" charset="0"/>
              </a:rPr>
              <a:t>Project title</a:t>
            </a:r>
          </a:p>
        </p:txBody>
      </p:sp>
      <p:sp>
        <p:nvSpPr>
          <p:cNvPr id="3" name="Content Placeholder 2">
            <a:extLst>
              <a:ext uri="{FF2B5EF4-FFF2-40B4-BE49-F238E27FC236}">
                <a16:creationId xmlns:a16="http://schemas.microsoft.com/office/drawing/2014/main" id="{1AA24510-03DC-2034-46CC-37B0D532AAED}"/>
              </a:ext>
            </a:extLst>
          </p:cNvPr>
          <p:cNvSpPr>
            <a:spLocks noGrp="1"/>
          </p:cNvSpPr>
          <p:nvPr>
            <p:ph idx="1"/>
          </p:nvPr>
        </p:nvSpPr>
        <p:spPr/>
        <p:txBody>
          <a:bodyPr>
            <a:normAutofit lnSpcReduction="10000"/>
          </a:bodyPr>
          <a:lstStyle/>
          <a:p>
            <a:pPr marL="0" indent="0">
              <a:buNone/>
            </a:pPr>
            <a:r>
              <a:rPr lang="en-IN" sz="5400" dirty="0">
                <a:latin typeface="Times New Roman" panose="02020603050405020304" pitchFamily="18" charset="0"/>
                <a:cs typeface="Times New Roman" panose="02020603050405020304" pitchFamily="18" charset="0"/>
              </a:rPr>
              <a:t>    FACE IMAGE GENERATION</a:t>
            </a:r>
          </a:p>
          <a:p>
            <a:pPr marL="0" indent="0">
              <a:buNone/>
            </a:pPr>
            <a:endParaRPr lang="en-IN" sz="54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DEGREE : BE COMPUTER SCIENCE AND ENGINEERING</a:t>
            </a:r>
          </a:p>
          <a:p>
            <a:pPr marL="0" indent="0">
              <a:buNone/>
            </a:pPr>
            <a:r>
              <a:rPr lang="en-US" dirty="0">
                <a:latin typeface="Times New Roman" panose="02020603050405020304" pitchFamily="18" charset="0"/>
                <a:cs typeface="Times New Roman" panose="02020603050405020304" pitchFamily="18" charset="0"/>
              </a:rPr>
              <a:t>                                                                  NM ID : </a:t>
            </a:r>
            <a:r>
              <a:rPr lang="en-US" cap="none" dirty="0">
                <a:latin typeface="Times New Roman" panose="02020603050405020304" pitchFamily="18" charset="0"/>
                <a:cs typeface="Times New Roman" panose="02020603050405020304" pitchFamily="18" charset="0"/>
              </a:rPr>
              <a:t>au</a:t>
            </a:r>
            <a:r>
              <a:rPr lang="en-US" dirty="0">
                <a:latin typeface="Times New Roman" panose="02020603050405020304" pitchFamily="18" charset="0"/>
                <a:cs typeface="Times New Roman" panose="02020603050405020304" pitchFamily="18" charset="0"/>
              </a:rPr>
              <a:t>950021104027</a:t>
            </a:r>
          </a:p>
          <a:p>
            <a:pPr marL="0" indent="0">
              <a:buNone/>
            </a:pPr>
            <a:r>
              <a:rPr lang="en-US" dirty="0">
                <a:latin typeface="Times New Roman" panose="02020603050405020304" pitchFamily="18" charset="0"/>
                <a:cs typeface="Times New Roman" panose="02020603050405020304" pitchFamily="18" charset="0"/>
              </a:rPr>
              <a:t>                                                                 MAIL ID : </a:t>
            </a:r>
            <a:r>
              <a:rPr lang="en-US" cap="none" dirty="0">
                <a:latin typeface="Times New Roman" panose="02020603050405020304" pitchFamily="18" charset="0"/>
                <a:cs typeface="Times New Roman" panose="02020603050405020304" pitchFamily="18" charset="0"/>
                <a:hlinkClick r:id="rId2"/>
              </a:rPr>
              <a:t>meritjeslin@gmail.com</a:t>
            </a:r>
            <a:endParaRPr lang="en-US" cap="none" dirty="0">
              <a:latin typeface="Times New Roman" panose="02020603050405020304" pitchFamily="18" charset="0"/>
              <a:cs typeface="Times New Roman" panose="02020603050405020304" pitchFamily="18" charset="0"/>
            </a:endParaRPr>
          </a:p>
          <a:p>
            <a:pPr marL="0" indent="0">
              <a:buNone/>
            </a:pPr>
            <a:r>
              <a:rPr lang="en-US" cap="none" dirty="0">
                <a:latin typeface="Times New Roman" panose="02020603050405020304" pitchFamily="18" charset="0"/>
                <a:cs typeface="Times New Roman" panose="02020603050405020304" pitchFamily="18" charset="0"/>
              </a:rPr>
              <a:t>                                                                 COLLEGE NAME : ANNA UNIVERSITY REGIONAL CAMPUS-TIRUNELVELI</a:t>
            </a:r>
          </a:p>
          <a:p>
            <a:pPr marL="0" indent="0">
              <a:buNone/>
            </a:pP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00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55DDB-7332-6A87-10B7-C9460AF42807}"/>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4845BBDF-9913-166D-C699-FDF473D737EE}"/>
              </a:ext>
            </a:extLst>
          </p:cNvPr>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Problem Statement</a:t>
            </a:r>
          </a:p>
          <a:p>
            <a:r>
              <a:rPr lang="en-IN" sz="2000" dirty="0">
                <a:latin typeface="Times New Roman" panose="02020603050405020304" pitchFamily="18" charset="0"/>
                <a:cs typeface="Times New Roman" panose="02020603050405020304" pitchFamily="18" charset="0"/>
              </a:rPr>
              <a:t>Project Overview</a:t>
            </a:r>
          </a:p>
          <a:p>
            <a:r>
              <a:rPr lang="en-IN" sz="2000" dirty="0">
                <a:latin typeface="Times New Roman" panose="02020603050405020304" pitchFamily="18" charset="0"/>
                <a:cs typeface="Times New Roman" panose="02020603050405020304" pitchFamily="18" charset="0"/>
              </a:rPr>
              <a:t>End Users</a:t>
            </a:r>
          </a:p>
          <a:p>
            <a:r>
              <a:rPr lang="en-IN" sz="2000" dirty="0">
                <a:latin typeface="Times New Roman" panose="02020603050405020304" pitchFamily="18" charset="0"/>
                <a:cs typeface="Times New Roman" panose="02020603050405020304" pitchFamily="18" charset="0"/>
              </a:rPr>
              <a:t>Solution And Its Value Proportion</a:t>
            </a:r>
          </a:p>
          <a:p>
            <a:r>
              <a:rPr lang="en-IN" sz="2000" dirty="0">
                <a:latin typeface="Times New Roman" panose="02020603050405020304" pitchFamily="18" charset="0"/>
                <a:cs typeface="Times New Roman" panose="02020603050405020304" pitchFamily="18" charset="0"/>
              </a:rPr>
              <a:t>Uniqueness In Solution</a:t>
            </a:r>
          </a:p>
          <a:p>
            <a:r>
              <a:rPr lang="en-IN" sz="2000" dirty="0">
                <a:latin typeface="Times New Roman" panose="02020603050405020304" pitchFamily="18" charset="0"/>
                <a:cs typeface="Times New Roman" panose="02020603050405020304" pitchFamily="18" charset="0"/>
              </a:rPr>
              <a:t>Modelling</a:t>
            </a:r>
          </a:p>
          <a:p>
            <a:r>
              <a:rPr lang="en-IN" sz="2000" dirty="0">
                <a:latin typeface="Times New Roman" panose="02020603050405020304" pitchFamily="18" charset="0"/>
                <a:cs typeface="Times New Roman" panose="02020603050405020304" pitchFamily="18" charset="0"/>
              </a:rPr>
              <a:t>Result</a:t>
            </a:r>
          </a:p>
          <a:p>
            <a:endParaRPr lang="en-IN" dirty="0"/>
          </a:p>
          <a:p>
            <a:endParaRPr lang="en-IN" dirty="0"/>
          </a:p>
        </p:txBody>
      </p:sp>
    </p:spTree>
    <p:extLst>
      <p:ext uri="{BB962C8B-B14F-4D97-AF65-F5344CB8AC3E}">
        <p14:creationId xmlns:p14="http://schemas.microsoft.com/office/powerpoint/2010/main" val="4814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10940-20B3-41DC-73A4-21719FCA922D}"/>
              </a:ext>
            </a:extLst>
          </p:cNvPr>
          <p:cNvSpPr>
            <a:spLocks noGrp="1"/>
          </p:cNvSpPr>
          <p:nvPr>
            <p:ph type="title"/>
          </p:nvPr>
        </p:nvSpPr>
        <p:spPr>
          <a:xfrm>
            <a:off x="581192" y="702157"/>
            <a:ext cx="11029616" cy="812012"/>
          </a:xfrm>
        </p:spPr>
        <p:txBody>
          <a:bodyPr/>
          <a:lstStyle/>
          <a:p>
            <a:r>
              <a:rPr lang="en-IN" sz="2800" b="1"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a:extLst>
              <a:ext uri="{FF2B5EF4-FFF2-40B4-BE49-F238E27FC236}">
                <a16:creationId xmlns:a16="http://schemas.microsoft.com/office/drawing/2014/main" id="{94F96E9B-A6A4-9F13-2359-F0C24B16AABB}"/>
              </a:ext>
            </a:extLst>
          </p:cNvPr>
          <p:cNvSpPr>
            <a:spLocks noGrp="1"/>
          </p:cNvSpPr>
          <p:nvPr>
            <p:ph idx="1"/>
          </p:nvPr>
        </p:nvSpPr>
        <p:spPr>
          <a:xfrm>
            <a:off x="581193" y="1890876"/>
            <a:ext cx="10165466" cy="4126466"/>
          </a:xfrm>
        </p:spPr>
        <p:txBody>
          <a:bodyPr>
            <a:noAutofit/>
          </a:bodyPr>
          <a:lstStyle/>
          <a:p>
            <a:pPr marL="0" indent="0">
              <a:buNone/>
            </a:pPr>
            <a:r>
              <a:rPr lang="en-US"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GB" sz="2800" dirty="0">
                <a:solidFill>
                  <a:srgbClr val="0D0D0D"/>
                </a:solidFill>
                <a:highlight>
                  <a:srgbClr val="FFFFFF"/>
                </a:highlight>
                <a:latin typeface="Times New Roman" panose="02020603050405020304" pitchFamily="18" charset="0"/>
                <a:cs typeface="Times New Roman" panose="02020603050405020304" pitchFamily="18" charset="0"/>
              </a:rPr>
              <a:t>The problem statement for face image generation involves creating realistic and diverse images of human faces using artificial intelligence, typically through generative adversarial networks (GANs) or variational autoencoders (VAEs). The goal is to produce high-quality, diverse, and natural-looking images that can be used in various applications such as avatar creation, virtual reality, and facial recognition systems.</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386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9A815-F810-5D42-D18D-FAF919D7567A}"/>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5B3EAC3F-68AC-E87E-1388-851E2ED527B2}"/>
              </a:ext>
            </a:extLst>
          </p:cNvPr>
          <p:cNvSpPr>
            <a:spLocks noGrp="1"/>
          </p:cNvSpPr>
          <p:nvPr>
            <p:ph idx="1"/>
          </p:nvPr>
        </p:nvSpPr>
        <p:spPr/>
        <p:txBody>
          <a:bodyPr/>
          <a:lstStyle/>
          <a:p>
            <a:pPr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Implementing StyleGAN architecture.</a:t>
            </a:r>
          </a:p>
          <a:p>
            <a:pPr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Training the model on a dataset of human faces.</a:t>
            </a:r>
          </a:p>
          <a:p>
            <a:pPr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Exploring techniques for latent space manipulation to generate diverse facial images.</a:t>
            </a:r>
          </a:p>
          <a:p>
            <a:pPr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Evaluating the quality and realism of generated images using appropriate metrics.</a:t>
            </a:r>
          </a:p>
          <a:p>
            <a:pPr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Possibly extending the model for specific applications like face aging, expression manipulation, etc.</a:t>
            </a:r>
          </a:p>
          <a:p>
            <a:endParaRPr lang="en-IN" dirty="0"/>
          </a:p>
        </p:txBody>
      </p:sp>
    </p:spTree>
    <p:extLst>
      <p:ext uri="{BB962C8B-B14F-4D97-AF65-F5344CB8AC3E}">
        <p14:creationId xmlns:p14="http://schemas.microsoft.com/office/powerpoint/2010/main" val="371077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B5AD-0514-0BA4-39D9-7DFCE34D87E6}"/>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End users</a:t>
            </a:r>
          </a:p>
        </p:txBody>
      </p:sp>
      <p:sp>
        <p:nvSpPr>
          <p:cNvPr id="3" name="Content Placeholder 2">
            <a:extLst>
              <a:ext uri="{FF2B5EF4-FFF2-40B4-BE49-F238E27FC236}">
                <a16:creationId xmlns:a16="http://schemas.microsoft.com/office/drawing/2014/main" id="{132D5B85-C0D6-8961-1D98-0047A0DBF5EA}"/>
              </a:ext>
            </a:extLst>
          </p:cNvPr>
          <p:cNvSpPr>
            <a:spLocks noGrp="1"/>
          </p:cNvSpPr>
          <p:nvPr>
            <p:ph idx="1"/>
          </p:nvPr>
        </p:nvSpPr>
        <p:spPr/>
        <p:txBody>
          <a:bodyPr>
            <a:normAutofit lnSpcReduction="10000"/>
          </a:bodyPr>
          <a:lstStyle/>
          <a:p>
            <a:pPr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Researchers in Computer Vision and Machine Learning</a:t>
            </a:r>
          </a:p>
          <a:p>
            <a:pPr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AI Developers and Engineers</a:t>
            </a:r>
          </a:p>
          <a:p>
            <a:pPr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Content Creators and Designers</a:t>
            </a:r>
          </a:p>
          <a:p>
            <a:pPr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Game Developers</a:t>
            </a:r>
          </a:p>
          <a:p>
            <a:pPr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Entertainment Industry</a:t>
            </a:r>
          </a:p>
          <a:p>
            <a:pPr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Marketing and Advertising Agencies</a:t>
            </a:r>
          </a:p>
          <a:p>
            <a:pPr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Education and Training</a:t>
            </a:r>
          </a:p>
          <a:p>
            <a:pPr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Healthcare and Psychology Researchers</a:t>
            </a:r>
          </a:p>
          <a:p>
            <a:pPr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Privacy and Security Experts</a:t>
            </a:r>
          </a:p>
          <a:p>
            <a:endParaRPr lang="en-IN" dirty="0"/>
          </a:p>
        </p:txBody>
      </p:sp>
    </p:spTree>
    <p:extLst>
      <p:ext uri="{BB962C8B-B14F-4D97-AF65-F5344CB8AC3E}">
        <p14:creationId xmlns:p14="http://schemas.microsoft.com/office/powerpoint/2010/main" val="1642941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10FA-154F-2417-3CF1-AB9283D8A0F7}"/>
              </a:ext>
            </a:extLst>
          </p:cNvPr>
          <p:cNvSpPr>
            <a:spLocks noGrp="1"/>
          </p:cNvSpPr>
          <p:nvPr>
            <p:ph type="title"/>
          </p:nvPr>
        </p:nvSpPr>
        <p:spPr/>
        <p:txBody>
          <a:bodyPr/>
          <a:lstStyle/>
          <a:p>
            <a:r>
              <a:rPr lang="en-US" sz="4000" b="1" dirty="0">
                <a:solidFill>
                  <a:srgbClr val="0D0D0D"/>
                </a:solidFill>
                <a:highlight>
                  <a:srgbClr val="FFFFFF"/>
                </a:highlight>
                <a:latin typeface="Times New Roman" panose="02020603050405020304" pitchFamily="18" charset="0"/>
                <a:cs typeface="Times New Roman" panose="02020603050405020304" pitchFamily="18" charset="0"/>
              </a:rPr>
              <a:t>Solution and its proposed value</a:t>
            </a:r>
            <a:br>
              <a:rPr lang="en-US" sz="2800" b="1" dirty="0">
                <a:solidFill>
                  <a:srgbClr val="0D0D0D"/>
                </a:solidFill>
                <a:highlight>
                  <a:srgbClr val="FFFFFF"/>
                </a:highlight>
                <a:latin typeface="Söhne"/>
              </a:rPr>
            </a:br>
            <a:endParaRPr lang="en-IN" dirty="0"/>
          </a:p>
        </p:txBody>
      </p:sp>
      <p:sp>
        <p:nvSpPr>
          <p:cNvPr id="3" name="Content Placeholder 2">
            <a:extLst>
              <a:ext uri="{FF2B5EF4-FFF2-40B4-BE49-F238E27FC236}">
                <a16:creationId xmlns:a16="http://schemas.microsoft.com/office/drawing/2014/main" id="{A7AE60EA-73DC-0C1F-30E9-1F0F9A420877}"/>
              </a:ext>
            </a:extLst>
          </p:cNvPr>
          <p:cNvSpPr>
            <a:spLocks noGrp="1"/>
          </p:cNvSpPr>
          <p:nvPr>
            <p:ph idx="1"/>
          </p:nvPr>
        </p:nvSpPr>
        <p:spPr>
          <a:xfrm>
            <a:off x="581192" y="1484671"/>
            <a:ext cx="11029615" cy="5112774"/>
          </a:xfrm>
        </p:spPr>
        <p:txBody>
          <a:bodyPr>
            <a:normAutofit/>
          </a:bodyPr>
          <a:lstStyle/>
          <a:p>
            <a:r>
              <a:rPr lang="en-GB"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Using StyleGAN for face image generation involves leveraging its ability to learn and control the high-level features of images, such as pose, expression, and identity, while generating high-resolution, realistic images. The proposed solution would entail training a StyleGAN model on a large dataset of face images to learn the underlying distribution of human faces. This trained model can then generate new face images by sampling from the learned distribution, allowing for the creation of diverse and high-quality face images with controllable attributes. Additionally, fine-tuning the model on specific datasets or tasks can further improve the quality and diversity of generated images.</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5773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2FB75-A437-9219-E2A5-9EC517911779}"/>
              </a:ext>
            </a:extLst>
          </p:cNvPr>
          <p:cNvSpPr>
            <a:spLocks noGrp="1"/>
          </p:cNvSpPr>
          <p:nvPr>
            <p:ph type="title"/>
          </p:nvPr>
        </p:nvSpPr>
        <p:spPr>
          <a:xfrm>
            <a:off x="904240" y="702156"/>
            <a:ext cx="10706568" cy="913284"/>
          </a:xfrm>
        </p:spPr>
        <p:txBody>
          <a:bodyPr>
            <a:normAutofit/>
          </a:bodyPr>
          <a:lstStyle/>
          <a:p>
            <a:r>
              <a:rPr lang="en-IN" dirty="0"/>
              <a:t>Uniqueness in solution</a:t>
            </a:r>
          </a:p>
        </p:txBody>
      </p:sp>
      <p:sp>
        <p:nvSpPr>
          <p:cNvPr id="3" name="Content Placeholder 2">
            <a:extLst>
              <a:ext uri="{FF2B5EF4-FFF2-40B4-BE49-F238E27FC236}">
                <a16:creationId xmlns:a16="http://schemas.microsoft.com/office/drawing/2014/main" id="{89FF641D-E845-BF0F-253A-DD6A28F0A644}"/>
              </a:ext>
            </a:extLst>
          </p:cNvPr>
          <p:cNvSpPr>
            <a:spLocks noGrp="1"/>
          </p:cNvSpPr>
          <p:nvPr>
            <p:ph idx="1"/>
          </p:nvPr>
        </p:nvSpPr>
        <p:spPr>
          <a:xfrm>
            <a:off x="581192" y="1747519"/>
            <a:ext cx="11029615" cy="5213719"/>
          </a:xfrm>
        </p:spPr>
        <p:txBody>
          <a:bodyPr>
            <a:normAutofit/>
          </a:bodyPr>
          <a:lstStyle/>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Realism:</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Advanced generative models like StyleGAN create highly realistic faces with detailed features, enhancing applications in entertainment and digital art.</a:t>
            </a: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Controllable Attributes:</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StyleGAN allows precise manipulation of various facial attributes like age, gender, and expressions, offering unprecedented control over generated content.</a:t>
            </a: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Diversity:</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These models produce an infinite variety of faces, enabling the creation of unique characters and avatars for gaming, marketing, and storytelling.</a:t>
            </a: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Privacy Preservation:</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Face generation without relying on real-world data offers a privacy-preserving solution for tasks like face anonymization and synthetic data generation.</a:t>
            </a:r>
          </a:p>
          <a:p>
            <a:pPr algn="l">
              <a:buFont typeface="Arial" panose="020B0604020202020204" pitchFamily="34" charset="0"/>
              <a:buChar char="•"/>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Artistic Exploration:</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Artists and designers use StyleGAN to explore new aesthetics and styles, pushing the boundaries of digital art and design.</a:t>
            </a:r>
          </a:p>
          <a:p>
            <a:pPr marL="0" indent="0">
              <a:buNone/>
            </a:pPr>
            <a:endParaRPr lang="en-IN" dirty="0"/>
          </a:p>
        </p:txBody>
      </p:sp>
    </p:spTree>
    <p:extLst>
      <p:ext uri="{BB962C8B-B14F-4D97-AF65-F5344CB8AC3E}">
        <p14:creationId xmlns:p14="http://schemas.microsoft.com/office/powerpoint/2010/main" val="3292308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9E28E-C4A2-0F4C-7792-D137AE6695FF}"/>
              </a:ext>
            </a:extLst>
          </p:cNvPr>
          <p:cNvSpPr>
            <a:spLocks noGrp="1"/>
          </p:cNvSpPr>
          <p:nvPr>
            <p:ph type="title"/>
          </p:nvPr>
        </p:nvSpPr>
        <p:spPr>
          <a:xfrm>
            <a:off x="934064" y="702156"/>
            <a:ext cx="10676743" cy="762850"/>
          </a:xfrm>
        </p:spPr>
        <p:txBody>
          <a:bodyPr>
            <a:normAutofit/>
          </a:bodyPr>
          <a:lstStyle/>
          <a:p>
            <a:r>
              <a:rPr lang="en-IN" sz="4000" dirty="0">
                <a:latin typeface="Times New Roman" panose="02020603050405020304" pitchFamily="18" charset="0"/>
                <a:cs typeface="Times New Roman" panose="02020603050405020304" pitchFamily="18" charset="0"/>
              </a:rPr>
              <a:t>modelling:</a:t>
            </a:r>
          </a:p>
        </p:txBody>
      </p:sp>
      <p:sp>
        <p:nvSpPr>
          <p:cNvPr id="3" name="Content Placeholder 2">
            <a:extLst>
              <a:ext uri="{FF2B5EF4-FFF2-40B4-BE49-F238E27FC236}">
                <a16:creationId xmlns:a16="http://schemas.microsoft.com/office/drawing/2014/main" id="{F8FC3BD8-A69C-0CEE-6F48-58DC4E2EFA88}"/>
              </a:ext>
            </a:extLst>
          </p:cNvPr>
          <p:cNvSpPr>
            <a:spLocks noGrp="1"/>
          </p:cNvSpPr>
          <p:nvPr>
            <p:ph idx="1"/>
          </p:nvPr>
        </p:nvSpPr>
        <p:spPr>
          <a:xfrm>
            <a:off x="581192" y="1890877"/>
            <a:ext cx="11029615" cy="4185458"/>
          </a:xfrm>
        </p:spPr>
        <p:txBody>
          <a:bodyPr>
            <a:normAutofit fontScale="32500" lnSpcReduction="20000"/>
          </a:bodyPr>
          <a:lstStyle/>
          <a:p>
            <a:pPr marL="0" indent="0" algn="l">
              <a:buNone/>
            </a:pPr>
            <a:endParaRPr lang="en-US" sz="56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US" sz="5600" b="1" i="0" dirty="0">
                <a:solidFill>
                  <a:srgbClr val="0D0D0D"/>
                </a:solidFill>
                <a:effectLst/>
                <a:highlight>
                  <a:srgbClr val="FFFFFF"/>
                </a:highlight>
                <a:latin typeface="Times New Roman" panose="02020603050405020304" pitchFamily="18" charset="0"/>
                <a:cs typeface="Times New Roman" panose="02020603050405020304" pitchFamily="18" charset="0"/>
              </a:rPr>
              <a:t>1. Data Collection and Preprocessing: </a:t>
            </a:r>
            <a:r>
              <a:rPr lang="en-US" sz="5600" b="0" i="0" dirty="0">
                <a:solidFill>
                  <a:srgbClr val="0D0D0D"/>
                </a:solidFill>
                <a:effectLst/>
                <a:highlight>
                  <a:srgbClr val="FFFFFF"/>
                </a:highlight>
                <a:latin typeface="Times New Roman" panose="02020603050405020304" pitchFamily="18" charset="0"/>
                <a:cs typeface="Times New Roman" panose="02020603050405020304" pitchFamily="18" charset="0"/>
              </a:rPr>
              <a:t>Gather and prepare a diverse dataset of human faces.</a:t>
            </a:r>
          </a:p>
          <a:p>
            <a:pPr marL="0" indent="0" algn="l">
              <a:buNone/>
            </a:pPr>
            <a:r>
              <a:rPr lang="en-US" sz="5600" b="1" i="0" dirty="0">
                <a:solidFill>
                  <a:srgbClr val="0D0D0D"/>
                </a:solidFill>
                <a:effectLst/>
                <a:highlight>
                  <a:srgbClr val="FFFFFF"/>
                </a:highlight>
                <a:latin typeface="Times New Roman" panose="02020603050405020304" pitchFamily="18" charset="0"/>
                <a:cs typeface="Times New Roman" panose="02020603050405020304" pitchFamily="18" charset="0"/>
              </a:rPr>
              <a:t>2. Model Selection: </a:t>
            </a:r>
            <a:r>
              <a:rPr lang="en-US" sz="5600" b="0" i="0" dirty="0">
                <a:solidFill>
                  <a:srgbClr val="0D0D0D"/>
                </a:solidFill>
                <a:effectLst/>
                <a:highlight>
                  <a:srgbClr val="FFFFFF"/>
                </a:highlight>
                <a:latin typeface="Times New Roman" panose="02020603050405020304" pitchFamily="18" charset="0"/>
                <a:cs typeface="Times New Roman" panose="02020603050405020304" pitchFamily="18" charset="0"/>
              </a:rPr>
              <a:t>Choose a suitable generative model architecture like StyleGAN or </a:t>
            </a:r>
            <a:r>
              <a:rPr lang="en-US" sz="56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ProGAN</a:t>
            </a:r>
            <a:r>
              <a:rPr lang="en-US" sz="56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0" indent="0" algn="l">
              <a:buNone/>
            </a:pPr>
            <a:r>
              <a:rPr lang="en-US" sz="5600" b="1" i="0" dirty="0">
                <a:solidFill>
                  <a:srgbClr val="0D0D0D"/>
                </a:solidFill>
                <a:effectLst/>
                <a:highlight>
                  <a:srgbClr val="FFFFFF"/>
                </a:highlight>
                <a:latin typeface="Times New Roman" panose="02020603050405020304" pitchFamily="18" charset="0"/>
                <a:cs typeface="Times New Roman" panose="02020603050405020304" pitchFamily="18" charset="0"/>
              </a:rPr>
              <a:t>3. Training Process: </a:t>
            </a:r>
            <a:r>
              <a:rPr lang="en-US" sz="5600" b="0" i="0" dirty="0">
                <a:solidFill>
                  <a:srgbClr val="0D0D0D"/>
                </a:solidFill>
                <a:effectLst/>
                <a:highlight>
                  <a:srgbClr val="FFFFFF"/>
                </a:highlight>
                <a:latin typeface="Times New Roman" panose="02020603050405020304" pitchFamily="18" charset="0"/>
                <a:cs typeface="Times New Roman" panose="02020603050405020304" pitchFamily="18" charset="0"/>
              </a:rPr>
              <a:t>Train the selected model on the dataset using powerful hardware resources.</a:t>
            </a:r>
          </a:p>
          <a:p>
            <a:pPr marL="0" indent="0" algn="l">
              <a:buNone/>
            </a:pPr>
            <a:r>
              <a:rPr lang="en-US" sz="5600" b="1" i="0" dirty="0">
                <a:solidFill>
                  <a:srgbClr val="0D0D0D"/>
                </a:solidFill>
                <a:effectLst/>
                <a:highlight>
                  <a:srgbClr val="FFFFFF"/>
                </a:highlight>
                <a:latin typeface="Times New Roman" panose="02020603050405020304" pitchFamily="18" charset="0"/>
                <a:cs typeface="Times New Roman" panose="02020603050405020304" pitchFamily="18" charset="0"/>
              </a:rPr>
              <a:t>4. Latent Space Exploration: </a:t>
            </a:r>
            <a:r>
              <a:rPr lang="en-US" sz="5600" b="0" i="0" dirty="0">
                <a:solidFill>
                  <a:srgbClr val="0D0D0D"/>
                </a:solidFill>
                <a:effectLst/>
                <a:highlight>
                  <a:srgbClr val="FFFFFF"/>
                </a:highlight>
                <a:latin typeface="Times New Roman" panose="02020603050405020304" pitchFamily="18" charset="0"/>
                <a:cs typeface="Times New Roman" panose="02020603050405020304" pitchFamily="18" charset="0"/>
              </a:rPr>
              <a:t>Explore the model's latent space to manipulate facial attributes.</a:t>
            </a:r>
          </a:p>
          <a:p>
            <a:pPr marL="0" indent="0" algn="l">
              <a:buNone/>
            </a:pPr>
            <a:r>
              <a:rPr lang="en-US" sz="5600" b="1" i="0" dirty="0">
                <a:solidFill>
                  <a:srgbClr val="0D0D0D"/>
                </a:solidFill>
                <a:effectLst/>
                <a:highlight>
                  <a:srgbClr val="FFFFFF"/>
                </a:highlight>
                <a:latin typeface="Times New Roman" panose="02020603050405020304" pitchFamily="18" charset="0"/>
                <a:cs typeface="Times New Roman" panose="02020603050405020304" pitchFamily="18" charset="0"/>
              </a:rPr>
              <a:t>5. Evaluation Metrics: </a:t>
            </a:r>
            <a:r>
              <a:rPr lang="en-US" sz="5600" b="0" i="0" dirty="0">
                <a:solidFill>
                  <a:srgbClr val="0D0D0D"/>
                </a:solidFill>
                <a:effectLst/>
                <a:highlight>
                  <a:srgbClr val="FFFFFF"/>
                </a:highlight>
                <a:latin typeface="Times New Roman" panose="02020603050405020304" pitchFamily="18" charset="0"/>
                <a:cs typeface="Times New Roman" panose="02020603050405020304" pitchFamily="18" charset="0"/>
              </a:rPr>
              <a:t>Assess the quality and realism of generated faces using metrics like Inception Score and FID.</a:t>
            </a:r>
          </a:p>
          <a:p>
            <a:pPr marL="0" indent="0" algn="l">
              <a:buNone/>
            </a:pPr>
            <a:r>
              <a:rPr lang="en-US" sz="5600" b="1" i="0" dirty="0">
                <a:solidFill>
                  <a:srgbClr val="0D0D0D"/>
                </a:solidFill>
                <a:effectLst/>
                <a:highlight>
                  <a:srgbClr val="FFFFFF"/>
                </a:highlight>
                <a:latin typeface="Times New Roman" panose="02020603050405020304" pitchFamily="18" charset="0"/>
                <a:cs typeface="Times New Roman" panose="02020603050405020304" pitchFamily="18" charset="0"/>
              </a:rPr>
              <a:t>6. Fine-Tuning and Optimization: </a:t>
            </a:r>
            <a:r>
              <a:rPr lang="en-US" sz="5600" b="0" i="0" dirty="0">
                <a:solidFill>
                  <a:srgbClr val="0D0D0D"/>
                </a:solidFill>
                <a:effectLst/>
                <a:highlight>
                  <a:srgbClr val="FFFFFF"/>
                </a:highlight>
                <a:latin typeface="Times New Roman" panose="02020603050405020304" pitchFamily="18" charset="0"/>
                <a:cs typeface="Times New Roman" panose="02020603050405020304" pitchFamily="18" charset="0"/>
              </a:rPr>
              <a:t>Refine the model through fine-tuning and optimization techniques.</a:t>
            </a:r>
          </a:p>
          <a:p>
            <a:pPr marL="0" indent="0" algn="l">
              <a:buNone/>
            </a:pPr>
            <a:r>
              <a:rPr lang="en-US" sz="5600" b="1" i="0" dirty="0">
                <a:solidFill>
                  <a:srgbClr val="0D0D0D"/>
                </a:solidFill>
                <a:effectLst/>
                <a:highlight>
                  <a:srgbClr val="FFFFFF"/>
                </a:highlight>
                <a:latin typeface="Times New Roman" panose="02020603050405020304" pitchFamily="18" charset="0"/>
                <a:cs typeface="Times New Roman" panose="02020603050405020304" pitchFamily="18" charset="0"/>
              </a:rPr>
              <a:t>7. Application Development: </a:t>
            </a:r>
            <a:r>
              <a:rPr lang="en-US" sz="5600" b="0" i="0" dirty="0">
                <a:solidFill>
                  <a:srgbClr val="0D0D0D"/>
                </a:solidFill>
                <a:effectLst/>
                <a:highlight>
                  <a:srgbClr val="FFFFFF"/>
                </a:highlight>
                <a:latin typeface="Times New Roman" panose="02020603050405020304" pitchFamily="18" charset="0"/>
                <a:cs typeface="Times New Roman" panose="02020603050405020304" pitchFamily="18" charset="0"/>
              </a:rPr>
              <a:t>Develop applications for character generation, face editing, or data augmentation.</a:t>
            </a:r>
          </a:p>
          <a:p>
            <a:pPr marL="0" indent="0" algn="l">
              <a:buNone/>
            </a:pPr>
            <a:r>
              <a:rPr lang="en-US" sz="5600" b="1" i="0" dirty="0">
                <a:solidFill>
                  <a:srgbClr val="0D0D0D"/>
                </a:solidFill>
                <a:effectLst/>
                <a:highlight>
                  <a:srgbClr val="FFFFFF"/>
                </a:highlight>
                <a:latin typeface="Times New Roman" panose="02020603050405020304" pitchFamily="18" charset="0"/>
                <a:cs typeface="Times New Roman" panose="02020603050405020304" pitchFamily="18" charset="0"/>
              </a:rPr>
              <a:t>8. Continuous Improvement: </a:t>
            </a:r>
            <a:r>
              <a:rPr lang="en-US" sz="5600" b="0" i="0" dirty="0">
                <a:solidFill>
                  <a:srgbClr val="0D0D0D"/>
                </a:solidFill>
                <a:effectLst/>
                <a:highlight>
                  <a:srgbClr val="FFFFFF"/>
                </a:highlight>
                <a:latin typeface="Times New Roman" panose="02020603050405020304" pitchFamily="18" charset="0"/>
                <a:cs typeface="Times New Roman" panose="02020603050405020304" pitchFamily="18" charset="0"/>
              </a:rPr>
              <a:t>Iterate on the model and applications based on user feedback and advancements in the field.</a:t>
            </a:r>
          </a:p>
          <a:p>
            <a:pPr marL="0" indent="0">
              <a:buNone/>
            </a:pPr>
            <a:endParaRPr lang="en-IN" dirty="0"/>
          </a:p>
        </p:txBody>
      </p:sp>
    </p:spTree>
    <p:extLst>
      <p:ext uri="{BB962C8B-B14F-4D97-AF65-F5344CB8AC3E}">
        <p14:creationId xmlns:p14="http://schemas.microsoft.com/office/powerpoint/2010/main" val="368780991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{55FD24AD-CE4B-4149-9124-1EC9045975C9}tf33552983_win32</Template>
  <TotalTime>385</TotalTime>
  <Words>618</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Franklin Gothic Book</vt:lpstr>
      <vt:lpstr>Franklin Gothic Demi</vt:lpstr>
      <vt:lpstr>Söhne</vt:lpstr>
      <vt:lpstr>Times New Roman</vt:lpstr>
      <vt:lpstr>Wingdings 2</vt:lpstr>
      <vt:lpstr>DividendVTI</vt:lpstr>
      <vt:lpstr>D.MERIT JESLIN</vt:lpstr>
      <vt:lpstr>Project title</vt:lpstr>
      <vt:lpstr>Outline:</vt:lpstr>
      <vt:lpstr>Problem statement:</vt:lpstr>
      <vt:lpstr>PROJECT OVERVIEW</vt:lpstr>
      <vt:lpstr>End users</vt:lpstr>
      <vt:lpstr>Solution and its proposed value </vt:lpstr>
      <vt:lpstr>Uniqueness in solution</vt:lpstr>
      <vt:lpstr>modelling:</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d.Merit jeslin</dc:title>
  <dc:creator>Merit Jeslin</dc:creator>
  <cp:lastModifiedBy>Merit Jeslin</cp:lastModifiedBy>
  <cp:revision>7</cp:revision>
  <dcterms:created xsi:type="dcterms:W3CDTF">2024-04-03T15:10:14Z</dcterms:created>
  <dcterms:modified xsi:type="dcterms:W3CDTF">2024-04-23T14:34:35Z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