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5"/>
  </p:notesMasterIdLst>
  <p:sldIdLst>
    <p:sldId id="305" r:id="rId2"/>
    <p:sldId id="308" r:id="rId3"/>
    <p:sldId id="307" r:id="rId4"/>
    <p:sldId id="259"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14" r:id="rId26"/>
    <p:sldId id="369" r:id="rId27"/>
    <p:sldId id="370" r:id="rId28"/>
    <p:sldId id="372" r:id="rId29"/>
    <p:sldId id="371" r:id="rId30"/>
    <p:sldId id="374" r:id="rId31"/>
    <p:sldId id="375" r:id="rId32"/>
    <p:sldId id="376" r:id="rId33"/>
    <p:sldId id="379" r:id="rId34"/>
    <p:sldId id="380" r:id="rId35"/>
    <p:sldId id="381" r:id="rId36"/>
    <p:sldId id="382" r:id="rId37"/>
    <p:sldId id="383" r:id="rId38"/>
    <p:sldId id="384" r:id="rId39"/>
    <p:sldId id="385" r:id="rId40"/>
    <p:sldId id="386" r:id="rId41"/>
    <p:sldId id="387" r:id="rId42"/>
    <p:sldId id="388" r:id="rId43"/>
    <p:sldId id="391" r:id="rId44"/>
    <p:sldId id="389" r:id="rId45"/>
    <p:sldId id="392" r:id="rId46"/>
    <p:sldId id="393" r:id="rId47"/>
    <p:sldId id="394" r:id="rId48"/>
    <p:sldId id="395" r:id="rId49"/>
    <p:sldId id="396" r:id="rId50"/>
    <p:sldId id="390" r:id="rId51"/>
    <p:sldId id="397" r:id="rId52"/>
    <p:sldId id="398" r:id="rId53"/>
    <p:sldId id="347" r:id="rId54"/>
  </p:sldIdLst>
  <p:sldSz cx="9144000" cy="5143500" type="screen16x9"/>
  <p:notesSz cx="6858000" cy="9144000"/>
  <p:embeddedFontLst>
    <p:embeddedFont>
      <p:font typeface="Barlow Semi Condensed" panose="00000506000000000000" pitchFamily="2" charset="0"/>
      <p:regular r:id="rId56"/>
      <p:bold r:id="rId57"/>
      <p:italic r:id="rId58"/>
      <p:boldItalic r:id="rId59"/>
    </p:embeddedFont>
    <p:embeddedFont>
      <p:font typeface="Calibri" panose="020F0502020204030204" pitchFamily="34" charset="0"/>
      <p:regular r:id="rId60"/>
      <p:bold r:id="rId61"/>
      <p:italic r:id="rId62"/>
      <p:boldItalic r:id="rId63"/>
    </p:embeddedFont>
    <p:embeddedFont>
      <p:font typeface="Corbel" panose="020B0503020204020204" pitchFamily="34" charset="0"/>
      <p:regular r:id="rId64"/>
      <p:bold r:id="rId65"/>
      <p:italic r:id="rId66"/>
      <p:boldItalic r:id="rId67"/>
    </p:embeddedFont>
    <p:embeddedFont>
      <p:font typeface="Fjalla One" panose="020B0604020202020204" charset="0"/>
      <p:regular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7F416B-4E74-477A-AB29-2D088266D50A}">
  <a:tblStyle styleId="{837F416B-4E74-477A-AB29-2D088266D5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66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23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70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98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24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1pPr>
            <a:lvl2pPr lvl="1"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2pPr>
            <a:lvl3pPr lvl="2"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3pPr>
            <a:lvl4pPr lvl="3"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4pPr>
            <a:lvl5pPr lvl="4"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5pPr>
            <a:lvl6pPr lvl="5"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6pPr>
            <a:lvl7pPr lvl="6"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7pPr>
            <a:lvl8pPr lvl="7"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8pPr>
            <a:lvl9pPr lvl="8"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73"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extLst>
              <a:ext uri="{BEBA8EAE-BF5A-486C-A8C5-ECC9F3942E4B}">
                <a14:imgProps xmlns:a14="http://schemas.microsoft.com/office/drawing/2010/main">
                  <a14:imgLayer r:embed="rId3">
                    <a14:imgEffect>
                      <a14:sharpenSoften amount="-44000"/>
                    </a14:imgEffect>
                    <a14:imgEffect>
                      <a14:brightnessContrast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94DF-F058-4B83-90A0-4E44915A47DC}"/>
              </a:ext>
            </a:extLst>
          </p:cNvPr>
          <p:cNvSpPr>
            <a:spLocks noGrp="1"/>
          </p:cNvSpPr>
          <p:nvPr>
            <p:ph type="ctrTitle"/>
          </p:nvPr>
        </p:nvSpPr>
        <p:spPr>
          <a:xfrm>
            <a:off x="-1329984" y="1208812"/>
            <a:ext cx="8019142" cy="1055007"/>
          </a:xfrm>
          <a:noFill/>
          <a:effectLst>
            <a:glow>
              <a:schemeClr val="accent1">
                <a:alpha val="40000"/>
              </a:schemeClr>
            </a:glow>
            <a:innerShdw blurRad="63500" dist="50800" dir="14100000">
              <a:prstClr val="black"/>
            </a:innerShdw>
            <a:reflection endPos="0" dir="5400000" sy="-100000" algn="bl" rotWithShape="0"/>
          </a:effectLst>
        </p:spPr>
        <p:txBody>
          <a:bodyPr/>
          <a:lstStyle/>
          <a:p>
            <a:pPr algn="ctr"/>
            <a:r>
              <a:rPr lang="en-US" b="1" dirty="0">
                <a:solidFill>
                  <a:schemeClr val="tx1"/>
                </a:solidFill>
                <a:latin typeface="Corbel" panose="020B0503020204020204" pitchFamily="34" charset="0"/>
              </a:rPr>
              <a:t>Final Project </a:t>
            </a:r>
          </a:p>
        </p:txBody>
      </p:sp>
      <p:sp>
        <p:nvSpPr>
          <p:cNvPr id="3" name="Subtitle 2">
            <a:extLst>
              <a:ext uri="{FF2B5EF4-FFF2-40B4-BE49-F238E27FC236}">
                <a16:creationId xmlns:a16="http://schemas.microsoft.com/office/drawing/2014/main" id="{43EA739E-50AD-4853-93D9-07756E75415C}"/>
              </a:ext>
            </a:extLst>
          </p:cNvPr>
          <p:cNvSpPr>
            <a:spLocks noGrp="1"/>
          </p:cNvSpPr>
          <p:nvPr>
            <p:ph type="subTitle" idx="1"/>
          </p:nvPr>
        </p:nvSpPr>
        <p:spPr>
          <a:xfrm>
            <a:off x="-428625" y="2336164"/>
            <a:ext cx="7939314" cy="896100"/>
          </a:xfrm>
        </p:spPr>
        <p:txBody>
          <a:bodyPr/>
          <a:lstStyle/>
          <a:p>
            <a:pPr algn="ctr"/>
            <a:r>
              <a:rPr lang="en-US" sz="5200" dirty="0">
                <a:solidFill>
                  <a:schemeClr val="tx1"/>
                </a:solidFill>
              </a:rPr>
              <a:t>Software Engineering</a:t>
            </a:r>
          </a:p>
        </p:txBody>
      </p:sp>
    </p:spTree>
    <p:extLst>
      <p:ext uri="{BB962C8B-B14F-4D97-AF65-F5344CB8AC3E}">
        <p14:creationId xmlns:p14="http://schemas.microsoft.com/office/powerpoint/2010/main" val="2549093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942208" y="142051"/>
            <a:ext cx="4709063"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rgbClr val="000000"/>
                </a:solidFill>
                <a:effectLst/>
                <a:latin typeface="+mj-lt"/>
                <a:ea typeface="Times New Roman" panose="02020603050405020304" pitchFamily="18" charset="0"/>
              </a:rPr>
              <a:t>Deliverables and Schedule </a:t>
            </a:r>
            <a:endParaRPr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graphicFrame>
        <p:nvGraphicFramePr>
          <p:cNvPr id="2" name="Table 1">
            <a:extLst>
              <a:ext uri="{FF2B5EF4-FFF2-40B4-BE49-F238E27FC236}">
                <a16:creationId xmlns:a16="http://schemas.microsoft.com/office/drawing/2014/main" id="{10B3BA8A-37AD-4E5C-911E-200E1235FC63}"/>
              </a:ext>
            </a:extLst>
          </p:cNvPr>
          <p:cNvGraphicFramePr>
            <a:graphicFrameLocks noGrp="1"/>
          </p:cNvGraphicFramePr>
          <p:nvPr>
            <p:extLst>
              <p:ext uri="{D42A27DB-BD31-4B8C-83A1-F6EECF244321}">
                <p14:modId xmlns:p14="http://schemas.microsoft.com/office/powerpoint/2010/main" val="3779507657"/>
              </p:ext>
            </p:extLst>
          </p:nvPr>
        </p:nvGraphicFramePr>
        <p:xfrm>
          <a:off x="1249244" y="773049"/>
          <a:ext cx="6219189" cy="4255202"/>
        </p:xfrm>
        <a:graphic>
          <a:graphicData uri="http://schemas.openxmlformats.org/drawingml/2006/table">
            <a:tbl>
              <a:tblPr firstRow="1" firstCol="1" bandRow="1">
                <a:tableStyleId>{837F416B-4E74-477A-AB29-2D088266D50A}</a:tableStyleId>
              </a:tblPr>
              <a:tblGrid>
                <a:gridCol w="1554621">
                  <a:extLst>
                    <a:ext uri="{9D8B030D-6E8A-4147-A177-3AD203B41FA5}">
                      <a16:colId xmlns:a16="http://schemas.microsoft.com/office/drawing/2014/main" val="142842960"/>
                    </a:ext>
                  </a:extLst>
                </a:gridCol>
                <a:gridCol w="1554621">
                  <a:extLst>
                    <a:ext uri="{9D8B030D-6E8A-4147-A177-3AD203B41FA5}">
                      <a16:colId xmlns:a16="http://schemas.microsoft.com/office/drawing/2014/main" val="2480518284"/>
                    </a:ext>
                  </a:extLst>
                </a:gridCol>
                <a:gridCol w="1554621">
                  <a:extLst>
                    <a:ext uri="{9D8B030D-6E8A-4147-A177-3AD203B41FA5}">
                      <a16:colId xmlns:a16="http://schemas.microsoft.com/office/drawing/2014/main" val="4129832073"/>
                    </a:ext>
                  </a:extLst>
                </a:gridCol>
                <a:gridCol w="1555326">
                  <a:extLst>
                    <a:ext uri="{9D8B030D-6E8A-4147-A177-3AD203B41FA5}">
                      <a16:colId xmlns:a16="http://schemas.microsoft.com/office/drawing/2014/main" val="2753219083"/>
                    </a:ext>
                  </a:extLst>
                </a:gridCol>
              </a:tblGrid>
              <a:tr h="196610">
                <a:tc>
                  <a:txBody>
                    <a:bodyPr/>
                    <a:lstStyle/>
                    <a:p>
                      <a:pPr>
                        <a:lnSpc>
                          <a:spcPct val="102000"/>
                        </a:lnSpc>
                        <a:spcAft>
                          <a:spcPts val="40"/>
                        </a:spcAft>
                        <a:tabLst>
                          <a:tab pos="1407160" algn="ctr"/>
                        </a:tabLst>
                      </a:pPr>
                      <a:r>
                        <a:rPr lang="en-US" sz="1400">
                          <a:effectLst/>
                        </a:rPr>
                        <a:t>Task</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Person Responsible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Deliverable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dirty="0">
                          <a:effectLst/>
                        </a:rPr>
                        <a:t>Due Date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030780"/>
                  </a:ext>
                </a:extLst>
              </a:tr>
              <a:tr h="401514">
                <a:tc>
                  <a:txBody>
                    <a:bodyPr/>
                    <a:lstStyle/>
                    <a:p>
                      <a:pPr>
                        <a:lnSpc>
                          <a:spcPct val="102000"/>
                        </a:lnSpc>
                        <a:spcAft>
                          <a:spcPts val="40"/>
                        </a:spcAft>
                        <a:tabLst>
                          <a:tab pos="1407160" algn="ctr"/>
                        </a:tabLst>
                      </a:pPr>
                      <a:r>
                        <a:rPr lang="en-US" sz="1400" dirty="0">
                          <a:effectLst/>
                        </a:rPr>
                        <a:t>Meeting online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Review project, schedule, plan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1</a:t>
                      </a:r>
                      <a:r>
                        <a:rPr lang="en-US" sz="1400" baseline="30000">
                          <a:effectLst/>
                        </a:rPr>
                        <a:t>st</a:t>
                      </a:r>
                      <a:r>
                        <a:rPr lang="en-US" sz="1400">
                          <a:effectLst/>
                        </a:rPr>
                        <a:t> December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310645"/>
                  </a:ext>
                </a:extLst>
              </a:tr>
              <a:tr h="196610">
                <a:tc>
                  <a:txBody>
                    <a:bodyPr/>
                    <a:lstStyle/>
                    <a:p>
                      <a:pPr>
                        <a:lnSpc>
                          <a:spcPct val="102000"/>
                        </a:lnSpc>
                        <a:spcAft>
                          <a:spcPts val="40"/>
                        </a:spcAft>
                        <a:tabLst>
                          <a:tab pos="1407160" algn="ctr"/>
                        </a:tabLst>
                      </a:pPr>
                      <a:r>
                        <a:rPr lang="en-US" sz="1400" dirty="0">
                          <a:effectLst/>
                        </a:rPr>
                        <a:t>Write the report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1</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2</a:t>
                      </a:r>
                      <a:r>
                        <a:rPr lang="en-US" sz="1400" baseline="30000">
                          <a:effectLst/>
                        </a:rPr>
                        <a:t>nd</a:t>
                      </a:r>
                      <a:r>
                        <a:rPr lang="en-US" sz="1400">
                          <a:effectLst/>
                        </a:rPr>
                        <a:t> December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4018589"/>
                  </a:ext>
                </a:extLst>
              </a:tr>
              <a:tr h="196610">
                <a:tc>
                  <a:txBody>
                    <a:bodyPr/>
                    <a:lstStyle/>
                    <a:p>
                      <a:pPr>
                        <a:lnSpc>
                          <a:spcPct val="102000"/>
                        </a:lnSpc>
                        <a:spcAft>
                          <a:spcPts val="40"/>
                        </a:spcAft>
                        <a:tabLst>
                          <a:tab pos="1407160" algn="ctr"/>
                        </a:tabLst>
                      </a:pPr>
                      <a:r>
                        <a:rPr lang="en-US" sz="1400">
                          <a:effectLst/>
                        </a:rPr>
                        <a:t>Write the report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2</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dirty="0">
                          <a:effectLst/>
                        </a:rPr>
                        <a:t>3</a:t>
                      </a:r>
                      <a:r>
                        <a:rPr lang="en-US" sz="1400" baseline="30000" dirty="0">
                          <a:effectLst/>
                        </a:rPr>
                        <a:t>rd</a:t>
                      </a:r>
                      <a:r>
                        <a:rPr lang="en-US" sz="1400" dirty="0">
                          <a:effectLst/>
                        </a:rPr>
                        <a:t> - 4</a:t>
                      </a:r>
                      <a:r>
                        <a:rPr lang="en-US" sz="1400" baseline="30000" dirty="0">
                          <a:effectLst/>
                        </a:rPr>
                        <a:t>th</a:t>
                      </a:r>
                      <a:r>
                        <a:rPr lang="en-US" sz="1400" dirty="0">
                          <a:effectLst/>
                        </a:rPr>
                        <a:t> December</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240782"/>
                  </a:ext>
                </a:extLst>
              </a:tr>
              <a:tr h="196610">
                <a:tc>
                  <a:txBody>
                    <a:bodyPr/>
                    <a:lstStyle/>
                    <a:p>
                      <a:pPr>
                        <a:lnSpc>
                          <a:spcPct val="102000"/>
                        </a:lnSpc>
                        <a:spcAft>
                          <a:spcPts val="40"/>
                        </a:spcAft>
                        <a:tabLst>
                          <a:tab pos="1407160" algn="ctr"/>
                        </a:tabLst>
                      </a:pPr>
                      <a:r>
                        <a:rPr lang="en-US" sz="1400">
                          <a:effectLst/>
                        </a:rPr>
                        <a:t>Write the report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3</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5</a:t>
                      </a:r>
                      <a:r>
                        <a:rPr lang="en-US" sz="1400" baseline="30000">
                          <a:effectLst/>
                        </a:rPr>
                        <a:t>th</a:t>
                      </a:r>
                      <a:r>
                        <a:rPr lang="en-US" sz="1400">
                          <a:effectLst/>
                        </a:rPr>
                        <a:t> – 10</a:t>
                      </a:r>
                      <a:r>
                        <a:rPr lang="en-US" sz="1400" baseline="30000">
                          <a:effectLst/>
                        </a:rPr>
                        <a:t>th</a:t>
                      </a:r>
                      <a:r>
                        <a:rPr lang="en-US" sz="1400">
                          <a:effectLst/>
                        </a:rPr>
                        <a:t> December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426105"/>
                  </a:ext>
                </a:extLst>
              </a:tr>
              <a:tr h="196610">
                <a:tc>
                  <a:txBody>
                    <a:bodyPr/>
                    <a:lstStyle/>
                    <a:p>
                      <a:pPr>
                        <a:lnSpc>
                          <a:spcPct val="102000"/>
                        </a:lnSpc>
                        <a:spcAft>
                          <a:spcPts val="40"/>
                        </a:spcAft>
                        <a:tabLst>
                          <a:tab pos="1407160" algn="ctr"/>
                        </a:tabLst>
                      </a:pPr>
                      <a:r>
                        <a:rPr lang="en-US" sz="1400">
                          <a:effectLst/>
                        </a:rPr>
                        <a:t>Write the report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4</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10</a:t>
                      </a:r>
                      <a:r>
                        <a:rPr lang="en-US" sz="1400" baseline="30000">
                          <a:effectLst/>
                        </a:rPr>
                        <a:t>th</a:t>
                      </a:r>
                      <a:r>
                        <a:rPr lang="en-US" sz="1400">
                          <a:effectLst/>
                        </a:rPr>
                        <a:t>- 12</a:t>
                      </a:r>
                      <a:r>
                        <a:rPr lang="en-US" sz="1400" baseline="30000">
                          <a:effectLst/>
                        </a:rPr>
                        <a:t>th</a:t>
                      </a:r>
                      <a:r>
                        <a:rPr lang="en-US" sz="1400">
                          <a:effectLst/>
                        </a:rPr>
                        <a:t> December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3598325"/>
                  </a:ext>
                </a:extLst>
              </a:tr>
              <a:tr h="401514">
                <a:tc>
                  <a:txBody>
                    <a:bodyPr/>
                    <a:lstStyle/>
                    <a:p>
                      <a:pPr>
                        <a:lnSpc>
                          <a:spcPct val="102000"/>
                        </a:lnSpc>
                        <a:spcAft>
                          <a:spcPts val="40"/>
                        </a:spcAft>
                        <a:tabLst>
                          <a:tab pos="1407160" algn="ctr"/>
                        </a:tabLst>
                      </a:pPr>
                      <a:r>
                        <a:rPr lang="en-US" sz="1400">
                          <a:effectLst/>
                        </a:rPr>
                        <a:t>Write the report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5</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dirty="0">
                          <a:effectLst/>
                        </a:rPr>
                        <a:t>12</a:t>
                      </a:r>
                      <a:r>
                        <a:rPr lang="en-US" sz="1400" baseline="30000" dirty="0">
                          <a:effectLst/>
                        </a:rPr>
                        <a:t>th</a:t>
                      </a:r>
                      <a:r>
                        <a:rPr lang="en-US" sz="1400" dirty="0">
                          <a:effectLst/>
                        </a:rPr>
                        <a:t> – 17</a:t>
                      </a:r>
                      <a:r>
                        <a:rPr lang="en-US" sz="1400" baseline="30000" dirty="0">
                          <a:effectLst/>
                        </a:rPr>
                        <a:t>th</a:t>
                      </a:r>
                      <a:r>
                        <a:rPr lang="en-US" sz="1400" dirty="0">
                          <a:effectLst/>
                        </a:rPr>
                        <a:t> December</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9268171"/>
                  </a:ext>
                </a:extLst>
              </a:tr>
              <a:tr h="606418">
                <a:tc>
                  <a:txBody>
                    <a:bodyPr/>
                    <a:lstStyle/>
                    <a:p>
                      <a:pPr>
                        <a:lnSpc>
                          <a:spcPct val="102000"/>
                        </a:lnSpc>
                        <a:spcAft>
                          <a:spcPts val="40"/>
                        </a:spcAft>
                        <a:tabLst>
                          <a:tab pos="1407160" algn="ctr"/>
                        </a:tabLst>
                      </a:pPr>
                      <a:r>
                        <a:rPr lang="en-US" sz="1400">
                          <a:effectLst/>
                        </a:rPr>
                        <a:t>Do the project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Start research and implement the project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dirty="0">
                          <a:effectLst/>
                        </a:rPr>
                        <a:t>17</a:t>
                      </a:r>
                      <a:r>
                        <a:rPr lang="en-US" sz="1400" baseline="30000" dirty="0">
                          <a:effectLst/>
                        </a:rPr>
                        <a:t>th</a:t>
                      </a:r>
                      <a:r>
                        <a:rPr lang="en-US" sz="1400" dirty="0">
                          <a:effectLst/>
                        </a:rPr>
                        <a:t> December – 1</a:t>
                      </a:r>
                      <a:r>
                        <a:rPr lang="en-US" sz="1400" baseline="30000" dirty="0">
                          <a:effectLst/>
                        </a:rPr>
                        <a:t>st</a:t>
                      </a:r>
                      <a:r>
                        <a:rPr lang="en-US" sz="1400" dirty="0">
                          <a:effectLst/>
                        </a:rPr>
                        <a:t> January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9501546"/>
                  </a:ext>
                </a:extLst>
              </a:tr>
              <a:tr h="196610">
                <a:tc>
                  <a:txBody>
                    <a:bodyPr/>
                    <a:lstStyle/>
                    <a:p>
                      <a:pPr>
                        <a:lnSpc>
                          <a:spcPct val="102000"/>
                        </a:lnSpc>
                        <a:spcAft>
                          <a:spcPts val="40"/>
                        </a:spcAft>
                        <a:tabLst>
                          <a:tab pos="1407160" algn="ctr"/>
                        </a:tabLst>
                      </a:pPr>
                      <a:r>
                        <a:rPr lang="en-US" sz="1400">
                          <a:effectLst/>
                        </a:rPr>
                        <a:t>Write the report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6</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2</a:t>
                      </a:r>
                      <a:r>
                        <a:rPr lang="en-US" sz="1400" baseline="30000">
                          <a:effectLst/>
                        </a:rPr>
                        <a:t>nd</a:t>
                      </a:r>
                      <a:r>
                        <a:rPr lang="en-US" sz="1400">
                          <a:effectLst/>
                        </a:rPr>
                        <a:t> – 3</a:t>
                      </a:r>
                      <a:r>
                        <a:rPr lang="en-US" sz="1400" baseline="30000">
                          <a:effectLst/>
                        </a:rPr>
                        <a:t>rd</a:t>
                      </a:r>
                      <a:r>
                        <a:rPr lang="en-US" sz="1400">
                          <a:effectLst/>
                        </a:rPr>
                        <a:t> January</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806497"/>
                  </a:ext>
                </a:extLst>
              </a:tr>
              <a:tr h="196610">
                <a:tc>
                  <a:txBody>
                    <a:bodyPr/>
                    <a:lstStyle/>
                    <a:p>
                      <a:pPr>
                        <a:lnSpc>
                          <a:spcPct val="102000"/>
                        </a:lnSpc>
                        <a:spcAft>
                          <a:spcPts val="40"/>
                        </a:spcAft>
                        <a:tabLst>
                          <a:tab pos="1407160" algn="ctr"/>
                        </a:tabLst>
                      </a:pPr>
                      <a:r>
                        <a:rPr lang="en-US" sz="1400">
                          <a:effectLst/>
                        </a:rPr>
                        <a:t>Write the report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Part 7</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4</a:t>
                      </a:r>
                      <a:r>
                        <a:rPr lang="en-US" sz="1400" baseline="30000">
                          <a:effectLst/>
                        </a:rPr>
                        <a:t>th</a:t>
                      </a:r>
                      <a:r>
                        <a:rPr lang="en-US" sz="1400">
                          <a:effectLst/>
                        </a:rPr>
                        <a:t> January</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0090754"/>
                  </a:ext>
                </a:extLst>
              </a:tr>
              <a:tr h="401514">
                <a:tc>
                  <a:txBody>
                    <a:bodyPr/>
                    <a:lstStyle/>
                    <a:p>
                      <a:pPr>
                        <a:lnSpc>
                          <a:spcPct val="102000"/>
                        </a:lnSpc>
                        <a:spcAft>
                          <a:spcPts val="40"/>
                        </a:spcAft>
                        <a:tabLst>
                          <a:tab pos="1407160" algn="ctr"/>
                        </a:tabLst>
                      </a:pPr>
                      <a:r>
                        <a:rPr lang="en-US" sz="1400">
                          <a:effectLst/>
                        </a:rPr>
                        <a:t>Prepare for the presentation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All team member</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a:effectLst/>
                        </a:rPr>
                        <a:t>Overview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2000"/>
                        </a:lnSpc>
                        <a:spcAft>
                          <a:spcPts val="40"/>
                        </a:spcAft>
                        <a:tabLst>
                          <a:tab pos="1407160" algn="ctr"/>
                        </a:tabLst>
                      </a:pPr>
                      <a:r>
                        <a:rPr lang="en-US" sz="1400" dirty="0">
                          <a:effectLst/>
                        </a:rPr>
                        <a:t>5</a:t>
                      </a:r>
                      <a:r>
                        <a:rPr lang="en-US" sz="1400" baseline="30000" dirty="0">
                          <a:effectLst/>
                        </a:rPr>
                        <a:t>th</a:t>
                      </a:r>
                      <a:r>
                        <a:rPr lang="en-US" sz="1400" dirty="0">
                          <a:effectLst/>
                        </a:rPr>
                        <a:t> January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450096"/>
                  </a:ext>
                </a:extLst>
              </a:tr>
            </a:tbl>
          </a:graphicData>
        </a:graphic>
      </p:graphicFrame>
    </p:spTree>
    <p:extLst>
      <p:ext uri="{BB962C8B-B14F-4D97-AF65-F5344CB8AC3E}">
        <p14:creationId xmlns:p14="http://schemas.microsoft.com/office/powerpoint/2010/main" val="998621449"/>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140714" y="1795235"/>
            <a:ext cx="4862571" cy="19879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rgbClr val="000000"/>
                </a:solidFill>
                <a:effectLst/>
                <a:latin typeface="+mj-lt"/>
                <a:ea typeface="Calibri" panose="020F0502020204030204" pitchFamily="34" charset="0"/>
              </a:rPr>
              <a:t>REQUIREMENT SPECIFICATIONS</a:t>
            </a:r>
            <a:endParaRPr sz="3200" b="1" dirty="0">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03</a:t>
            </a:r>
            <a:endParaRPr sz="6000" dirty="0"/>
          </a:p>
        </p:txBody>
      </p:sp>
    </p:spTree>
    <p:extLst>
      <p:ext uri="{BB962C8B-B14F-4D97-AF65-F5344CB8AC3E}">
        <p14:creationId xmlns:p14="http://schemas.microsoft.com/office/powerpoint/2010/main" val="558184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Stakeholders for the system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8" name="TextBox 7">
            <a:extLst>
              <a:ext uri="{FF2B5EF4-FFF2-40B4-BE49-F238E27FC236}">
                <a16:creationId xmlns:a16="http://schemas.microsoft.com/office/drawing/2014/main" id="{7BF6CBFB-7C98-4188-AD80-FA04317B06D1}"/>
              </a:ext>
            </a:extLst>
          </p:cNvPr>
          <p:cNvSpPr txBox="1"/>
          <p:nvPr/>
        </p:nvSpPr>
        <p:spPr>
          <a:xfrm>
            <a:off x="1296874" y="952052"/>
            <a:ext cx="6328342" cy="3406510"/>
          </a:xfrm>
          <a:prstGeom prst="rect">
            <a:avLst/>
          </a:prstGeom>
          <a:noFill/>
        </p:spPr>
        <p:txBody>
          <a:bodyPr wrap="square">
            <a:spAutoFit/>
          </a:bodyPr>
          <a:lstStyle/>
          <a:p>
            <a:pPr>
              <a:lnSpc>
                <a:spcPct val="103000"/>
              </a:lnSpc>
              <a:spcAft>
                <a:spcPts val="40"/>
              </a:spcAft>
            </a:pPr>
            <a:r>
              <a:rPr lang="en-US" b="1" spc="15" dirty="0">
                <a:solidFill>
                  <a:srgbClr val="202124"/>
                </a:solidFill>
                <a:effectLst/>
                <a:latin typeface="+mj-lt"/>
                <a:ea typeface="Calibri" panose="020F0502020204030204" pitchFamily="34" charset="0"/>
              </a:rPr>
              <a:t>Business partner</a:t>
            </a:r>
            <a:br>
              <a:rPr lang="en-US" spc="15" dirty="0">
                <a:solidFill>
                  <a:srgbClr val="202124"/>
                </a:solidFill>
                <a:effectLst/>
                <a:latin typeface="+mj-lt"/>
                <a:ea typeface="Calibri" panose="020F0502020204030204" pitchFamily="34" charset="0"/>
              </a:rPr>
            </a:br>
            <a:r>
              <a:rPr lang="en-US" spc="15" dirty="0">
                <a:solidFill>
                  <a:srgbClr val="202124"/>
                </a:solidFill>
                <a:effectLst/>
                <a:latin typeface="+mj-lt"/>
                <a:ea typeface="Calibri" panose="020F0502020204030204" pitchFamily="34" charset="0"/>
              </a:rPr>
              <a:t>The company's main customers will be distribution agents. Customers will be businesses that distribute products abroad, supermarkets, and small grocery stores. </a:t>
            </a:r>
            <a:endParaRPr lang="en-US" dirty="0">
              <a:solidFill>
                <a:srgbClr val="000000"/>
              </a:solidFill>
              <a:effectLst/>
              <a:latin typeface="+mj-lt"/>
              <a:ea typeface="Calibri" panose="020F0502020204030204" pitchFamily="34" charset="0"/>
            </a:endParaRPr>
          </a:p>
          <a:p>
            <a:pPr>
              <a:lnSpc>
                <a:spcPct val="103000"/>
              </a:lnSpc>
              <a:spcAft>
                <a:spcPts val="40"/>
              </a:spcAft>
            </a:pPr>
            <a:r>
              <a:rPr lang="en-US" spc="15" dirty="0">
                <a:solidFill>
                  <a:srgbClr val="202124"/>
                </a:solidFill>
                <a:effectLst/>
                <a:latin typeface="+mj-lt"/>
                <a:ea typeface="Calibri" panose="020F0502020204030204" pitchFamily="34" charset="0"/>
              </a:rPr>
              <a:t> </a:t>
            </a:r>
            <a:endParaRPr lang="en-US" dirty="0">
              <a:solidFill>
                <a:srgbClr val="000000"/>
              </a:solidFill>
              <a:effectLst/>
              <a:latin typeface="+mj-lt"/>
              <a:ea typeface="Calibri" panose="020F0502020204030204" pitchFamily="34" charset="0"/>
            </a:endParaRPr>
          </a:p>
          <a:p>
            <a:pPr>
              <a:lnSpc>
                <a:spcPct val="103000"/>
              </a:lnSpc>
              <a:spcAft>
                <a:spcPts val="40"/>
              </a:spcAft>
            </a:pPr>
            <a:r>
              <a:rPr lang="en-US" b="1" spc="15" dirty="0">
                <a:solidFill>
                  <a:srgbClr val="202124"/>
                </a:solidFill>
                <a:effectLst/>
                <a:latin typeface="+mj-lt"/>
                <a:ea typeface="Calibri" panose="020F0502020204030204" pitchFamily="34" charset="0"/>
              </a:rPr>
              <a:t>Accountant</a:t>
            </a:r>
            <a:br>
              <a:rPr lang="en-US" spc="15" dirty="0">
                <a:solidFill>
                  <a:srgbClr val="202124"/>
                </a:solidFill>
                <a:effectLst/>
                <a:latin typeface="+mj-lt"/>
                <a:ea typeface="Calibri" panose="020F0502020204030204" pitchFamily="34" charset="0"/>
              </a:rPr>
            </a:br>
            <a:r>
              <a:rPr lang="en-US" spc="15" dirty="0">
                <a:solidFill>
                  <a:srgbClr val="202124"/>
                </a:solidFill>
                <a:effectLst/>
                <a:latin typeface="+mj-lt"/>
                <a:ea typeface="Calibri" panose="020F0502020204030204" pitchFamily="34" charset="0"/>
              </a:rPr>
              <a:t>The accounting function records the history, receives, processes and provides information about the financial performance of the company.</a:t>
            </a:r>
            <a:endParaRPr lang="en-US" dirty="0">
              <a:solidFill>
                <a:srgbClr val="000000"/>
              </a:solidFill>
              <a:effectLst/>
              <a:latin typeface="+mj-lt"/>
              <a:ea typeface="Calibri" panose="020F0502020204030204" pitchFamily="34" charset="0"/>
            </a:endParaRPr>
          </a:p>
          <a:p>
            <a:pPr>
              <a:lnSpc>
                <a:spcPct val="103000"/>
              </a:lnSpc>
              <a:spcAft>
                <a:spcPts val="40"/>
              </a:spcAft>
            </a:pPr>
            <a:br>
              <a:rPr lang="en-US" spc="15" dirty="0">
                <a:solidFill>
                  <a:srgbClr val="202124"/>
                </a:solidFill>
                <a:effectLst/>
                <a:latin typeface="+mj-lt"/>
                <a:ea typeface="Calibri" panose="020F0502020204030204" pitchFamily="34" charset="0"/>
              </a:rPr>
            </a:br>
            <a:r>
              <a:rPr lang="en-US" b="1" spc="15" dirty="0">
                <a:solidFill>
                  <a:srgbClr val="202124"/>
                </a:solidFill>
                <a:effectLst/>
                <a:latin typeface="+mj-lt"/>
                <a:ea typeface="Calibri" panose="020F0502020204030204" pitchFamily="34" charset="0"/>
              </a:rPr>
              <a:t>Other stakeholders</a:t>
            </a:r>
            <a:br>
              <a:rPr lang="en-US" spc="15" dirty="0">
                <a:solidFill>
                  <a:srgbClr val="202124"/>
                </a:solidFill>
                <a:effectLst/>
                <a:latin typeface="+mj-lt"/>
                <a:ea typeface="Calibri" panose="020F0502020204030204" pitchFamily="34" charset="0"/>
              </a:rPr>
            </a:br>
            <a:r>
              <a:rPr lang="en-US" spc="15" dirty="0">
                <a:solidFill>
                  <a:srgbClr val="202124"/>
                </a:solidFill>
                <a:effectLst/>
                <a:latin typeface="+mj-lt"/>
                <a:ea typeface="Calibri" panose="020F0502020204030204" pitchFamily="34" charset="0"/>
              </a:rPr>
              <a:t>There will be 3 payment methods:</a:t>
            </a:r>
            <a:endParaRPr lang="en-US" dirty="0">
              <a:solidFill>
                <a:srgbClr val="000000"/>
              </a:solidFill>
              <a:effectLst/>
              <a:latin typeface="+mj-lt"/>
              <a:ea typeface="Calibri" panose="020F0502020204030204" pitchFamily="34" charset="0"/>
            </a:endParaRPr>
          </a:p>
          <a:p>
            <a:pPr marL="342900" lvl="0" indent="-342900">
              <a:lnSpc>
                <a:spcPct val="103000"/>
              </a:lnSpc>
              <a:spcAft>
                <a:spcPts val="40"/>
              </a:spcAft>
              <a:buFont typeface="Symbol" panose="05050102010706020507" pitchFamily="18" charset="2"/>
              <a:buChar char=""/>
            </a:pPr>
            <a:r>
              <a:rPr lang="en-US" spc="15" dirty="0">
                <a:solidFill>
                  <a:srgbClr val="202124"/>
                </a:solidFill>
                <a:effectLst/>
                <a:latin typeface="+mj-lt"/>
                <a:ea typeface="Calibri" panose="020F0502020204030204" pitchFamily="34" charset="0"/>
              </a:rPr>
              <a:t>Paying with cash will have to go to the store</a:t>
            </a:r>
            <a:endParaRPr lang="en-US" dirty="0">
              <a:solidFill>
                <a:srgbClr val="000000"/>
              </a:solidFill>
              <a:effectLst/>
              <a:latin typeface="+mj-lt"/>
              <a:ea typeface="Calibri" panose="020F0502020204030204" pitchFamily="34" charset="0"/>
            </a:endParaRPr>
          </a:p>
          <a:p>
            <a:pPr marL="342900" lvl="0" indent="-342900">
              <a:lnSpc>
                <a:spcPct val="103000"/>
              </a:lnSpc>
              <a:spcAft>
                <a:spcPts val="40"/>
              </a:spcAft>
              <a:buFont typeface="Symbol" panose="05050102010706020507" pitchFamily="18" charset="2"/>
              <a:buChar char=""/>
            </a:pPr>
            <a:r>
              <a:rPr lang="en-US" spc="15" dirty="0">
                <a:solidFill>
                  <a:srgbClr val="202124"/>
                </a:solidFill>
                <a:effectLst/>
                <a:latin typeface="+mj-lt"/>
                <a:ea typeface="Calibri" panose="020F0502020204030204" pitchFamily="34" charset="0"/>
              </a:rPr>
              <a:t>Payment by bank transfer with the company's bank information is available</a:t>
            </a:r>
            <a:endParaRPr lang="en-US" dirty="0">
              <a:solidFill>
                <a:srgbClr val="000000"/>
              </a:solidFill>
              <a:effectLst/>
              <a:latin typeface="+mj-lt"/>
              <a:ea typeface="Calibri" panose="020F0502020204030204" pitchFamily="34" charset="0"/>
            </a:endParaRPr>
          </a:p>
          <a:p>
            <a:pPr marL="342900" lvl="0" indent="-342900">
              <a:lnSpc>
                <a:spcPct val="103000"/>
              </a:lnSpc>
              <a:spcAft>
                <a:spcPts val="40"/>
              </a:spcAft>
              <a:buFont typeface="Symbol" panose="05050102010706020507" pitchFamily="18" charset="2"/>
              <a:buChar char=""/>
            </a:pPr>
            <a:r>
              <a:rPr lang="en-US" spc="15" dirty="0">
                <a:solidFill>
                  <a:srgbClr val="202124"/>
                </a:solidFill>
                <a:effectLst/>
                <a:latin typeface="+mj-lt"/>
                <a:ea typeface="Calibri" panose="020F0502020204030204" pitchFamily="34" charset="0"/>
              </a:rPr>
              <a:t>Pay by scanning QR code </a:t>
            </a:r>
            <a:r>
              <a:rPr lang="en-US" spc="15" dirty="0" err="1">
                <a:solidFill>
                  <a:srgbClr val="202124"/>
                </a:solidFill>
                <a:effectLst/>
                <a:latin typeface="+mj-lt"/>
                <a:ea typeface="Calibri" panose="020F0502020204030204" pitchFamily="34" charset="0"/>
              </a:rPr>
              <a:t>momo</a:t>
            </a:r>
            <a:endParaRPr lang="en-US" dirty="0">
              <a:solidFill>
                <a:srgbClr val="000000"/>
              </a:solidFill>
              <a:effectLst/>
              <a:latin typeface="+mj-lt"/>
              <a:ea typeface="Calibri" panose="020F0502020204030204" pitchFamily="34" charset="0"/>
            </a:endParaRPr>
          </a:p>
        </p:txBody>
      </p:sp>
    </p:spTree>
    <p:extLst>
      <p:ext uri="{BB962C8B-B14F-4D97-AF65-F5344CB8AC3E}">
        <p14:creationId xmlns:p14="http://schemas.microsoft.com/office/powerpoint/2010/main" val="93539205"/>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Use case model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CE828467-1C09-4030-A792-C06EAF7324D3}"/>
              </a:ext>
            </a:extLst>
          </p:cNvPr>
          <p:cNvPicPr>
            <a:picLocks noChangeAspect="1"/>
          </p:cNvPicPr>
          <p:nvPr/>
        </p:nvPicPr>
        <p:blipFill>
          <a:blip r:embed="rId2"/>
          <a:stretch>
            <a:fillRect/>
          </a:stretch>
        </p:blipFill>
        <p:spPr>
          <a:xfrm>
            <a:off x="1567597" y="784938"/>
            <a:ext cx="6008806" cy="3593868"/>
          </a:xfrm>
          <a:prstGeom prst="rect">
            <a:avLst/>
          </a:prstGeom>
        </p:spPr>
      </p:pic>
    </p:spTree>
    <p:extLst>
      <p:ext uri="{BB962C8B-B14F-4D97-AF65-F5344CB8AC3E}">
        <p14:creationId xmlns:p14="http://schemas.microsoft.com/office/powerpoint/2010/main" val="3426143760"/>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4" name="Picture 3">
            <a:extLst>
              <a:ext uri="{FF2B5EF4-FFF2-40B4-BE49-F238E27FC236}">
                <a16:creationId xmlns:a16="http://schemas.microsoft.com/office/drawing/2014/main" id="{AE540951-4ED3-4E47-AC41-CD8261144D31}"/>
              </a:ext>
            </a:extLst>
          </p:cNvPr>
          <p:cNvPicPr>
            <a:picLocks noChangeAspect="1"/>
          </p:cNvPicPr>
          <p:nvPr/>
        </p:nvPicPr>
        <p:blipFill>
          <a:blip r:embed="rId2"/>
          <a:stretch>
            <a:fillRect/>
          </a:stretch>
        </p:blipFill>
        <p:spPr>
          <a:xfrm>
            <a:off x="1407829" y="1008586"/>
            <a:ext cx="6295644" cy="2891902"/>
          </a:xfrm>
          <a:prstGeom prst="rect">
            <a:avLst/>
          </a:prstGeom>
        </p:spPr>
      </p:pic>
    </p:spTree>
    <p:extLst>
      <p:ext uri="{BB962C8B-B14F-4D97-AF65-F5344CB8AC3E}">
        <p14:creationId xmlns:p14="http://schemas.microsoft.com/office/powerpoint/2010/main" val="2175495113"/>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4" name="Picture 3">
            <a:extLst>
              <a:ext uri="{FF2B5EF4-FFF2-40B4-BE49-F238E27FC236}">
                <a16:creationId xmlns:a16="http://schemas.microsoft.com/office/drawing/2014/main" id="{AE540951-4ED3-4E47-AC41-CD8261144D31}"/>
              </a:ext>
            </a:extLst>
          </p:cNvPr>
          <p:cNvPicPr>
            <a:picLocks noChangeAspect="1"/>
          </p:cNvPicPr>
          <p:nvPr/>
        </p:nvPicPr>
        <p:blipFill>
          <a:blip r:embed="rId2"/>
          <a:stretch>
            <a:fillRect/>
          </a:stretch>
        </p:blipFill>
        <p:spPr>
          <a:xfrm>
            <a:off x="1407829" y="1008586"/>
            <a:ext cx="6295644" cy="2891902"/>
          </a:xfrm>
          <a:prstGeom prst="rect">
            <a:avLst/>
          </a:prstGeom>
        </p:spPr>
      </p:pic>
    </p:spTree>
    <p:extLst>
      <p:ext uri="{BB962C8B-B14F-4D97-AF65-F5344CB8AC3E}">
        <p14:creationId xmlns:p14="http://schemas.microsoft.com/office/powerpoint/2010/main" val="3360713896"/>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4" name="Picture 3">
            <a:extLst>
              <a:ext uri="{FF2B5EF4-FFF2-40B4-BE49-F238E27FC236}">
                <a16:creationId xmlns:a16="http://schemas.microsoft.com/office/drawing/2014/main" id="{AE540951-4ED3-4E47-AC41-CD8261144D31}"/>
              </a:ext>
            </a:extLst>
          </p:cNvPr>
          <p:cNvPicPr>
            <a:picLocks noChangeAspect="1"/>
          </p:cNvPicPr>
          <p:nvPr/>
        </p:nvPicPr>
        <p:blipFill>
          <a:blip r:embed="rId2"/>
          <a:stretch>
            <a:fillRect/>
          </a:stretch>
        </p:blipFill>
        <p:spPr>
          <a:xfrm>
            <a:off x="1407829" y="1008586"/>
            <a:ext cx="6295644" cy="2891902"/>
          </a:xfrm>
          <a:prstGeom prst="rect">
            <a:avLst/>
          </a:prstGeom>
        </p:spPr>
      </p:pic>
    </p:spTree>
    <p:extLst>
      <p:ext uri="{BB962C8B-B14F-4D97-AF65-F5344CB8AC3E}">
        <p14:creationId xmlns:p14="http://schemas.microsoft.com/office/powerpoint/2010/main" val="1342294602"/>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3" name="Picture 2">
            <a:extLst>
              <a:ext uri="{FF2B5EF4-FFF2-40B4-BE49-F238E27FC236}">
                <a16:creationId xmlns:a16="http://schemas.microsoft.com/office/drawing/2014/main" id="{4F3C65CF-2BDF-4A8A-A1AE-09EBB2AD3E2A}"/>
              </a:ext>
            </a:extLst>
          </p:cNvPr>
          <p:cNvPicPr>
            <a:picLocks noChangeAspect="1"/>
          </p:cNvPicPr>
          <p:nvPr/>
        </p:nvPicPr>
        <p:blipFill>
          <a:blip r:embed="rId2"/>
          <a:stretch>
            <a:fillRect/>
          </a:stretch>
        </p:blipFill>
        <p:spPr>
          <a:xfrm>
            <a:off x="1477844" y="997973"/>
            <a:ext cx="6502300" cy="2852508"/>
          </a:xfrm>
          <a:prstGeom prst="rect">
            <a:avLst/>
          </a:prstGeom>
        </p:spPr>
      </p:pic>
    </p:spTree>
    <p:extLst>
      <p:ext uri="{BB962C8B-B14F-4D97-AF65-F5344CB8AC3E}">
        <p14:creationId xmlns:p14="http://schemas.microsoft.com/office/powerpoint/2010/main" val="1354766452"/>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4" name="Picture 3">
            <a:extLst>
              <a:ext uri="{FF2B5EF4-FFF2-40B4-BE49-F238E27FC236}">
                <a16:creationId xmlns:a16="http://schemas.microsoft.com/office/drawing/2014/main" id="{D77C76FE-4ECA-49FF-B8DB-02ECC853AC02}"/>
              </a:ext>
            </a:extLst>
          </p:cNvPr>
          <p:cNvPicPr>
            <a:picLocks noChangeAspect="1"/>
          </p:cNvPicPr>
          <p:nvPr/>
        </p:nvPicPr>
        <p:blipFill>
          <a:blip r:embed="rId2"/>
          <a:stretch>
            <a:fillRect/>
          </a:stretch>
        </p:blipFill>
        <p:spPr>
          <a:xfrm>
            <a:off x="1307540" y="1062758"/>
            <a:ext cx="6785955" cy="2786593"/>
          </a:xfrm>
          <a:prstGeom prst="rect">
            <a:avLst/>
          </a:prstGeom>
        </p:spPr>
      </p:pic>
    </p:spTree>
    <p:extLst>
      <p:ext uri="{BB962C8B-B14F-4D97-AF65-F5344CB8AC3E}">
        <p14:creationId xmlns:p14="http://schemas.microsoft.com/office/powerpoint/2010/main" val="426506717"/>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4" name="Picture 3">
            <a:extLst>
              <a:ext uri="{FF2B5EF4-FFF2-40B4-BE49-F238E27FC236}">
                <a16:creationId xmlns:a16="http://schemas.microsoft.com/office/drawing/2014/main" id="{0B2F4CD7-A8A5-4605-843E-42DF248857A9}"/>
              </a:ext>
            </a:extLst>
          </p:cNvPr>
          <p:cNvPicPr>
            <a:picLocks noChangeAspect="1"/>
          </p:cNvPicPr>
          <p:nvPr/>
        </p:nvPicPr>
        <p:blipFill>
          <a:blip r:embed="rId2"/>
          <a:stretch>
            <a:fillRect/>
          </a:stretch>
        </p:blipFill>
        <p:spPr>
          <a:xfrm>
            <a:off x="1486534" y="931310"/>
            <a:ext cx="6408222" cy="3012039"/>
          </a:xfrm>
          <a:prstGeom prst="rect">
            <a:avLst/>
          </a:prstGeom>
        </p:spPr>
      </p:pic>
    </p:spTree>
    <p:extLst>
      <p:ext uri="{BB962C8B-B14F-4D97-AF65-F5344CB8AC3E}">
        <p14:creationId xmlns:p14="http://schemas.microsoft.com/office/powerpoint/2010/main" val="416511079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oogle Shape;2114;p37">
            <a:extLst>
              <a:ext uri="{FF2B5EF4-FFF2-40B4-BE49-F238E27FC236}">
                <a16:creationId xmlns:a16="http://schemas.microsoft.com/office/drawing/2014/main" id="{A6109C8C-2A3E-4432-B5D4-07F28F08759A}"/>
              </a:ext>
            </a:extLst>
          </p:cNvPr>
          <p:cNvGrpSpPr/>
          <p:nvPr/>
        </p:nvGrpSpPr>
        <p:grpSpPr>
          <a:xfrm>
            <a:off x="2722277" y="1779020"/>
            <a:ext cx="635100" cy="733490"/>
            <a:chOff x="731647" y="1650460"/>
            <a:chExt cx="635100" cy="733490"/>
          </a:xfrm>
        </p:grpSpPr>
        <p:grpSp>
          <p:nvGrpSpPr>
            <p:cNvPr id="13" name="Google Shape;2115;p37">
              <a:extLst>
                <a:ext uri="{FF2B5EF4-FFF2-40B4-BE49-F238E27FC236}">
                  <a16:creationId xmlns:a16="http://schemas.microsoft.com/office/drawing/2014/main" id="{BCE312F0-9522-461B-A604-B639583A158E}"/>
                </a:ext>
              </a:extLst>
            </p:cNvPr>
            <p:cNvGrpSpPr/>
            <p:nvPr/>
          </p:nvGrpSpPr>
          <p:grpSpPr>
            <a:xfrm>
              <a:off x="731647" y="1650460"/>
              <a:ext cx="635100" cy="635100"/>
              <a:chOff x="917231" y="1827973"/>
              <a:chExt cx="635100" cy="635100"/>
            </a:xfrm>
          </p:grpSpPr>
          <p:sp>
            <p:nvSpPr>
              <p:cNvPr id="18" name="Google Shape;2116;p37">
                <a:extLst>
                  <a:ext uri="{FF2B5EF4-FFF2-40B4-BE49-F238E27FC236}">
                    <a16:creationId xmlns:a16="http://schemas.microsoft.com/office/drawing/2014/main" id="{88D59928-6598-4651-A4BE-8BD399614582}"/>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17;p37">
                <a:extLst>
                  <a:ext uri="{FF2B5EF4-FFF2-40B4-BE49-F238E27FC236}">
                    <a16:creationId xmlns:a16="http://schemas.microsoft.com/office/drawing/2014/main" id="{D641463F-C2CC-4C40-AF17-9ACFEDB13020}"/>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118;p37">
              <a:extLst>
                <a:ext uri="{FF2B5EF4-FFF2-40B4-BE49-F238E27FC236}">
                  <a16:creationId xmlns:a16="http://schemas.microsoft.com/office/drawing/2014/main" id="{3F74D8BB-9823-4623-AD40-1B9FB7F3E723}"/>
                </a:ext>
              </a:extLst>
            </p:cNvPr>
            <p:cNvGrpSpPr/>
            <p:nvPr/>
          </p:nvGrpSpPr>
          <p:grpSpPr>
            <a:xfrm>
              <a:off x="961679" y="2356951"/>
              <a:ext cx="175013" cy="27000"/>
              <a:chOff x="5662375" y="212375"/>
              <a:chExt cx="175013" cy="27000"/>
            </a:xfrm>
          </p:grpSpPr>
          <p:sp>
            <p:nvSpPr>
              <p:cNvPr id="15" name="Google Shape;2119;p37">
                <a:extLst>
                  <a:ext uri="{FF2B5EF4-FFF2-40B4-BE49-F238E27FC236}">
                    <a16:creationId xmlns:a16="http://schemas.microsoft.com/office/drawing/2014/main" id="{C1AB78D8-9BD3-4AE3-AB7B-5F993E7B246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20;p37">
                <a:extLst>
                  <a:ext uri="{FF2B5EF4-FFF2-40B4-BE49-F238E27FC236}">
                    <a16:creationId xmlns:a16="http://schemas.microsoft.com/office/drawing/2014/main" id="{CFBBD5B6-3119-4461-90BF-D3FB3748647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21;p37">
                <a:extLst>
                  <a:ext uri="{FF2B5EF4-FFF2-40B4-BE49-F238E27FC236}">
                    <a16:creationId xmlns:a16="http://schemas.microsoft.com/office/drawing/2014/main" id="{C6C15D7F-E843-477F-8BD9-38269D02F711}"/>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2272221" y="523599"/>
            <a:ext cx="4307173"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n-lt"/>
              </a:rPr>
              <a:t>MEMBER OF GROUP 8</a:t>
            </a:r>
            <a:endParaRPr dirty="0">
              <a:latin typeface="+mn-lt"/>
            </a:endParaRPr>
          </a:p>
        </p:txBody>
      </p:sp>
      <p:sp>
        <p:nvSpPr>
          <p:cNvPr id="37" name="Google Shape;2141;p37">
            <a:extLst>
              <a:ext uri="{FF2B5EF4-FFF2-40B4-BE49-F238E27FC236}">
                <a16:creationId xmlns:a16="http://schemas.microsoft.com/office/drawing/2014/main" id="{E4873B4C-4404-48F9-9607-F8D0CA744A35}"/>
              </a:ext>
            </a:extLst>
          </p:cNvPr>
          <p:cNvSpPr txBox="1">
            <a:spLocks/>
          </p:cNvSpPr>
          <p:nvPr/>
        </p:nvSpPr>
        <p:spPr>
          <a:xfrm>
            <a:off x="3901875" y="1694257"/>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Tô Trọng Phúc</a:t>
            </a:r>
          </a:p>
          <a:p>
            <a:pPr>
              <a:lnSpc>
                <a:spcPct val="115000"/>
              </a:lnSpc>
            </a:pPr>
            <a:r>
              <a:rPr lang="en-US" sz="1800" dirty="0">
                <a:solidFill>
                  <a:schemeClr val="tx1"/>
                </a:solidFill>
              </a:rPr>
              <a:t>519H0341</a:t>
            </a:r>
            <a:endParaRPr lang="en-US" dirty="0">
              <a:solidFill>
                <a:schemeClr val="tx1"/>
              </a:solidFill>
            </a:endParaRPr>
          </a:p>
        </p:txBody>
      </p:sp>
      <p:sp>
        <p:nvSpPr>
          <p:cNvPr id="65" name="Google Shape;2148;p37">
            <a:extLst>
              <a:ext uri="{FF2B5EF4-FFF2-40B4-BE49-F238E27FC236}">
                <a16:creationId xmlns:a16="http://schemas.microsoft.com/office/drawing/2014/main" id="{2A15452C-45CF-49F6-9D6F-DE45CEB4627E}"/>
              </a:ext>
            </a:extLst>
          </p:cNvPr>
          <p:cNvSpPr txBox="1">
            <a:spLocks/>
          </p:cNvSpPr>
          <p:nvPr/>
        </p:nvSpPr>
        <p:spPr>
          <a:xfrm>
            <a:off x="2796046" y="1918132"/>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01</a:t>
            </a:r>
          </a:p>
        </p:txBody>
      </p:sp>
      <p:grpSp>
        <p:nvGrpSpPr>
          <p:cNvPr id="66" name="Google Shape;2114;p37">
            <a:extLst>
              <a:ext uri="{FF2B5EF4-FFF2-40B4-BE49-F238E27FC236}">
                <a16:creationId xmlns:a16="http://schemas.microsoft.com/office/drawing/2014/main" id="{67336810-FFF5-4095-9DA5-33D9353E351D}"/>
              </a:ext>
            </a:extLst>
          </p:cNvPr>
          <p:cNvGrpSpPr/>
          <p:nvPr/>
        </p:nvGrpSpPr>
        <p:grpSpPr>
          <a:xfrm>
            <a:off x="2722277" y="2954709"/>
            <a:ext cx="635100" cy="733490"/>
            <a:chOff x="731647" y="1650460"/>
            <a:chExt cx="635100" cy="733490"/>
          </a:xfrm>
        </p:grpSpPr>
        <p:grpSp>
          <p:nvGrpSpPr>
            <p:cNvPr id="67" name="Google Shape;2115;p37">
              <a:extLst>
                <a:ext uri="{FF2B5EF4-FFF2-40B4-BE49-F238E27FC236}">
                  <a16:creationId xmlns:a16="http://schemas.microsoft.com/office/drawing/2014/main" id="{E3F5A818-46D2-4617-9168-1AF1A389BA09}"/>
                </a:ext>
              </a:extLst>
            </p:cNvPr>
            <p:cNvGrpSpPr/>
            <p:nvPr/>
          </p:nvGrpSpPr>
          <p:grpSpPr>
            <a:xfrm>
              <a:off x="731647" y="1650460"/>
              <a:ext cx="635100" cy="635100"/>
              <a:chOff x="917231" y="1827973"/>
              <a:chExt cx="635100" cy="635100"/>
            </a:xfrm>
          </p:grpSpPr>
          <p:sp>
            <p:nvSpPr>
              <p:cNvPr id="72" name="Google Shape;2116;p37">
                <a:extLst>
                  <a:ext uri="{FF2B5EF4-FFF2-40B4-BE49-F238E27FC236}">
                    <a16:creationId xmlns:a16="http://schemas.microsoft.com/office/drawing/2014/main" id="{2C1388BA-19B0-41F3-B700-C6FD464D6861}"/>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17;p37">
                <a:extLst>
                  <a:ext uri="{FF2B5EF4-FFF2-40B4-BE49-F238E27FC236}">
                    <a16:creationId xmlns:a16="http://schemas.microsoft.com/office/drawing/2014/main" id="{3AD44670-2A6E-40AA-A892-10D9F580C340}"/>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2118;p37">
              <a:extLst>
                <a:ext uri="{FF2B5EF4-FFF2-40B4-BE49-F238E27FC236}">
                  <a16:creationId xmlns:a16="http://schemas.microsoft.com/office/drawing/2014/main" id="{7F12CD69-CBC8-4EC1-8FC4-61E7D8F1BCBD}"/>
                </a:ext>
              </a:extLst>
            </p:cNvPr>
            <p:cNvGrpSpPr/>
            <p:nvPr/>
          </p:nvGrpSpPr>
          <p:grpSpPr>
            <a:xfrm>
              <a:off x="961679" y="2356951"/>
              <a:ext cx="175013" cy="27000"/>
              <a:chOff x="5662375" y="212375"/>
              <a:chExt cx="175013" cy="27000"/>
            </a:xfrm>
          </p:grpSpPr>
          <p:sp>
            <p:nvSpPr>
              <p:cNvPr id="69" name="Google Shape;2119;p37">
                <a:extLst>
                  <a:ext uri="{FF2B5EF4-FFF2-40B4-BE49-F238E27FC236}">
                    <a16:creationId xmlns:a16="http://schemas.microsoft.com/office/drawing/2014/main" id="{D6A5A2F2-21A5-4D58-BF37-5B7FD76249D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0" name="Google Shape;2120;p37">
                <a:extLst>
                  <a:ext uri="{FF2B5EF4-FFF2-40B4-BE49-F238E27FC236}">
                    <a16:creationId xmlns:a16="http://schemas.microsoft.com/office/drawing/2014/main" id="{E5777B80-D34A-407F-B337-D6EB352CA5E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1" name="Google Shape;2121;p37">
                <a:extLst>
                  <a:ext uri="{FF2B5EF4-FFF2-40B4-BE49-F238E27FC236}">
                    <a16:creationId xmlns:a16="http://schemas.microsoft.com/office/drawing/2014/main" id="{951B85B5-F611-4FFD-83C0-289DE40F653D}"/>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2804446" y="310561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3034501" y="3772962"/>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03</a:t>
            </a:r>
          </a:p>
        </p:txBody>
      </p:sp>
      <p:sp>
        <p:nvSpPr>
          <p:cNvPr id="102" name="Google Shape;2141;p37">
            <a:extLst>
              <a:ext uri="{FF2B5EF4-FFF2-40B4-BE49-F238E27FC236}">
                <a16:creationId xmlns:a16="http://schemas.microsoft.com/office/drawing/2014/main" id="{31C46DE0-F3B4-443F-854D-986A8C96BE49}"/>
              </a:ext>
            </a:extLst>
          </p:cNvPr>
          <p:cNvSpPr txBox="1">
            <a:spLocks/>
          </p:cNvSpPr>
          <p:nvPr/>
        </p:nvSpPr>
        <p:spPr>
          <a:xfrm>
            <a:off x="3901875" y="2894372"/>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err="1">
                <a:solidFill>
                  <a:schemeClr val="tx1"/>
                </a:solidFill>
              </a:rPr>
              <a:t>Hoàng</a:t>
            </a:r>
            <a:r>
              <a:rPr lang="en-US" sz="1800" dirty="0">
                <a:solidFill>
                  <a:schemeClr val="tx1"/>
                </a:solidFill>
              </a:rPr>
              <a:t> Minh </a:t>
            </a:r>
            <a:r>
              <a:rPr lang="en-US" sz="1800" dirty="0" err="1">
                <a:solidFill>
                  <a:schemeClr val="tx1"/>
                </a:solidFill>
              </a:rPr>
              <a:t>Tân</a:t>
            </a:r>
            <a:endParaRPr lang="en-US" sz="1800" dirty="0">
              <a:solidFill>
                <a:schemeClr val="tx1"/>
              </a:solidFill>
            </a:endParaRPr>
          </a:p>
          <a:p>
            <a:pPr>
              <a:lnSpc>
                <a:spcPct val="115000"/>
              </a:lnSpc>
            </a:pPr>
            <a:r>
              <a:rPr lang="en-US" sz="1800" dirty="0">
                <a:solidFill>
                  <a:schemeClr val="tx1"/>
                </a:solidFill>
              </a:rPr>
              <a:t>519H0129</a:t>
            </a:r>
          </a:p>
        </p:txBody>
      </p:sp>
    </p:spTree>
    <p:extLst>
      <p:ext uri="{BB962C8B-B14F-4D97-AF65-F5344CB8AC3E}">
        <p14:creationId xmlns:p14="http://schemas.microsoft.com/office/powerpoint/2010/main" val="740725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4" name="Picture 3">
            <a:extLst>
              <a:ext uri="{FF2B5EF4-FFF2-40B4-BE49-F238E27FC236}">
                <a16:creationId xmlns:a16="http://schemas.microsoft.com/office/drawing/2014/main" id="{72A6870F-F04B-4FCD-84FF-61621D9A1D3D}"/>
              </a:ext>
            </a:extLst>
          </p:cNvPr>
          <p:cNvPicPr>
            <a:picLocks noChangeAspect="1"/>
          </p:cNvPicPr>
          <p:nvPr/>
        </p:nvPicPr>
        <p:blipFill>
          <a:blip r:embed="rId2"/>
          <a:stretch>
            <a:fillRect/>
          </a:stretch>
        </p:blipFill>
        <p:spPr>
          <a:xfrm>
            <a:off x="1477844" y="819375"/>
            <a:ext cx="6258326" cy="3499553"/>
          </a:xfrm>
          <a:prstGeom prst="rect">
            <a:avLst/>
          </a:prstGeom>
        </p:spPr>
      </p:pic>
    </p:spTree>
    <p:extLst>
      <p:ext uri="{BB962C8B-B14F-4D97-AF65-F5344CB8AC3E}">
        <p14:creationId xmlns:p14="http://schemas.microsoft.com/office/powerpoint/2010/main" val="3508391695"/>
      </p:ext>
    </p:extLst>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EEDE0A12-0800-4CF7-A846-BE15B0E9EA58}"/>
              </a:ext>
            </a:extLst>
          </p:cNvPr>
          <p:cNvPicPr>
            <a:picLocks noChangeAspect="1"/>
          </p:cNvPicPr>
          <p:nvPr/>
        </p:nvPicPr>
        <p:blipFill>
          <a:blip r:embed="rId2"/>
          <a:stretch>
            <a:fillRect/>
          </a:stretch>
        </p:blipFill>
        <p:spPr>
          <a:xfrm>
            <a:off x="1646629" y="812353"/>
            <a:ext cx="6089541" cy="3210698"/>
          </a:xfrm>
          <a:prstGeom prst="rect">
            <a:avLst/>
          </a:prstGeom>
        </p:spPr>
      </p:pic>
    </p:spTree>
    <p:extLst>
      <p:ext uri="{BB962C8B-B14F-4D97-AF65-F5344CB8AC3E}">
        <p14:creationId xmlns:p14="http://schemas.microsoft.com/office/powerpoint/2010/main" val="650152453"/>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07829" y="198149"/>
            <a:ext cx="6328341" cy="576000"/>
          </a:xfrm>
          <a:prstGeom prst="rect">
            <a:avLst/>
          </a:prstGeom>
        </p:spPr>
        <p:txBody>
          <a:bodyPr spcFirstLastPara="1" wrap="square" lIns="91425" tIns="91425" rIns="91425" bIns="91425" anchor="ctr" anchorCtr="0">
            <a:no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Textual Description For </a:t>
            </a:r>
            <a:r>
              <a:rPr lang="en-US" b="1" dirty="0">
                <a:solidFill>
                  <a:srgbClr val="000000"/>
                </a:solidFill>
                <a:latin typeface="Times New Roman" panose="02020603050405020304" pitchFamily="18" charset="0"/>
                <a:ea typeface="Times New Roman" panose="02020603050405020304" pitchFamily="18" charset="0"/>
              </a:rPr>
              <a:t>E</a:t>
            </a:r>
            <a:r>
              <a:rPr lang="en-US" sz="2800" b="1" dirty="0">
                <a:solidFill>
                  <a:srgbClr val="000000"/>
                </a:solidFill>
                <a:effectLst/>
                <a:latin typeface="Times New Roman" panose="02020603050405020304" pitchFamily="18" charset="0"/>
                <a:ea typeface="Times New Roman" panose="02020603050405020304" pitchFamily="18" charset="0"/>
              </a:rPr>
              <a:t>ach </a:t>
            </a:r>
            <a:r>
              <a:rPr lang="en-US" b="1" dirty="0">
                <a:solidFill>
                  <a:srgbClr val="000000"/>
                </a:solidFill>
                <a:latin typeface="Times New Roman" panose="02020603050405020304" pitchFamily="18" charset="0"/>
                <a:ea typeface="Times New Roman" panose="02020603050405020304" pitchFamily="18" charset="0"/>
              </a:rPr>
              <a:t>U</a:t>
            </a:r>
            <a:r>
              <a:rPr lang="en-US" sz="2800" b="1" dirty="0">
                <a:solidFill>
                  <a:srgbClr val="000000"/>
                </a:solidFill>
                <a:effectLst/>
                <a:latin typeface="Times New Roman" panose="02020603050405020304" pitchFamily="18" charset="0"/>
                <a:ea typeface="Times New Roman" panose="02020603050405020304" pitchFamily="18" charset="0"/>
              </a:rPr>
              <a:t>se </a:t>
            </a:r>
            <a:r>
              <a:rPr lang="en-US" b="1" dirty="0">
                <a:solidFill>
                  <a:srgbClr val="000000"/>
                </a:solidFill>
                <a:latin typeface="Times New Roman" panose="02020603050405020304" pitchFamily="18" charset="0"/>
                <a:ea typeface="Times New Roman" panose="02020603050405020304" pitchFamily="18" charset="0"/>
              </a:rPr>
              <a:t>C</a:t>
            </a:r>
            <a:r>
              <a:rPr lang="en-US" sz="2800" b="1" dirty="0">
                <a:solidFill>
                  <a:srgbClr val="000000"/>
                </a:solidFill>
                <a:effectLst/>
                <a:latin typeface="Times New Roman" panose="02020603050405020304" pitchFamily="18" charset="0"/>
                <a:ea typeface="Times New Roman" panose="02020603050405020304" pitchFamily="18" charset="0"/>
              </a:rPr>
              <a:t>ase </a:t>
            </a:r>
            <a:endParaRPr lang="en-US" dirty="0"/>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3" name="Picture 2">
            <a:extLst>
              <a:ext uri="{FF2B5EF4-FFF2-40B4-BE49-F238E27FC236}">
                <a16:creationId xmlns:a16="http://schemas.microsoft.com/office/drawing/2014/main" id="{048CCF25-D40F-4820-9E69-0F4B96DB89E0}"/>
              </a:ext>
            </a:extLst>
          </p:cNvPr>
          <p:cNvPicPr>
            <a:picLocks noChangeAspect="1"/>
          </p:cNvPicPr>
          <p:nvPr/>
        </p:nvPicPr>
        <p:blipFill>
          <a:blip r:embed="rId2"/>
          <a:stretch>
            <a:fillRect/>
          </a:stretch>
        </p:blipFill>
        <p:spPr>
          <a:xfrm>
            <a:off x="1407829" y="951902"/>
            <a:ext cx="6466417" cy="3220047"/>
          </a:xfrm>
          <a:prstGeom prst="rect">
            <a:avLst/>
          </a:prstGeom>
        </p:spPr>
      </p:pic>
    </p:spTree>
    <p:extLst>
      <p:ext uri="{BB962C8B-B14F-4D97-AF65-F5344CB8AC3E}">
        <p14:creationId xmlns:p14="http://schemas.microsoft.com/office/powerpoint/2010/main" val="1696090686"/>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Functional requirements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8" name="TextBox 7">
            <a:extLst>
              <a:ext uri="{FF2B5EF4-FFF2-40B4-BE49-F238E27FC236}">
                <a16:creationId xmlns:a16="http://schemas.microsoft.com/office/drawing/2014/main" id="{7BF6CBFB-7C98-4188-AD80-FA04317B06D1}"/>
              </a:ext>
            </a:extLst>
          </p:cNvPr>
          <p:cNvSpPr txBox="1"/>
          <p:nvPr/>
        </p:nvSpPr>
        <p:spPr>
          <a:xfrm>
            <a:off x="1249244" y="1287809"/>
            <a:ext cx="6328342" cy="1792478"/>
          </a:xfrm>
          <a:prstGeom prst="rect">
            <a:avLst/>
          </a:prstGeom>
          <a:noFill/>
        </p:spPr>
        <p:txBody>
          <a:bodyPr wrap="square">
            <a:spAutoFit/>
          </a:bodyPr>
          <a:lstStyle/>
          <a:p>
            <a:pPr>
              <a:lnSpc>
                <a:spcPct val="103000"/>
              </a:lnSpc>
              <a:spcAft>
                <a:spcPts val="40"/>
              </a:spcAft>
              <a:tabLst>
                <a:tab pos="1330960" algn="ctr"/>
              </a:tabLst>
            </a:pPr>
            <a:r>
              <a:rPr lang="en-US" sz="1800" dirty="0">
                <a:solidFill>
                  <a:srgbClr val="000000"/>
                </a:solidFill>
                <a:effectLst/>
                <a:latin typeface="Times New Roman" panose="02020603050405020304" pitchFamily="18" charset="0"/>
                <a:ea typeface="Calibri" panose="020F0502020204030204" pitchFamily="34" charset="0"/>
              </a:rPr>
              <a:t>+ Business partners can log in and buy goods, After the purchase is complete, they can pay in many ways.</a:t>
            </a:r>
            <a:endParaRPr lang="en-US" sz="1800" dirty="0">
              <a:solidFill>
                <a:srgbClr val="000000"/>
              </a:solidFill>
              <a:effectLst/>
              <a:latin typeface="Calibri" panose="020F0502020204030204" pitchFamily="34" charset="0"/>
              <a:ea typeface="Calibri" panose="020F0502020204030204" pitchFamily="34" charset="0"/>
            </a:endParaRPr>
          </a:p>
          <a:p>
            <a:pPr>
              <a:lnSpc>
                <a:spcPct val="103000"/>
              </a:lnSpc>
              <a:spcAft>
                <a:spcPts val="40"/>
              </a:spcAft>
              <a:tabLst>
                <a:tab pos="1330960" algn="ctr"/>
              </a:tabLst>
            </a:pPr>
            <a:r>
              <a:rPr lang="en-US" sz="1800" dirty="0">
                <a:solidFill>
                  <a:srgbClr val="000000"/>
                </a:solidFill>
                <a:effectLst/>
                <a:latin typeface="Times New Roman" panose="02020603050405020304" pitchFamily="18" charset="0"/>
                <a:ea typeface="Calibri" panose="020F0502020204030204" pitchFamily="34" charset="0"/>
              </a:rPr>
              <a:t>+ Purchase information will be clearly displayed and will be accompanied by a delivery note</a:t>
            </a:r>
            <a:endParaRPr lang="en-US" sz="1800" dirty="0">
              <a:solidFill>
                <a:srgbClr val="000000"/>
              </a:solidFill>
              <a:effectLst/>
              <a:latin typeface="Calibri" panose="020F0502020204030204" pitchFamily="34" charset="0"/>
              <a:ea typeface="Calibri" panose="020F0502020204030204" pitchFamily="34" charset="0"/>
            </a:endParaRPr>
          </a:p>
          <a:p>
            <a:pPr>
              <a:lnSpc>
                <a:spcPct val="103000"/>
              </a:lnSpc>
              <a:spcAft>
                <a:spcPts val="40"/>
              </a:spcAft>
              <a:tabLst>
                <a:tab pos="1330960" algn="ctr"/>
              </a:tabLst>
            </a:pPr>
            <a:r>
              <a:rPr lang="en-US" sz="1800" dirty="0">
                <a:solidFill>
                  <a:srgbClr val="000000"/>
                </a:solidFill>
                <a:effectLst/>
                <a:latin typeface="Times New Roman" panose="02020603050405020304" pitchFamily="18" charset="0"/>
                <a:ea typeface="Calibri" panose="020F0502020204030204" pitchFamily="34" charset="0"/>
              </a:rPr>
              <a:t>+ The accountant can review the imported goods, the accountant can make the delivery note</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42535823"/>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Non-functional requirements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8" name="TextBox 7">
            <a:extLst>
              <a:ext uri="{FF2B5EF4-FFF2-40B4-BE49-F238E27FC236}">
                <a16:creationId xmlns:a16="http://schemas.microsoft.com/office/drawing/2014/main" id="{7BF6CBFB-7C98-4188-AD80-FA04317B06D1}"/>
              </a:ext>
            </a:extLst>
          </p:cNvPr>
          <p:cNvSpPr txBox="1"/>
          <p:nvPr/>
        </p:nvSpPr>
        <p:spPr>
          <a:xfrm>
            <a:off x="1249244" y="1120449"/>
            <a:ext cx="6328342" cy="1792478"/>
          </a:xfrm>
          <a:prstGeom prst="rect">
            <a:avLst/>
          </a:prstGeom>
          <a:noFill/>
        </p:spPr>
        <p:txBody>
          <a:bodyPr wrap="square">
            <a:spAutoFit/>
          </a:bodyPr>
          <a:lstStyle/>
          <a:p>
            <a:pPr marL="342900" lvl="0" indent="-342900">
              <a:lnSpc>
                <a:spcPct val="103000"/>
              </a:lnSpc>
              <a:spcAft>
                <a:spcPts val="40"/>
              </a:spcAft>
              <a:buFont typeface="Symbol" panose="05050102010706020507" pitchFamily="18" charset="2"/>
              <a:buChar char=""/>
              <a:tabLst>
                <a:tab pos="1481455" algn="ctr"/>
              </a:tabLst>
            </a:pPr>
            <a:r>
              <a:rPr lang="en-US" sz="1800" dirty="0">
                <a:solidFill>
                  <a:srgbClr val="000000"/>
                </a:solidFill>
                <a:effectLst/>
                <a:latin typeface="Times New Roman" panose="02020603050405020304" pitchFamily="18" charset="0"/>
                <a:ea typeface="Calibri" panose="020F0502020204030204" pitchFamily="34" charset="0"/>
              </a:rPr>
              <a:t>Business partners can only post to the system when they already have an account of the supplier company</a:t>
            </a:r>
            <a:endParaRPr lang="en-US"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3000"/>
              </a:lnSpc>
              <a:spcAft>
                <a:spcPts val="40"/>
              </a:spcAft>
              <a:buFont typeface="Symbol" panose="05050102010706020507" pitchFamily="18" charset="2"/>
              <a:buChar char=""/>
              <a:tabLst>
                <a:tab pos="1481455" algn="ctr"/>
              </a:tabLst>
            </a:pPr>
            <a:r>
              <a:rPr lang="en-US" sz="1800" dirty="0">
                <a:solidFill>
                  <a:srgbClr val="000000"/>
                </a:solidFill>
                <a:effectLst/>
                <a:latin typeface="Times New Roman" panose="02020603050405020304" pitchFamily="18" charset="0"/>
                <a:ea typeface="Calibri" panose="020F0502020204030204" pitchFamily="34" charset="0"/>
              </a:rPr>
              <a:t>The system requires the user to have a network connection</a:t>
            </a:r>
            <a:endParaRPr lang="en-US"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3000"/>
              </a:lnSpc>
              <a:spcAft>
                <a:spcPts val="40"/>
              </a:spcAft>
              <a:buFont typeface="Symbol" panose="05050102010706020507" pitchFamily="18" charset="2"/>
              <a:buChar char=""/>
              <a:tabLst>
                <a:tab pos="1481455" algn="ctr"/>
              </a:tabLst>
            </a:pPr>
            <a:r>
              <a:rPr lang="en-US" sz="1800" dirty="0">
                <a:solidFill>
                  <a:srgbClr val="000000"/>
                </a:solidFill>
                <a:effectLst/>
                <a:latin typeface="Times New Roman" panose="02020603050405020304" pitchFamily="18" charset="0"/>
                <a:ea typeface="Calibri" panose="020F0502020204030204" pitchFamily="34" charset="0"/>
              </a:rPr>
              <a:t>The delivery note can only be made if the business partner has already paid</a:t>
            </a:r>
            <a:endParaRPr lang="en-US"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Items are only visible on the web while in stock.</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01265807"/>
      </p:ext>
    </p:extLst>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140714" y="1795235"/>
            <a:ext cx="4862571" cy="1987986"/>
          </a:xfrm>
          <a:prstGeom prst="rect">
            <a:avLst/>
          </a:prstGeom>
        </p:spPr>
        <p:txBody>
          <a:bodyPr spcFirstLastPara="1" wrap="square" lIns="91425" tIns="91425" rIns="91425" bIns="91425" anchor="ctr" anchorCtr="0">
            <a:noAutofit/>
          </a:bodyPr>
          <a:lstStyle/>
          <a:p>
            <a:pPr>
              <a:lnSpc>
                <a:spcPct val="115000"/>
              </a:lnSpc>
            </a:pPr>
            <a:r>
              <a:rPr lang="en-US" sz="3200" b="1" dirty="0">
                <a:solidFill>
                  <a:schemeClr val="tx1"/>
                </a:solidFill>
                <a:latin typeface="+mj-lt"/>
              </a:rPr>
              <a:t>ARCHITECTURE</a:t>
            </a:r>
            <a:endParaRPr lang="en-US" sz="1200" b="1" dirty="0">
              <a:solidFill>
                <a:schemeClr val="tx1"/>
              </a:solidFill>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04</a:t>
            </a:r>
            <a:endParaRPr sz="6000" dirty="0"/>
          </a:p>
        </p:txBody>
      </p:sp>
    </p:spTree>
    <p:extLst>
      <p:ext uri="{BB962C8B-B14F-4D97-AF65-F5344CB8AC3E}">
        <p14:creationId xmlns:p14="http://schemas.microsoft.com/office/powerpoint/2010/main" val="23929550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06444" y="719962"/>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Architectural style(s) used</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8" name="TextBox 7">
            <a:extLst>
              <a:ext uri="{FF2B5EF4-FFF2-40B4-BE49-F238E27FC236}">
                <a16:creationId xmlns:a16="http://schemas.microsoft.com/office/drawing/2014/main" id="{7BF6CBFB-7C98-4188-AD80-FA04317B06D1}"/>
              </a:ext>
            </a:extLst>
          </p:cNvPr>
          <p:cNvSpPr txBox="1"/>
          <p:nvPr/>
        </p:nvSpPr>
        <p:spPr>
          <a:xfrm>
            <a:off x="1407829" y="1672913"/>
            <a:ext cx="6328342" cy="1792478"/>
          </a:xfrm>
          <a:prstGeom prst="rect">
            <a:avLst/>
          </a:prstGeom>
          <a:noFill/>
        </p:spPr>
        <p:txBody>
          <a:bodyPr wrap="square">
            <a:spAutoFit/>
          </a:bodyPr>
          <a:lstStyle/>
          <a:p>
            <a:pPr>
              <a:lnSpc>
                <a:spcPct val="103000"/>
              </a:lnSpc>
              <a:spcAft>
                <a:spcPts val="40"/>
              </a:spcAft>
              <a:tabLst>
                <a:tab pos="1396365" algn="ctr"/>
              </a:tabLst>
            </a:pPr>
            <a:r>
              <a:rPr lang="en-US" sz="1800" dirty="0">
                <a:solidFill>
                  <a:srgbClr val="000000"/>
                </a:solidFill>
                <a:effectLst/>
                <a:latin typeface="Times New Roman" panose="02020603050405020304" pitchFamily="18" charset="0"/>
                <a:ea typeface="Times New Roman" panose="02020603050405020304" pitchFamily="18" charset="0"/>
              </a:rPr>
              <a:t>-We use MVC Architecture. Model view controller (MVC) is a software design pattern commonly used for developing user interfaces that divide the related program logic into three interconnected elements. This is done to separate internal representations of information from the ways information is presented to and accepted from the user</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19907778"/>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477844" y="357725"/>
            <a:ext cx="6065936"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Rationale for your architectural style and model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8" name="TextBox 7">
            <a:extLst>
              <a:ext uri="{FF2B5EF4-FFF2-40B4-BE49-F238E27FC236}">
                <a16:creationId xmlns:a16="http://schemas.microsoft.com/office/drawing/2014/main" id="{7BF6CBFB-7C98-4188-AD80-FA04317B06D1}"/>
              </a:ext>
            </a:extLst>
          </p:cNvPr>
          <p:cNvSpPr txBox="1"/>
          <p:nvPr/>
        </p:nvSpPr>
        <p:spPr>
          <a:xfrm>
            <a:off x="1215438" y="1242025"/>
            <a:ext cx="6328342" cy="3359446"/>
          </a:xfrm>
          <a:prstGeom prst="rect">
            <a:avLst/>
          </a:prstGeom>
          <a:noFill/>
        </p:spPr>
        <p:txBody>
          <a:bodyPr wrap="square">
            <a:spAutoFit/>
          </a:bodyPr>
          <a:lstStyle/>
          <a:p>
            <a:pPr marL="342900" lvl="0" indent="-342900">
              <a:lnSpc>
                <a:spcPct val="107000"/>
              </a:lnSpc>
              <a:spcAft>
                <a:spcPts val="20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MVC is an architectural pattern which means it rules the whole architecture of the applications. Even though often it is known as design pattern but we may be wrong if we refer it only as a design pattern because design patterns are used to solve a specific technical problem, whereas architecture pattern is used for solving architectural problems, so it affects the entire architecture of our application.</a:t>
            </a:r>
            <a:endParaRPr lang="en-US" dirty="0">
              <a:solidFill>
                <a:srgbClr val="000000"/>
              </a:solidFill>
              <a:effectLst/>
              <a:latin typeface="Calibri" panose="020F0502020204030204" pitchFamily="34" charset="0"/>
              <a:ea typeface="Calibri" panose="020F0502020204030204" pitchFamily="34" charset="0"/>
            </a:endParaRPr>
          </a:p>
          <a:p>
            <a:pPr marL="457200">
              <a:lnSpc>
                <a:spcPct val="107000"/>
              </a:lnSpc>
              <a:spcAft>
                <a:spcPts val="200"/>
              </a:spcAft>
            </a:pPr>
            <a:r>
              <a:rPr lang="en-US" dirty="0">
                <a:solidFill>
                  <a:srgbClr val="000000"/>
                </a:solidFill>
                <a:effectLst/>
                <a:latin typeface="Times New Roman" panose="02020603050405020304" pitchFamily="18" charset="0"/>
                <a:ea typeface="Times New Roman" panose="02020603050405020304" pitchFamily="18" charset="0"/>
              </a:rPr>
              <a:t> </a:t>
            </a:r>
            <a:endParaRPr lang="en-US"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20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It is known as the lowest level which means it is responsible for maintaining data. Handle data logically so it basically deals with data. The model is actually connected to the database so anything you do with data. Adding or retrieving data is done in the model component. It responds to the controller requests because the controller never talks to the database by itself. The model talks to the database back and forth and then it gives the needed data to the controller. Note: the model never communicated with the view directly.</a:t>
            </a:r>
            <a:endParaRPr lang="en-US"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68485916"/>
      </p:ext>
    </p:extLst>
  </p:cSld>
  <p:clrMapOvr>
    <a:masterClrMapping/>
  </p:clrMapOvr>
  <p:transition spd="slow">
    <p:wheel spokes="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140714" y="1795235"/>
            <a:ext cx="4862571" cy="1987986"/>
          </a:xfrm>
          <a:prstGeom prst="rect">
            <a:avLst/>
          </a:prstGeom>
        </p:spPr>
        <p:txBody>
          <a:bodyPr spcFirstLastPara="1" wrap="square" lIns="91425" tIns="91425" rIns="91425" bIns="91425" anchor="ctr" anchorCtr="0">
            <a:noAutofit/>
          </a:bodyPr>
          <a:lstStyle/>
          <a:p>
            <a:pPr>
              <a:lnSpc>
                <a:spcPct val="115000"/>
              </a:lnSpc>
            </a:pPr>
            <a:r>
              <a:rPr lang="en-US" sz="3200" b="1" dirty="0">
                <a:solidFill>
                  <a:schemeClr val="tx1"/>
                </a:solidFill>
                <a:latin typeface="+mj-lt"/>
              </a:rPr>
              <a:t>DESIGN</a:t>
            </a:r>
            <a:endParaRPr lang="en-US" sz="1200" b="1" dirty="0">
              <a:solidFill>
                <a:schemeClr val="tx1"/>
              </a:solidFill>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05</a:t>
            </a:r>
            <a:endParaRPr sz="6000" dirty="0"/>
          </a:p>
        </p:txBody>
      </p:sp>
    </p:spTree>
    <p:extLst>
      <p:ext uri="{BB962C8B-B14F-4D97-AF65-F5344CB8AC3E}">
        <p14:creationId xmlns:p14="http://schemas.microsoft.com/office/powerpoint/2010/main" val="4197160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Database Design</a:t>
            </a:r>
            <a:r>
              <a:rPr lang="en-US" dirty="0">
                <a:solidFill>
                  <a:srgbClr val="000000"/>
                </a:solidFill>
                <a:effectLst/>
                <a:latin typeface="+mj-lt"/>
                <a:ea typeface="Times New Roman" panose="02020603050405020304" pitchFamily="18" charset="0"/>
              </a:rPr>
              <a:t>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2D7FCD39-DFC4-4DDE-9751-E868B404C781}"/>
              </a:ext>
            </a:extLst>
          </p:cNvPr>
          <p:cNvPicPr>
            <a:picLocks noChangeAspect="1"/>
          </p:cNvPicPr>
          <p:nvPr/>
        </p:nvPicPr>
        <p:blipFill>
          <a:blip r:embed="rId2"/>
          <a:stretch>
            <a:fillRect/>
          </a:stretch>
        </p:blipFill>
        <p:spPr>
          <a:xfrm>
            <a:off x="1167505" y="784938"/>
            <a:ext cx="6458053" cy="3872787"/>
          </a:xfrm>
          <a:prstGeom prst="rect">
            <a:avLst/>
          </a:prstGeom>
        </p:spPr>
      </p:pic>
    </p:spTree>
    <p:extLst>
      <p:ext uri="{BB962C8B-B14F-4D97-AF65-F5344CB8AC3E}">
        <p14:creationId xmlns:p14="http://schemas.microsoft.com/office/powerpoint/2010/main" val="1670419253"/>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oogle Shape;2114;p37">
            <a:extLst>
              <a:ext uri="{FF2B5EF4-FFF2-40B4-BE49-F238E27FC236}">
                <a16:creationId xmlns:a16="http://schemas.microsoft.com/office/drawing/2014/main" id="{A6109C8C-2A3E-4432-B5D4-07F28F08759A}"/>
              </a:ext>
            </a:extLst>
          </p:cNvPr>
          <p:cNvGrpSpPr/>
          <p:nvPr/>
        </p:nvGrpSpPr>
        <p:grpSpPr>
          <a:xfrm>
            <a:off x="1167075" y="1360174"/>
            <a:ext cx="635100" cy="733490"/>
            <a:chOff x="731647" y="1650460"/>
            <a:chExt cx="635100" cy="733490"/>
          </a:xfrm>
        </p:grpSpPr>
        <p:grpSp>
          <p:nvGrpSpPr>
            <p:cNvPr id="13" name="Google Shape;2115;p37">
              <a:extLst>
                <a:ext uri="{FF2B5EF4-FFF2-40B4-BE49-F238E27FC236}">
                  <a16:creationId xmlns:a16="http://schemas.microsoft.com/office/drawing/2014/main" id="{BCE312F0-9522-461B-A604-B639583A158E}"/>
                </a:ext>
              </a:extLst>
            </p:cNvPr>
            <p:cNvGrpSpPr/>
            <p:nvPr/>
          </p:nvGrpSpPr>
          <p:grpSpPr>
            <a:xfrm>
              <a:off x="731647" y="1650460"/>
              <a:ext cx="635100" cy="635100"/>
              <a:chOff x="917231" y="1827973"/>
              <a:chExt cx="635100" cy="635100"/>
            </a:xfrm>
          </p:grpSpPr>
          <p:sp>
            <p:nvSpPr>
              <p:cNvPr id="18" name="Google Shape;2116;p37">
                <a:extLst>
                  <a:ext uri="{FF2B5EF4-FFF2-40B4-BE49-F238E27FC236}">
                    <a16:creationId xmlns:a16="http://schemas.microsoft.com/office/drawing/2014/main" id="{88D59928-6598-4651-A4BE-8BD399614582}"/>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17;p37">
                <a:extLst>
                  <a:ext uri="{FF2B5EF4-FFF2-40B4-BE49-F238E27FC236}">
                    <a16:creationId xmlns:a16="http://schemas.microsoft.com/office/drawing/2014/main" id="{D641463F-C2CC-4C40-AF17-9ACFEDB13020}"/>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118;p37">
              <a:extLst>
                <a:ext uri="{FF2B5EF4-FFF2-40B4-BE49-F238E27FC236}">
                  <a16:creationId xmlns:a16="http://schemas.microsoft.com/office/drawing/2014/main" id="{3F74D8BB-9823-4623-AD40-1B9FB7F3E723}"/>
                </a:ext>
              </a:extLst>
            </p:cNvPr>
            <p:cNvGrpSpPr/>
            <p:nvPr/>
          </p:nvGrpSpPr>
          <p:grpSpPr>
            <a:xfrm>
              <a:off x="961679" y="2356951"/>
              <a:ext cx="175013" cy="27000"/>
              <a:chOff x="5662375" y="212375"/>
              <a:chExt cx="175013" cy="27000"/>
            </a:xfrm>
          </p:grpSpPr>
          <p:sp>
            <p:nvSpPr>
              <p:cNvPr id="15" name="Google Shape;2119;p37">
                <a:extLst>
                  <a:ext uri="{FF2B5EF4-FFF2-40B4-BE49-F238E27FC236}">
                    <a16:creationId xmlns:a16="http://schemas.microsoft.com/office/drawing/2014/main" id="{C1AB78D8-9BD3-4AE3-AB7B-5F993E7B246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20;p37">
                <a:extLst>
                  <a:ext uri="{FF2B5EF4-FFF2-40B4-BE49-F238E27FC236}">
                    <a16:creationId xmlns:a16="http://schemas.microsoft.com/office/drawing/2014/main" id="{CFBBD5B6-3119-4461-90BF-D3FB3748647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21;p37">
                <a:extLst>
                  <a:ext uri="{FF2B5EF4-FFF2-40B4-BE49-F238E27FC236}">
                    <a16:creationId xmlns:a16="http://schemas.microsoft.com/office/drawing/2014/main" id="{C6C15D7F-E843-477F-8BD9-38269D02F711}"/>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2285772" y="373607"/>
            <a:ext cx="4122171"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n-lt"/>
              </a:rPr>
              <a:t>TABLE OF CONTENT</a:t>
            </a:r>
            <a:endParaRPr dirty="0">
              <a:latin typeface="+mn-lt"/>
            </a:endParaRPr>
          </a:p>
        </p:txBody>
      </p:sp>
      <p:sp>
        <p:nvSpPr>
          <p:cNvPr id="37" name="Google Shape;2141;p37">
            <a:extLst>
              <a:ext uri="{FF2B5EF4-FFF2-40B4-BE49-F238E27FC236}">
                <a16:creationId xmlns:a16="http://schemas.microsoft.com/office/drawing/2014/main" id="{E4873B4C-4404-48F9-9607-F8D0CA744A35}"/>
              </a:ext>
            </a:extLst>
          </p:cNvPr>
          <p:cNvSpPr txBox="1">
            <a:spLocks/>
          </p:cNvSpPr>
          <p:nvPr/>
        </p:nvSpPr>
        <p:spPr>
          <a:xfrm>
            <a:off x="2099636" y="1333174"/>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Introduction.</a:t>
            </a:r>
          </a:p>
          <a:p>
            <a:pPr>
              <a:lnSpc>
                <a:spcPct val="115000"/>
              </a:lnSpc>
            </a:pPr>
            <a:endParaRPr lang="en-US" dirty="0">
              <a:solidFill>
                <a:schemeClr val="tx1"/>
              </a:solidFill>
            </a:endParaRPr>
          </a:p>
        </p:txBody>
      </p:sp>
      <p:grpSp>
        <p:nvGrpSpPr>
          <p:cNvPr id="47" name="Google Shape;2114;p37">
            <a:extLst>
              <a:ext uri="{FF2B5EF4-FFF2-40B4-BE49-F238E27FC236}">
                <a16:creationId xmlns:a16="http://schemas.microsoft.com/office/drawing/2014/main" id="{02CBE689-321A-4F4F-96C9-EC71010F4599}"/>
              </a:ext>
            </a:extLst>
          </p:cNvPr>
          <p:cNvGrpSpPr/>
          <p:nvPr/>
        </p:nvGrpSpPr>
        <p:grpSpPr>
          <a:xfrm>
            <a:off x="4786400" y="1336775"/>
            <a:ext cx="635100" cy="733490"/>
            <a:chOff x="731647" y="1650460"/>
            <a:chExt cx="635100" cy="733490"/>
          </a:xfrm>
        </p:grpSpPr>
        <p:grpSp>
          <p:nvGrpSpPr>
            <p:cNvPr id="48" name="Google Shape;2115;p37">
              <a:extLst>
                <a:ext uri="{FF2B5EF4-FFF2-40B4-BE49-F238E27FC236}">
                  <a16:creationId xmlns:a16="http://schemas.microsoft.com/office/drawing/2014/main" id="{2AE337CF-DB13-48B9-B18F-048816643029}"/>
                </a:ext>
              </a:extLst>
            </p:cNvPr>
            <p:cNvGrpSpPr/>
            <p:nvPr/>
          </p:nvGrpSpPr>
          <p:grpSpPr>
            <a:xfrm>
              <a:off x="731647" y="1650460"/>
              <a:ext cx="635100" cy="635100"/>
              <a:chOff x="917231" y="1827973"/>
              <a:chExt cx="635100" cy="635100"/>
            </a:xfrm>
          </p:grpSpPr>
          <p:sp>
            <p:nvSpPr>
              <p:cNvPr id="53" name="Google Shape;2116;p37">
                <a:extLst>
                  <a:ext uri="{FF2B5EF4-FFF2-40B4-BE49-F238E27FC236}">
                    <a16:creationId xmlns:a16="http://schemas.microsoft.com/office/drawing/2014/main" id="{36413097-A9EA-4FC2-91B3-EC83D5C90407}"/>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17;p37">
                <a:extLst>
                  <a:ext uri="{FF2B5EF4-FFF2-40B4-BE49-F238E27FC236}">
                    <a16:creationId xmlns:a16="http://schemas.microsoft.com/office/drawing/2014/main" id="{F4DE58F5-3DEF-4E15-86E2-657D0628CC6F}"/>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118;p37">
              <a:extLst>
                <a:ext uri="{FF2B5EF4-FFF2-40B4-BE49-F238E27FC236}">
                  <a16:creationId xmlns:a16="http://schemas.microsoft.com/office/drawing/2014/main" id="{F718F034-BA2F-49F6-9709-AD6364D32E6B}"/>
                </a:ext>
              </a:extLst>
            </p:cNvPr>
            <p:cNvGrpSpPr/>
            <p:nvPr/>
          </p:nvGrpSpPr>
          <p:grpSpPr>
            <a:xfrm>
              <a:off x="961679" y="2356951"/>
              <a:ext cx="175013" cy="27000"/>
              <a:chOff x="5662375" y="212375"/>
              <a:chExt cx="175013" cy="27000"/>
            </a:xfrm>
          </p:grpSpPr>
          <p:sp>
            <p:nvSpPr>
              <p:cNvPr id="50" name="Google Shape;2119;p37">
                <a:extLst>
                  <a:ext uri="{FF2B5EF4-FFF2-40B4-BE49-F238E27FC236}">
                    <a16:creationId xmlns:a16="http://schemas.microsoft.com/office/drawing/2014/main" id="{8BBF3F54-CB98-488E-9553-8C7289EBA4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2120;p37">
                <a:extLst>
                  <a:ext uri="{FF2B5EF4-FFF2-40B4-BE49-F238E27FC236}">
                    <a16:creationId xmlns:a16="http://schemas.microsoft.com/office/drawing/2014/main" id="{6F2C2E86-24FC-42E6-9581-2A35CB159FB3}"/>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2" name="Google Shape;2121;p37">
                <a:extLst>
                  <a:ext uri="{FF2B5EF4-FFF2-40B4-BE49-F238E27FC236}">
                    <a16:creationId xmlns:a16="http://schemas.microsoft.com/office/drawing/2014/main" id="{7F62DC07-92D2-4E66-8404-C8868F7BC50C}"/>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55" name="Google Shape;2148;p37">
            <a:extLst>
              <a:ext uri="{FF2B5EF4-FFF2-40B4-BE49-F238E27FC236}">
                <a16:creationId xmlns:a16="http://schemas.microsoft.com/office/drawing/2014/main" id="{8BE0E5D3-39E7-45E4-97C6-1D6D87856F70}"/>
              </a:ext>
            </a:extLst>
          </p:cNvPr>
          <p:cNvSpPr txBox="1">
            <a:spLocks/>
          </p:cNvSpPr>
          <p:nvPr/>
        </p:nvSpPr>
        <p:spPr>
          <a:xfrm>
            <a:off x="4868569" y="1487683"/>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04</a:t>
            </a:r>
          </a:p>
        </p:txBody>
      </p:sp>
      <p:grpSp>
        <p:nvGrpSpPr>
          <p:cNvPr id="56" name="Google Shape;2114;p37">
            <a:extLst>
              <a:ext uri="{FF2B5EF4-FFF2-40B4-BE49-F238E27FC236}">
                <a16:creationId xmlns:a16="http://schemas.microsoft.com/office/drawing/2014/main" id="{BD90E5A0-A093-4BD3-9B2F-7BA1E1B7A4CD}"/>
              </a:ext>
            </a:extLst>
          </p:cNvPr>
          <p:cNvGrpSpPr/>
          <p:nvPr/>
        </p:nvGrpSpPr>
        <p:grpSpPr>
          <a:xfrm>
            <a:off x="4786400" y="2435243"/>
            <a:ext cx="635100" cy="733490"/>
            <a:chOff x="731647" y="1650460"/>
            <a:chExt cx="635100" cy="733490"/>
          </a:xfrm>
        </p:grpSpPr>
        <p:grpSp>
          <p:nvGrpSpPr>
            <p:cNvPr id="57" name="Google Shape;2115;p37">
              <a:extLst>
                <a:ext uri="{FF2B5EF4-FFF2-40B4-BE49-F238E27FC236}">
                  <a16:creationId xmlns:a16="http://schemas.microsoft.com/office/drawing/2014/main" id="{64C947E4-CBD8-467D-894C-BB7922CF5560}"/>
                </a:ext>
              </a:extLst>
            </p:cNvPr>
            <p:cNvGrpSpPr/>
            <p:nvPr/>
          </p:nvGrpSpPr>
          <p:grpSpPr>
            <a:xfrm>
              <a:off x="731647" y="1650460"/>
              <a:ext cx="635100" cy="635100"/>
              <a:chOff x="917231" y="1827973"/>
              <a:chExt cx="635100" cy="635100"/>
            </a:xfrm>
          </p:grpSpPr>
          <p:sp>
            <p:nvSpPr>
              <p:cNvPr id="62" name="Google Shape;2116;p37">
                <a:extLst>
                  <a:ext uri="{FF2B5EF4-FFF2-40B4-BE49-F238E27FC236}">
                    <a16:creationId xmlns:a16="http://schemas.microsoft.com/office/drawing/2014/main" id="{1E5DA69E-07ED-4D62-BBB6-F2DA4D14EAD7}"/>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17;p37">
                <a:extLst>
                  <a:ext uri="{FF2B5EF4-FFF2-40B4-BE49-F238E27FC236}">
                    <a16:creationId xmlns:a16="http://schemas.microsoft.com/office/drawing/2014/main" id="{6BFE8747-A0F5-4887-972D-046D4CC0B341}"/>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2118;p37">
              <a:extLst>
                <a:ext uri="{FF2B5EF4-FFF2-40B4-BE49-F238E27FC236}">
                  <a16:creationId xmlns:a16="http://schemas.microsoft.com/office/drawing/2014/main" id="{03461AA5-A490-4BBE-9730-EACC6B08CF97}"/>
                </a:ext>
              </a:extLst>
            </p:cNvPr>
            <p:cNvGrpSpPr/>
            <p:nvPr/>
          </p:nvGrpSpPr>
          <p:grpSpPr>
            <a:xfrm>
              <a:off x="961679" y="2356951"/>
              <a:ext cx="175013" cy="27000"/>
              <a:chOff x="5662375" y="212375"/>
              <a:chExt cx="175013" cy="27000"/>
            </a:xfrm>
          </p:grpSpPr>
          <p:sp>
            <p:nvSpPr>
              <p:cNvPr id="59" name="Google Shape;2119;p37">
                <a:extLst>
                  <a:ext uri="{FF2B5EF4-FFF2-40B4-BE49-F238E27FC236}">
                    <a16:creationId xmlns:a16="http://schemas.microsoft.com/office/drawing/2014/main" id="{864A7F7C-06FE-489C-B371-3058DF76BEA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0" name="Google Shape;2120;p37">
                <a:extLst>
                  <a:ext uri="{FF2B5EF4-FFF2-40B4-BE49-F238E27FC236}">
                    <a16:creationId xmlns:a16="http://schemas.microsoft.com/office/drawing/2014/main" id="{EB12C5A3-6D87-48EC-8F37-CEA723366FCC}"/>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1" name="Google Shape;2121;p37">
                <a:extLst>
                  <a:ext uri="{FF2B5EF4-FFF2-40B4-BE49-F238E27FC236}">
                    <a16:creationId xmlns:a16="http://schemas.microsoft.com/office/drawing/2014/main" id="{31896EEB-37A4-4DCA-B140-B4CFE201479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64" name="Google Shape;2148;p37">
            <a:extLst>
              <a:ext uri="{FF2B5EF4-FFF2-40B4-BE49-F238E27FC236}">
                <a16:creationId xmlns:a16="http://schemas.microsoft.com/office/drawing/2014/main" id="{D71F685D-C027-49E9-9D2B-CAF6931A7E67}"/>
              </a:ext>
            </a:extLst>
          </p:cNvPr>
          <p:cNvSpPr txBox="1">
            <a:spLocks/>
          </p:cNvSpPr>
          <p:nvPr/>
        </p:nvSpPr>
        <p:spPr>
          <a:xfrm>
            <a:off x="4868569" y="25861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
        <p:nvSpPr>
          <p:cNvPr id="65" name="Google Shape;2148;p37">
            <a:extLst>
              <a:ext uri="{FF2B5EF4-FFF2-40B4-BE49-F238E27FC236}">
                <a16:creationId xmlns:a16="http://schemas.microsoft.com/office/drawing/2014/main" id="{2A15452C-45CF-49F6-9D6F-DE45CEB4627E}"/>
              </a:ext>
            </a:extLst>
          </p:cNvPr>
          <p:cNvSpPr txBox="1">
            <a:spLocks/>
          </p:cNvSpPr>
          <p:nvPr/>
        </p:nvSpPr>
        <p:spPr>
          <a:xfrm>
            <a:off x="1240844" y="1499286"/>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01</a:t>
            </a:r>
          </a:p>
        </p:txBody>
      </p:sp>
      <p:grpSp>
        <p:nvGrpSpPr>
          <p:cNvPr id="66" name="Google Shape;2114;p37">
            <a:extLst>
              <a:ext uri="{FF2B5EF4-FFF2-40B4-BE49-F238E27FC236}">
                <a16:creationId xmlns:a16="http://schemas.microsoft.com/office/drawing/2014/main" id="{67336810-FFF5-4095-9DA5-33D9353E351D}"/>
              </a:ext>
            </a:extLst>
          </p:cNvPr>
          <p:cNvGrpSpPr/>
          <p:nvPr/>
        </p:nvGrpSpPr>
        <p:grpSpPr>
          <a:xfrm>
            <a:off x="1167075" y="2423440"/>
            <a:ext cx="635100" cy="733490"/>
            <a:chOff x="731647" y="1650460"/>
            <a:chExt cx="635100" cy="733490"/>
          </a:xfrm>
        </p:grpSpPr>
        <p:grpSp>
          <p:nvGrpSpPr>
            <p:cNvPr id="67" name="Google Shape;2115;p37">
              <a:extLst>
                <a:ext uri="{FF2B5EF4-FFF2-40B4-BE49-F238E27FC236}">
                  <a16:creationId xmlns:a16="http://schemas.microsoft.com/office/drawing/2014/main" id="{E3F5A818-46D2-4617-9168-1AF1A389BA09}"/>
                </a:ext>
              </a:extLst>
            </p:cNvPr>
            <p:cNvGrpSpPr/>
            <p:nvPr/>
          </p:nvGrpSpPr>
          <p:grpSpPr>
            <a:xfrm>
              <a:off x="731647" y="1650460"/>
              <a:ext cx="635100" cy="635100"/>
              <a:chOff x="917231" y="1827973"/>
              <a:chExt cx="635100" cy="635100"/>
            </a:xfrm>
          </p:grpSpPr>
          <p:sp>
            <p:nvSpPr>
              <p:cNvPr id="72" name="Google Shape;2116;p37">
                <a:extLst>
                  <a:ext uri="{FF2B5EF4-FFF2-40B4-BE49-F238E27FC236}">
                    <a16:creationId xmlns:a16="http://schemas.microsoft.com/office/drawing/2014/main" id="{2C1388BA-19B0-41F3-B700-C6FD464D6861}"/>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17;p37">
                <a:extLst>
                  <a:ext uri="{FF2B5EF4-FFF2-40B4-BE49-F238E27FC236}">
                    <a16:creationId xmlns:a16="http://schemas.microsoft.com/office/drawing/2014/main" id="{3AD44670-2A6E-40AA-A892-10D9F580C340}"/>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2118;p37">
              <a:extLst>
                <a:ext uri="{FF2B5EF4-FFF2-40B4-BE49-F238E27FC236}">
                  <a16:creationId xmlns:a16="http://schemas.microsoft.com/office/drawing/2014/main" id="{7F12CD69-CBC8-4EC1-8FC4-61E7D8F1BCBD}"/>
                </a:ext>
              </a:extLst>
            </p:cNvPr>
            <p:cNvGrpSpPr/>
            <p:nvPr/>
          </p:nvGrpSpPr>
          <p:grpSpPr>
            <a:xfrm>
              <a:off x="961679" y="2356951"/>
              <a:ext cx="175013" cy="27000"/>
              <a:chOff x="5662375" y="212375"/>
              <a:chExt cx="175013" cy="27000"/>
            </a:xfrm>
          </p:grpSpPr>
          <p:sp>
            <p:nvSpPr>
              <p:cNvPr id="69" name="Google Shape;2119;p37">
                <a:extLst>
                  <a:ext uri="{FF2B5EF4-FFF2-40B4-BE49-F238E27FC236}">
                    <a16:creationId xmlns:a16="http://schemas.microsoft.com/office/drawing/2014/main" id="{D6A5A2F2-21A5-4D58-BF37-5B7FD76249D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0" name="Google Shape;2120;p37">
                <a:extLst>
                  <a:ext uri="{FF2B5EF4-FFF2-40B4-BE49-F238E27FC236}">
                    <a16:creationId xmlns:a16="http://schemas.microsoft.com/office/drawing/2014/main" id="{E5777B80-D34A-407F-B337-D6EB352CA5E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1" name="Google Shape;2121;p37">
                <a:extLst>
                  <a:ext uri="{FF2B5EF4-FFF2-40B4-BE49-F238E27FC236}">
                    <a16:creationId xmlns:a16="http://schemas.microsoft.com/office/drawing/2014/main" id="{951B85B5-F611-4FFD-83C0-289DE40F653D}"/>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grpSp>
        <p:nvGrpSpPr>
          <p:cNvPr id="75" name="Google Shape;2114;p37">
            <a:extLst>
              <a:ext uri="{FF2B5EF4-FFF2-40B4-BE49-F238E27FC236}">
                <a16:creationId xmlns:a16="http://schemas.microsoft.com/office/drawing/2014/main" id="{CAF07582-69EE-4CA8-B250-F42885923E2D}"/>
              </a:ext>
            </a:extLst>
          </p:cNvPr>
          <p:cNvGrpSpPr/>
          <p:nvPr/>
        </p:nvGrpSpPr>
        <p:grpSpPr>
          <a:xfrm>
            <a:off x="1167075" y="3524743"/>
            <a:ext cx="635100" cy="733490"/>
            <a:chOff x="731647" y="1650460"/>
            <a:chExt cx="635100" cy="733490"/>
          </a:xfrm>
        </p:grpSpPr>
        <p:grpSp>
          <p:nvGrpSpPr>
            <p:cNvPr id="76" name="Google Shape;2115;p37">
              <a:extLst>
                <a:ext uri="{FF2B5EF4-FFF2-40B4-BE49-F238E27FC236}">
                  <a16:creationId xmlns:a16="http://schemas.microsoft.com/office/drawing/2014/main" id="{389EEB86-C539-4E1A-B619-5E681E197539}"/>
                </a:ext>
              </a:extLst>
            </p:cNvPr>
            <p:cNvGrpSpPr/>
            <p:nvPr/>
          </p:nvGrpSpPr>
          <p:grpSpPr>
            <a:xfrm>
              <a:off x="731647" y="1650460"/>
              <a:ext cx="635100" cy="635100"/>
              <a:chOff x="917231" y="1827973"/>
              <a:chExt cx="635100" cy="635100"/>
            </a:xfrm>
          </p:grpSpPr>
          <p:sp>
            <p:nvSpPr>
              <p:cNvPr id="81" name="Google Shape;2116;p37">
                <a:extLst>
                  <a:ext uri="{FF2B5EF4-FFF2-40B4-BE49-F238E27FC236}">
                    <a16:creationId xmlns:a16="http://schemas.microsoft.com/office/drawing/2014/main" id="{91C6072F-DA8B-4B60-8CCA-D7A9DEF4BB9B}"/>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17;p37">
                <a:extLst>
                  <a:ext uri="{FF2B5EF4-FFF2-40B4-BE49-F238E27FC236}">
                    <a16:creationId xmlns:a16="http://schemas.microsoft.com/office/drawing/2014/main" id="{4246B0A5-9893-48AA-9653-AE01CEE2C9B4}"/>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118;p37">
              <a:extLst>
                <a:ext uri="{FF2B5EF4-FFF2-40B4-BE49-F238E27FC236}">
                  <a16:creationId xmlns:a16="http://schemas.microsoft.com/office/drawing/2014/main" id="{799E99C0-89C8-4F21-9CA2-B2888FD9FCB1}"/>
                </a:ext>
              </a:extLst>
            </p:cNvPr>
            <p:cNvGrpSpPr/>
            <p:nvPr/>
          </p:nvGrpSpPr>
          <p:grpSpPr>
            <a:xfrm>
              <a:off x="961679" y="2356951"/>
              <a:ext cx="175013" cy="27000"/>
              <a:chOff x="5662375" y="212375"/>
              <a:chExt cx="175013" cy="27000"/>
            </a:xfrm>
          </p:grpSpPr>
          <p:sp>
            <p:nvSpPr>
              <p:cNvPr id="78" name="Google Shape;2119;p37">
                <a:extLst>
                  <a:ext uri="{FF2B5EF4-FFF2-40B4-BE49-F238E27FC236}">
                    <a16:creationId xmlns:a16="http://schemas.microsoft.com/office/drawing/2014/main" id="{C690D16D-929E-40BB-8624-02863864F3D2}"/>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9" name="Google Shape;2120;p37">
                <a:extLst>
                  <a:ext uri="{FF2B5EF4-FFF2-40B4-BE49-F238E27FC236}">
                    <a16:creationId xmlns:a16="http://schemas.microsoft.com/office/drawing/2014/main" id="{00652FCC-DE39-4659-AF6C-8B8AE9B97024}"/>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0" name="Google Shape;2121;p37">
                <a:extLst>
                  <a:ext uri="{FF2B5EF4-FFF2-40B4-BE49-F238E27FC236}">
                    <a16:creationId xmlns:a16="http://schemas.microsoft.com/office/drawing/2014/main" id="{C1D36DD8-7374-4C75-AE8D-65EB80D7991A}"/>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03</a:t>
            </a:r>
          </a:p>
        </p:txBody>
      </p:sp>
      <p:grpSp>
        <p:nvGrpSpPr>
          <p:cNvPr id="93" name="Google Shape;2114;p37">
            <a:extLst>
              <a:ext uri="{FF2B5EF4-FFF2-40B4-BE49-F238E27FC236}">
                <a16:creationId xmlns:a16="http://schemas.microsoft.com/office/drawing/2014/main" id="{1DE90F42-52DB-40ED-B8D3-EF3F6BC0D0B4}"/>
              </a:ext>
            </a:extLst>
          </p:cNvPr>
          <p:cNvGrpSpPr/>
          <p:nvPr/>
        </p:nvGrpSpPr>
        <p:grpSpPr>
          <a:xfrm>
            <a:off x="4799888" y="3531113"/>
            <a:ext cx="635100" cy="733490"/>
            <a:chOff x="731647" y="1650460"/>
            <a:chExt cx="635100" cy="733490"/>
          </a:xfrm>
        </p:grpSpPr>
        <p:grpSp>
          <p:nvGrpSpPr>
            <p:cNvPr id="94" name="Google Shape;2115;p37">
              <a:extLst>
                <a:ext uri="{FF2B5EF4-FFF2-40B4-BE49-F238E27FC236}">
                  <a16:creationId xmlns:a16="http://schemas.microsoft.com/office/drawing/2014/main" id="{941152CF-919F-4120-B625-20DEACE7496E}"/>
                </a:ext>
              </a:extLst>
            </p:cNvPr>
            <p:cNvGrpSpPr/>
            <p:nvPr/>
          </p:nvGrpSpPr>
          <p:grpSpPr>
            <a:xfrm>
              <a:off x="731647" y="1650460"/>
              <a:ext cx="635100" cy="635100"/>
              <a:chOff x="917231" y="1827973"/>
              <a:chExt cx="635100" cy="635100"/>
            </a:xfrm>
          </p:grpSpPr>
          <p:sp>
            <p:nvSpPr>
              <p:cNvPr id="99" name="Google Shape;2116;p37">
                <a:extLst>
                  <a:ext uri="{FF2B5EF4-FFF2-40B4-BE49-F238E27FC236}">
                    <a16:creationId xmlns:a16="http://schemas.microsoft.com/office/drawing/2014/main" id="{12304DA4-3FEC-419E-B21C-0688DE088736}"/>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17;p37">
                <a:extLst>
                  <a:ext uri="{FF2B5EF4-FFF2-40B4-BE49-F238E27FC236}">
                    <a16:creationId xmlns:a16="http://schemas.microsoft.com/office/drawing/2014/main" id="{93322B48-376D-4A23-B7AD-4DEE84B68E67}"/>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2118;p37">
              <a:extLst>
                <a:ext uri="{FF2B5EF4-FFF2-40B4-BE49-F238E27FC236}">
                  <a16:creationId xmlns:a16="http://schemas.microsoft.com/office/drawing/2014/main" id="{89CE3206-DDAC-4829-AF53-6D65FECFF464}"/>
                </a:ext>
              </a:extLst>
            </p:cNvPr>
            <p:cNvGrpSpPr/>
            <p:nvPr/>
          </p:nvGrpSpPr>
          <p:grpSpPr>
            <a:xfrm>
              <a:off x="961679" y="2356951"/>
              <a:ext cx="175013" cy="27000"/>
              <a:chOff x="5662375" y="212375"/>
              <a:chExt cx="175013" cy="27000"/>
            </a:xfrm>
          </p:grpSpPr>
          <p:sp>
            <p:nvSpPr>
              <p:cNvPr id="96" name="Google Shape;2119;p37">
                <a:extLst>
                  <a:ext uri="{FF2B5EF4-FFF2-40B4-BE49-F238E27FC236}">
                    <a16:creationId xmlns:a16="http://schemas.microsoft.com/office/drawing/2014/main" id="{52AA94A3-3F54-4BC1-9C98-ED1ADE306F2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7" name="Google Shape;2120;p37">
                <a:extLst>
                  <a:ext uri="{FF2B5EF4-FFF2-40B4-BE49-F238E27FC236}">
                    <a16:creationId xmlns:a16="http://schemas.microsoft.com/office/drawing/2014/main" id="{97DD2CA1-998F-4203-A9BF-7620B5A03D43}"/>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8" name="Google Shape;2121;p37">
                <a:extLst>
                  <a:ext uri="{FF2B5EF4-FFF2-40B4-BE49-F238E27FC236}">
                    <a16:creationId xmlns:a16="http://schemas.microsoft.com/office/drawing/2014/main" id="{61CBAB19-783B-46C4-A6AF-D52C6685520F}"/>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01" name="Google Shape;2148;p37">
            <a:extLst>
              <a:ext uri="{FF2B5EF4-FFF2-40B4-BE49-F238E27FC236}">
                <a16:creationId xmlns:a16="http://schemas.microsoft.com/office/drawing/2014/main" id="{C9EF3155-F0AF-490B-87C1-16C02C44E62B}"/>
              </a:ext>
            </a:extLst>
          </p:cNvPr>
          <p:cNvSpPr txBox="1">
            <a:spLocks/>
          </p:cNvSpPr>
          <p:nvPr/>
        </p:nvSpPr>
        <p:spPr>
          <a:xfrm>
            <a:off x="4882057" y="368202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06</a:t>
            </a:r>
          </a:p>
        </p:txBody>
      </p:sp>
      <p:sp>
        <p:nvSpPr>
          <p:cNvPr id="102" name="Google Shape;2141;p37">
            <a:extLst>
              <a:ext uri="{FF2B5EF4-FFF2-40B4-BE49-F238E27FC236}">
                <a16:creationId xmlns:a16="http://schemas.microsoft.com/office/drawing/2014/main" id="{31C46DE0-F3B4-443F-854D-986A8C96BE49}"/>
              </a:ext>
            </a:extLst>
          </p:cNvPr>
          <p:cNvSpPr txBox="1">
            <a:spLocks/>
          </p:cNvSpPr>
          <p:nvPr/>
        </p:nvSpPr>
        <p:spPr>
          <a:xfrm>
            <a:off x="2099636" y="2357763"/>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Project Management Plan.</a:t>
            </a:r>
            <a:endParaRPr lang="en-US" dirty="0">
              <a:solidFill>
                <a:schemeClr val="tx1"/>
              </a:solidFill>
            </a:endParaRPr>
          </a:p>
        </p:txBody>
      </p:sp>
      <p:sp>
        <p:nvSpPr>
          <p:cNvPr id="103" name="Google Shape;2141;p37">
            <a:extLst>
              <a:ext uri="{FF2B5EF4-FFF2-40B4-BE49-F238E27FC236}">
                <a16:creationId xmlns:a16="http://schemas.microsoft.com/office/drawing/2014/main" id="{085AF41D-5265-4B64-A6DE-8FDF11EE7CB2}"/>
              </a:ext>
            </a:extLst>
          </p:cNvPr>
          <p:cNvSpPr txBox="1">
            <a:spLocks/>
          </p:cNvSpPr>
          <p:nvPr/>
        </p:nvSpPr>
        <p:spPr>
          <a:xfrm>
            <a:off x="2099636" y="3439980"/>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Requirement Specifications.</a:t>
            </a:r>
          </a:p>
        </p:txBody>
      </p:sp>
      <p:sp>
        <p:nvSpPr>
          <p:cNvPr id="104" name="Google Shape;2141;p37">
            <a:extLst>
              <a:ext uri="{FF2B5EF4-FFF2-40B4-BE49-F238E27FC236}">
                <a16:creationId xmlns:a16="http://schemas.microsoft.com/office/drawing/2014/main" id="{BE3039DA-C77B-47C9-9E22-607A2DCFF73C}"/>
              </a:ext>
            </a:extLst>
          </p:cNvPr>
          <p:cNvSpPr txBox="1">
            <a:spLocks/>
          </p:cNvSpPr>
          <p:nvPr/>
        </p:nvSpPr>
        <p:spPr>
          <a:xfrm>
            <a:off x="5655898" y="1333174"/>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Architecture.</a:t>
            </a:r>
          </a:p>
        </p:txBody>
      </p:sp>
      <p:sp>
        <p:nvSpPr>
          <p:cNvPr id="105" name="Google Shape;2141;p37">
            <a:extLst>
              <a:ext uri="{FF2B5EF4-FFF2-40B4-BE49-F238E27FC236}">
                <a16:creationId xmlns:a16="http://schemas.microsoft.com/office/drawing/2014/main" id="{BFA81212-A5B5-4538-8628-7D1A4D6DCD52}"/>
              </a:ext>
            </a:extLst>
          </p:cNvPr>
          <p:cNvSpPr txBox="1">
            <a:spLocks/>
          </p:cNvSpPr>
          <p:nvPr/>
        </p:nvSpPr>
        <p:spPr>
          <a:xfrm>
            <a:off x="5655898" y="2357763"/>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Design.</a:t>
            </a:r>
            <a:endParaRPr lang="en-US" dirty="0">
              <a:solidFill>
                <a:schemeClr val="tx1"/>
              </a:solidFill>
            </a:endParaRPr>
          </a:p>
        </p:txBody>
      </p:sp>
      <p:sp>
        <p:nvSpPr>
          <p:cNvPr id="106" name="Google Shape;2141;p37">
            <a:extLst>
              <a:ext uri="{FF2B5EF4-FFF2-40B4-BE49-F238E27FC236}">
                <a16:creationId xmlns:a16="http://schemas.microsoft.com/office/drawing/2014/main" id="{3872F06D-ABAE-4F8D-950B-91CE168EB805}"/>
              </a:ext>
            </a:extLst>
          </p:cNvPr>
          <p:cNvSpPr txBox="1">
            <a:spLocks/>
          </p:cNvSpPr>
          <p:nvPr/>
        </p:nvSpPr>
        <p:spPr>
          <a:xfrm>
            <a:off x="5655898" y="3437824"/>
            <a:ext cx="2615100" cy="635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US" sz="1800" dirty="0">
                <a:solidFill>
                  <a:schemeClr val="tx1"/>
                </a:solidFill>
              </a:rPr>
              <a:t>Demo.</a:t>
            </a:r>
            <a:endParaRPr lang="en-US" dirty="0">
              <a:solidFill>
                <a:schemeClr val="tx1"/>
              </a:solidFill>
            </a:endParaRPr>
          </a:p>
        </p:txBody>
      </p:sp>
    </p:spTree>
    <p:extLst>
      <p:ext uri="{BB962C8B-B14F-4D97-AF65-F5344CB8AC3E}">
        <p14:creationId xmlns:p14="http://schemas.microsoft.com/office/powerpoint/2010/main" val="1198730879"/>
      </p:ext>
    </p:extLst>
  </p:cSld>
  <p:clrMapOvr>
    <a:masterClrMapping/>
  </p:clrMapOvr>
  <p:transition spd="slow">
    <p:wheel spokes="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dirty="0">
                <a:solidFill>
                  <a:srgbClr val="000000"/>
                </a:solidFill>
                <a:effectLst/>
                <a:latin typeface="+mj-lt"/>
                <a:ea typeface="Times New Roman" panose="02020603050405020304" pitchFamily="18" charset="0"/>
              </a:rPr>
              <a:t>Static Model – Class </a:t>
            </a:r>
            <a:r>
              <a:rPr lang="en-US" b="1" dirty="0">
                <a:solidFill>
                  <a:srgbClr val="000000"/>
                </a:solidFill>
                <a:latin typeface="+mj-lt"/>
                <a:ea typeface="Times New Roman" panose="02020603050405020304" pitchFamily="18" charset="0"/>
              </a:rPr>
              <a:t>D</a:t>
            </a:r>
            <a:r>
              <a:rPr lang="en-US" b="1" dirty="0">
                <a:solidFill>
                  <a:srgbClr val="000000"/>
                </a:solidFill>
                <a:effectLst/>
                <a:latin typeface="+mj-lt"/>
                <a:ea typeface="Times New Roman" panose="02020603050405020304" pitchFamily="18" charset="0"/>
              </a:rPr>
              <a:t>iagrams </a:t>
            </a:r>
            <a:endParaRPr lang="en-US"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descr="Không có mô tả.">
            <a:extLst>
              <a:ext uri="{FF2B5EF4-FFF2-40B4-BE49-F238E27FC236}">
                <a16:creationId xmlns:a16="http://schemas.microsoft.com/office/drawing/2014/main" id="{636CDC12-EFD6-4D63-B14D-8EFC0270AC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4359" y="1031506"/>
            <a:ext cx="5307966" cy="3881579"/>
          </a:xfrm>
          <a:prstGeom prst="rect">
            <a:avLst/>
          </a:prstGeom>
          <a:noFill/>
          <a:ln>
            <a:noFill/>
          </a:ln>
        </p:spPr>
      </p:pic>
    </p:spTree>
    <p:extLst>
      <p:ext uri="{BB962C8B-B14F-4D97-AF65-F5344CB8AC3E}">
        <p14:creationId xmlns:p14="http://schemas.microsoft.com/office/powerpoint/2010/main" val="2394752904"/>
      </p:ext>
    </p:extLst>
  </p:cSld>
  <p:clrMapOvr>
    <a:masterClrMapping/>
  </p:clrMapOvr>
  <p:transition spd="slow">
    <p:wheel spokes="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813941" y="1602170"/>
            <a:ext cx="7516117" cy="131957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200" b="1" dirty="0">
                <a:solidFill>
                  <a:srgbClr val="000000"/>
                </a:solidFill>
                <a:effectLst/>
                <a:latin typeface="+mj-lt"/>
                <a:ea typeface="Times New Roman" panose="02020603050405020304" pitchFamily="18" charset="0"/>
              </a:rPr>
              <a:t>Dynamic model – sequence diagrams </a:t>
            </a:r>
            <a:endParaRPr lang="en-US" sz="3200" dirty="0">
              <a:latin typeface="+mj-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Tree>
    <p:extLst>
      <p:ext uri="{BB962C8B-B14F-4D97-AF65-F5344CB8AC3E}">
        <p14:creationId xmlns:p14="http://schemas.microsoft.com/office/powerpoint/2010/main" val="369319081"/>
      </p:ext>
    </p:extLst>
  </p:cSld>
  <p:clrMapOvr>
    <a:masterClrMapping/>
  </p:clrMapOvr>
  <p:transition spd="slow">
    <p:wheel spokes="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Times New Roman" panose="02020603050405020304" pitchFamily="18" charset="0"/>
              </a:rPr>
              <a:t>Import Function</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E61A8BEB-C0E3-4C35-A9BA-9F516AA18A4E}"/>
              </a:ext>
            </a:extLst>
          </p:cNvPr>
          <p:cNvPicPr>
            <a:picLocks noChangeAspect="1"/>
          </p:cNvPicPr>
          <p:nvPr/>
        </p:nvPicPr>
        <p:blipFill>
          <a:blip r:embed="rId2"/>
          <a:stretch>
            <a:fillRect/>
          </a:stretch>
        </p:blipFill>
        <p:spPr>
          <a:xfrm>
            <a:off x="1729362" y="784938"/>
            <a:ext cx="5615305" cy="4075430"/>
          </a:xfrm>
          <a:prstGeom prst="rect">
            <a:avLst/>
          </a:prstGeom>
        </p:spPr>
      </p:pic>
    </p:spTree>
    <p:extLst>
      <p:ext uri="{BB962C8B-B14F-4D97-AF65-F5344CB8AC3E}">
        <p14:creationId xmlns:p14="http://schemas.microsoft.com/office/powerpoint/2010/main" val="4108242440"/>
      </p:ext>
    </p:extLst>
  </p:cSld>
  <p:clrMapOvr>
    <a:masterClrMapping/>
  </p:clrMapOvr>
  <p:transition spd="slow">
    <p:wheel spokes="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Update Product</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B708684D-70DA-4795-A920-FBABA0717C98}"/>
              </a:ext>
            </a:extLst>
          </p:cNvPr>
          <p:cNvPicPr>
            <a:picLocks noChangeAspect="1"/>
          </p:cNvPicPr>
          <p:nvPr/>
        </p:nvPicPr>
        <p:blipFill>
          <a:blip r:embed="rId2"/>
          <a:stretch>
            <a:fillRect/>
          </a:stretch>
        </p:blipFill>
        <p:spPr>
          <a:xfrm>
            <a:off x="1764347" y="685482"/>
            <a:ext cx="5615305" cy="3772535"/>
          </a:xfrm>
          <a:prstGeom prst="rect">
            <a:avLst/>
          </a:prstGeom>
        </p:spPr>
      </p:pic>
    </p:spTree>
    <p:extLst>
      <p:ext uri="{BB962C8B-B14F-4D97-AF65-F5344CB8AC3E}">
        <p14:creationId xmlns:p14="http://schemas.microsoft.com/office/powerpoint/2010/main" val="1903870976"/>
      </p:ext>
    </p:extLst>
  </p:cSld>
  <p:clrMapOvr>
    <a:masterClrMapping/>
  </p:clrMapOvr>
  <p:transition spd="slow">
    <p:wheel spokes="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Export</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EC4C0662-2239-4064-A7D6-B570A6742DDB}"/>
              </a:ext>
            </a:extLst>
          </p:cNvPr>
          <p:cNvPicPr>
            <a:picLocks noChangeAspect="1"/>
          </p:cNvPicPr>
          <p:nvPr/>
        </p:nvPicPr>
        <p:blipFill>
          <a:blip r:embed="rId2"/>
          <a:stretch>
            <a:fillRect/>
          </a:stretch>
        </p:blipFill>
        <p:spPr>
          <a:xfrm>
            <a:off x="1706444" y="784938"/>
            <a:ext cx="5615305" cy="4211320"/>
          </a:xfrm>
          <a:prstGeom prst="rect">
            <a:avLst/>
          </a:prstGeom>
        </p:spPr>
      </p:pic>
    </p:spTree>
    <p:extLst>
      <p:ext uri="{BB962C8B-B14F-4D97-AF65-F5344CB8AC3E}">
        <p14:creationId xmlns:p14="http://schemas.microsoft.com/office/powerpoint/2010/main" val="219897629"/>
      </p:ext>
    </p:extLst>
  </p:cSld>
  <p:clrMapOvr>
    <a:masterClrMapping/>
  </p:clrMapOvr>
  <p:transition spd="slow">
    <p:wheel spokes="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Buy Product</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CBB36B92-783B-4433-A8B0-B4902167484C}"/>
              </a:ext>
            </a:extLst>
          </p:cNvPr>
          <p:cNvPicPr>
            <a:picLocks noChangeAspect="1"/>
          </p:cNvPicPr>
          <p:nvPr/>
        </p:nvPicPr>
        <p:blipFill>
          <a:blip r:embed="rId2"/>
          <a:stretch>
            <a:fillRect/>
          </a:stretch>
        </p:blipFill>
        <p:spPr>
          <a:xfrm>
            <a:off x="1636493" y="784938"/>
            <a:ext cx="5728713" cy="3789680"/>
          </a:xfrm>
          <a:prstGeom prst="rect">
            <a:avLst/>
          </a:prstGeom>
        </p:spPr>
      </p:pic>
    </p:spTree>
    <p:extLst>
      <p:ext uri="{BB962C8B-B14F-4D97-AF65-F5344CB8AC3E}">
        <p14:creationId xmlns:p14="http://schemas.microsoft.com/office/powerpoint/2010/main" val="3535026768"/>
      </p:ext>
    </p:extLst>
  </p:cSld>
  <p:clrMapOvr>
    <a:masterClrMapping/>
  </p:clrMapOvr>
  <p:transition spd="slow">
    <p:wheel spokes="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Pay Money</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FD70D575-D3BB-4AB1-ABD6-4F5147C10DB6}"/>
              </a:ext>
            </a:extLst>
          </p:cNvPr>
          <p:cNvPicPr>
            <a:picLocks noChangeAspect="1"/>
          </p:cNvPicPr>
          <p:nvPr/>
        </p:nvPicPr>
        <p:blipFill>
          <a:blip r:embed="rId2"/>
          <a:stretch>
            <a:fillRect/>
          </a:stretch>
        </p:blipFill>
        <p:spPr>
          <a:xfrm>
            <a:off x="1729362" y="749277"/>
            <a:ext cx="5615305" cy="4185285"/>
          </a:xfrm>
          <a:prstGeom prst="rect">
            <a:avLst/>
          </a:prstGeom>
        </p:spPr>
      </p:pic>
    </p:spTree>
    <p:extLst>
      <p:ext uri="{BB962C8B-B14F-4D97-AF65-F5344CB8AC3E}">
        <p14:creationId xmlns:p14="http://schemas.microsoft.com/office/powerpoint/2010/main" val="314461467"/>
      </p:ext>
    </p:extLst>
  </p:cSld>
  <p:clrMapOvr>
    <a:masterClrMapping/>
  </p:clrMapOvr>
  <p:transition spd="slow">
    <p:wheel spokes="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Statistical</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35F1FA47-2B03-47B2-B383-BE5DDE46ABF6}"/>
              </a:ext>
            </a:extLst>
          </p:cNvPr>
          <p:cNvPicPr>
            <a:picLocks noChangeAspect="1"/>
          </p:cNvPicPr>
          <p:nvPr/>
        </p:nvPicPr>
        <p:blipFill>
          <a:blip r:embed="rId2"/>
          <a:stretch>
            <a:fillRect/>
          </a:stretch>
        </p:blipFill>
        <p:spPr>
          <a:xfrm>
            <a:off x="1556426" y="736522"/>
            <a:ext cx="6137394" cy="4023051"/>
          </a:xfrm>
          <a:prstGeom prst="rect">
            <a:avLst/>
          </a:prstGeom>
        </p:spPr>
      </p:pic>
    </p:spTree>
    <p:extLst>
      <p:ext uri="{BB962C8B-B14F-4D97-AF65-F5344CB8AC3E}">
        <p14:creationId xmlns:p14="http://schemas.microsoft.com/office/powerpoint/2010/main" val="1834698971"/>
      </p:ext>
    </p:extLst>
  </p:cSld>
  <p:clrMapOvr>
    <a:masterClrMapping/>
  </p:clrMapOvr>
  <p:transition spd="slow">
    <p:wheel spokes="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140714" y="1795235"/>
            <a:ext cx="4862571" cy="19879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mj-lt"/>
              </a:rPr>
              <a:t>DEMO</a:t>
            </a:r>
            <a:endParaRPr sz="3200" b="1" dirty="0">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06</a:t>
            </a:r>
            <a:endParaRPr sz="6000" dirty="0"/>
          </a:p>
        </p:txBody>
      </p:sp>
    </p:spTree>
    <p:extLst>
      <p:ext uri="{BB962C8B-B14F-4D97-AF65-F5344CB8AC3E}">
        <p14:creationId xmlns:p14="http://schemas.microsoft.com/office/powerpoint/2010/main" val="2853931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Login</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42AA01B7-1FB4-47B2-AADF-83DA4BEAFD43}"/>
              </a:ext>
            </a:extLst>
          </p:cNvPr>
          <p:cNvPicPr>
            <a:picLocks noChangeAspect="1"/>
          </p:cNvPicPr>
          <p:nvPr/>
        </p:nvPicPr>
        <p:blipFill>
          <a:blip r:embed="rId2"/>
          <a:stretch>
            <a:fillRect/>
          </a:stretch>
        </p:blipFill>
        <p:spPr>
          <a:xfrm>
            <a:off x="2671762" y="1635919"/>
            <a:ext cx="3200400" cy="1428750"/>
          </a:xfrm>
          <a:prstGeom prst="rect">
            <a:avLst/>
          </a:prstGeom>
        </p:spPr>
      </p:pic>
    </p:spTree>
    <p:extLst>
      <p:ext uri="{BB962C8B-B14F-4D97-AF65-F5344CB8AC3E}">
        <p14:creationId xmlns:p14="http://schemas.microsoft.com/office/powerpoint/2010/main" val="1734562791"/>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140714" y="1795235"/>
            <a:ext cx="4862571" cy="19879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mj-lt"/>
              </a:rPr>
              <a:t>INTRODUCTION</a:t>
            </a:r>
            <a:endParaRPr sz="3200" b="1" dirty="0">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01</a:t>
            </a:r>
            <a:endParaRPr sz="6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Times New Roman" panose="02020603050405020304" pitchFamily="18" charset="0"/>
              </a:rPr>
              <a:t>Import Function</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388C1119-3C1C-4E6A-B91B-B878E5EABDD5}"/>
              </a:ext>
            </a:extLst>
          </p:cNvPr>
          <p:cNvPicPr>
            <a:picLocks noChangeAspect="1"/>
          </p:cNvPicPr>
          <p:nvPr/>
        </p:nvPicPr>
        <p:blipFill>
          <a:blip r:embed="rId2"/>
          <a:stretch>
            <a:fillRect/>
          </a:stretch>
        </p:blipFill>
        <p:spPr>
          <a:xfrm>
            <a:off x="1513563" y="824474"/>
            <a:ext cx="6115962" cy="3847147"/>
          </a:xfrm>
          <a:prstGeom prst="rect">
            <a:avLst/>
          </a:prstGeom>
        </p:spPr>
      </p:pic>
    </p:spTree>
    <p:extLst>
      <p:ext uri="{BB962C8B-B14F-4D97-AF65-F5344CB8AC3E}">
        <p14:creationId xmlns:p14="http://schemas.microsoft.com/office/powerpoint/2010/main" val="2123895856"/>
      </p:ext>
    </p:extLst>
  </p:cSld>
  <p:clrMapOvr>
    <a:masterClrMapping/>
  </p:clrMapOvr>
  <p:transition spd="slow">
    <p:wheel spokes="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Export</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B93DE34D-E015-476B-9388-45FF514B1A42}"/>
              </a:ext>
            </a:extLst>
          </p:cNvPr>
          <p:cNvPicPr>
            <a:picLocks noChangeAspect="1"/>
          </p:cNvPicPr>
          <p:nvPr/>
        </p:nvPicPr>
        <p:blipFill>
          <a:blip r:embed="rId2"/>
          <a:stretch>
            <a:fillRect/>
          </a:stretch>
        </p:blipFill>
        <p:spPr>
          <a:xfrm>
            <a:off x="1600200" y="775738"/>
            <a:ext cx="5943600" cy="3944620"/>
          </a:xfrm>
          <a:prstGeom prst="rect">
            <a:avLst/>
          </a:prstGeom>
        </p:spPr>
      </p:pic>
    </p:spTree>
    <p:extLst>
      <p:ext uri="{BB962C8B-B14F-4D97-AF65-F5344CB8AC3E}">
        <p14:creationId xmlns:p14="http://schemas.microsoft.com/office/powerpoint/2010/main" val="989457647"/>
      </p:ext>
    </p:extLst>
  </p:cSld>
  <p:clrMapOvr>
    <a:masterClrMapping/>
  </p:clrMapOvr>
  <p:transition spd="slow">
    <p:wheel spokes="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Export Excel File</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830DC6A9-935E-4B78-AF83-37B64B50EBA3}"/>
              </a:ext>
            </a:extLst>
          </p:cNvPr>
          <p:cNvPicPr>
            <a:picLocks noChangeAspect="1"/>
          </p:cNvPicPr>
          <p:nvPr/>
        </p:nvPicPr>
        <p:blipFill>
          <a:blip r:embed="rId2"/>
          <a:stretch>
            <a:fillRect/>
          </a:stretch>
        </p:blipFill>
        <p:spPr>
          <a:xfrm>
            <a:off x="1477844" y="792248"/>
            <a:ext cx="5943600" cy="3911600"/>
          </a:xfrm>
          <a:prstGeom prst="rect">
            <a:avLst/>
          </a:prstGeom>
        </p:spPr>
      </p:pic>
    </p:spTree>
    <p:extLst>
      <p:ext uri="{BB962C8B-B14F-4D97-AF65-F5344CB8AC3E}">
        <p14:creationId xmlns:p14="http://schemas.microsoft.com/office/powerpoint/2010/main" val="3093217523"/>
      </p:ext>
    </p:extLst>
  </p:cSld>
  <p:clrMapOvr>
    <a:masterClrMapping/>
  </p:clrMapOvr>
  <p:transition spd="slow">
    <p:wheel spokes="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Export Excel File</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7D5F80C5-CA71-4FDA-A83A-18978B6E8010}"/>
              </a:ext>
            </a:extLst>
          </p:cNvPr>
          <p:cNvPicPr>
            <a:picLocks noChangeAspect="1"/>
          </p:cNvPicPr>
          <p:nvPr/>
        </p:nvPicPr>
        <p:blipFill>
          <a:blip r:embed="rId2"/>
          <a:stretch>
            <a:fillRect/>
          </a:stretch>
        </p:blipFill>
        <p:spPr>
          <a:xfrm>
            <a:off x="1477844" y="1193007"/>
            <a:ext cx="5943600" cy="2281078"/>
          </a:xfrm>
          <a:prstGeom prst="rect">
            <a:avLst/>
          </a:prstGeom>
        </p:spPr>
      </p:pic>
    </p:spTree>
    <p:extLst>
      <p:ext uri="{BB962C8B-B14F-4D97-AF65-F5344CB8AC3E}">
        <p14:creationId xmlns:p14="http://schemas.microsoft.com/office/powerpoint/2010/main" val="531363323"/>
      </p:ext>
    </p:extLst>
  </p:cSld>
  <p:clrMapOvr>
    <a:masterClrMapping/>
  </p:clrMapOvr>
  <p:transition spd="slow">
    <p:wheel spokes="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Buy Product</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D8703A8B-E7C3-4F53-9C2B-E1C0CEFA6EF5}"/>
              </a:ext>
            </a:extLst>
          </p:cNvPr>
          <p:cNvPicPr>
            <a:picLocks noChangeAspect="1"/>
          </p:cNvPicPr>
          <p:nvPr/>
        </p:nvPicPr>
        <p:blipFill>
          <a:blip r:embed="rId2"/>
          <a:stretch>
            <a:fillRect/>
          </a:stretch>
        </p:blipFill>
        <p:spPr>
          <a:xfrm>
            <a:off x="1600200" y="793835"/>
            <a:ext cx="5943600" cy="3908425"/>
          </a:xfrm>
          <a:prstGeom prst="rect">
            <a:avLst/>
          </a:prstGeom>
        </p:spPr>
      </p:pic>
    </p:spTree>
    <p:extLst>
      <p:ext uri="{BB962C8B-B14F-4D97-AF65-F5344CB8AC3E}">
        <p14:creationId xmlns:p14="http://schemas.microsoft.com/office/powerpoint/2010/main" val="951724078"/>
      </p:ext>
    </p:extLst>
  </p:cSld>
  <p:clrMapOvr>
    <a:masterClrMapping/>
  </p:clrMapOvr>
  <p:transition spd="slow">
    <p:wheel spokes="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Buy Product</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8" name="Picture 7">
            <a:extLst>
              <a:ext uri="{FF2B5EF4-FFF2-40B4-BE49-F238E27FC236}">
                <a16:creationId xmlns:a16="http://schemas.microsoft.com/office/drawing/2014/main" id="{0E914EE6-9FC1-4BB8-9848-7483519C5263}"/>
              </a:ext>
            </a:extLst>
          </p:cNvPr>
          <p:cNvPicPr>
            <a:picLocks noChangeAspect="1"/>
          </p:cNvPicPr>
          <p:nvPr/>
        </p:nvPicPr>
        <p:blipFill>
          <a:blip r:embed="rId2"/>
          <a:stretch>
            <a:fillRect/>
          </a:stretch>
        </p:blipFill>
        <p:spPr>
          <a:xfrm>
            <a:off x="1543050" y="811298"/>
            <a:ext cx="5943600" cy="3873500"/>
          </a:xfrm>
          <a:prstGeom prst="rect">
            <a:avLst/>
          </a:prstGeom>
        </p:spPr>
      </p:pic>
    </p:spTree>
    <p:extLst>
      <p:ext uri="{BB962C8B-B14F-4D97-AF65-F5344CB8AC3E}">
        <p14:creationId xmlns:p14="http://schemas.microsoft.com/office/powerpoint/2010/main" val="2194307798"/>
      </p:ext>
    </p:extLst>
  </p:cSld>
  <p:clrMapOvr>
    <a:masterClrMapping/>
  </p:clrMapOvr>
  <p:transition spd="slow">
    <p:wheel spokes="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Pay Money</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703C25F5-31EF-45D4-8B17-DAB38DFE9357}"/>
              </a:ext>
            </a:extLst>
          </p:cNvPr>
          <p:cNvPicPr>
            <a:picLocks noChangeAspect="1"/>
          </p:cNvPicPr>
          <p:nvPr/>
        </p:nvPicPr>
        <p:blipFill>
          <a:blip r:embed="rId2"/>
          <a:stretch>
            <a:fillRect/>
          </a:stretch>
        </p:blipFill>
        <p:spPr>
          <a:xfrm>
            <a:off x="1600200" y="784938"/>
            <a:ext cx="5943600" cy="3896995"/>
          </a:xfrm>
          <a:prstGeom prst="rect">
            <a:avLst/>
          </a:prstGeom>
        </p:spPr>
      </p:pic>
    </p:spTree>
    <p:extLst>
      <p:ext uri="{BB962C8B-B14F-4D97-AF65-F5344CB8AC3E}">
        <p14:creationId xmlns:p14="http://schemas.microsoft.com/office/powerpoint/2010/main" val="2656682982"/>
      </p:ext>
    </p:extLst>
  </p:cSld>
  <p:clrMapOvr>
    <a:masterClrMapping/>
  </p:clrMapOvr>
  <p:transition spd="slow">
    <p:wheel spokes="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Pay Money</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899F9235-8396-46F9-9DA7-7EA9ACDD0E38}"/>
              </a:ext>
            </a:extLst>
          </p:cNvPr>
          <p:cNvPicPr>
            <a:picLocks noChangeAspect="1"/>
          </p:cNvPicPr>
          <p:nvPr/>
        </p:nvPicPr>
        <p:blipFill>
          <a:blip r:embed="rId2"/>
          <a:stretch>
            <a:fillRect/>
          </a:stretch>
        </p:blipFill>
        <p:spPr>
          <a:xfrm>
            <a:off x="1477844" y="784938"/>
            <a:ext cx="5943600" cy="3900805"/>
          </a:xfrm>
          <a:prstGeom prst="rect">
            <a:avLst/>
          </a:prstGeom>
        </p:spPr>
      </p:pic>
    </p:spTree>
    <p:extLst>
      <p:ext uri="{BB962C8B-B14F-4D97-AF65-F5344CB8AC3E}">
        <p14:creationId xmlns:p14="http://schemas.microsoft.com/office/powerpoint/2010/main" val="553448413"/>
      </p:ext>
    </p:extLst>
  </p:cSld>
  <p:clrMapOvr>
    <a:masterClrMapping/>
  </p:clrMapOvr>
  <p:transition spd="slow">
    <p:wheel spokes="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Pay Money</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D3657253-6F94-4590-A6D0-170E4FCC28A8}"/>
              </a:ext>
            </a:extLst>
          </p:cNvPr>
          <p:cNvPicPr>
            <a:picLocks noChangeAspect="1"/>
          </p:cNvPicPr>
          <p:nvPr/>
        </p:nvPicPr>
        <p:blipFill>
          <a:blip r:embed="rId2"/>
          <a:stretch>
            <a:fillRect/>
          </a:stretch>
        </p:blipFill>
        <p:spPr>
          <a:xfrm>
            <a:off x="1477844" y="791295"/>
            <a:ext cx="5943600" cy="3913505"/>
          </a:xfrm>
          <a:prstGeom prst="rect">
            <a:avLst/>
          </a:prstGeom>
        </p:spPr>
      </p:pic>
    </p:spTree>
    <p:extLst>
      <p:ext uri="{BB962C8B-B14F-4D97-AF65-F5344CB8AC3E}">
        <p14:creationId xmlns:p14="http://schemas.microsoft.com/office/powerpoint/2010/main" val="2997270648"/>
      </p:ext>
    </p:extLst>
  </p:cSld>
  <p:clrMapOvr>
    <a:masterClrMapping/>
  </p:clrMapOvr>
  <p:transition spd="slow">
    <p:wheel spokes="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Pay Money</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0D105955-B40C-4AAF-907D-5CBEEAF0DC54}"/>
              </a:ext>
            </a:extLst>
          </p:cNvPr>
          <p:cNvPicPr>
            <a:picLocks noChangeAspect="1"/>
          </p:cNvPicPr>
          <p:nvPr/>
        </p:nvPicPr>
        <p:blipFill>
          <a:blip r:embed="rId2"/>
          <a:stretch>
            <a:fillRect/>
          </a:stretch>
        </p:blipFill>
        <p:spPr>
          <a:xfrm>
            <a:off x="1477844" y="794788"/>
            <a:ext cx="5943600" cy="3906520"/>
          </a:xfrm>
          <a:prstGeom prst="rect">
            <a:avLst/>
          </a:prstGeom>
        </p:spPr>
      </p:pic>
    </p:spTree>
    <p:extLst>
      <p:ext uri="{BB962C8B-B14F-4D97-AF65-F5344CB8AC3E}">
        <p14:creationId xmlns:p14="http://schemas.microsoft.com/office/powerpoint/2010/main" val="993804458"/>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2106515" y="318499"/>
            <a:ext cx="4709063"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mn-lt"/>
              </a:rPr>
              <a:t> Purpose and Scope</a:t>
            </a:r>
            <a:endParaRPr dirty="0">
              <a:latin typeface="+mn-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5" name="TextBox 4">
            <a:extLst>
              <a:ext uri="{FF2B5EF4-FFF2-40B4-BE49-F238E27FC236}">
                <a16:creationId xmlns:a16="http://schemas.microsoft.com/office/drawing/2014/main" id="{7EF54A31-D378-0C41-B923-C5F5A4B46290}"/>
              </a:ext>
            </a:extLst>
          </p:cNvPr>
          <p:cNvSpPr txBox="1"/>
          <p:nvPr/>
        </p:nvSpPr>
        <p:spPr>
          <a:xfrm>
            <a:off x="1521713" y="1036948"/>
            <a:ext cx="6302534" cy="2571730"/>
          </a:xfrm>
          <a:prstGeom prst="rect">
            <a:avLst/>
          </a:prstGeom>
          <a:noFill/>
        </p:spPr>
        <p:txBody>
          <a:bodyPr wrap="square" rtlCol="0">
            <a:spAutoFit/>
          </a:bodyPr>
          <a:lstStyle/>
          <a:p>
            <a:endParaRPr lang="en-VN" dirty="0">
              <a:latin typeface="+mj-lt"/>
            </a:endParaRPr>
          </a:p>
          <a:p>
            <a:pPr>
              <a:lnSpc>
                <a:spcPct val="103000"/>
              </a:lnSpc>
              <a:spcAft>
                <a:spcPts val="40"/>
              </a:spcAft>
              <a:tabLst>
                <a:tab pos="1158875" algn="ctr"/>
              </a:tabLst>
            </a:pPr>
            <a:r>
              <a:rPr lang="en-US" sz="1800" dirty="0">
                <a:solidFill>
                  <a:srgbClr val="000000"/>
                </a:solidFill>
                <a:effectLst/>
                <a:latin typeface="+mj-lt"/>
                <a:ea typeface="Calibri" panose="020F0502020204030204" pitchFamily="34" charset="0"/>
              </a:rPr>
              <a:t>-The warehouse management will be better and help the goods to be more stable, reducing the amount of inventory significantly. If the company is using the traditional method of warehouse management, it will take a lot of time and effort in taking notes. Sometimes it also leads to errors, confusion and not being proactive in terms of time. Management software will help limit many risks for the company.</a:t>
            </a:r>
          </a:p>
        </p:txBody>
      </p:sp>
    </p:spTree>
    <p:extLst>
      <p:ext uri="{BB962C8B-B14F-4D97-AF65-F5344CB8AC3E}">
        <p14:creationId xmlns:p14="http://schemas.microsoft.com/office/powerpoint/2010/main" val="2358010952"/>
      </p:ext>
    </p:extLst>
  </p:cSld>
  <p:clrMapOvr>
    <a:masterClrMapping/>
  </p:clrMapOvr>
  <p:transition spd="slow">
    <p:wheel spokes="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Statistical</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976EF826-6649-4FE6-87AA-4B2FB6FF7A5D}"/>
              </a:ext>
            </a:extLst>
          </p:cNvPr>
          <p:cNvPicPr>
            <a:picLocks noChangeAspect="1"/>
          </p:cNvPicPr>
          <p:nvPr/>
        </p:nvPicPr>
        <p:blipFill>
          <a:blip r:embed="rId2"/>
          <a:stretch>
            <a:fillRect/>
          </a:stretch>
        </p:blipFill>
        <p:spPr>
          <a:xfrm>
            <a:off x="1535906" y="792883"/>
            <a:ext cx="5943600" cy="3910330"/>
          </a:xfrm>
          <a:prstGeom prst="rect">
            <a:avLst/>
          </a:prstGeom>
        </p:spPr>
      </p:pic>
    </p:spTree>
    <p:extLst>
      <p:ext uri="{BB962C8B-B14F-4D97-AF65-F5344CB8AC3E}">
        <p14:creationId xmlns:p14="http://schemas.microsoft.com/office/powerpoint/2010/main" val="788123735"/>
      </p:ext>
    </p:extLst>
  </p:cSld>
  <p:clrMapOvr>
    <a:masterClrMapping/>
  </p:clrMapOvr>
  <p:transition spd="slow">
    <p:wheel spokes="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Statistical</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6" name="Picture 5">
            <a:extLst>
              <a:ext uri="{FF2B5EF4-FFF2-40B4-BE49-F238E27FC236}">
                <a16:creationId xmlns:a16="http://schemas.microsoft.com/office/drawing/2014/main" id="{3D4D4024-6227-4BE8-8FB7-29AC3D69B150}"/>
              </a:ext>
            </a:extLst>
          </p:cNvPr>
          <p:cNvPicPr>
            <a:picLocks noChangeAspect="1"/>
          </p:cNvPicPr>
          <p:nvPr/>
        </p:nvPicPr>
        <p:blipFill>
          <a:blip r:embed="rId2"/>
          <a:stretch>
            <a:fillRect/>
          </a:stretch>
        </p:blipFill>
        <p:spPr>
          <a:xfrm>
            <a:off x="1477844" y="784938"/>
            <a:ext cx="5943600" cy="3914775"/>
          </a:xfrm>
          <a:prstGeom prst="rect">
            <a:avLst/>
          </a:prstGeom>
        </p:spPr>
      </p:pic>
    </p:spTree>
    <p:extLst>
      <p:ext uri="{BB962C8B-B14F-4D97-AF65-F5344CB8AC3E}">
        <p14:creationId xmlns:p14="http://schemas.microsoft.com/office/powerpoint/2010/main" val="3037122205"/>
      </p:ext>
    </p:extLst>
  </p:cSld>
  <p:clrMapOvr>
    <a:masterClrMapping/>
  </p:clrMapOvr>
  <p:transition spd="slow">
    <p:wheel spokes="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1799333" y="208938"/>
            <a:ext cx="5194399" cy="576000"/>
          </a:xfrm>
          <a:prstGeom prst="rect">
            <a:avLst/>
          </a:prstGeom>
        </p:spPr>
        <p:txBody>
          <a:bodyPr spcFirstLastPara="1" wrap="square" lIns="91425" tIns="91425" rIns="91425" bIns="91425" anchor="ctr" anchorCtr="0">
            <a:noAutofit/>
          </a:bodyPr>
          <a:lstStyle/>
          <a:p>
            <a:pPr>
              <a:lnSpc>
                <a:spcPct val="103000"/>
              </a:lnSpc>
              <a:spcAft>
                <a:spcPts val="40"/>
              </a:spcAft>
              <a:tabLst>
                <a:tab pos="1762760" algn="ctr"/>
              </a:tabLst>
            </a:pPr>
            <a:r>
              <a:rPr lang="en-US" sz="3200" b="1" dirty="0">
                <a:solidFill>
                  <a:srgbClr val="000000"/>
                </a:solidFill>
                <a:effectLst/>
                <a:latin typeface="+mj-lt"/>
                <a:ea typeface="Calibri" panose="020F0502020204030204" pitchFamily="34" charset="0"/>
              </a:rPr>
              <a:t>Statistical</a:t>
            </a:r>
            <a:endParaRPr lang="en-US" sz="3200" dirty="0">
              <a:solidFill>
                <a:srgbClr val="000000"/>
              </a:solidFill>
              <a:effectLst/>
              <a:latin typeface="+mj-lt"/>
              <a:ea typeface="Calibri" panose="020F0502020204030204" pitchFamily="34" charset="0"/>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pic>
        <p:nvPicPr>
          <p:cNvPr id="7" name="Picture 6">
            <a:extLst>
              <a:ext uri="{FF2B5EF4-FFF2-40B4-BE49-F238E27FC236}">
                <a16:creationId xmlns:a16="http://schemas.microsoft.com/office/drawing/2014/main" id="{9634CF08-62EA-4F73-81AA-88AB25F4BB97}"/>
              </a:ext>
            </a:extLst>
          </p:cNvPr>
          <p:cNvPicPr>
            <a:picLocks noChangeAspect="1"/>
          </p:cNvPicPr>
          <p:nvPr/>
        </p:nvPicPr>
        <p:blipFill>
          <a:blip r:embed="rId2"/>
          <a:stretch>
            <a:fillRect/>
          </a:stretch>
        </p:blipFill>
        <p:spPr>
          <a:xfrm>
            <a:off x="1600200" y="1365885"/>
            <a:ext cx="5943600" cy="2411730"/>
          </a:xfrm>
          <a:prstGeom prst="rect">
            <a:avLst/>
          </a:prstGeom>
        </p:spPr>
      </p:pic>
    </p:spTree>
    <p:extLst>
      <p:ext uri="{BB962C8B-B14F-4D97-AF65-F5344CB8AC3E}">
        <p14:creationId xmlns:p14="http://schemas.microsoft.com/office/powerpoint/2010/main" val="2458665644"/>
      </p:ext>
    </p:extLst>
  </p:cSld>
  <p:clrMapOvr>
    <a:masterClrMapping/>
  </p:clrMapOvr>
  <p:transition spd="slow">
    <p:wheel spokes="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014F-A082-4EDA-A711-3A3FDE569446}"/>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3696324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2106515" y="318499"/>
            <a:ext cx="4709063"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mn-lt"/>
              </a:rPr>
              <a:t>Product Overview</a:t>
            </a:r>
            <a:endParaRPr dirty="0">
              <a:latin typeface="+mn-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5" name="TextBox 4">
            <a:extLst>
              <a:ext uri="{FF2B5EF4-FFF2-40B4-BE49-F238E27FC236}">
                <a16:creationId xmlns:a16="http://schemas.microsoft.com/office/drawing/2014/main" id="{7EF54A31-D378-0C41-B923-C5F5A4B46290}"/>
              </a:ext>
            </a:extLst>
          </p:cNvPr>
          <p:cNvSpPr txBox="1"/>
          <p:nvPr/>
        </p:nvSpPr>
        <p:spPr>
          <a:xfrm>
            <a:off x="1477844" y="1120449"/>
            <a:ext cx="6302534" cy="2071336"/>
          </a:xfrm>
          <a:prstGeom prst="rect">
            <a:avLst/>
          </a:prstGeom>
          <a:noFill/>
        </p:spPr>
        <p:txBody>
          <a:bodyPr wrap="square" rtlCol="0">
            <a:spAutoFit/>
          </a:bodyPr>
          <a:lstStyle/>
          <a:p>
            <a:endParaRPr lang="en-VN" dirty="0"/>
          </a:p>
          <a:p>
            <a:pPr>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Software was created with the belief that it would replace manual methods. With features such as import and export, buy, sell, statistics. We believe that this software will make the sales management of companies and agents more convenient and time-saving. Information will be saved in the data so it will avoid information loss.</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94894494"/>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140714" y="1795235"/>
            <a:ext cx="4862571" cy="19879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mj-lt"/>
              </a:rPr>
              <a:t>PROJECT MANAGEMENT PLAN</a:t>
            </a:r>
            <a:endParaRPr sz="3200" b="1" dirty="0">
              <a:latin typeface="+mj-lt"/>
            </a:endParaRP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02</a:t>
            </a:r>
            <a:endParaRPr sz="6000" dirty="0"/>
          </a:p>
        </p:txBody>
      </p:sp>
    </p:spTree>
    <p:extLst>
      <p:ext uri="{BB962C8B-B14F-4D97-AF65-F5344CB8AC3E}">
        <p14:creationId xmlns:p14="http://schemas.microsoft.com/office/powerpoint/2010/main" val="239621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5" name="TextBox 4">
            <a:extLst>
              <a:ext uri="{FF2B5EF4-FFF2-40B4-BE49-F238E27FC236}">
                <a16:creationId xmlns:a16="http://schemas.microsoft.com/office/drawing/2014/main" id="{7EF54A31-D378-0C41-B923-C5F5A4B46290}"/>
              </a:ext>
            </a:extLst>
          </p:cNvPr>
          <p:cNvSpPr txBox="1"/>
          <p:nvPr/>
        </p:nvSpPr>
        <p:spPr>
          <a:xfrm>
            <a:off x="1249244" y="420361"/>
            <a:ext cx="6302534" cy="3872342"/>
          </a:xfrm>
          <a:prstGeom prst="rect">
            <a:avLst/>
          </a:prstGeom>
          <a:noFill/>
        </p:spPr>
        <p:txBody>
          <a:bodyPr wrap="square" rtlCol="0">
            <a:spAutoFit/>
          </a:bodyPr>
          <a:lstStyle/>
          <a:p>
            <a:endParaRPr lang="en-VN" dirty="0"/>
          </a:p>
          <a:p>
            <a:pPr>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 -Risk management is essential to prevent damage from occurring during product completion. Risk assessment methods can sometimes be used to identify and reduce a risk. Processes include:</a:t>
            </a:r>
            <a:endParaRPr lang="en-US"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Plan and implement risk management.</a:t>
            </a:r>
            <a:endParaRPr lang="en-US"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Manage project risk profile. </a:t>
            </a:r>
            <a:endParaRPr lang="en-US"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 Perform risk analysis. </a:t>
            </a:r>
            <a:endParaRPr lang="en-US"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 Perform risk treatment. </a:t>
            </a:r>
            <a:endParaRPr lang="en-US"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 Perform risk monitoring</a:t>
            </a:r>
            <a:endParaRPr lang="en-US"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Times New Roman" panose="02020603050405020304" pitchFamily="18" charset="0"/>
                <a:ea typeface="Times New Roman" panose="02020603050405020304" pitchFamily="18" charset="0"/>
              </a:rPr>
              <a:t>Evaluate risk management process.</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43903727"/>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2138;p37">
            <a:extLst>
              <a:ext uri="{FF2B5EF4-FFF2-40B4-BE49-F238E27FC236}">
                <a16:creationId xmlns:a16="http://schemas.microsoft.com/office/drawing/2014/main" id="{FC57524F-73DA-4A3D-9F81-A06A02061F41}"/>
              </a:ext>
            </a:extLst>
          </p:cNvPr>
          <p:cNvSpPr txBox="1">
            <a:spLocks noGrp="1"/>
          </p:cNvSpPr>
          <p:nvPr>
            <p:ph type="title"/>
          </p:nvPr>
        </p:nvSpPr>
        <p:spPr>
          <a:xfrm>
            <a:off x="2106514" y="147049"/>
            <a:ext cx="4709063" cy="576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mn-lt"/>
              </a:rPr>
              <a:t>Lifecycle Model Used</a:t>
            </a:r>
            <a:endParaRPr dirty="0">
              <a:latin typeface="+mn-lt"/>
            </a:endParaRPr>
          </a:p>
        </p:txBody>
      </p:sp>
      <p:sp>
        <p:nvSpPr>
          <p:cNvPr id="74" name="Google Shape;2148;p37">
            <a:extLst>
              <a:ext uri="{FF2B5EF4-FFF2-40B4-BE49-F238E27FC236}">
                <a16:creationId xmlns:a16="http://schemas.microsoft.com/office/drawing/2014/main" id="{F8221E51-2DE6-442A-B25F-AF47CB19E34D}"/>
              </a:ext>
            </a:extLst>
          </p:cNvPr>
          <p:cNvSpPr txBox="1">
            <a:spLocks/>
          </p:cNvSpPr>
          <p:nvPr/>
        </p:nvSpPr>
        <p:spPr>
          <a:xfrm>
            <a:off x="1249244" y="2574348"/>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02</a:t>
            </a:r>
          </a:p>
        </p:txBody>
      </p:sp>
      <p:sp>
        <p:nvSpPr>
          <p:cNvPr id="83" name="Google Shape;2148;p37">
            <a:extLst>
              <a:ext uri="{FF2B5EF4-FFF2-40B4-BE49-F238E27FC236}">
                <a16:creationId xmlns:a16="http://schemas.microsoft.com/office/drawing/2014/main" id="{ECF57512-5692-4E00-8E29-034F21985598}"/>
              </a:ext>
            </a:extLst>
          </p:cNvPr>
          <p:cNvSpPr txBox="1">
            <a:spLocks/>
          </p:cNvSpPr>
          <p:nvPr/>
        </p:nvSpPr>
        <p:spPr>
          <a:xfrm>
            <a:off x="1249244" y="367565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3</a:t>
            </a:r>
          </a:p>
        </p:txBody>
      </p:sp>
      <p:sp>
        <p:nvSpPr>
          <p:cNvPr id="5" name="TextBox 4">
            <a:extLst>
              <a:ext uri="{FF2B5EF4-FFF2-40B4-BE49-F238E27FC236}">
                <a16:creationId xmlns:a16="http://schemas.microsoft.com/office/drawing/2014/main" id="{7EF54A31-D378-0C41-B923-C5F5A4B46290}"/>
              </a:ext>
            </a:extLst>
          </p:cNvPr>
          <p:cNvSpPr txBox="1"/>
          <p:nvPr/>
        </p:nvSpPr>
        <p:spPr>
          <a:xfrm>
            <a:off x="981165" y="611392"/>
            <a:ext cx="6302534" cy="3814057"/>
          </a:xfrm>
          <a:prstGeom prst="rect">
            <a:avLst/>
          </a:prstGeom>
          <a:noFill/>
        </p:spPr>
        <p:txBody>
          <a:bodyPr wrap="square" rtlCol="0">
            <a:spAutoFit/>
          </a:bodyPr>
          <a:lstStyle/>
          <a:p>
            <a:endParaRPr lang="en-VN" dirty="0"/>
          </a:p>
          <a:p>
            <a:pPr>
              <a:lnSpc>
                <a:spcPct val="102000"/>
              </a:lnSpc>
              <a:spcAft>
                <a:spcPts val="40"/>
              </a:spcAft>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-Because this is a small project, we use the waterfall model to get the job done as efficiently and as quickly as possible.</a:t>
            </a:r>
            <a:endParaRPr lang="en-US" sz="1600" dirty="0">
              <a:solidFill>
                <a:srgbClr val="000000"/>
              </a:solidFill>
              <a:effectLst/>
              <a:latin typeface="Calibri" panose="020F0502020204030204" pitchFamily="34" charset="0"/>
              <a:ea typeface="Calibri" panose="020F0502020204030204" pitchFamily="34" charset="0"/>
            </a:endParaRPr>
          </a:p>
          <a:p>
            <a:pPr>
              <a:lnSpc>
                <a:spcPct val="102000"/>
              </a:lnSpc>
              <a:spcAft>
                <a:spcPts val="40"/>
              </a:spcAft>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-This is a model with a 6-stage sequential and sequential design process.</a:t>
            </a:r>
            <a:endParaRPr lang="en-US" sz="1600" dirty="0">
              <a:solidFill>
                <a:srgbClr val="000000"/>
              </a:solidFill>
              <a:effectLst/>
              <a:latin typeface="Calibri" panose="020F0502020204030204" pitchFamily="34" charset="0"/>
              <a:ea typeface="Calibri" panose="020F0502020204030204" pitchFamily="34" charset="0"/>
            </a:endParaRPr>
          </a:p>
          <a:p>
            <a:pPr marL="285750" indent="-285750">
              <a:lnSpc>
                <a:spcPct val="102000"/>
              </a:lnSpc>
              <a:spcAft>
                <a:spcPts val="40"/>
              </a:spcAft>
              <a:buFont typeface="Wingdings" panose="05000000000000000000" pitchFamily="2" charset="2"/>
              <a:buChar char="ü"/>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Requirement Analysis: The team does a search for requirements, functions, and constraints related to the project.</a:t>
            </a:r>
            <a:endParaRPr lang="en-US" sz="1600" dirty="0">
              <a:solidFill>
                <a:srgbClr val="000000"/>
              </a:solidFill>
              <a:effectLst/>
              <a:latin typeface="Calibri" panose="020F0502020204030204" pitchFamily="34" charset="0"/>
              <a:ea typeface="Calibri" panose="020F0502020204030204" pitchFamily="34" charset="0"/>
            </a:endParaRPr>
          </a:p>
          <a:p>
            <a:pPr marL="285750" indent="-285750">
              <a:lnSpc>
                <a:spcPct val="102000"/>
              </a:lnSpc>
              <a:spcAft>
                <a:spcPts val="40"/>
              </a:spcAft>
              <a:buFont typeface="Wingdings" panose="05000000000000000000" pitchFamily="2" charset="2"/>
              <a:buChar char="ü"/>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Design: Define design goals, system logic, and implementation.</a:t>
            </a:r>
            <a:endParaRPr lang="en-US" sz="1600" dirty="0">
              <a:solidFill>
                <a:srgbClr val="000000"/>
              </a:solidFill>
              <a:effectLst/>
              <a:latin typeface="Calibri" panose="020F0502020204030204" pitchFamily="34" charset="0"/>
              <a:ea typeface="Calibri" panose="020F0502020204030204" pitchFamily="34" charset="0"/>
            </a:endParaRPr>
          </a:p>
          <a:p>
            <a:pPr marL="285750" indent="-285750">
              <a:lnSpc>
                <a:spcPct val="102000"/>
              </a:lnSpc>
              <a:spcAft>
                <a:spcPts val="40"/>
              </a:spcAft>
              <a:buFont typeface="Wingdings" panose="05000000000000000000" pitchFamily="2" charset="2"/>
              <a:buChar char="ü"/>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Development: Products are built to support design or built-in units for testing and subsequent integration.</a:t>
            </a:r>
            <a:endParaRPr lang="en-US" sz="1600" dirty="0">
              <a:solidFill>
                <a:srgbClr val="000000"/>
              </a:solidFill>
              <a:effectLst/>
              <a:latin typeface="Calibri" panose="020F0502020204030204" pitchFamily="34" charset="0"/>
              <a:ea typeface="Calibri" panose="020F0502020204030204" pitchFamily="34" charset="0"/>
            </a:endParaRPr>
          </a:p>
          <a:p>
            <a:pPr marL="285750" indent="-285750">
              <a:lnSpc>
                <a:spcPct val="102000"/>
              </a:lnSpc>
              <a:spcAft>
                <a:spcPts val="40"/>
              </a:spcAft>
              <a:buFont typeface="Wingdings" panose="05000000000000000000" pitchFamily="2" charset="2"/>
              <a:buChar char="ü"/>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Test: The entire system is tested to find defects and ensure design goals.</a:t>
            </a:r>
            <a:endParaRPr lang="en-US" sz="1600" dirty="0">
              <a:solidFill>
                <a:srgbClr val="000000"/>
              </a:solidFill>
              <a:effectLst/>
              <a:latin typeface="Calibri" panose="020F0502020204030204" pitchFamily="34" charset="0"/>
              <a:ea typeface="Calibri" panose="020F0502020204030204" pitchFamily="34" charset="0"/>
            </a:endParaRPr>
          </a:p>
          <a:p>
            <a:pPr marL="285750" indent="-285750">
              <a:lnSpc>
                <a:spcPct val="102000"/>
              </a:lnSpc>
              <a:spcAft>
                <a:spcPts val="40"/>
              </a:spcAft>
              <a:buFont typeface="Wingdings" panose="05000000000000000000" pitchFamily="2" charset="2"/>
              <a:buChar char="ü"/>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Deployment: Deploying the system, making the system accessible to users.</a:t>
            </a:r>
            <a:endParaRPr lang="en-US" sz="1600" dirty="0">
              <a:solidFill>
                <a:srgbClr val="000000"/>
              </a:solidFill>
              <a:effectLst/>
              <a:latin typeface="Calibri" panose="020F0502020204030204" pitchFamily="34" charset="0"/>
              <a:ea typeface="Calibri" panose="020F0502020204030204" pitchFamily="34" charset="0"/>
            </a:endParaRPr>
          </a:p>
          <a:p>
            <a:pPr marL="285750" indent="-285750">
              <a:lnSpc>
                <a:spcPct val="102000"/>
              </a:lnSpc>
              <a:spcAft>
                <a:spcPts val="40"/>
              </a:spcAft>
              <a:buFont typeface="Wingdings" panose="05000000000000000000" pitchFamily="2" charset="2"/>
              <a:buChar char="ü"/>
              <a:tabLst>
                <a:tab pos="1266190" algn="ctr"/>
              </a:tabLst>
            </a:pPr>
            <a:r>
              <a:rPr lang="en-US" sz="1600" dirty="0">
                <a:solidFill>
                  <a:srgbClr val="000000"/>
                </a:solidFill>
                <a:effectLst/>
                <a:latin typeface="Times New Roman" panose="02020603050405020304" pitchFamily="18" charset="0"/>
                <a:ea typeface="Calibri" panose="020F0502020204030204" pitchFamily="34" charset="0"/>
              </a:rPr>
              <a:t>+Maintenance: Solve customer problems encountered during use. Repair and upgrade patches and errors to perfect the system.</a:t>
            </a:r>
            <a:endParaRPr lang="en-US"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025636"/>
      </p:ext>
    </p:extLst>
  </p:cSld>
  <p:clrMapOvr>
    <a:masterClrMapping/>
  </p:clrMapOvr>
  <p:transition spd="slow">
    <p:wheel spokes="1"/>
  </p:transition>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1171</Words>
  <Application>Microsoft Office PowerPoint</Application>
  <PresentationFormat>On-screen Show (16:9)</PresentationFormat>
  <Paragraphs>247</Paragraphs>
  <Slides>53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Barlow Semi Condensed</vt:lpstr>
      <vt:lpstr>Corbel</vt:lpstr>
      <vt:lpstr>Arial</vt:lpstr>
      <vt:lpstr>Symbol</vt:lpstr>
      <vt:lpstr>Wingdings</vt:lpstr>
      <vt:lpstr>Fjalla One</vt:lpstr>
      <vt:lpstr>Calibri</vt:lpstr>
      <vt:lpstr>Times New Roman</vt:lpstr>
      <vt:lpstr>Technology Consulting by Slidesgo</vt:lpstr>
      <vt:lpstr>Final Project </vt:lpstr>
      <vt:lpstr>MEMBER OF GROUP 8</vt:lpstr>
      <vt:lpstr>TABLE OF CONTENT</vt:lpstr>
      <vt:lpstr>INTRODUCTION</vt:lpstr>
      <vt:lpstr> Purpose and Scope</vt:lpstr>
      <vt:lpstr>Product Overview</vt:lpstr>
      <vt:lpstr>PROJECT MANAGEMENT PLAN</vt:lpstr>
      <vt:lpstr>PowerPoint Presentation</vt:lpstr>
      <vt:lpstr>Lifecycle Model Used</vt:lpstr>
      <vt:lpstr>Deliverables and Schedule </vt:lpstr>
      <vt:lpstr>REQUIREMENT SPECIFICATIONS</vt:lpstr>
      <vt:lpstr>Stakeholders for the system </vt:lpstr>
      <vt:lpstr>Use case model </vt:lpstr>
      <vt:lpstr>Textual Description For Each Use Case </vt:lpstr>
      <vt:lpstr>Textual Description For Each Use Case </vt:lpstr>
      <vt:lpstr>Textual Description For Each Use Case </vt:lpstr>
      <vt:lpstr>Textual Description For Each Use Case </vt:lpstr>
      <vt:lpstr>Textual Description For Each Use Case </vt:lpstr>
      <vt:lpstr>Textual Description For Each Use Case </vt:lpstr>
      <vt:lpstr>Textual Description For Each Use Case </vt:lpstr>
      <vt:lpstr>Textual Description For Each Use Case </vt:lpstr>
      <vt:lpstr>Textual Description For Each Use Case </vt:lpstr>
      <vt:lpstr>Functional requirements </vt:lpstr>
      <vt:lpstr>Non-functional requirements </vt:lpstr>
      <vt:lpstr>ARCHITECTURE</vt:lpstr>
      <vt:lpstr>Architectural style(s) used</vt:lpstr>
      <vt:lpstr>Rationale for your architectural style and model </vt:lpstr>
      <vt:lpstr>DESIGN</vt:lpstr>
      <vt:lpstr>Database Design </vt:lpstr>
      <vt:lpstr>Static Model – Class Diagrams </vt:lpstr>
      <vt:lpstr>Dynamic model – sequence diagrams </vt:lpstr>
      <vt:lpstr>Import Function</vt:lpstr>
      <vt:lpstr>Update Product</vt:lpstr>
      <vt:lpstr>Export</vt:lpstr>
      <vt:lpstr>Buy Product</vt:lpstr>
      <vt:lpstr>Pay Money</vt:lpstr>
      <vt:lpstr>Statistical</vt:lpstr>
      <vt:lpstr>DEMO</vt:lpstr>
      <vt:lpstr>Login</vt:lpstr>
      <vt:lpstr>Import Function</vt:lpstr>
      <vt:lpstr>Export</vt:lpstr>
      <vt:lpstr>Export Excel File</vt:lpstr>
      <vt:lpstr>Export Excel File</vt:lpstr>
      <vt:lpstr>Buy Product</vt:lpstr>
      <vt:lpstr>Buy Product</vt:lpstr>
      <vt:lpstr>Pay Money</vt:lpstr>
      <vt:lpstr>Pay Money</vt:lpstr>
      <vt:lpstr>Pay Money</vt:lpstr>
      <vt:lpstr>Pay Money</vt:lpstr>
      <vt:lpstr>Statistical</vt:lpstr>
      <vt:lpstr>Statistical</vt:lpstr>
      <vt:lpstr>Statistical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Tiểu Luận Nhóm 19</dc:title>
  <dc:creator>Admin</dc:creator>
  <cp:lastModifiedBy>Trọng Phúc Tô</cp:lastModifiedBy>
  <cp:revision>36</cp:revision>
  <dcterms:modified xsi:type="dcterms:W3CDTF">2022-01-15T13:50:37Z</dcterms:modified>
</cp:coreProperties>
</file>