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2" r:id="rId6"/>
    <p:sldId id="267" r:id="rId7"/>
    <p:sldId id="270" r:id="rId8"/>
    <p:sldId id="261" r:id="rId9"/>
    <p:sldId id="259" r:id="rId10"/>
    <p:sldId id="262" r:id="rId11"/>
    <p:sldId id="273" r:id="rId12"/>
    <p:sldId id="268" r:id="rId13"/>
    <p:sldId id="274" r:id="rId14"/>
    <p:sldId id="275" r:id="rId15"/>
    <p:sldId id="276" r:id="rId16"/>
    <p:sldId id="277" r:id="rId17"/>
    <p:sldId id="264" r:id="rId18"/>
    <p:sldId id="271" r:id="rId19"/>
    <p:sldId id="269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857"/>
  </p:normalViewPr>
  <p:slideViewPr>
    <p:cSldViewPr snapToGrid="0" snapToObjects="1" showGuides="1">
      <p:cViewPr varScale="1">
        <p:scale>
          <a:sx n="100" d="100"/>
          <a:sy n="100" d="100"/>
        </p:scale>
        <p:origin x="1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46038385826761E-2"/>
          <c:y val="0.11784392729798676"/>
          <c:w val="0.93635396161417328"/>
          <c:h val="0.7598809817986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33000"/>
              </a:schemeClr>
            </a:solidFill>
            <a:ln>
              <a:solidFill>
                <a:schemeClr val="accent2">
                  <a:lumMod val="40000"/>
                  <a:lumOff val="60000"/>
                  <a:alpha val="52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23825" cap="flat">
                <a:solidFill>
                  <a:schemeClr val="accent2">
                    <a:lumMod val="40000"/>
                    <a:lumOff val="60000"/>
                  </a:schemeClr>
                </a:solidFill>
                <a:tailEnd type="stealth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7-FC49-AAB7-CC25EA8352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6927-FC49-AAB7-CC25EA8352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927-FC49-AAB7-CC25EA835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57"/>
        <c:axId val="272490911"/>
        <c:axId val="272492543"/>
      </c:barChart>
      <c:catAx>
        <c:axId val="272490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2492543"/>
        <c:crosses val="autoZero"/>
        <c:auto val="1"/>
        <c:lblAlgn val="ctr"/>
        <c:lblOffset val="100"/>
        <c:noMultiLvlLbl val="0"/>
      </c:catAx>
      <c:valAx>
        <c:axId val="27249254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2490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D8C53-FACF-0945-842D-C36D53BE031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9531-8C67-0847-99F5-094B134B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Increase Supply Chain Efficiency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Labor Management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Capital Management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Insure Adequate Cash Flow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Light" panose="020B0403020202020204" pitchFamily="34" charset="0"/>
              </a:rPr>
              <a:t>Improve Budgeting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Longitudinal study on high temperature forecast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Prophet Model</a:t>
            </a:r>
          </a:p>
          <a:p>
            <a:r>
              <a:rPr lang="en-US" dirty="0"/>
              <a:t>Trend model is two models: saturating growth model and piecewise linear model</a:t>
            </a:r>
          </a:p>
          <a:p>
            <a:r>
              <a:rPr lang="en-US" dirty="0"/>
              <a:t>Seasonality is forecast using low pass filtered Fourier series</a:t>
            </a:r>
          </a:p>
          <a:p>
            <a:r>
              <a:rPr lang="en-US" dirty="0"/>
              <a:t>Holidays are modeled using linear regressors with activation windows around the holiday 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years of demand data at hourly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there are daily, weekly and yearly seasonal components so we will need a model that can incorporate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time series models available for forecasting. Some of the more popular models are listed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Chose to evaluate SARIMAX and Prophet.</a:t>
            </a:r>
          </a:p>
          <a:p>
            <a:r>
              <a:rPr lang="en-US" dirty="0"/>
              <a:t>SARIMAX is a well known autoregressive model with moving average and differencing components.   Adds a seasonal component but only one seasonal frequency.  </a:t>
            </a:r>
          </a:p>
          <a:p>
            <a:r>
              <a:rPr lang="en-US" dirty="0"/>
              <a:t>Possible to incorporate additional seasons with Exogenous data </a:t>
            </a:r>
          </a:p>
          <a:p>
            <a:endParaRPr lang="en-US" dirty="0"/>
          </a:p>
          <a:p>
            <a:r>
              <a:rPr lang="en-US" dirty="0"/>
              <a:t>Prophet was developed in 2017 by two engineers at Facebook and also utilizes three components for its forecasting:</a:t>
            </a:r>
          </a:p>
          <a:p>
            <a:r>
              <a:rPr lang="en-US" dirty="0"/>
              <a:t>A trend component, a seasonal component and a holiday component.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trend component is modeled with two parts: saturating growth model and piecewise linear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seasonal component uses Fourier Series at common business frequencies and the holiday component is modeled with linear regressors with activation windows around the holiday dates.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Aggregated Data over day and week periods to try different inputs for models</a:t>
            </a:r>
          </a:p>
          <a:p>
            <a:r>
              <a:rPr lang="en-US" dirty="0"/>
              <a:t>Simulated Weather data by introducing normally distributed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is to forecast two weeks ahead so I will use the three week mean as my metric for selecting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Longitudinal study on high temperature forecast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Longitudinal study on high temperature forecast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29531-8C67-0847-99F5-094B134B7E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0CB-CDBF-3041-BCB9-5508711F1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0CE13-6565-3A41-B61C-7970E902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D4AA-C85D-DF4B-8443-B8EFF043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5A8-EDB0-1840-9691-64FBA26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F423-3DD2-B84D-9AF3-FEBBA71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F5C0-4476-BB45-B21A-9883F29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FCF9-F1B8-1A4E-9D07-BB7107CC5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2832-E733-694E-9F51-AAE16AC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BD97-1461-784C-845C-E9A9F5CC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4F3F-8D7F-1A4F-B7E7-3EC64BF0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DA567-766A-274B-8D15-D9ABA9012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5934-C10A-0044-8EC1-E4E0A497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DB5B-B331-804D-BDB0-689213F8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24EE-2901-DB40-B186-361F25BB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F22B-75FD-5A4C-82E3-2C20482C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5FC-FAC1-E145-93C7-3A51D446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9DC8-3556-CF4A-8F5F-C1E9445A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2776-276B-344F-808F-729AB2D5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007E-F8B3-DC4E-A318-965CD8E3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AEB6-867A-2740-AADD-E2AF8662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892-57BC-4447-AC69-FD5556C6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ACEF-0A11-9544-BC73-F04B5868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0F78-24EF-0B4A-809E-9B41D97C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5270-BF48-F745-8919-B7EA0A1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23EF-3A7D-8C43-9EA9-CC5922E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2D5F-B882-7847-998E-481DBCC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2D7-39F1-F445-A699-1D7EBA75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6BC9-B4CE-7D48-93EB-F04F17B4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DB0BA-F0AA-2240-9B9E-64E31DD6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9196-EF02-294A-BFD0-F42D0661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4817-DB2A-AB4E-BC69-BEFC773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1BD-CEEA-6944-8471-086E592F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4448-3C47-5346-ADFA-7683B815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9F2D-AF78-694E-8325-8AA2ED66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FC99B-4DCA-4A4B-B6BE-2D77444E7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696CE-C1D8-2848-A4CB-534B6611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29F4A-6E86-F74B-995E-5CBB970A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8DA5-A9FF-FC42-9634-DC39D86A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6D7D5-F061-4543-8031-84DC858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0AE-2670-964F-9A24-AE7EAE8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12ABF-1DAC-604B-8A39-036C84FD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27E9-4BEE-4C4F-A881-405519D5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8C8D-2299-EC4B-83E5-D6F052C8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4751E-6E25-B847-A3FC-DAF86B85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3FA98-54DC-014F-BCC2-8B7B1216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180A5-21CD-CF45-A53C-74AF673B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B4E-316A-7042-B8A7-5D29AE3F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9168-F785-E44B-A157-E2FD3668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67F8-234A-DA43-ADAD-F9885EAB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C168-606C-EF46-84D3-0B371A1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6BCC-C5AF-6347-8F1A-244CD81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2809-CE8F-EF46-BFDF-1CD95FAB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3077-DF3F-C14C-A152-8BD9E85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B0C8-DD53-4645-8E4A-735A60417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0D8B9-51C6-AC45-90B4-57E46DAF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8DF7-06C3-604A-80D9-A0EAF858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4B176-9B3C-6842-8EB1-0989041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A0BD-E0E4-2846-9398-F7E477C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8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3951A-4904-4547-A825-5D798CA8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4126-7A97-AF44-A17D-5039B63B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FD9E-257E-FC49-888E-E2EA8CCF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D749-3CBE-2745-8827-18E23597CE3B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66BE-AE7C-D945-9DF3-26C09AB7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8D1B-1C9C-014A-A399-7E2AD297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C44F-5040-7B4E-ACBD-DAC9742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0E56-4EA0-694E-B76B-40B2D758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547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Helvetica Light" panose="020B0403020202020204" pitchFamily="34" charset="0"/>
              </a:rPr>
            </a:br>
            <a:br>
              <a:rPr lang="en-US" dirty="0">
                <a:latin typeface="Helvetica Light" panose="020B0403020202020204" pitchFamily="34" charset="0"/>
              </a:rPr>
            </a:br>
            <a:r>
              <a:rPr lang="en-US" dirty="0">
                <a:latin typeface="Helvetica Light" panose="020B0403020202020204" pitchFamily="34" charset="0"/>
              </a:rPr>
              <a:t>Electricity Demand Forecasting</a:t>
            </a:r>
            <a:br>
              <a:rPr lang="en-US" dirty="0">
                <a:latin typeface="Helvetica Light" panose="020B0403020202020204" pitchFamily="34" charset="0"/>
              </a:rPr>
            </a:b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6A3BB-D7D6-6F43-AB00-DAF03C55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1567" y="2466032"/>
            <a:ext cx="5068866" cy="238760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Helvetica Light" panose="020B0403020202020204" pitchFamily="34" charset="0"/>
              </a:rPr>
              <a:t>for </a:t>
            </a:r>
          </a:p>
          <a:p>
            <a:r>
              <a:rPr lang="en-US" sz="3900" dirty="0">
                <a:latin typeface="Helvetica Light" panose="020B0403020202020204" pitchFamily="34" charset="0"/>
              </a:rPr>
              <a:t>California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Michael Boals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A22266-ADB9-7B4E-A58A-3EC142199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899849"/>
              </p:ext>
            </p:extLst>
          </p:nvPr>
        </p:nvGraphicFramePr>
        <p:xfrm>
          <a:off x="2592888" y="1350492"/>
          <a:ext cx="98245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D6CD08-7F0B-0A43-A63A-B73C96FDC9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AC88-8EE1-A54F-B46F-8C1151894760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32C45-D71F-FF42-BDCD-9851BC02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06971"/>
              </p:ext>
            </p:extLst>
          </p:nvPr>
        </p:nvGraphicFramePr>
        <p:xfrm>
          <a:off x="1028302" y="1690688"/>
          <a:ext cx="96650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74">
                  <a:extLst>
                    <a:ext uri="{9D8B030D-6E8A-4147-A177-3AD203B41FA5}">
                      <a16:colId xmlns:a16="http://schemas.microsoft.com/office/drawing/2014/main" val="392979023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119014791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59853236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70263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 Forecast </a:t>
                      </a:r>
                    </a:p>
                    <a:p>
                      <a:pPr algn="ctr"/>
                      <a:r>
                        <a:rPr lang="en-US" dirty="0"/>
                        <a:t>Walk Forward Validation MAPE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8326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SARIMAX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714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3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33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AC88-8EE1-A54F-B46F-8C1151894760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32C45-D71F-FF42-BDCD-9851BC02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7367"/>
              </p:ext>
            </p:extLst>
          </p:nvPr>
        </p:nvGraphicFramePr>
        <p:xfrm>
          <a:off x="1028302" y="1690688"/>
          <a:ext cx="96650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74">
                  <a:extLst>
                    <a:ext uri="{9D8B030D-6E8A-4147-A177-3AD203B41FA5}">
                      <a16:colId xmlns:a16="http://schemas.microsoft.com/office/drawing/2014/main" val="392979023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119014791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598532364"/>
                    </a:ext>
                  </a:extLst>
                </a:gridCol>
                <a:gridCol w="2416274">
                  <a:extLst>
                    <a:ext uri="{9D8B030D-6E8A-4147-A177-3AD203B41FA5}">
                      <a16:colId xmlns:a16="http://schemas.microsoft.com/office/drawing/2014/main" val="1702631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Week Forecast </a:t>
                      </a:r>
                    </a:p>
                    <a:p>
                      <a:pPr algn="ctr"/>
                      <a:r>
                        <a:rPr lang="en-US" dirty="0"/>
                        <a:t>Walk Forward Validation MAPE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8326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SARIMAX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9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5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714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/>
                        <a:t>Daily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5.16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3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30175" indent="0">
                        <a:tabLst/>
                      </a:pPr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9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Exogenous Forecast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05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Need to simulate weather forecast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Add normal random offset mean of 5 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9F8A7-7CF4-304D-AF1D-F2631430141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B4BB4-5349-0240-BF38-62029250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10" y="1311275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Final Prediction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9F8A7-7CF4-304D-AF1D-F2631430141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black, red, light&#10;&#10;Description automatically generated">
            <a:extLst>
              <a:ext uri="{FF2B5EF4-FFF2-40B4-BE49-F238E27FC236}">
                <a16:creationId xmlns:a16="http://schemas.microsoft.com/office/drawing/2014/main" id="{773B50D1-3022-6242-A839-AE355100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058334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Final Prediction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9F8A7-7CF4-304D-AF1D-F2631430141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itting, computer, light, black&#10;&#10;Description automatically generated">
            <a:extLst>
              <a:ext uri="{FF2B5EF4-FFF2-40B4-BE49-F238E27FC236}">
                <a16:creationId xmlns:a16="http://schemas.microsoft.com/office/drawing/2014/main" id="{CF6D5286-039F-2548-83D9-E0D0B58C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85" y="1182057"/>
            <a:ext cx="8272615" cy="5515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06B96-7B0D-CB49-9D0A-CD458DFACC95}"/>
              </a:ext>
            </a:extLst>
          </p:cNvPr>
          <p:cNvSpPr txBox="1"/>
          <p:nvPr/>
        </p:nvSpPr>
        <p:spPr>
          <a:xfrm>
            <a:off x="9093200" y="549127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MAPE = 3.5</a:t>
            </a:r>
          </a:p>
        </p:txBody>
      </p:sp>
    </p:spTree>
    <p:extLst>
      <p:ext uri="{BB962C8B-B14F-4D97-AF65-F5344CB8AC3E}">
        <p14:creationId xmlns:p14="http://schemas.microsoft.com/office/powerpoint/2010/main" val="7939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19"/>
            <a:ext cx="1051560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Both SARIMAX and Prophet Provide Similar Short-Term Results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Performed Slightly Better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Trains Faster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Predictions Are More Accurate Further Into The Future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F5519-D094-7244-93F6-8A598CBCBAC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19"/>
            <a:ext cx="1051560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Both SARIMAX and Prophet Provide Similar Short-Term Results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Performed Slightly Better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Trains Faster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Prophet Predictions Are More Accurate Further Into The Future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F5519-D094-7244-93F6-8A598CBCBAC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327C8-3DA1-E943-AE3A-94364978BC04}"/>
              </a:ext>
            </a:extLst>
          </p:cNvPr>
          <p:cNvSpPr txBox="1"/>
          <p:nvPr/>
        </p:nvSpPr>
        <p:spPr>
          <a:xfrm>
            <a:off x="3644900" y="5604014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354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A5F79-3D32-F84A-BDBE-3D77FEE358E1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>
                    <a:latin typeface="Helvetica Light" panose="020B0403020202020204" pitchFamily="34" charset="0"/>
                  </a:rPr>
                  <a:t>Seasonal Autoregressive Integrating Moving Average (ARIMA/SARIMAX)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Helvetica Light" panose="020B0403020202020204" pitchFamily="34" charset="0"/>
                  </a:rPr>
                  <a:t>SARIMAX Equation</a:t>
                </a:r>
              </a:p>
              <a:p>
                <a:pPr marL="457200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βx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φpy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θzt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…−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θqzt</m:t>
                      </m:r>
                      <m:r>
                        <a:rPr lang="en-US" b="0" i="0" baseline="-1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zt</m:t>
                      </m:r>
                    </m:oMath>
                  </m:oMathPara>
                </a14:m>
                <a:endParaRPr lang="en-US" sz="2000" baseline="-25000" dirty="0">
                  <a:latin typeface="Helvetica Light" panose="020B040302020202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x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 </a:t>
                </a:r>
                <a:r>
                  <a:rPr lang="en-US" sz="2400" dirty="0">
                    <a:latin typeface="Helvetica Light" panose="020B0403020202020204" pitchFamily="34" charset="0"/>
                  </a:rPr>
                  <a:t>= exogenous regressors</a:t>
                </a:r>
              </a:p>
              <a:p>
                <a:pPr marL="1371600" lvl="3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z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 </a:t>
                </a:r>
                <a:r>
                  <a:rPr lang="en-US" sz="2400" dirty="0">
                    <a:latin typeface="Helvetica Light" panose="020B0403020202020204" pitchFamily="34" charset="0"/>
                  </a:rPr>
                  <a:t>= error/noise</a:t>
                </a:r>
              </a:p>
              <a:p>
                <a:endParaRPr lang="en-US" sz="2400" dirty="0">
                  <a:latin typeface="Helvetica Light" panose="020B0403020202020204" pitchFamily="34" charset="0"/>
                </a:endParaRPr>
              </a:p>
              <a:p>
                <a:r>
                  <a:rPr lang="en-US" sz="2400" b="1" dirty="0">
                    <a:latin typeface="Helvetica Light" panose="020B0403020202020204" pitchFamily="34" charset="0"/>
                  </a:rPr>
                  <a:t>Prophet Forecasting Model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Helvetica Light" panose="020B0403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en-US" baseline="-25000" dirty="0">
                  <a:latin typeface="Helvetica Light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Helvetica Light" panose="020B0403020202020204" pitchFamily="34" charset="0"/>
                  </a:rPr>
                  <a:t>	      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g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trend function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s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 = seasonal periodic changes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</a:t>
                </a:r>
                <a:r>
                  <a:rPr lang="en-US" sz="2400" dirty="0" err="1">
                    <a:latin typeface="Helvetica Light" panose="020B0403020202020204" pitchFamily="34" charset="0"/>
                  </a:rPr>
                  <a:t>h</a:t>
                </a:r>
                <a:r>
                  <a:rPr lang="en-US" sz="2400" baseline="-25000" dirty="0" err="1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holiday schedules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Helvetica Light" panose="020B0403020202020204" pitchFamily="34" charset="0"/>
                  </a:rPr>
                  <a:t>	        𝝴</a:t>
                </a:r>
                <a:r>
                  <a:rPr lang="en-US" sz="2400" baseline="-25000" dirty="0">
                    <a:latin typeface="Helvetica Light" panose="020B0403020202020204" pitchFamily="34" charset="0"/>
                  </a:rPr>
                  <a:t>t</a:t>
                </a:r>
                <a:r>
                  <a:rPr lang="en-US" sz="2400" dirty="0">
                    <a:latin typeface="Helvetica Light" panose="020B0403020202020204" pitchFamily="34" charset="0"/>
                  </a:rPr>
                  <a:t> = idiosyncratic changes not included in the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t="-2339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0422F3A-09C0-D34C-9BCE-E098C3FDDD0F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Seasonal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A391F9-8094-134B-831F-79DDE492BB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A3B3-6C68-BC41-B993-AE0EACE2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1324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Value of Accurate Demand Forecasts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FC40C-43A0-E24F-9FD8-41729A50F70A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B6E9AB-2B3D-1B40-B4F4-533BF2F45190}"/>
              </a:ext>
            </a:extLst>
          </p:cNvPr>
          <p:cNvSpPr/>
          <p:nvPr/>
        </p:nvSpPr>
        <p:spPr>
          <a:xfrm>
            <a:off x="4997450" y="1971411"/>
            <a:ext cx="2197100" cy="2222500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1CB3A-AF5E-304E-AB13-3F80EEF24D6D}"/>
              </a:ext>
            </a:extLst>
          </p:cNvPr>
          <p:cNvSpPr/>
          <p:nvPr/>
        </p:nvSpPr>
        <p:spPr>
          <a:xfrm>
            <a:off x="8504389" y="1426232"/>
            <a:ext cx="2184400" cy="1516908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40F606-7E58-4D4E-A54C-DD134A399C85}"/>
              </a:ext>
            </a:extLst>
          </p:cNvPr>
          <p:cNvSpPr/>
          <p:nvPr/>
        </p:nvSpPr>
        <p:spPr>
          <a:xfrm>
            <a:off x="8552988" y="4192230"/>
            <a:ext cx="2184400" cy="1516908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984B06-B5C3-7440-A500-521AB22E0497}"/>
              </a:ext>
            </a:extLst>
          </p:cNvPr>
          <p:cNvSpPr/>
          <p:nvPr/>
        </p:nvSpPr>
        <p:spPr>
          <a:xfrm>
            <a:off x="1352833" y="1501032"/>
            <a:ext cx="2184400" cy="1516908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75EBAB-A50E-6B40-8FCC-436A575748FC}"/>
              </a:ext>
            </a:extLst>
          </p:cNvPr>
          <p:cNvSpPr/>
          <p:nvPr/>
        </p:nvSpPr>
        <p:spPr>
          <a:xfrm>
            <a:off x="1395695" y="4485778"/>
            <a:ext cx="2184400" cy="1516908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804058-987D-A348-B03A-BEAEBAAE4E67}"/>
              </a:ext>
            </a:extLst>
          </p:cNvPr>
          <p:cNvSpPr/>
          <p:nvPr/>
        </p:nvSpPr>
        <p:spPr>
          <a:xfrm>
            <a:off x="4997450" y="4950684"/>
            <a:ext cx="2184400" cy="1516908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94304-6DF1-964C-85A1-A02E4E654754}"/>
              </a:ext>
            </a:extLst>
          </p:cNvPr>
          <p:cNvSpPr txBox="1"/>
          <p:nvPr/>
        </p:nvSpPr>
        <p:spPr>
          <a:xfrm>
            <a:off x="5217548" y="2522869"/>
            <a:ext cx="1790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panose="020B0403020202020204" pitchFamily="34" charset="0"/>
              </a:rPr>
              <a:t>Demand</a:t>
            </a:r>
          </a:p>
          <a:p>
            <a:pPr algn="ctr"/>
            <a:r>
              <a:rPr lang="en-US" sz="3200" dirty="0">
                <a:latin typeface="Helvetica Light" panose="020B0403020202020204" pitchFamily="34" charset="0"/>
              </a:rPr>
              <a:t>Forecast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247C2-EE98-FC4A-9E45-63BF57031896}"/>
              </a:ext>
            </a:extLst>
          </p:cNvPr>
          <p:cNvSpPr txBox="1"/>
          <p:nvPr/>
        </p:nvSpPr>
        <p:spPr>
          <a:xfrm>
            <a:off x="1503211" y="2024497"/>
            <a:ext cx="179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Supply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E2D0C-7E5D-254C-AD90-C6238FBF7F5F}"/>
              </a:ext>
            </a:extLst>
          </p:cNvPr>
          <p:cNvSpPr txBox="1"/>
          <p:nvPr/>
        </p:nvSpPr>
        <p:spPr>
          <a:xfrm>
            <a:off x="977671" y="4865754"/>
            <a:ext cx="302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Labor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E7059-1BCD-5F46-9085-F7BA536BEDBF}"/>
              </a:ext>
            </a:extLst>
          </p:cNvPr>
          <p:cNvSpPr txBox="1"/>
          <p:nvPr/>
        </p:nvSpPr>
        <p:spPr>
          <a:xfrm>
            <a:off x="5020698" y="5426559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Capacity/Capital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 Planning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339BA-1750-894D-AFA0-BDE22820E1C7}"/>
              </a:ext>
            </a:extLst>
          </p:cNvPr>
          <p:cNvSpPr txBox="1"/>
          <p:nvPr/>
        </p:nvSpPr>
        <p:spPr>
          <a:xfrm>
            <a:off x="8654767" y="4596741"/>
            <a:ext cx="1943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Cash Flow Planning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A2F68-E0C5-EC47-B27E-F57EA8B44A3B}"/>
              </a:ext>
            </a:extLst>
          </p:cNvPr>
          <p:cNvSpPr txBox="1"/>
          <p:nvPr/>
        </p:nvSpPr>
        <p:spPr>
          <a:xfrm>
            <a:off x="8625680" y="1992396"/>
            <a:ext cx="194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Budgeting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7A9DBF-CA9A-6044-AC92-357016324D80}"/>
              </a:ext>
            </a:extLst>
          </p:cNvPr>
          <p:cNvCxnSpPr>
            <a:cxnSpLocks/>
          </p:cNvCxnSpPr>
          <p:nvPr/>
        </p:nvCxnSpPr>
        <p:spPr>
          <a:xfrm flipV="1">
            <a:off x="7309873" y="2424607"/>
            <a:ext cx="1194516" cy="369142"/>
          </a:xfrm>
          <a:prstGeom prst="straightConnector1">
            <a:avLst/>
          </a:prstGeom>
          <a:ln w="984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1152C9-7849-D44B-91EC-2DE25F09AEFD}"/>
              </a:ext>
            </a:extLst>
          </p:cNvPr>
          <p:cNvCxnSpPr>
            <a:cxnSpLocks/>
          </p:cNvCxnSpPr>
          <p:nvPr/>
        </p:nvCxnSpPr>
        <p:spPr>
          <a:xfrm>
            <a:off x="7228346" y="3707563"/>
            <a:ext cx="1314094" cy="778215"/>
          </a:xfrm>
          <a:prstGeom prst="straightConnector1">
            <a:avLst/>
          </a:prstGeom>
          <a:ln w="984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2C788-A5E1-8D44-820F-498F51C857AB}"/>
              </a:ext>
            </a:extLst>
          </p:cNvPr>
          <p:cNvCxnSpPr>
            <a:cxnSpLocks/>
          </p:cNvCxnSpPr>
          <p:nvPr/>
        </p:nvCxnSpPr>
        <p:spPr>
          <a:xfrm flipH="1" flipV="1">
            <a:off x="3594894" y="2579182"/>
            <a:ext cx="1287233" cy="278318"/>
          </a:xfrm>
          <a:prstGeom prst="straightConnector1">
            <a:avLst/>
          </a:prstGeom>
          <a:ln w="984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BA799D-D058-9A42-9BFA-848EB395C271}"/>
              </a:ext>
            </a:extLst>
          </p:cNvPr>
          <p:cNvCxnSpPr>
            <a:cxnSpLocks/>
          </p:cNvCxnSpPr>
          <p:nvPr/>
        </p:nvCxnSpPr>
        <p:spPr>
          <a:xfrm flipH="1">
            <a:off x="3594894" y="3780618"/>
            <a:ext cx="1402556" cy="887487"/>
          </a:xfrm>
          <a:prstGeom prst="straightConnector1">
            <a:avLst/>
          </a:prstGeom>
          <a:ln w="984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825EC0-868E-2549-B005-8B846BD14211}"/>
              </a:ext>
            </a:extLst>
          </p:cNvPr>
          <p:cNvCxnSpPr>
            <a:cxnSpLocks/>
          </p:cNvCxnSpPr>
          <p:nvPr/>
        </p:nvCxnSpPr>
        <p:spPr>
          <a:xfrm flipH="1">
            <a:off x="6096000" y="4345711"/>
            <a:ext cx="16898" cy="487024"/>
          </a:xfrm>
          <a:prstGeom prst="straightConnector1">
            <a:avLst/>
          </a:prstGeom>
          <a:ln w="984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4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AC0CE-B0B7-5149-96AE-406E93CE3309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EE0A8-4DF8-CF4A-B67D-F47405ECEBCE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Evaluate Different Time Series Modeling Techniques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Accurately Predict Electricity Demand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Include Weather Temperature Forecast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pPr lvl="1"/>
            <a:r>
              <a:rPr lang="en-US" dirty="0">
                <a:latin typeface="Helvetica Light" panose="020B0403020202020204" pitchFamily="34" charset="0"/>
              </a:rPr>
              <a:t>Include State Population Forecast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C98D8-35A2-7542-8A82-963751C52C7B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669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California Demand  from EIA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Weather from Dark Sky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Number of Households from Census Bureau – American Community Survey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CF8390B-44F4-E34F-9B5D-E1CB28747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2" r="-2" b="131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FD8F69-87BD-A441-AA97-C3C0D5729F1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FD8F69-87BD-A441-AA97-C3C0D5729F1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C214E58D-9757-0549-ACF5-B10053AB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 Light" panose="020B0403020202020204" pitchFamily="34" charset="0"/>
              </a:rPr>
              <a:t>Seasonal Autoregressive Integrating Moving Average (ARIMA/SARIMAX)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Autoregressive Conditional Heteroscedasticity (ARCH)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Vector Autoregression (VAR)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Long Short Term Memory (LSTM)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Prophet Forecasting Model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22F3A-09C0-D34C-9BCE-E098C3FDDD0F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Model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86B0-88A9-4F45-97E8-1804D4BF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Helvetica Light" panose="020B0403020202020204" pitchFamily="34" charset="0"/>
              </a:rPr>
              <a:t>Seasonal Autoregressive Integrating Moving Average (ARIMA/SARIMAX)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 Light" panose="020B0403020202020204" pitchFamily="34" charset="0"/>
              </a:rPr>
              <a:t>Autoregressive Conditional Heteroscedasticity (ARCH)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 Light" panose="020B0403020202020204" pitchFamily="34" charset="0"/>
              </a:rPr>
              <a:t>Vector Autoregression (VAR)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  <a:latin typeface="Helvetica Light" panose="020B04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 Light" panose="020B0403020202020204" pitchFamily="34" charset="0"/>
              </a:rPr>
              <a:t>Long Short Term Memory (LSTM)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Prophet Forecasting Model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22F3A-09C0-D34C-9BCE-E098C3FDDD0F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F4014-5365-E747-9166-9B2FC167C3BE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6748ECE-B006-6C4F-AB7E-1D87CCC1FF2F}"/>
              </a:ext>
            </a:extLst>
          </p:cNvPr>
          <p:cNvSpPr/>
          <p:nvPr/>
        </p:nvSpPr>
        <p:spPr>
          <a:xfrm>
            <a:off x="838200" y="2558442"/>
            <a:ext cx="1966586" cy="17411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31EBDF2-C5DA-1B41-8A95-561D6320BCC7}"/>
              </a:ext>
            </a:extLst>
          </p:cNvPr>
          <p:cNvSpPr/>
          <p:nvPr/>
        </p:nvSpPr>
        <p:spPr>
          <a:xfrm>
            <a:off x="3625763" y="2544930"/>
            <a:ext cx="1966586" cy="17411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8CCD6F6F-2503-4E4A-A034-9F30CC0B609D}"/>
              </a:ext>
            </a:extLst>
          </p:cNvPr>
          <p:cNvSpPr/>
          <p:nvPr/>
        </p:nvSpPr>
        <p:spPr>
          <a:xfrm>
            <a:off x="6242659" y="1143560"/>
            <a:ext cx="1966586" cy="17411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8A519F4-17B6-F143-AA9B-55FED39D4E02}"/>
              </a:ext>
            </a:extLst>
          </p:cNvPr>
          <p:cNvSpPr/>
          <p:nvPr/>
        </p:nvSpPr>
        <p:spPr>
          <a:xfrm rot="5400000">
            <a:off x="2804785" y="3089811"/>
            <a:ext cx="820977" cy="6513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1922634-01D2-5C43-81C3-B9849225969C}"/>
              </a:ext>
            </a:extLst>
          </p:cNvPr>
          <p:cNvSpPr/>
          <p:nvPr/>
        </p:nvSpPr>
        <p:spPr>
          <a:xfrm rot="3879755">
            <a:off x="5513409" y="2412361"/>
            <a:ext cx="820977" cy="6513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69D6A64D-8D31-8248-B5D0-599BBDE269B5}"/>
              </a:ext>
            </a:extLst>
          </p:cNvPr>
          <p:cNvSpPr/>
          <p:nvPr/>
        </p:nvSpPr>
        <p:spPr>
          <a:xfrm rot="6960546">
            <a:off x="5551303" y="3745538"/>
            <a:ext cx="820977" cy="6513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C7643FE6-E015-6F4F-A492-4930DCD034A3}"/>
              </a:ext>
            </a:extLst>
          </p:cNvPr>
          <p:cNvSpPr/>
          <p:nvPr/>
        </p:nvSpPr>
        <p:spPr>
          <a:xfrm>
            <a:off x="6242659" y="3972472"/>
            <a:ext cx="1966586" cy="174111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68AB49B-F3FA-DD48-A296-A26C22E2D81C}"/>
              </a:ext>
            </a:extLst>
          </p:cNvPr>
          <p:cNvSpPr/>
          <p:nvPr/>
        </p:nvSpPr>
        <p:spPr>
          <a:xfrm rot="7079706">
            <a:off x="8107283" y="2381076"/>
            <a:ext cx="820977" cy="6513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1A30C644-F952-094D-B5E3-D09F64C7CEC5}"/>
              </a:ext>
            </a:extLst>
          </p:cNvPr>
          <p:cNvSpPr/>
          <p:nvPr/>
        </p:nvSpPr>
        <p:spPr>
          <a:xfrm rot="3802376">
            <a:off x="8067757" y="3826607"/>
            <a:ext cx="820977" cy="65135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4946C5E-8ADE-524D-9694-870AF20C6A1E}"/>
              </a:ext>
            </a:extLst>
          </p:cNvPr>
          <p:cNvSpPr/>
          <p:nvPr/>
        </p:nvSpPr>
        <p:spPr>
          <a:xfrm>
            <a:off x="8763652" y="2445379"/>
            <a:ext cx="2321731" cy="197133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1520-32AC-414C-91C9-98937695D784}"/>
              </a:ext>
            </a:extLst>
          </p:cNvPr>
          <p:cNvSpPr txBox="1"/>
          <p:nvPr/>
        </p:nvSpPr>
        <p:spPr>
          <a:xfrm>
            <a:off x="1171051" y="2800965"/>
            <a:ext cx="123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Data Collection and 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D2EDE-D05F-EB43-A19C-A503679E666F}"/>
              </a:ext>
            </a:extLst>
          </p:cNvPr>
          <p:cNvSpPr txBox="1"/>
          <p:nvPr/>
        </p:nvSpPr>
        <p:spPr>
          <a:xfrm>
            <a:off x="6481517" y="1406314"/>
            <a:ext cx="152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Train and Test SARIMAX Models with Walk Forward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BBAF5-3259-014E-A3DB-50ECB37DD896}"/>
              </a:ext>
            </a:extLst>
          </p:cNvPr>
          <p:cNvSpPr txBox="1"/>
          <p:nvPr/>
        </p:nvSpPr>
        <p:spPr>
          <a:xfrm>
            <a:off x="3979990" y="2688889"/>
            <a:ext cx="123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Aggregate Data Over Three Sampling Periods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4AFB8-325B-7645-BD32-2C38FD5710EE}"/>
              </a:ext>
            </a:extLst>
          </p:cNvPr>
          <p:cNvSpPr txBox="1"/>
          <p:nvPr/>
        </p:nvSpPr>
        <p:spPr>
          <a:xfrm>
            <a:off x="6465910" y="4193275"/>
            <a:ext cx="152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Train and Test FB Prophet Models with Walk Forward Validation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CBFB-2357-D84D-901C-03800CA05648}"/>
              </a:ext>
            </a:extLst>
          </p:cNvPr>
          <p:cNvSpPr txBox="1"/>
          <p:nvPr/>
        </p:nvSpPr>
        <p:spPr>
          <a:xfrm>
            <a:off x="8962811" y="2778765"/>
            <a:ext cx="1966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Evaluate Best Model Using Out of Sample Data and Simulated Weather Forecast</a:t>
            </a:r>
          </a:p>
        </p:txBody>
      </p:sp>
    </p:spTree>
    <p:extLst>
      <p:ext uri="{BB962C8B-B14F-4D97-AF65-F5344CB8AC3E}">
        <p14:creationId xmlns:p14="http://schemas.microsoft.com/office/powerpoint/2010/main" val="28998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F9F-3FA6-594B-B442-A209DE06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Light" panose="020B0403020202020204" pitchFamily="34" charset="0"/>
              </a:rPr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Helvetica Light" panose="020B0403020202020204" pitchFamily="34" charset="0"/>
                  </a:rPr>
                  <a:t>Evaluate Forecasting Performance Using:</a:t>
                </a:r>
              </a:p>
              <a:p>
                <a:pPr marL="0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Helvetica Light" panose="020B0403020202020204" pitchFamily="34" charset="0"/>
                  </a:rPr>
                  <a:t>Three Week Demand Mean of Absolute Percentage Error (MAPE)</a:t>
                </a:r>
              </a:p>
              <a:p>
                <a:pPr marL="457200" lvl="1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Helvetica Light" panose="020B0403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386B0-88A9-4F45-97E8-1804D4BF8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A391F9-8094-134B-831F-79DDE492BBD4}"/>
              </a:ext>
            </a:extLst>
          </p:cNvPr>
          <p:cNvSpPr/>
          <p:nvPr/>
        </p:nvSpPr>
        <p:spPr>
          <a:xfrm>
            <a:off x="187890" y="187890"/>
            <a:ext cx="11761940" cy="650924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761</Words>
  <Application>Microsoft Macintosh PowerPoint</Application>
  <PresentationFormat>Widescreen</PresentationFormat>
  <Paragraphs>204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Light</vt:lpstr>
      <vt:lpstr>Office Theme</vt:lpstr>
      <vt:lpstr>  Electricity Demand Forecasting </vt:lpstr>
      <vt:lpstr>Value of Accurate Demand Forecasts</vt:lpstr>
      <vt:lpstr>Goals</vt:lpstr>
      <vt:lpstr>Data</vt:lpstr>
      <vt:lpstr>PowerPoint Presentation</vt:lpstr>
      <vt:lpstr>Model Options</vt:lpstr>
      <vt:lpstr>Model Options</vt:lpstr>
      <vt:lpstr>Methodology</vt:lpstr>
      <vt:lpstr>Performance Metrics</vt:lpstr>
      <vt:lpstr>Model Selection</vt:lpstr>
      <vt:lpstr>Model Selection</vt:lpstr>
      <vt:lpstr>Exogenous Forecast Data</vt:lpstr>
      <vt:lpstr>Final Prediction Performance</vt:lpstr>
      <vt:lpstr>Final Prediction Error</vt:lpstr>
      <vt:lpstr>Take Away</vt:lpstr>
      <vt:lpstr>Take Away</vt:lpstr>
      <vt:lpstr>Appendix:</vt:lpstr>
      <vt:lpstr>Model Equations</vt:lpstr>
      <vt:lpstr>Seasonal Decomposition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Demand Forecasting </dc:title>
  <dc:creator>Michael Boals</dc:creator>
  <cp:lastModifiedBy>Michael Boals</cp:lastModifiedBy>
  <cp:revision>42</cp:revision>
  <dcterms:created xsi:type="dcterms:W3CDTF">2020-03-20T20:29:36Z</dcterms:created>
  <dcterms:modified xsi:type="dcterms:W3CDTF">2020-03-23T05:25:46Z</dcterms:modified>
</cp:coreProperties>
</file>