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8" r:id="rId5"/>
    <p:sldId id="270" r:id="rId6"/>
    <p:sldId id="261" r:id="rId7"/>
    <p:sldId id="262" r:id="rId8"/>
    <p:sldId id="273" r:id="rId9"/>
    <p:sldId id="268" r:id="rId10"/>
    <p:sldId id="274" r:id="rId11"/>
    <p:sldId id="276" r:id="rId12"/>
    <p:sldId id="277" r:id="rId13"/>
    <p:sldId id="264" r:id="rId14"/>
    <p:sldId id="259" r:id="rId15"/>
    <p:sldId id="271" r:id="rId16"/>
    <p:sldId id="269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2857"/>
  </p:normalViewPr>
  <p:slideViewPr>
    <p:cSldViewPr snapToGrid="0" snapToObjects="1" showGuides="1">
      <p:cViewPr varScale="1">
        <p:scale>
          <a:sx n="100" d="100"/>
          <a:sy n="100" d="100"/>
        </p:scale>
        <p:origin x="248" y="17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646038385826761E-2"/>
          <c:y val="0.11784392729798676"/>
          <c:w val="0.93635396161417328"/>
          <c:h val="0.75988098179866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33000"/>
              </a:schemeClr>
            </a:solidFill>
            <a:ln>
              <a:solidFill>
                <a:schemeClr val="accent2">
                  <a:lumMod val="40000"/>
                  <a:lumOff val="60000"/>
                  <a:alpha val="52000"/>
                </a:schemeClr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23825" cap="flat">
                <a:solidFill>
                  <a:schemeClr val="accent2">
                    <a:lumMod val="40000"/>
                    <a:lumOff val="60000"/>
                  </a:schemeClr>
                </a:solidFill>
                <a:tailEnd type="stealth"/>
              </a:ln>
              <a:effectLst/>
            </c:spPr>
            <c:trendlineType val="exp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27-FC49-AAB7-CC25EA8352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6927-FC49-AAB7-CC25EA8352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6927-FC49-AAB7-CC25EA835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57"/>
        <c:axId val="272490911"/>
        <c:axId val="272492543"/>
      </c:barChart>
      <c:catAx>
        <c:axId val="2724909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2492543"/>
        <c:crosses val="autoZero"/>
        <c:auto val="1"/>
        <c:lblAlgn val="ctr"/>
        <c:lblOffset val="100"/>
        <c:noMultiLvlLbl val="0"/>
      </c:catAx>
      <c:valAx>
        <c:axId val="272492543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249091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D8C53-FACF-0945-842D-C36D53BE031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29531-8C67-0847-99F5-094B134B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Helvetica Light" panose="020B0403020202020204" pitchFamily="34" charset="0"/>
              </a:rPr>
              <a:t>Increase Supply Chain Efficiency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 Light" panose="020B0403020202020204" pitchFamily="34" charset="0"/>
              </a:rPr>
              <a:t>Improve Labor Management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 Light" panose="020B0403020202020204" pitchFamily="34" charset="0"/>
              </a:rPr>
              <a:t>Improve Capital Management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 Light" panose="020B0403020202020204" pitchFamily="34" charset="0"/>
              </a:rPr>
              <a:t>Insure Adequate Cash Flow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 Light" panose="020B0403020202020204" pitchFamily="34" charset="0"/>
              </a:rPr>
              <a:t>Improve Budgeting Accuracy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29531-8C67-0847-99F5-094B134B7E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56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is to forecast two weeks ahead so I will use the three week mean as my metric for selecting a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29531-8C67-0847-99F5-094B134B7E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0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Sarimax</a:t>
            </a:r>
            <a:r>
              <a:rPr lang="en-US" dirty="0"/>
              <a:t>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Prophet Model</a:t>
            </a:r>
          </a:p>
          <a:p>
            <a:r>
              <a:rPr lang="en-US" dirty="0"/>
              <a:t>Trend model is two models: saturating growth model and piecewise linear model</a:t>
            </a:r>
          </a:p>
          <a:p>
            <a:r>
              <a:rPr lang="en-US" dirty="0"/>
              <a:t>Seasonality is forecast using low pass filtered Fourier series</a:t>
            </a:r>
          </a:p>
          <a:p>
            <a:r>
              <a:rPr lang="en-US" dirty="0"/>
              <a:t>Holidays are modeled using linear regressors with activation windows around the holiday dates.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29531-8C67-0847-99F5-094B134B7E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5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years of demand data at hourly intervals</a:t>
            </a:r>
          </a:p>
          <a:p>
            <a:r>
              <a:rPr lang="en-US" dirty="0"/>
              <a:t>Data has seasonal daily, weekly and yearly seasonal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29531-8C67-0847-99F5-094B134B7E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Chose to evaluate SARIMAX and Prophet.</a:t>
            </a:r>
          </a:p>
          <a:p>
            <a:r>
              <a:rPr lang="en-US" dirty="0"/>
              <a:t>SARIMAX is a well known autoregressive model with moving average and differencing components.   Adds a seasonal component but only one seasonal frequency.  </a:t>
            </a:r>
          </a:p>
          <a:p>
            <a:r>
              <a:rPr lang="en-US" dirty="0"/>
              <a:t>Possible to incorporate additional seasons with Exogenous data </a:t>
            </a:r>
          </a:p>
          <a:p>
            <a:endParaRPr lang="en-US" dirty="0"/>
          </a:p>
          <a:p>
            <a:r>
              <a:rPr lang="en-US" dirty="0"/>
              <a:t>Prophet was developed in 2017 by two engineers at Facebook and also utilizes three components for its forecasting:</a:t>
            </a:r>
          </a:p>
          <a:p>
            <a:r>
              <a:rPr lang="en-US" dirty="0"/>
              <a:t>A trend component, a seasonal component and a holiday component.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trend component is modeled with two parts: saturating growth model and piecewise linear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seasonal component uses Fourier Series at common business frequencies and the holiday component is modeled with linear regressors with activation windows around the holiday dates.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29531-8C67-0847-99F5-094B134B7E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61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Aggregated Data over day and week periods to try different inputs for models</a:t>
            </a:r>
          </a:p>
          <a:p>
            <a:r>
              <a:rPr lang="en-US" dirty="0"/>
              <a:t>Use Walk Forward validation for time series modeling</a:t>
            </a:r>
          </a:p>
          <a:p>
            <a:r>
              <a:rPr lang="en-US" dirty="0"/>
              <a:t>Simulated Weather Forecast for validation by introducing normally distributed error to the temperature observations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29531-8C67-0847-99F5-094B134B7E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5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graph – collect more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29531-8C67-0847-99F5-094B134B7E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24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Longitudinal study on high temperature forecast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29531-8C67-0847-99F5-094B134B7E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9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29531-8C67-0847-99F5-094B134B7E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25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29531-8C67-0847-99F5-094B134B7E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80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29531-8C67-0847-99F5-094B134B7E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9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90CB-CDBF-3041-BCB9-5508711F1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0CE13-6565-3A41-B61C-7970E902C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0D4AA-C85D-DF4B-8443-B8EFF043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749-3CBE-2745-8827-18E23597CE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A5A8-EDB0-1840-9691-64FBA265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3F423-3DD2-B84D-9AF3-FEBBA71B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F5C0-4476-BB45-B21A-9883F294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FFCF9-F1B8-1A4E-9D07-BB7107CC5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C2832-E733-694E-9F51-AAE16AC1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749-3CBE-2745-8827-18E23597CE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BD97-1461-784C-845C-E9A9F5CC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74F3F-8D7F-1A4F-B7E7-3EC64BF0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DA567-766A-274B-8D15-D9ABA9012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E5934-C10A-0044-8EC1-E4E0A497A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7DB5B-B331-804D-BDB0-689213F8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749-3CBE-2745-8827-18E23597CE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A24EE-2901-DB40-B186-361F25BB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1F22B-75FD-5A4C-82E3-2C20482C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5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35FC-FAC1-E145-93C7-3A51D446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9DC8-3556-CF4A-8F5F-C1E9445A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C2776-276B-344F-808F-729AB2D5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749-3CBE-2745-8827-18E23597CE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0007E-F8B3-DC4E-A318-965CD8E3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AEB6-867A-2740-AADD-E2AF8662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5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B892-57BC-4447-AC69-FD5556C6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3ACEF-0A11-9544-BC73-F04B58687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F0F78-24EF-0B4A-809E-9B41D97C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749-3CBE-2745-8827-18E23597CE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C5270-BF48-F745-8919-B7EA0A1E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923EF-3A7D-8C43-9EA9-CC5922EC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6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2D5F-B882-7847-998E-481DBCCF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22D7-39F1-F445-A699-1D7EBA75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96BC9-B4CE-7D48-93EB-F04F17B4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DB0BA-F0AA-2240-9B9E-64E31DD6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749-3CBE-2745-8827-18E23597CE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E9196-EF02-294A-BFD0-F42D0661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54817-DB2A-AB4E-BC69-BEFC773D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0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A1BD-CEEA-6944-8471-086E592F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94448-3C47-5346-ADFA-7683B8158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09F2D-AF78-694E-8325-8AA2ED66E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FC99B-4DCA-4A4B-B6BE-2D77444E7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696CE-C1D8-2848-A4CB-534B6611D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29F4A-6E86-F74B-995E-5CBB970A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749-3CBE-2745-8827-18E23597CE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48DA5-A9FF-FC42-9634-DC39D86A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6D7D5-F061-4543-8031-84DC858D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40AE-2670-964F-9A24-AE7EAE8D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12ABF-1DAC-604B-8A39-036C84FD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749-3CBE-2745-8827-18E23597CE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F27E9-4BEE-4C4F-A881-405519D5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28C8D-2299-EC4B-83E5-D6F052C8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0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4751E-6E25-B847-A3FC-DAF86B85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749-3CBE-2745-8827-18E23597CE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3FA98-54DC-014F-BCC2-8B7B1216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180A5-21CD-CF45-A53C-74AF673B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0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3B4E-316A-7042-B8A7-5D29AE3F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9168-F785-E44B-A157-E2FD36680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467F8-234A-DA43-ADAD-F9885EABD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CC168-606C-EF46-84D3-0B371A1D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749-3CBE-2745-8827-18E23597CE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C6BCC-C5AF-6347-8F1A-244CD816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42809-CE8F-EF46-BFDF-1CD95FAB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0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3077-DF3F-C14C-A152-8BD9E856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FB0C8-DD53-4645-8E4A-735A60417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0D8B9-51C6-AC45-90B4-57E46DAFF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08DF7-06C3-604A-80D9-A0EAF858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749-3CBE-2745-8827-18E23597CE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4B176-9B3C-6842-8EB1-09890416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A0BD-E0E4-2846-9398-F7E477C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8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3951A-4904-4547-A825-5D798CA8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F4126-7A97-AF44-A17D-5039B63B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4FD9E-257E-FC49-888E-E2EA8CCFE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AD749-3CBE-2745-8827-18E23597CE3B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A66BE-AE7C-D945-9DF3-26C09AB7A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38D1B-1C9C-014A-A399-7E2AD297D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4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0E56-4EA0-694E-B76B-40B2D7585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3400"/>
            <a:ext cx="9144000" cy="2689674"/>
          </a:xfrm>
        </p:spPr>
        <p:txBody>
          <a:bodyPr>
            <a:noAutofit/>
          </a:bodyPr>
          <a:lstStyle/>
          <a:p>
            <a:br>
              <a:rPr lang="en-US" sz="4000" dirty="0">
                <a:latin typeface="Helvetica Light" panose="020B0403020202020204" pitchFamily="34" charset="0"/>
              </a:rPr>
            </a:br>
            <a:br>
              <a:rPr lang="en-US" sz="4000" dirty="0">
                <a:latin typeface="Helvetica Light" panose="020B0403020202020204" pitchFamily="34" charset="0"/>
              </a:rPr>
            </a:br>
            <a:r>
              <a:rPr lang="en-US" sz="4000" dirty="0">
                <a:latin typeface="Helvetica Light" panose="020B0403020202020204" pitchFamily="34" charset="0"/>
              </a:rPr>
              <a:t>Machine Learning </a:t>
            </a:r>
            <a:br>
              <a:rPr lang="en-US" sz="4000" dirty="0">
                <a:latin typeface="Helvetica Light" panose="020B0403020202020204" pitchFamily="34" charset="0"/>
              </a:rPr>
            </a:br>
            <a:r>
              <a:rPr lang="en-US" sz="4000" dirty="0">
                <a:latin typeface="Helvetica Light" panose="020B0403020202020204" pitchFamily="34" charset="0"/>
              </a:rPr>
              <a:t>for </a:t>
            </a:r>
            <a:br>
              <a:rPr lang="en-US" sz="4000" dirty="0">
                <a:latin typeface="Helvetica Light" panose="020B0403020202020204" pitchFamily="34" charset="0"/>
              </a:rPr>
            </a:br>
            <a:r>
              <a:rPr lang="en-US" sz="4000" dirty="0">
                <a:latin typeface="Helvetica Light" panose="020B0403020202020204" pitchFamily="34" charset="0"/>
              </a:rPr>
              <a:t>Electricity Demand Forecasting</a:t>
            </a:r>
            <a:br>
              <a:rPr lang="en-US" sz="4000" dirty="0">
                <a:latin typeface="Helvetica Light" panose="020B0403020202020204" pitchFamily="34" charset="0"/>
              </a:rPr>
            </a:br>
            <a:endParaRPr lang="en-US" sz="4000" dirty="0">
              <a:latin typeface="Helvetica Light" panose="020B04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6A3BB-D7D6-6F43-AB00-DAF03C55B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427" y="2897832"/>
            <a:ext cx="5068866" cy="2387600"/>
          </a:xfrm>
        </p:spPr>
        <p:txBody>
          <a:bodyPr>
            <a:normAutofit/>
          </a:bodyPr>
          <a:lstStyle/>
          <a:p>
            <a:r>
              <a:rPr lang="en-US" sz="3900" dirty="0">
                <a:latin typeface="Helvetica Light" panose="020B0403020202020204" pitchFamily="34" charset="0"/>
              </a:rPr>
              <a:t>in </a:t>
            </a:r>
          </a:p>
          <a:p>
            <a:r>
              <a:rPr lang="en-US" sz="3900" dirty="0">
                <a:latin typeface="Helvetica Light" panose="020B0403020202020204" pitchFamily="34" charset="0"/>
              </a:rPr>
              <a:t>California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Michael Boals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A22266-ADB9-7B4E-A58A-3EC142199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428820"/>
              </p:ext>
            </p:extLst>
          </p:nvPr>
        </p:nvGraphicFramePr>
        <p:xfrm>
          <a:off x="2766163" y="1623977"/>
          <a:ext cx="98245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0D6CD08-7F0B-0A43-A63A-B73C96FDC9D4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2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Final Prediction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99F8A7-7CF4-304D-AF1D-F2631430141B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light&#10;&#10;Description automatically generated">
            <a:extLst>
              <a:ext uri="{FF2B5EF4-FFF2-40B4-BE49-F238E27FC236}">
                <a16:creationId xmlns:a16="http://schemas.microsoft.com/office/drawing/2014/main" id="{30B2AEC0-C86F-1A4C-8C3F-3776AAB6D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49" y="1168400"/>
            <a:ext cx="8293101" cy="55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1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318133"/>
            <a:ext cx="10515600" cy="1095375"/>
          </a:xfrm>
        </p:spPr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86B0-88A9-4F45-97E8-1804D4BF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619"/>
            <a:ext cx="10515600" cy="2304981"/>
          </a:xfrm>
        </p:spPr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Both SARIMAX and Prophet Provide Similar Short-Term Results</a:t>
            </a:r>
          </a:p>
          <a:p>
            <a:endParaRPr lang="en-US" sz="1600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Prophet Performed Slightly Better</a:t>
            </a:r>
          </a:p>
          <a:p>
            <a:endParaRPr lang="en-US" sz="1600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Prophet Trains Faster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6F5519-D094-7244-93F6-8A598CBCBAC9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9E104F-CF6A-0140-A610-BA5B033F23AD}"/>
              </a:ext>
            </a:extLst>
          </p:cNvPr>
          <p:cNvSpPr txBox="1">
            <a:spLocks/>
          </p:cNvSpPr>
          <p:nvPr/>
        </p:nvSpPr>
        <p:spPr>
          <a:xfrm>
            <a:off x="558800" y="3657600"/>
            <a:ext cx="10515600" cy="1095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 Light" panose="020B0403020202020204" pitchFamily="34" charset="0"/>
              </a:rPr>
              <a:t>Future 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354E2D-C1E4-EE4E-A69B-240389F88B65}"/>
              </a:ext>
            </a:extLst>
          </p:cNvPr>
          <p:cNvSpPr txBox="1">
            <a:spLocks/>
          </p:cNvSpPr>
          <p:nvPr/>
        </p:nvSpPr>
        <p:spPr>
          <a:xfrm>
            <a:off x="811060" y="4752975"/>
            <a:ext cx="10515600" cy="1675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Light" panose="020B0403020202020204" pitchFamily="34" charset="0"/>
              </a:rPr>
              <a:t>Explore Long-Term Forecasting Performance</a:t>
            </a:r>
          </a:p>
          <a:p>
            <a:endParaRPr lang="en-US" sz="1600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Create A Tool To Make Forecast Accessible</a:t>
            </a:r>
          </a:p>
        </p:txBody>
      </p:sp>
    </p:spTree>
    <p:extLst>
      <p:ext uri="{BB962C8B-B14F-4D97-AF65-F5344CB8AC3E}">
        <p14:creationId xmlns:p14="http://schemas.microsoft.com/office/powerpoint/2010/main" val="74855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318133"/>
            <a:ext cx="10515600" cy="1095375"/>
          </a:xfrm>
        </p:spPr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86B0-88A9-4F45-97E8-1804D4BF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619"/>
            <a:ext cx="10515600" cy="2304981"/>
          </a:xfrm>
        </p:spPr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Both SARIMAX and Prophet Provide Similar Short-Term Results</a:t>
            </a:r>
          </a:p>
          <a:p>
            <a:endParaRPr lang="en-US" sz="1600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Prophet Performed Slightly Better</a:t>
            </a:r>
          </a:p>
          <a:p>
            <a:endParaRPr lang="en-US" sz="1600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Prophet Trains Faster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6F5519-D094-7244-93F6-8A598CBCBAC9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9E104F-CF6A-0140-A610-BA5B033F23AD}"/>
              </a:ext>
            </a:extLst>
          </p:cNvPr>
          <p:cNvSpPr txBox="1">
            <a:spLocks/>
          </p:cNvSpPr>
          <p:nvPr/>
        </p:nvSpPr>
        <p:spPr>
          <a:xfrm>
            <a:off x="558800" y="3657600"/>
            <a:ext cx="10515600" cy="1095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 Light" panose="020B0403020202020204" pitchFamily="34" charset="0"/>
              </a:rPr>
              <a:t>Future 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354E2D-C1E4-EE4E-A69B-240389F88B65}"/>
              </a:ext>
            </a:extLst>
          </p:cNvPr>
          <p:cNvSpPr txBox="1">
            <a:spLocks/>
          </p:cNvSpPr>
          <p:nvPr/>
        </p:nvSpPr>
        <p:spPr>
          <a:xfrm>
            <a:off x="811060" y="4752975"/>
            <a:ext cx="10515600" cy="1675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Light" panose="020B0403020202020204" pitchFamily="34" charset="0"/>
              </a:rPr>
              <a:t>Explore Long-Term Forecasting Performance</a:t>
            </a:r>
          </a:p>
          <a:p>
            <a:endParaRPr lang="en-US" sz="1600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Create A Tool To Make Forecast Accessible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FE46F-9254-5D44-89AA-E395D0282AE9}"/>
              </a:ext>
            </a:extLst>
          </p:cNvPr>
          <p:cNvSpPr txBox="1"/>
          <p:nvPr/>
        </p:nvSpPr>
        <p:spPr>
          <a:xfrm>
            <a:off x="6197600" y="5608638"/>
            <a:ext cx="756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 Light" panose="020B0403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2687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Appendix: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86B0-88A9-4F45-97E8-1804D4BF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8A5F79-3D32-F84A-BDBE-3D77FEE358E1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4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Performance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386B0-88A9-4F45-97E8-1804D4BF8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Helvetica Light" panose="020B0403020202020204" pitchFamily="34" charset="0"/>
                  </a:rPr>
                  <a:t>Evaluate Forecasting Performance Using:</a:t>
                </a:r>
              </a:p>
              <a:p>
                <a:pPr marL="0" indent="0">
                  <a:buNone/>
                </a:pPr>
                <a:endParaRPr lang="en-US" dirty="0">
                  <a:latin typeface="Helvetica Light" panose="020B0403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Helvetica Light" panose="020B0403020202020204" pitchFamily="34" charset="0"/>
                  </a:rPr>
                  <a:t>Three Week Demand Mean of Absolute Percentage Error (MAPE)</a:t>
                </a:r>
              </a:p>
              <a:p>
                <a:pPr marL="457200" lvl="1" indent="0">
                  <a:buNone/>
                </a:pPr>
                <a:endParaRPr lang="en-US" dirty="0">
                  <a:latin typeface="Helvetica Light" panose="020B0403020202020204" pitchFamily="34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Helvetica Light" panose="020B0403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Helvetica Light" panose="020B04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386B0-88A9-4F45-97E8-1804D4BF8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 b="-12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9A391F9-8094-134B-831F-79DDE492BBD4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6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Model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386B0-88A9-4F45-97E8-1804D4BF8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400" b="1" dirty="0">
                    <a:latin typeface="Helvetica Light" panose="020B0403020202020204" pitchFamily="34" charset="0"/>
                  </a:rPr>
                  <a:t>Seasonal Autoregressive Integrating Moving Average (ARIMA/SARIMAX)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Helvetica Light" panose="020B0403020202020204" pitchFamily="34" charset="0"/>
                  </a:rPr>
                  <a:t>SARIMAX Equation</a:t>
                </a:r>
              </a:p>
              <a:p>
                <a:pPr marL="457200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βx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b="0" i="0" baseline="-1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φpy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b="0" i="0" baseline="-1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θzt</m:t>
                      </m:r>
                      <m:r>
                        <a:rPr lang="en-US" b="0" i="0" baseline="-1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…−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θqzt</m:t>
                      </m:r>
                      <m:r>
                        <a:rPr lang="en-US" b="0" i="0" baseline="-1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zt</m:t>
                      </m:r>
                    </m:oMath>
                  </m:oMathPara>
                </a14:m>
                <a:endParaRPr lang="en-US" sz="2000" baseline="-25000" dirty="0">
                  <a:latin typeface="Helvetica Light" panose="020B0403020202020204" pitchFamily="34" charset="0"/>
                </a:endParaRPr>
              </a:p>
              <a:p>
                <a:pPr marL="1371600" lvl="3" indent="0">
                  <a:buNone/>
                </a:pPr>
                <a:r>
                  <a:rPr lang="en-US" sz="2400" dirty="0">
                    <a:latin typeface="Helvetica Light" panose="020B0403020202020204" pitchFamily="34" charset="0"/>
                  </a:rPr>
                  <a:t>   </a:t>
                </a:r>
              </a:p>
              <a:p>
                <a:pPr marL="1371600" lvl="3" indent="0">
                  <a:buNone/>
                </a:pPr>
                <a:r>
                  <a:rPr lang="en-US" sz="2400" dirty="0">
                    <a:latin typeface="Helvetica Light" panose="020B0403020202020204" pitchFamily="34" charset="0"/>
                  </a:rPr>
                  <a:t>   </a:t>
                </a:r>
                <a:r>
                  <a:rPr lang="en-US" sz="2400" dirty="0" err="1">
                    <a:latin typeface="Helvetica Light" panose="020B0403020202020204" pitchFamily="34" charset="0"/>
                  </a:rPr>
                  <a:t>x</a:t>
                </a:r>
                <a:r>
                  <a:rPr lang="en-US" sz="2400" baseline="-25000" dirty="0" err="1">
                    <a:latin typeface="Helvetica Light" panose="020B0403020202020204" pitchFamily="34" charset="0"/>
                  </a:rPr>
                  <a:t>t</a:t>
                </a:r>
                <a:r>
                  <a:rPr lang="en-US" sz="2400" baseline="-25000" dirty="0">
                    <a:latin typeface="Helvetica Light" panose="020B0403020202020204" pitchFamily="34" charset="0"/>
                  </a:rPr>
                  <a:t> </a:t>
                </a:r>
                <a:r>
                  <a:rPr lang="en-US" sz="2400" dirty="0">
                    <a:latin typeface="Helvetica Light" panose="020B0403020202020204" pitchFamily="34" charset="0"/>
                  </a:rPr>
                  <a:t>= exogenous regressors</a:t>
                </a:r>
              </a:p>
              <a:p>
                <a:pPr marL="1371600" lvl="3" indent="0">
                  <a:buNone/>
                </a:pPr>
                <a:r>
                  <a:rPr lang="en-US" sz="2400" dirty="0">
                    <a:latin typeface="Helvetica Light" panose="020B0403020202020204" pitchFamily="34" charset="0"/>
                  </a:rPr>
                  <a:t>   </a:t>
                </a:r>
                <a:r>
                  <a:rPr lang="en-US" sz="2400" dirty="0" err="1">
                    <a:latin typeface="Helvetica Light" panose="020B0403020202020204" pitchFamily="34" charset="0"/>
                  </a:rPr>
                  <a:t>z</a:t>
                </a:r>
                <a:r>
                  <a:rPr lang="en-US" sz="2400" baseline="-25000" dirty="0" err="1">
                    <a:latin typeface="Helvetica Light" panose="020B0403020202020204" pitchFamily="34" charset="0"/>
                  </a:rPr>
                  <a:t>t</a:t>
                </a:r>
                <a:r>
                  <a:rPr lang="en-US" sz="2400" baseline="-25000" dirty="0">
                    <a:latin typeface="Helvetica Light" panose="020B0403020202020204" pitchFamily="34" charset="0"/>
                  </a:rPr>
                  <a:t> </a:t>
                </a:r>
                <a:r>
                  <a:rPr lang="en-US" sz="2400" dirty="0">
                    <a:latin typeface="Helvetica Light" panose="020B0403020202020204" pitchFamily="34" charset="0"/>
                  </a:rPr>
                  <a:t>= error/noise</a:t>
                </a:r>
              </a:p>
              <a:p>
                <a:endParaRPr lang="en-US" sz="2400" dirty="0">
                  <a:latin typeface="Helvetica Light" panose="020B0403020202020204" pitchFamily="34" charset="0"/>
                </a:endParaRPr>
              </a:p>
              <a:p>
                <a:r>
                  <a:rPr lang="en-US" sz="2400" b="1" dirty="0">
                    <a:latin typeface="Helvetica Light" panose="020B0403020202020204" pitchFamily="34" charset="0"/>
                  </a:rPr>
                  <a:t>Prophet Forecasting Model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Helvetica Light" panose="020B0403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lang="en-US" baseline="-25000" dirty="0">
                  <a:latin typeface="Helvetica Light" panose="020B0403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Helvetica Light" panose="020B0403020202020204" pitchFamily="34" charset="0"/>
                  </a:rPr>
                  <a:t>	              </a:t>
                </a:r>
                <a:r>
                  <a:rPr lang="en-US" sz="2400" dirty="0" err="1">
                    <a:latin typeface="Helvetica Light" panose="020B0403020202020204" pitchFamily="34" charset="0"/>
                  </a:rPr>
                  <a:t>g</a:t>
                </a:r>
                <a:r>
                  <a:rPr lang="en-US" sz="2400" baseline="-25000" dirty="0" err="1">
                    <a:latin typeface="Helvetica Light" panose="020B0403020202020204" pitchFamily="34" charset="0"/>
                  </a:rPr>
                  <a:t>t</a:t>
                </a:r>
                <a:r>
                  <a:rPr lang="en-US" sz="2400" dirty="0">
                    <a:latin typeface="Helvetica Light" panose="020B0403020202020204" pitchFamily="34" charset="0"/>
                  </a:rPr>
                  <a:t> = trend function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Helvetica Light" panose="020B0403020202020204" pitchFamily="34" charset="0"/>
                  </a:rPr>
                  <a:t>	        </a:t>
                </a:r>
                <a:r>
                  <a:rPr lang="en-US" sz="2400" dirty="0" err="1">
                    <a:latin typeface="Helvetica Light" panose="020B0403020202020204" pitchFamily="34" charset="0"/>
                  </a:rPr>
                  <a:t>s</a:t>
                </a:r>
                <a:r>
                  <a:rPr lang="en-US" sz="2400" baseline="-25000" dirty="0" err="1">
                    <a:latin typeface="Helvetica Light" panose="020B0403020202020204" pitchFamily="34" charset="0"/>
                  </a:rPr>
                  <a:t>t</a:t>
                </a:r>
                <a:r>
                  <a:rPr lang="en-US" sz="2400" dirty="0">
                    <a:latin typeface="Helvetica Light" panose="020B0403020202020204" pitchFamily="34" charset="0"/>
                  </a:rPr>
                  <a:t>  = seasonal periodic changes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Helvetica Light" panose="020B0403020202020204" pitchFamily="34" charset="0"/>
                  </a:rPr>
                  <a:t>	        </a:t>
                </a:r>
                <a:r>
                  <a:rPr lang="en-US" sz="2400" dirty="0" err="1">
                    <a:latin typeface="Helvetica Light" panose="020B0403020202020204" pitchFamily="34" charset="0"/>
                  </a:rPr>
                  <a:t>h</a:t>
                </a:r>
                <a:r>
                  <a:rPr lang="en-US" sz="2400" baseline="-25000" dirty="0" err="1">
                    <a:latin typeface="Helvetica Light" panose="020B0403020202020204" pitchFamily="34" charset="0"/>
                  </a:rPr>
                  <a:t>t</a:t>
                </a:r>
                <a:r>
                  <a:rPr lang="en-US" sz="2400" dirty="0">
                    <a:latin typeface="Helvetica Light" panose="020B0403020202020204" pitchFamily="34" charset="0"/>
                  </a:rPr>
                  <a:t> = holiday schedules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Helvetica Light" panose="020B0403020202020204" pitchFamily="34" charset="0"/>
                  </a:rPr>
                  <a:t>	        𝝴</a:t>
                </a:r>
                <a:r>
                  <a:rPr lang="en-US" sz="2400" baseline="-25000" dirty="0">
                    <a:latin typeface="Helvetica Light" panose="020B0403020202020204" pitchFamily="34" charset="0"/>
                  </a:rPr>
                  <a:t>t</a:t>
                </a:r>
                <a:r>
                  <a:rPr lang="en-US" sz="2400" dirty="0">
                    <a:latin typeface="Helvetica Light" panose="020B0403020202020204" pitchFamily="34" charset="0"/>
                  </a:rPr>
                  <a:t> = idiosyncratic changes not included in the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386B0-88A9-4F45-97E8-1804D4BF8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83" t="-2339" b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0422F3A-09C0-D34C-9BCE-E098C3FDDD0F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7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Seasonal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86B0-88A9-4F45-97E8-1804D4BF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A391F9-8094-134B-831F-79DDE492BBD4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69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86B0-88A9-4F45-97E8-1804D4BF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8AC0CE-B0B7-5149-96AE-406E93CE3309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5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86B0-88A9-4F45-97E8-1804D4BF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EE0A8-4DF8-CF4A-B67D-F47405ECEBCE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9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32">
            <a:extLst>
              <a:ext uri="{FF2B5EF4-FFF2-40B4-BE49-F238E27FC236}">
                <a16:creationId xmlns:a16="http://schemas.microsoft.com/office/drawing/2014/main" id="{F567FCD1-1F85-284F-A9E7-0B7DDE67908E}"/>
              </a:ext>
            </a:extLst>
          </p:cNvPr>
          <p:cNvSpPr/>
          <p:nvPr/>
        </p:nvSpPr>
        <p:spPr>
          <a:xfrm>
            <a:off x="10102064" y="2920987"/>
            <a:ext cx="596900" cy="838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C884FAFF-0EB6-E04A-A8CE-97C369FF3698}"/>
              </a:ext>
            </a:extLst>
          </p:cNvPr>
          <p:cNvSpPr/>
          <p:nvPr/>
        </p:nvSpPr>
        <p:spPr>
          <a:xfrm>
            <a:off x="5770410" y="2920987"/>
            <a:ext cx="596900" cy="838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CD3434D6-D8E0-1B41-8983-7E396519CDA0}"/>
              </a:ext>
            </a:extLst>
          </p:cNvPr>
          <p:cNvSpPr/>
          <p:nvPr/>
        </p:nvSpPr>
        <p:spPr>
          <a:xfrm>
            <a:off x="7869327" y="2920987"/>
            <a:ext cx="596900" cy="838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D591A9E-0861-E849-A274-CCEEC17D8518}"/>
              </a:ext>
            </a:extLst>
          </p:cNvPr>
          <p:cNvSpPr/>
          <p:nvPr/>
        </p:nvSpPr>
        <p:spPr>
          <a:xfrm>
            <a:off x="889000" y="2055338"/>
            <a:ext cx="10121900" cy="9037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3AB8E2A-8421-B54D-923F-E7B6B47BB113}"/>
              </a:ext>
            </a:extLst>
          </p:cNvPr>
          <p:cNvSpPr/>
          <p:nvPr/>
        </p:nvSpPr>
        <p:spPr>
          <a:xfrm>
            <a:off x="9492465" y="3762746"/>
            <a:ext cx="1816100" cy="13843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D0C9CC3-582A-B04D-AB26-F2B4B4CBB91A}"/>
              </a:ext>
            </a:extLst>
          </p:cNvPr>
          <p:cNvSpPr/>
          <p:nvPr/>
        </p:nvSpPr>
        <p:spPr>
          <a:xfrm>
            <a:off x="5055110" y="3762746"/>
            <a:ext cx="1816100" cy="13843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914DDA1-C171-214C-8F2F-F252956DD15A}"/>
              </a:ext>
            </a:extLst>
          </p:cNvPr>
          <p:cNvSpPr/>
          <p:nvPr/>
        </p:nvSpPr>
        <p:spPr>
          <a:xfrm>
            <a:off x="2900676" y="3797300"/>
            <a:ext cx="1816100" cy="13843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0B3BBE-335C-C241-979C-A25912AE6471}"/>
              </a:ext>
            </a:extLst>
          </p:cNvPr>
          <p:cNvSpPr/>
          <p:nvPr/>
        </p:nvSpPr>
        <p:spPr>
          <a:xfrm>
            <a:off x="647700" y="3797300"/>
            <a:ext cx="1816100" cy="13843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1A3B3-6C68-BC41-B993-AE0EACE2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13245"/>
            <a:ext cx="10515600" cy="1325563"/>
          </a:xfrm>
        </p:spPr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Value of Accurate Demand Forecasts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FC40C-43A0-E24F-9FD8-41729A50F70A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94304-6DF1-964C-85A1-A02E4E654754}"/>
              </a:ext>
            </a:extLst>
          </p:cNvPr>
          <p:cNvSpPr txBox="1"/>
          <p:nvPr/>
        </p:nvSpPr>
        <p:spPr>
          <a:xfrm>
            <a:off x="4118334" y="2195775"/>
            <a:ext cx="3901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Light" panose="020B0403020202020204" pitchFamily="34" charset="0"/>
              </a:rPr>
              <a:t>Demand Forecast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D247C2-EE98-FC4A-9E45-63BF57031896}"/>
              </a:ext>
            </a:extLst>
          </p:cNvPr>
          <p:cNvSpPr txBox="1"/>
          <p:nvPr/>
        </p:nvSpPr>
        <p:spPr>
          <a:xfrm>
            <a:off x="2926076" y="4227952"/>
            <a:ext cx="179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Supply Chain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E2D0C-7E5D-254C-AD90-C6238FBF7F5F}"/>
              </a:ext>
            </a:extLst>
          </p:cNvPr>
          <p:cNvSpPr txBox="1"/>
          <p:nvPr/>
        </p:nvSpPr>
        <p:spPr>
          <a:xfrm>
            <a:off x="647700" y="4100953"/>
            <a:ext cx="1816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Labor</a:t>
            </a:r>
          </a:p>
          <a:p>
            <a:pPr algn="ctr"/>
            <a:r>
              <a:rPr lang="en-US" sz="2000" dirty="0">
                <a:latin typeface="Helvetica Light" panose="020B0403020202020204" pitchFamily="34" charset="0"/>
              </a:rPr>
              <a:t>Management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7339BA-1750-894D-AFA0-BDE22820E1C7}"/>
              </a:ext>
            </a:extLst>
          </p:cNvPr>
          <p:cNvSpPr txBox="1"/>
          <p:nvPr/>
        </p:nvSpPr>
        <p:spPr>
          <a:xfrm>
            <a:off x="5105293" y="4022293"/>
            <a:ext cx="1712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Cash Flow Planning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A2F68-E0C5-EC47-B27E-F57EA8B44A3B}"/>
              </a:ext>
            </a:extLst>
          </p:cNvPr>
          <p:cNvSpPr txBox="1"/>
          <p:nvPr/>
        </p:nvSpPr>
        <p:spPr>
          <a:xfrm>
            <a:off x="9630487" y="4176181"/>
            <a:ext cx="154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Budgeting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4596551-9BA3-EA4E-90DA-F30B111B8DB9}"/>
              </a:ext>
            </a:extLst>
          </p:cNvPr>
          <p:cNvSpPr/>
          <p:nvPr/>
        </p:nvSpPr>
        <p:spPr>
          <a:xfrm>
            <a:off x="7259727" y="3762746"/>
            <a:ext cx="1816100" cy="13843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2E7059-1BCD-5F46-9085-F7BA536BEDBF}"/>
              </a:ext>
            </a:extLst>
          </p:cNvPr>
          <p:cNvSpPr txBox="1"/>
          <p:nvPr/>
        </p:nvSpPr>
        <p:spPr>
          <a:xfrm>
            <a:off x="7259727" y="4022293"/>
            <a:ext cx="1816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Capital</a:t>
            </a:r>
          </a:p>
          <a:p>
            <a:pPr algn="ctr"/>
            <a:r>
              <a:rPr lang="en-US" sz="2000" dirty="0">
                <a:latin typeface="Helvetica Light" panose="020B0403020202020204" pitchFamily="34" charset="0"/>
              </a:rPr>
              <a:t> Planning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4DA7BB3-DAA7-D44C-91A8-7A17C1ED83CF}"/>
              </a:ext>
            </a:extLst>
          </p:cNvPr>
          <p:cNvSpPr/>
          <p:nvPr/>
        </p:nvSpPr>
        <p:spPr>
          <a:xfrm>
            <a:off x="1257300" y="2959100"/>
            <a:ext cx="596900" cy="838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1C1E42B3-5779-D543-AE78-BAC05B4FA696}"/>
              </a:ext>
            </a:extLst>
          </p:cNvPr>
          <p:cNvSpPr/>
          <p:nvPr/>
        </p:nvSpPr>
        <p:spPr>
          <a:xfrm>
            <a:off x="3509522" y="2959100"/>
            <a:ext cx="596900" cy="838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4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29" y="323918"/>
            <a:ext cx="5127031" cy="996334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In California: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86B0-88A9-4F45-97E8-1804D4BF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05" y="3784600"/>
            <a:ext cx="5423095" cy="1981199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Accurate Short-Term Demand Planning</a:t>
            </a: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Improves Operations Management</a:t>
            </a: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Improves Gas Supply Procurement</a:t>
            </a:r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Accurate Long-Term Demand Planning</a:t>
            </a: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Drives Capital Improvements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FD8F69-87BD-A441-AA97-C3C0D5729F14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6F4B798-98B5-174C-8A4E-8E95B5429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078" y="592680"/>
            <a:ext cx="4719775" cy="54017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26D9C26-FFC7-DB43-AEB2-980C9E2C6570}"/>
              </a:ext>
            </a:extLst>
          </p:cNvPr>
          <p:cNvSpPr txBox="1">
            <a:spLocks/>
          </p:cNvSpPr>
          <p:nvPr/>
        </p:nvSpPr>
        <p:spPr>
          <a:xfrm>
            <a:off x="672906" y="1218928"/>
            <a:ext cx="5127029" cy="1634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 Light" panose="020B0403020202020204" pitchFamily="34" charset="0"/>
              </a:rPr>
              <a:t>~ 200 Gas Fired Power Plants</a:t>
            </a:r>
          </a:p>
          <a:p>
            <a:pPr lvl="1">
              <a:spcBef>
                <a:spcPts val="1600"/>
              </a:spcBef>
            </a:pPr>
            <a:r>
              <a:rPr lang="en-US" sz="2000" dirty="0">
                <a:latin typeface="Helvetica Light" panose="020B0403020202020204" pitchFamily="34" charset="0"/>
              </a:rPr>
              <a:t>Provide 33% of Electricity</a:t>
            </a:r>
          </a:p>
          <a:p>
            <a:pPr lvl="1">
              <a:spcBef>
                <a:spcPts val="1600"/>
              </a:spcBef>
            </a:pPr>
            <a:r>
              <a:rPr lang="en-US" sz="2000" dirty="0" err="1">
                <a:latin typeface="Helvetica Light" panose="020B0403020202020204" pitchFamily="34" charset="0"/>
              </a:rPr>
              <a:t>Flexiblility</a:t>
            </a:r>
            <a:r>
              <a:rPr lang="en-US" sz="2000" dirty="0">
                <a:latin typeface="Helvetica Light" panose="020B0403020202020204" pitchFamily="34" charset="0"/>
              </a:rPr>
              <a:t> → Supply = Demand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743AE8-C4F3-8240-936F-C2779D969D40}"/>
              </a:ext>
            </a:extLst>
          </p:cNvPr>
          <p:cNvSpPr txBox="1">
            <a:spLocks/>
          </p:cNvSpPr>
          <p:nvPr/>
        </p:nvSpPr>
        <p:spPr>
          <a:xfrm>
            <a:off x="280892" y="2751942"/>
            <a:ext cx="5127031" cy="996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 Light" panose="020B0403020202020204" pitchFamily="34" charset="0"/>
              </a:rPr>
              <a:t>Planning:</a:t>
            </a:r>
          </a:p>
        </p:txBody>
      </p:sp>
    </p:spTree>
    <p:extLst>
      <p:ext uri="{BB962C8B-B14F-4D97-AF65-F5344CB8AC3E}">
        <p14:creationId xmlns:p14="http://schemas.microsoft.com/office/powerpoint/2010/main" val="141959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86B0-88A9-4F45-97E8-1804D4BF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25"/>
            <a:ext cx="10515600" cy="4351338"/>
          </a:xfrm>
        </p:spPr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Evaluate Different Time Series Modeling Techniques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Accurately Predict Short and Long Electricity Demand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pPr lvl="1"/>
            <a:r>
              <a:rPr lang="en-US" dirty="0">
                <a:latin typeface="Helvetica Light" panose="020B0403020202020204" pitchFamily="34" charset="0"/>
              </a:rPr>
              <a:t>Include Weather Temperature Forecast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pPr lvl="1"/>
            <a:r>
              <a:rPr lang="en-US" dirty="0">
                <a:latin typeface="Helvetica Light" panose="020B0403020202020204" pitchFamily="34" charset="0"/>
              </a:rPr>
              <a:t>Include State Population Forecast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5C98D8-35A2-7542-8A82-963751C52C7B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Model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86B0-88A9-4F45-97E8-1804D4BF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26400" cy="2911475"/>
          </a:xfrm>
        </p:spPr>
        <p:txBody>
          <a:bodyPr/>
          <a:lstStyle/>
          <a:p>
            <a:pPr marL="292100" indent="-292100"/>
            <a:r>
              <a:rPr lang="en-US" sz="2400" b="1" dirty="0">
                <a:latin typeface="Helvetica Light" panose="020B0403020202020204" pitchFamily="34" charset="0"/>
              </a:rPr>
              <a:t>Seasonal Autoregressive Integrating Moving Average    	(ARIMA/SARIMAX)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Prophet Forecasting Model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22F3A-09C0-D34C-9BCE-E098C3FDDD0F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9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532FC31-254F-A54E-8911-F97F57A9BE4C}"/>
              </a:ext>
            </a:extLst>
          </p:cNvPr>
          <p:cNvSpPr/>
          <p:nvPr/>
        </p:nvSpPr>
        <p:spPr>
          <a:xfrm>
            <a:off x="3581484" y="2688889"/>
            <a:ext cx="1879600" cy="14133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E36FACC-6DB4-5547-8F65-B45A00EEC6D8}"/>
              </a:ext>
            </a:extLst>
          </p:cNvPr>
          <p:cNvSpPr/>
          <p:nvPr/>
        </p:nvSpPr>
        <p:spPr>
          <a:xfrm>
            <a:off x="6301758" y="4213428"/>
            <a:ext cx="1879600" cy="14133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F90B2D8-8D51-2D49-9677-16DADD5B9711}"/>
              </a:ext>
            </a:extLst>
          </p:cNvPr>
          <p:cNvSpPr/>
          <p:nvPr/>
        </p:nvSpPr>
        <p:spPr>
          <a:xfrm>
            <a:off x="6301758" y="1397786"/>
            <a:ext cx="1879600" cy="14133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127A1B4-34B4-1941-A95D-599059136CB2}"/>
              </a:ext>
            </a:extLst>
          </p:cNvPr>
          <p:cNvSpPr/>
          <p:nvPr/>
        </p:nvSpPr>
        <p:spPr>
          <a:xfrm>
            <a:off x="9238646" y="2793304"/>
            <a:ext cx="2189281" cy="15253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08892AE-2CAA-A04F-A1B4-F813A84D3FD5}"/>
              </a:ext>
            </a:extLst>
          </p:cNvPr>
          <p:cNvSpPr/>
          <p:nvPr/>
        </p:nvSpPr>
        <p:spPr>
          <a:xfrm>
            <a:off x="838200" y="2688889"/>
            <a:ext cx="1879600" cy="14133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3F4014-5365-E747-9166-9B2FC167C3BE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F1520-32AC-414C-91C9-98937695D784}"/>
              </a:ext>
            </a:extLst>
          </p:cNvPr>
          <p:cNvSpPr txBox="1"/>
          <p:nvPr/>
        </p:nvSpPr>
        <p:spPr>
          <a:xfrm>
            <a:off x="1171051" y="2800965"/>
            <a:ext cx="1231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Light" panose="020B0403020202020204" pitchFamily="34" charset="0"/>
              </a:rPr>
              <a:t>Data Collection and Cleaning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D2EDE-D05F-EB43-A19C-A503679E666F}"/>
              </a:ext>
            </a:extLst>
          </p:cNvPr>
          <p:cNvSpPr txBox="1"/>
          <p:nvPr/>
        </p:nvSpPr>
        <p:spPr>
          <a:xfrm>
            <a:off x="6481517" y="1406314"/>
            <a:ext cx="1520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Light" panose="020B0403020202020204" pitchFamily="34" charset="0"/>
              </a:rPr>
              <a:t>Train and Test SARIMAX Models with Walk Forward Validation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BBAF5-3259-014E-A3DB-50ECB37DD896}"/>
              </a:ext>
            </a:extLst>
          </p:cNvPr>
          <p:cNvSpPr txBox="1"/>
          <p:nvPr/>
        </p:nvSpPr>
        <p:spPr>
          <a:xfrm>
            <a:off x="3979990" y="2688889"/>
            <a:ext cx="123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Light" panose="020B0403020202020204" pitchFamily="34" charset="0"/>
              </a:rPr>
              <a:t>Aggregate Data Over Three Sampling Periods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94AFB8-325B-7645-BD32-2C38FD5710EE}"/>
              </a:ext>
            </a:extLst>
          </p:cNvPr>
          <p:cNvSpPr txBox="1"/>
          <p:nvPr/>
        </p:nvSpPr>
        <p:spPr>
          <a:xfrm>
            <a:off x="6465910" y="4193275"/>
            <a:ext cx="1520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Light" panose="020B0403020202020204" pitchFamily="34" charset="0"/>
              </a:rPr>
              <a:t>Train and Test FB Prophet Models with Walk Forward Validation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2ECBFB-2357-D84D-901C-03800CA05648}"/>
              </a:ext>
            </a:extLst>
          </p:cNvPr>
          <p:cNvSpPr txBox="1"/>
          <p:nvPr/>
        </p:nvSpPr>
        <p:spPr>
          <a:xfrm>
            <a:off x="9369789" y="2883180"/>
            <a:ext cx="1966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Light" panose="020B0403020202020204" pitchFamily="34" charset="0"/>
              </a:rPr>
              <a:t>Evaluate Best Model Using Out of Sample Data and Simulated Weather Forecast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DEE42F9-D40C-244C-83F0-5C06B642FA79}"/>
              </a:ext>
            </a:extLst>
          </p:cNvPr>
          <p:cNvSpPr/>
          <p:nvPr/>
        </p:nvSpPr>
        <p:spPr>
          <a:xfrm>
            <a:off x="2751734" y="3225800"/>
            <a:ext cx="780027" cy="330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A8DDEB2C-5780-3248-B6A4-AA0D1FA8F29A}"/>
              </a:ext>
            </a:extLst>
          </p:cNvPr>
          <p:cNvSpPr/>
          <p:nvPr/>
        </p:nvSpPr>
        <p:spPr>
          <a:xfrm rot="20251638">
            <a:off x="5494544" y="2505501"/>
            <a:ext cx="811702" cy="34984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4DE3A7D9-BF13-E64A-B436-C4F8F560F2A4}"/>
              </a:ext>
            </a:extLst>
          </p:cNvPr>
          <p:cNvSpPr/>
          <p:nvPr/>
        </p:nvSpPr>
        <p:spPr>
          <a:xfrm rot="1114722">
            <a:off x="5478485" y="3998375"/>
            <a:ext cx="811702" cy="34984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9341B1DB-CA41-304C-8691-93CCD54D4987}"/>
              </a:ext>
            </a:extLst>
          </p:cNvPr>
          <p:cNvSpPr/>
          <p:nvPr/>
        </p:nvSpPr>
        <p:spPr>
          <a:xfrm rot="1114722">
            <a:off x="8275838" y="2636178"/>
            <a:ext cx="811702" cy="34984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77B37DBF-2A81-1947-B487-28ACA1639B11}"/>
              </a:ext>
            </a:extLst>
          </p:cNvPr>
          <p:cNvSpPr/>
          <p:nvPr/>
        </p:nvSpPr>
        <p:spPr>
          <a:xfrm rot="20251638">
            <a:off x="8277300" y="4038505"/>
            <a:ext cx="811702" cy="34984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0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Model Selection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74AC88-8EE1-A54F-B46F-8C1151894760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832C45-D71F-FF42-BDCD-9851BC02C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67149"/>
              </p:ext>
            </p:extLst>
          </p:nvPr>
        </p:nvGraphicFramePr>
        <p:xfrm>
          <a:off x="1028302" y="1690688"/>
          <a:ext cx="966509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74">
                  <a:extLst>
                    <a:ext uri="{9D8B030D-6E8A-4147-A177-3AD203B41FA5}">
                      <a16:colId xmlns:a16="http://schemas.microsoft.com/office/drawing/2014/main" val="3929790234"/>
                    </a:ext>
                  </a:extLst>
                </a:gridCol>
                <a:gridCol w="2416274">
                  <a:extLst>
                    <a:ext uri="{9D8B030D-6E8A-4147-A177-3AD203B41FA5}">
                      <a16:colId xmlns:a16="http://schemas.microsoft.com/office/drawing/2014/main" val="1119014791"/>
                    </a:ext>
                  </a:extLst>
                </a:gridCol>
                <a:gridCol w="2416274">
                  <a:extLst>
                    <a:ext uri="{9D8B030D-6E8A-4147-A177-3AD203B41FA5}">
                      <a16:colId xmlns:a16="http://schemas.microsoft.com/office/drawing/2014/main" val="598532364"/>
                    </a:ext>
                  </a:extLst>
                </a:gridCol>
                <a:gridCol w="2416274">
                  <a:extLst>
                    <a:ext uri="{9D8B030D-6E8A-4147-A177-3AD203B41FA5}">
                      <a16:colId xmlns:a16="http://schemas.microsoft.com/office/drawing/2014/main" val="1702631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Week Forecast </a:t>
                      </a:r>
                    </a:p>
                    <a:p>
                      <a:pPr algn="ctr"/>
                      <a:r>
                        <a:rPr lang="en-US" dirty="0"/>
                        <a:t>Walk Forward Validation MAPE Scores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7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8326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SARIMAX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0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 indent="0">
                        <a:tabLst/>
                      </a:pPr>
                      <a:r>
                        <a:rPr lang="en-US" dirty="0"/>
                        <a:t>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9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 indent="0">
                        <a:tabLst/>
                      </a:pPr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5662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Prophet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 indent="0">
                        <a:tabLst/>
                      </a:pPr>
                      <a:r>
                        <a:rPr lang="en-US" dirty="0"/>
                        <a:t>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 indent="0">
                        <a:tabLst/>
                      </a:pPr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35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33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Model Selection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74AC88-8EE1-A54F-B46F-8C1151894760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832C45-D71F-FF42-BDCD-9851BC02C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47367"/>
              </p:ext>
            </p:extLst>
          </p:nvPr>
        </p:nvGraphicFramePr>
        <p:xfrm>
          <a:off x="1028302" y="1690688"/>
          <a:ext cx="966509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74">
                  <a:extLst>
                    <a:ext uri="{9D8B030D-6E8A-4147-A177-3AD203B41FA5}">
                      <a16:colId xmlns:a16="http://schemas.microsoft.com/office/drawing/2014/main" val="3929790234"/>
                    </a:ext>
                  </a:extLst>
                </a:gridCol>
                <a:gridCol w="2416274">
                  <a:extLst>
                    <a:ext uri="{9D8B030D-6E8A-4147-A177-3AD203B41FA5}">
                      <a16:colId xmlns:a16="http://schemas.microsoft.com/office/drawing/2014/main" val="1119014791"/>
                    </a:ext>
                  </a:extLst>
                </a:gridCol>
                <a:gridCol w="2416274">
                  <a:extLst>
                    <a:ext uri="{9D8B030D-6E8A-4147-A177-3AD203B41FA5}">
                      <a16:colId xmlns:a16="http://schemas.microsoft.com/office/drawing/2014/main" val="598532364"/>
                    </a:ext>
                  </a:extLst>
                </a:gridCol>
                <a:gridCol w="2416274">
                  <a:extLst>
                    <a:ext uri="{9D8B030D-6E8A-4147-A177-3AD203B41FA5}">
                      <a16:colId xmlns:a16="http://schemas.microsoft.com/office/drawing/2014/main" val="1702631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Week Forecast </a:t>
                      </a:r>
                    </a:p>
                    <a:p>
                      <a:pPr algn="ctr"/>
                      <a:r>
                        <a:rPr lang="en-US" dirty="0"/>
                        <a:t>Walk Forward Validation MAPE Scores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7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8326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SARIMAX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0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 indent="0">
                        <a:tabLst/>
                      </a:pP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9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 indent="0">
                        <a:tabLst/>
                      </a:pP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5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 indent="0">
                        <a:tabLst/>
                      </a:pP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7144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Prophet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 indent="0">
                        <a:tabLst/>
                      </a:pP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 indent="0">
                        <a:tabLst/>
                      </a:pPr>
                      <a:r>
                        <a:rPr lang="en-US" dirty="0"/>
                        <a:t>Daily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5.16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73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 indent="0">
                        <a:tabLst/>
                      </a:pP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69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5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Exogenous Forecast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86B0-88A9-4F45-97E8-1804D4BF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8050" cy="4351338"/>
          </a:xfrm>
        </p:spPr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Need to simulate weather forecast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Add normal random offset mean of 5 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99F8A7-7CF4-304D-AF1D-F2631430141B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B4BB4-5349-0240-BF38-62029250A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710" y="1311275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2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3375</TotalTime>
  <Words>705</Words>
  <Application>Microsoft Macintosh PowerPoint</Application>
  <PresentationFormat>Widescreen</PresentationFormat>
  <Paragraphs>187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 Light</vt:lpstr>
      <vt:lpstr>Office Theme</vt:lpstr>
      <vt:lpstr>  Machine Learning  for  Electricity Demand Forecasting </vt:lpstr>
      <vt:lpstr>Value of Accurate Demand Forecasts</vt:lpstr>
      <vt:lpstr>In California:</vt:lpstr>
      <vt:lpstr>Goals</vt:lpstr>
      <vt:lpstr>Model Options</vt:lpstr>
      <vt:lpstr>Methodology</vt:lpstr>
      <vt:lpstr>Model Selection</vt:lpstr>
      <vt:lpstr>Model Selection</vt:lpstr>
      <vt:lpstr>Exogenous Forecast Data</vt:lpstr>
      <vt:lpstr>Final Prediction Performance</vt:lpstr>
      <vt:lpstr>Take Away</vt:lpstr>
      <vt:lpstr>Take Away</vt:lpstr>
      <vt:lpstr>Appendix:</vt:lpstr>
      <vt:lpstr>Performance Metrics</vt:lpstr>
      <vt:lpstr>Model Equations</vt:lpstr>
      <vt:lpstr>Seasonal Decomposition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Demand Forecasting </dc:title>
  <dc:creator>Michael Boals</dc:creator>
  <cp:lastModifiedBy>Michael Boals</cp:lastModifiedBy>
  <cp:revision>62</cp:revision>
  <dcterms:created xsi:type="dcterms:W3CDTF">2020-03-20T20:29:36Z</dcterms:created>
  <dcterms:modified xsi:type="dcterms:W3CDTF">2020-03-24T05:48:44Z</dcterms:modified>
</cp:coreProperties>
</file>