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omfortaa Light"/>
      <p:regular r:id="rId16"/>
      <p:bold r:id="rId17"/>
    </p:embeddedFont>
    <p:embeddedFont>
      <p:font typeface="Nunito"/>
      <p:regular r:id="rId18"/>
      <p:bold r:id="rId19"/>
      <p:italic r:id="rId20"/>
      <p:boldItalic r:id="rId21"/>
    </p:embeddedFont>
    <p:embeddedFont>
      <p:font typeface="Poppins"/>
      <p:regular r:id="rId22"/>
      <p:bold r:id="rId23"/>
      <p:italic r:id="rId24"/>
      <p:boldItalic r:id="rId25"/>
    </p:embeddedFont>
    <p:embeddedFont>
      <p:font typeface="Roboto Mono"/>
      <p:regular r:id="rId26"/>
      <p:bold r:id="rId27"/>
      <p:italic r:id="rId28"/>
      <p:boldItalic r:id="rId29"/>
    </p:embeddedFont>
    <p:embeddedFont>
      <p:font typeface="Comfortaa Medium"/>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Poppins-regular.fntdata"/><Relationship Id="rId21" Type="http://schemas.openxmlformats.org/officeDocument/2006/relationships/font" Target="fonts/Nuni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Poppins-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Medium-bold.fntdata"/><Relationship Id="rId30" Type="http://schemas.openxmlformats.org/officeDocument/2006/relationships/font" Target="fonts/ComfortaaMedium-regular.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Light-bold.fntdata"/><Relationship Id="rId16" Type="http://schemas.openxmlformats.org/officeDocument/2006/relationships/font" Target="fonts/ComfortaaLight-regular.fntdata"/><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139bec7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139bec7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8e4665e708b0ad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e4665e708b0ad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8e4665e708b0ad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e4665e708b0ad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8e4665e708b0ad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e4665e708b0ad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5c6ff101624e13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5c6ff101624e13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5c6ff101624e13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5c6ff101624e13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db693fd5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db693fd5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db693fd5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db693fd5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db693fd5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db693fd5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5191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fr">
                <a:solidFill>
                  <a:schemeClr val="lt1"/>
                </a:solidFill>
                <a:latin typeface="Poppins"/>
                <a:ea typeface="Poppins"/>
                <a:cs typeface="Poppins"/>
                <a:sym typeface="Poppins"/>
              </a:rPr>
              <a:t>Compression et décompression sous linux</a:t>
            </a:r>
            <a:endParaRPr b="1">
              <a:solidFill>
                <a:schemeClr val="lt1"/>
              </a:solidFill>
              <a:latin typeface="Poppins"/>
              <a:ea typeface="Poppins"/>
              <a:cs typeface="Poppins"/>
              <a:sym typeface="Poppins"/>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solidFill>
                  <a:schemeClr val="lt1"/>
                </a:solidFill>
                <a:latin typeface="Comfortaa"/>
                <a:ea typeface="Comfortaa"/>
                <a:cs typeface="Comfortaa"/>
                <a:sym typeface="Comfortaa"/>
              </a:rPr>
              <a:t>Travail de Système d’exploitations</a:t>
            </a:r>
            <a:endParaRPr>
              <a:solidFill>
                <a:schemeClr val="lt1"/>
              </a:solidFill>
              <a:latin typeface="Comfortaa"/>
              <a:ea typeface="Comfortaa"/>
              <a:cs typeface="Comfortaa"/>
              <a:sym typeface="Comfortaa"/>
            </a:endParaRPr>
          </a:p>
        </p:txBody>
      </p:sp>
      <p:cxnSp>
        <p:nvCxnSpPr>
          <p:cNvPr id="130" name="Google Shape;130;p13"/>
          <p:cNvCxnSpPr/>
          <p:nvPr/>
        </p:nvCxnSpPr>
        <p:spPr>
          <a:xfrm>
            <a:off x="355650" y="2689438"/>
            <a:ext cx="8432700" cy="270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fr" sz="4800">
                <a:solidFill>
                  <a:schemeClr val="accent1"/>
                </a:solidFill>
                <a:latin typeface="Comfortaa"/>
                <a:ea typeface="Comfortaa"/>
                <a:cs typeface="Comfortaa"/>
                <a:sym typeface="Comfortaa"/>
              </a:rPr>
              <a:t>MERCI DE VOTRE AT</a:t>
            </a:r>
            <a:r>
              <a:rPr b="1" i="1" lang="fr" sz="4800">
                <a:solidFill>
                  <a:schemeClr val="accent6"/>
                </a:solidFill>
                <a:latin typeface="Comfortaa"/>
                <a:ea typeface="Comfortaa"/>
                <a:cs typeface="Comfortaa"/>
                <a:sym typeface="Comfortaa"/>
              </a:rPr>
              <a:t>TEN</a:t>
            </a:r>
            <a:r>
              <a:rPr i="1" lang="fr" sz="4800">
                <a:solidFill>
                  <a:schemeClr val="accent1"/>
                </a:solidFill>
                <a:latin typeface="Comfortaa"/>
                <a:ea typeface="Comfortaa"/>
                <a:cs typeface="Comfortaa"/>
                <a:sym typeface="Comfortaa"/>
              </a:rPr>
              <a:t>TION</a:t>
            </a:r>
            <a:r>
              <a:rPr b="1" i="1" lang="fr" sz="4800">
                <a:solidFill>
                  <a:schemeClr val="accent1"/>
                </a:solidFill>
                <a:latin typeface="Comfortaa"/>
                <a:ea typeface="Comfortaa"/>
                <a:cs typeface="Comfortaa"/>
                <a:sym typeface="Comfortaa"/>
              </a:rPr>
              <a:t> </a:t>
            </a:r>
            <a:endParaRPr b="1" i="1" sz="4800">
              <a:solidFill>
                <a:schemeClr val="accent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8735"/>
              <a:buNone/>
            </a:pPr>
            <a:r>
              <a:rPr b="1" lang="fr" sz="2300">
                <a:solidFill>
                  <a:schemeClr val="lt1"/>
                </a:solidFill>
                <a:latin typeface="Comfortaa"/>
                <a:ea typeface="Comfortaa"/>
                <a:cs typeface="Comfortaa"/>
                <a:sym typeface="Comfortaa"/>
              </a:rPr>
              <a:t>C’est quoi la compression des données et quel est son utilité</a:t>
            </a:r>
            <a:endParaRPr b="1" sz="2300">
              <a:solidFill>
                <a:schemeClr val="lt1"/>
              </a:solidFill>
              <a:latin typeface="Comfortaa"/>
              <a:ea typeface="Comfortaa"/>
              <a:cs typeface="Comfortaa"/>
              <a:sym typeface="Comfortaa"/>
            </a:endParaRPr>
          </a:p>
        </p:txBody>
      </p:sp>
      <p:sp>
        <p:nvSpPr>
          <p:cNvPr id="136" name="Google Shape;136;p14"/>
          <p:cNvSpPr txBox="1"/>
          <p:nvPr>
            <p:ph idx="1" type="body"/>
          </p:nvPr>
        </p:nvSpPr>
        <p:spPr>
          <a:xfrm>
            <a:off x="311700" y="1152475"/>
            <a:ext cx="8490300" cy="1730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fr" sz="2100">
                <a:solidFill>
                  <a:schemeClr val="lt1"/>
                </a:solidFill>
                <a:latin typeface="Comfortaa Light"/>
                <a:ea typeface="Comfortaa Light"/>
                <a:cs typeface="Comfortaa Light"/>
                <a:sym typeface="Comfortaa Light"/>
              </a:rPr>
              <a:t>La compression de données est un processus informatique qui transforme une suite de bits en une suite plus courte pouvant restituer les mêmes informations grâce à un algorithme de décompression.</a:t>
            </a:r>
            <a:endParaRPr sz="2800">
              <a:solidFill>
                <a:schemeClr val="lt1"/>
              </a:solidFill>
              <a:latin typeface="Comfortaa"/>
              <a:ea typeface="Comfortaa"/>
              <a:cs typeface="Comfortaa"/>
              <a:sym typeface="Comfortaa"/>
            </a:endParaRPr>
          </a:p>
        </p:txBody>
      </p:sp>
      <p:sp>
        <p:nvSpPr>
          <p:cNvPr id="137" name="Google Shape;137;p14"/>
          <p:cNvSpPr txBox="1"/>
          <p:nvPr/>
        </p:nvSpPr>
        <p:spPr>
          <a:xfrm>
            <a:off x="326850" y="2958125"/>
            <a:ext cx="8490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Comfortaa"/>
                <a:ea typeface="Comfortaa"/>
                <a:cs typeface="Comfortaa"/>
                <a:sym typeface="Comfortaa"/>
              </a:rPr>
              <a:t>Il a des utilités divers et variées,  entre autre :</a:t>
            </a:r>
            <a:endParaRPr sz="2000">
              <a:solidFill>
                <a:schemeClr val="lt1"/>
              </a:solidFill>
              <a:latin typeface="Comfortaa"/>
              <a:ea typeface="Comfortaa"/>
              <a:cs typeface="Comfortaa"/>
              <a:sym typeface="Comfortaa"/>
            </a:endParaRPr>
          </a:p>
          <a:p>
            <a:pPr indent="-355600" lvl="0" marL="3657600" rtl="0" algn="l">
              <a:spcBef>
                <a:spcPts val="0"/>
              </a:spcBef>
              <a:spcAft>
                <a:spcPts val="0"/>
              </a:spcAft>
              <a:buClr>
                <a:schemeClr val="lt1"/>
              </a:buClr>
              <a:buSzPts val="2000"/>
              <a:buFont typeface="Comfortaa"/>
              <a:buChar char="●"/>
            </a:pPr>
            <a:r>
              <a:rPr lang="fr" sz="2000">
                <a:solidFill>
                  <a:schemeClr val="lt1"/>
                </a:solidFill>
                <a:latin typeface="Comfortaa"/>
                <a:ea typeface="Comfortaa"/>
                <a:cs typeface="Comfortaa"/>
                <a:sym typeface="Comfortaa"/>
              </a:rPr>
              <a:t>Occupation de moins d’espaces </a:t>
            </a:r>
            <a:endParaRPr sz="2000">
              <a:solidFill>
                <a:schemeClr val="lt1"/>
              </a:solidFill>
              <a:latin typeface="Comfortaa"/>
              <a:ea typeface="Comfortaa"/>
              <a:cs typeface="Comfortaa"/>
              <a:sym typeface="Comfortaa"/>
            </a:endParaRPr>
          </a:p>
          <a:p>
            <a:pPr indent="-355600" lvl="0" marL="3657600" rtl="0" algn="l">
              <a:spcBef>
                <a:spcPts val="0"/>
              </a:spcBef>
              <a:spcAft>
                <a:spcPts val="0"/>
              </a:spcAft>
              <a:buClr>
                <a:schemeClr val="lt1"/>
              </a:buClr>
              <a:buSzPts val="2000"/>
              <a:buFont typeface="Comfortaa"/>
              <a:buChar char="●"/>
            </a:pPr>
            <a:r>
              <a:rPr lang="fr" sz="2000">
                <a:solidFill>
                  <a:schemeClr val="lt1"/>
                </a:solidFill>
                <a:latin typeface="Comfortaa"/>
                <a:ea typeface="Comfortaa"/>
                <a:cs typeface="Comfortaa"/>
                <a:sym typeface="Comfortaa"/>
              </a:rPr>
              <a:t>Transfert plus efficaces</a:t>
            </a:r>
            <a:endParaRPr sz="2000">
              <a:solidFill>
                <a:schemeClr val="lt1"/>
              </a:solidFill>
              <a:latin typeface="Comfortaa"/>
              <a:ea typeface="Comfortaa"/>
              <a:cs typeface="Comfortaa"/>
              <a:sym typeface="Comfortaa"/>
            </a:endParaRPr>
          </a:p>
          <a:p>
            <a:pPr indent="-355600" lvl="0" marL="3657600" rtl="0" algn="l">
              <a:spcBef>
                <a:spcPts val="0"/>
              </a:spcBef>
              <a:spcAft>
                <a:spcPts val="0"/>
              </a:spcAft>
              <a:buClr>
                <a:schemeClr val="lt1"/>
              </a:buClr>
              <a:buSzPts val="2000"/>
              <a:buFont typeface="Comfortaa"/>
              <a:buChar char="●"/>
            </a:pPr>
            <a:r>
              <a:rPr lang="fr" sz="2000">
                <a:solidFill>
                  <a:schemeClr val="lt1"/>
                </a:solidFill>
                <a:latin typeface="Comfortaa"/>
                <a:ea typeface="Comfortaa"/>
                <a:cs typeface="Comfortaa"/>
                <a:sym typeface="Comfortaa"/>
              </a:rPr>
              <a:t>Economie d’argent</a:t>
            </a:r>
            <a:endParaRPr sz="2000">
              <a:solidFill>
                <a:schemeClr val="lt1"/>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11700" y="164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fr" sz="3220">
                <a:solidFill>
                  <a:schemeClr val="lt1"/>
                </a:solidFill>
                <a:latin typeface="Comfortaa"/>
                <a:ea typeface="Comfortaa"/>
                <a:cs typeface="Comfortaa"/>
                <a:sym typeface="Comfortaa"/>
              </a:rPr>
              <a:t>Il en existe deux</a:t>
            </a:r>
            <a:endParaRPr b="1" sz="3220">
              <a:solidFill>
                <a:schemeClr val="lt1"/>
              </a:solidFill>
              <a:latin typeface="Comfortaa"/>
              <a:ea typeface="Comfortaa"/>
              <a:cs typeface="Comfortaa"/>
              <a:sym typeface="Comfortaa"/>
            </a:endParaRPr>
          </a:p>
        </p:txBody>
      </p:sp>
      <p:sp>
        <p:nvSpPr>
          <p:cNvPr id="143" name="Google Shape;143;p15"/>
          <p:cNvSpPr txBox="1"/>
          <p:nvPr>
            <p:ph idx="1" type="body"/>
          </p:nvPr>
        </p:nvSpPr>
        <p:spPr>
          <a:xfrm>
            <a:off x="924950" y="2088725"/>
            <a:ext cx="3425400" cy="263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600">
                <a:solidFill>
                  <a:schemeClr val="lt1"/>
                </a:solidFill>
                <a:latin typeface="Comfortaa"/>
                <a:ea typeface="Comfortaa"/>
                <a:cs typeface="Comfortaa"/>
                <a:sym typeface="Comfortaa"/>
              </a:rPr>
              <a:t>Cette </a:t>
            </a:r>
            <a:r>
              <a:rPr lang="fr" sz="1600">
                <a:solidFill>
                  <a:schemeClr val="lt1"/>
                </a:solidFill>
                <a:latin typeface="Comfortaa"/>
                <a:ea typeface="Comfortaa"/>
                <a:cs typeface="Comfortaa"/>
                <a:sym typeface="Comfortaa"/>
              </a:rPr>
              <a:t>façon</a:t>
            </a:r>
            <a:r>
              <a:rPr lang="fr" sz="1600">
                <a:solidFill>
                  <a:schemeClr val="lt1"/>
                </a:solidFill>
                <a:latin typeface="Comfortaa"/>
                <a:ea typeface="Comfortaa"/>
                <a:cs typeface="Comfortaa"/>
                <a:sym typeface="Comfortaa"/>
              </a:rPr>
              <a:t> de compresser ne </a:t>
            </a:r>
            <a:r>
              <a:rPr lang="fr" sz="1600">
                <a:solidFill>
                  <a:schemeClr val="lt1"/>
                </a:solidFill>
                <a:latin typeface="Comfortaa"/>
                <a:ea typeface="Comfortaa"/>
                <a:cs typeface="Comfortaa"/>
                <a:sym typeface="Comfortaa"/>
              </a:rPr>
              <a:t>prend</a:t>
            </a:r>
            <a:r>
              <a:rPr lang="fr" sz="1600">
                <a:solidFill>
                  <a:schemeClr val="lt1"/>
                </a:solidFill>
                <a:latin typeface="Comfortaa"/>
                <a:ea typeface="Comfortaa"/>
                <a:cs typeface="Comfortaa"/>
                <a:sym typeface="Comfortaa"/>
              </a:rPr>
              <a:t> que le fichier et le </a:t>
            </a:r>
            <a:r>
              <a:rPr lang="fr" sz="1600">
                <a:solidFill>
                  <a:schemeClr val="lt1"/>
                </a:solidFill>
                <a:latin typeface="Comfortaa"/>
                <a:ea typeface="Comfortaa"/>
                <a:cs typeface="Comfortaa"/>
                <a:sym typeface="Comfortaa"/>
              </a:rPr>
              <a:t>réécrit</a:t>
            </a:r>
            <a:r>
              <a:rPr lang="fr" sz="1600">
                <a:solidFill>
                  <a:schemeClr val="lt1"/>
                </a:solidFill>
                <a:latin typeface="Comfortaa"/>
                <a:ea typeface="Comfortaa"/>
                <a:cs typeface="Comfortaa"/>
                <a:sym typeface="Comfortaa"/>
              </a:rPr>
              <a:t> de </a:t>
            </a:r>
            <a:r>
              <a:rPr lang="fr" sz="1600">
                <a:solidFill>
                  <a:schemeClr val="lt1"/>
                </a:solidFill>
                <a:latin typeface="Comfortaa"/>
                <a:ea typeface="Comfortaa"/>
                <a:cs typeface="Comfortaa"/>
                <a:sym typeface="Comfortaa"/>
              </a:rPr>
              <a:t>façon</a:t>
            </a:r>
            <a:r>
              <a:rPr lang="fr" sz="1600">
                <a:solidFill>
                  <a:schemeClr val="lt1"/>
                </a:solidFill>
                <a:latin typeface="Comfortaa"/>
                <a:ea typeface="Comfortaa"/>
                <a:cs typeface="Comfortaa"/>
                <a:sym typeface="Comfortaa"/>
              </a:rPr>
              <a:t> plus concise. Cela signifie que </a:t>
            </a:r>
            <a:r>
              <a:rPr lang="fr" sz="1600">
                <a:solidFill>
                  <a:schemeClr val="lt1"/>
                </a:solidFill>
                <a:latin typeface="Comfortaa"/>
                <a:ea typeface="Comfortaa"/>
                <a:cs typeface="Comfortaa"/>
                <a:sym typeface="Comfortaa"/>
              </a:rPr>
              <a:t>ces</a:t>
            </a:r>
            <a:r>
              <a:rPr lang="fr" sz="1600">
                <a:solidFill>
                  <a:schemeClr val="lt1"/>
                </a:solidFill>
                <a:latin typeface="Comfortaa"/>
                <a:ea typeface="Comfortaa"/>
                <a:cs typeface="Comfortaa"/>
                <a:sym typeface="Comfortaa"/>
              </a:rPr>
              <a:t> algorithmes </a:t>
            </a:r>
            <a:r>
              <a:rPr lang="fr" sz="1600">
                <a:solidFill>
                  <a:schemeClr val="lt1"/>
                </a:solidFill>
                <a:latin typeface="Comfortaa"/>
                <a:ea typeface="Comfortaa"/>
                <a:cs typeface="Comfortaa"/>
                <a:sym typeface="Comfortaa"/>
              </a:rPr>
              <a:t>réécrivent</a:t>
            </a:r>
            <a:r>
              <a:rPr lang="fr" sz="1600">
                <a:solidFill>
                  <a:schemeClr val="lt1"/>
                </a:solidFill>
                <a:latin typeface="Comfortaa"/>
                <a:ea typeface="Comfortaa"/>
                <a:cs typeface="Comfortaa"/>
                <a:sym typeface="Comfortaa"/>
              </a:rPr>
              <a:t> le fichier sans perte d’information. La compression sans perte est dite aussi de compactage.</a:t>
            </a:r>
            <a:endParaRPr sz="1600">
              <a:solidFill>
                <a:schemeClr val="lt1"/>
              </a:solidFill>
              <a:latin typeface="Comfortaa"/>
              <a:ea typeface="Comfortaa"/>
              <a:cs typeface="Comfortaa"/>
              <a:sym typeface="Comfortaa"/>
            </a:endParaRPr>
          </a:p>
          <a:p>
            <a:pPr indent="0" lvl="0" marL="0" rtl="0" algn="just">
              <a:spcBef>
                <a:spcPts val="1200"/>
              </a:spcBef>
              <a:spcAft>
                <a:spcPts val="1200"/>
              </a:spcAft>
              <a:buNone/>
            </a:pPr>
            <a:r>
              <a:t/>
            </a:r>
            <a:endParaRPr sz="1600">
              <a:solidFill>
                <a:schemeClr val="lt1"/>
              </a:solidFill>
              <a:latin typeface="Comfortaa"/>
              <a:ea typeface="Comfortaa"/>
              <a:cs typeface="Comfortaa"/>
              <a:sym typeface="Comfortaa"/>
            </a:endParaRPr>
          </a:p>
        </p:txBody>
      </p:sp>
      <p:sp>
        <p:nvSpPr>
          <p:cNvPr id="144" name="Google Shape;144;p15"/>
          <p:cNvSpPr txBox="1"/>
          <p:nvPr/>
        </p:nvSpPr>
        <p:spPr>
          <a:xfrm>
            <a:off x="924950" y="872025"/>
            <a:ext cx="34254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600">
                <a:solidFill>
                  <a:schemeClr val="lt1"/>
                </a:solidFill>
                <a:latin typeface="Comfortaa"/>
                <a:ea typeface="Comfortaa"/>
                <a:cs typeface="Comfortaa"/>
                <a:sym typeface="Comfortaa"/>
              </a:rPr>
              <a:t>Compression sans perte</a:t>
            </a:r>
            <a:endParaRPr sz="2600">
              <a:solidFill>
                <a:schemeClr val="lt1"/>
              </a:solidFill>
              <a:latin typeface="Comfortaa"/>
              <a:ea typeface="Comfortaa"/>
              <a:cs typeface="Comfortaa"/>
              <a:sym typeface="Comfortaa"/>
            </a:endParaRPr>
          </a:p>
        </p:txBody>
      </p:sp>
      <p:sp>
        <p:nvSpPr>
          <p:cNvPr id="145" name="Google Shape;145;p15"/>
          <p:cNvSpPr txBox="1"/>
          <p:nvPr>
            <p:ph idx="1" type="body"/>
          </p:nvPr>
        </p:nvSpPr>
        <p:spPr>
          <a:xfrm>
            <a:off x="4793646" y="2028400"/>
            <a:ext cx="3425400" cy="2692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sz="1600">
                <a:solidFill>
                  <a:schemeClr val="lt1"/>
                </a:solidFill>
                <a:latin typeface="Comfortaa"/>
                <a:ea typeface="Comfortaa"/>
                <a:cs typeface="Comfortaa"/>
                <a:sym typeface="Comfortaa"/>
              </a:rPr>
              <a:t>Ce type de compression ne s’applique qu’aux données dit perceptibles, qui peuvent subir une modification, parfois importante, sans que cela soit perceptible à </a:t>
            </a:r>
            <a:r>
              <a:rPr lang="fr" sz="1600">
                <a:solidFill>
                  <a:schemeClr val="lt1"/>
                </a:solidFill>
                <a:latin typeface="Comfortaa"/>
                <a:ea typeface="Comfortaa"/>
                <a:cs typeface="Comfortaa"/>
                <a:sym typeface="Comfortaa"/>
              </a:rPr>
              <a:t>l'œil</a:t>
            </a:r>
            <a:r>
              <a:rPr lang="fr" sz="1600">
                <a:solidFill>
                  <a:schemeClr val="lt1"/>
                </a:solidFill>
                <a:latin typeface="Comfortaa"/>
                <a:ea typeface="Comfortaa"/>
                <a:cs typeface="Comfortaa"/>
                <a:sym typeface="Comfortaa"/>
              </a:rPr>
              <a:t> humain. Ce type de compression est </a:t>
            </a:r>
            <a:r>
              <a:rPr lang="fr" sz="1600">
                <a:solidFill>
                  <a:schemeClr val="lt1"/>
                </a:solidFill>
                <a:latin typeface="Comfortaa"/>
                <a:ea typeface="Comfortaa"/>
                <a:cs typeface="Comfortaa"/>
                <a:sym typeface="Comfortaa"/>
              </a:rPr>
              <a:t>irréversible</a:t>
            </a:r>
            <a:r>
              <a:rPr lang="fr" sz="1600">
                <a:solidFill>
                  <a:schemeClr val="lt1"/>
                </a:solidFill>
                <a:latin typeface="Comfortaa"/>
                <a:ea typeface="Comfortaa"/>
                <a:cs typeface="Comfortaa"/>
                <a:sym typeface="Comfortaa"/>
              </a:rPr>
              <a:t>.</a:t>
            </a:r>
            <a:endParaRPr sz="1600">
              <a:solidFill>
                <a:schemeClr val="lt1"/>
              </a:solidFill>
              <a:latin typeface="Comfortaa"/>
              <a:ea typeface="Comfortaa"/>
              <a:cs typeface="Comfortaa"/>
              <a:sym typeface="Comfortaa"/>
            </a:endParaRPr>
          </a:p>
        </p:txBody>
      </p:sp>
      <p:sp>
        <p:nvSpPr>
          <p:cNvPr id="146" name="Google Shape;146;p15"/>
          <p:cNvSpPr txBox="1"/>
          <p:nvPr/>
        </p:nvSpPr>
        <p:spPr>
          <a:xfrm>
            <a:off x="4793646" y="872025"/>
            <a:ext cx="34254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600">
                <a:solidFill>
                  <a:schemeClr val="lt1"/>
                </a:solidFill>
                <a:latin typeface="Comfortaa"/>
                <a:ea typeface="Comfortaa"/>
                <a:cs typeface="Comfortaa"/>
                <a:sym typeface="Comfortaa"/>
              </a:rPr>
              <a:t>Compression avec perte</a:t>
            </a:r>
            <a:endParaRPr sz="2600">
              <a:solidFill>
                <a:schemeClr val="lt1"/>
              </a:solidFill>
              <a:latin typeface="Comfortaa"/>
              <a:ea typeface="Comfortaa"/>
              <a:cs typeface="Comfortaa"/>
              <a:sym typeface="Comfortaa"/>
            </a:endParaRPr>
          </a:p>
        </p:txBody>
      </p:sp>
      <p:cxnSp>
        <p:nvCxnSpPr>
          <p:cNvPr id="147" name="Google Shape;147;p15"/>
          <p:cNvCxnSpPr/>
          <p:nvPr/>
        </p:nvCxnSpPr>
        <p:spPr>
          <a:xfrm flipH="1" rot="10800000">
            <a:off x="327450" y="872025"/>
            <a:ext cx="8489100" cy="8400"/>
          </a:xfrm>
          <a:prstGeom prst="straightConnector1">
            <a:avLst/>
          </a:prstGeom>
          <a:noFill/>
          <a:ln cap="flat" cmpd="sng" w="38100">
            <a:solidFill>
              <a:srgbClr val="F6B26B"/>
            </a:solidFill>
            <a:prstDash val="solid"/>
            <a:round/>
            <a:headEnd len="med" w="med" type="none"/>
            <a:tailEnd len="med" w="med" type="none"/>
          </a:ln>
        </p:spPr>
      </p:cxnSp>
      <p:cxnSp>
        <p:nvCxnSpPr>
          <p:cNvPr id="148" name="Google Shape;148;p15"/>
          <p:cNvCxnSpPr/>
          <p:nvPr/>
        </p:nvCxnSpPr>
        <p:spPr>
          <a:xfrm>
            <a:off x="1067000" y="1969850"/>
            <a:ext cx="3214800" cy="0"/>
          </a:xfrm>
          <a:prstGeom prst="straightConnector1">
            <a:avLst/>
          </a:prstGeom>
          <a:noFill/>
          <a:ln cap="flat" cmpd="sng" w="38100">
            <a:solidFill>
              <a:srgbClr val="F6B26B"/>
            </a:solidFill>
            <a:prstDash val="solid"/>
            <a:round/>
            <a:headEnd len="med" w="med" type="none"/>
            <a:tailEnd len="med" w="med" type="none"/>
          </a:ln>
        </p:spPr>
      </p:cxnSp>
      <p:cxnSp>
        <p:nvCxnSpPr>
          <p:cNvPr id="149" name="Google Shape;149;p15"/>
          <p:cNvCxnSpPr/>
          <p:nvPr/>
        </p:nvCxnSpPr>
        <p:spPr>
          <a:xfrm>
            <a:off x="4884025" y="1969850"/>
            <a:ext cx="3228000" cy="13800"/>
          </a:xfrm>
          <a:prstGeom prst="straightConnector1">
            <a:avLst/>
          </a:prstGeom>
          <a:noFill/>
          <a:ln cap="flat" cmpd="sng" w="38100">
            <a:solidFill>
              <a:srgbClr val="F6B26B"/>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311700" y="445025"/>
            <a:ext cx="8520600" cy="11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fr" sz="3520">
                <a:solidFill>
                  <a:schemeClr val="lt1"/>
                </a:solidFill>
                <a:latin typeface="Comfortaa"/>
                <a:ea typeface="Comfortaa"/>
                <a:cs typeface="Comfortaa"/>
                <a:sym typeface="Comfortaa"/>
              </a:rPr>
              <a:t>Quelques outils de compression sous linux </a:t>
            </a:r>
            <a:endParaRPr b="1" sz="3520">
              <a:solidFill>
                <a:schemeClr val="lt1"/>
              </a:solidFill>
              <a:latin typeface="Comfortaa"/>
              <a:ea typeface="Comfortaa"/>
              <a:cs typeface="Comfortaa"/>
              <a:sym typeface="Comfortaa"/>
            </a:endParaRPr>
          </a:p>
        </p:txBody>
      </p:sp>
      <p:sp>
        <p:nvSpPr>
          <p:cNvPr id="155" name="Google Shape;155;p16"/>
          <p:cNvSpPr txBox="1"/>
          <p:nvPr>
            <p:ph idx="1" type="body"/>
          </p:nvPr>
        </p:nvSpPr>
        <p:spPr>
          <a:xfrm>
            <a:off x="311700" y="1775400"/>
            <a:ext cx="8520600" cy="8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fr" sz="2160">
                <a:solidFill>
                  <a:schemeClr val="lt1"/>
                </a:solidFill>
              </a:rPr>
              <a:t>Il existe de nombreux logiciels pour la compression sous linux, mais dans ce travail nous ne verrons que trois: </a:t>
            </a:r>
            <a:endParaRPr sz="2160">
              <a:solidFill>
                <a:schemeClr val="lt1"/>
              </a:solidFill>
            </a:endParaRPr>
          </a:p>
          <a:p>
            <a:pPr indent="0" lvl="0" marL="0" rtl="0" algn="l">
              <a:spcBef>
                <a:spcPts val="1200"/>
              </a:spcBef>
              <a:spcAft>
                <a:spcPts val="1200"/>
              </a:spcAft>
              <a:buSzPts val="770"/>
              <a:buNone/>
            </a:pPr>
            <a:r>
              <a:t/>
            </a:r>
            <a:endParaRPr sz="2160">
              <a:solidFill>
                <a:schemeClr val="lt1"/>
              </a:solidFill>
            </a:endParaRPr>
          </a:p>
        </p:txBody>
      </p:sp>
      <p:sp>
        <p:nvSpPr>
          <p:cNvPr id="156" name="Google Shape;156;p16"/>
          <p:cNvSpPr txBox="1"/>
          <p:nvPr/>
        </p:nvSpPr>
        <p:spPr>
          <a:xfrm>
            <a:off x="1799950" y="2650200"/>
            <a:ext cx="5158200" cy="6312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Clr>
                <a:schemeClr val="lt1"/>
              </a:buClr>
              <a:buSzPts val="2900"/>
              <a:buChar char="●"/>
            </a:pPr>
            <a:r>
              <a:rPr lang="fr" sz="2900">
                <a:solidFill>
                  <a:schemeClr val="lt1"/>
                </a:solidFill>
              </a:rPr>
              <a:t>Gzip</a:t>
            </a:r>
            <a:endParaRPr sz="2900">
              <a:solidFill>
                <a:schemeClr val="lt1"/>
              </a:solidFill>
            </a:endParaRPr>
          </a:p>
        </p:txBody>
      </p:sp>
      <p:sp>
        <p:nvSpPr>
          <p:cNvPr id="157" name="Google Shape;157;p16"/>
          <p:cNvSpPr txBox="1"/>
          <p:nvPr/>
        </p:nvSpPr>
        <p:spPr>
          <a:xfrm>
            <a:off x="1799950" y="3281400"/>
            <a:ext cx="5158200" cy="6312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Clr>
                <a:schemeClr val="lt1"/>
              </a:buClr>
              <a:buSzPts val="2900"/>
              <a:buChar char="●"/>
            </a:pPr>
            <a:r>
              <a:rPr lang="fr" sz="2900">
                <a:solidFill>
                  <a:schemeClr val="lt1"/>
                </a:solidFill>
              </a:rPr>
              <a:t>Bzip2</a:t>
            </a:r>
            <a:endParaRPr sz="2900">
              <a:solidFill>
                <a:schemeClr val="lt1"/>
              </a:solidFill>
            </a:endParaRPr>
          </a:p>
        </p:txBody>
      </p:sp>
      <p:sp>
        <p:nvSpPr>
          <p:cNvPr id="158" name="Google Shape;158;p16"/>
          <p:cNvSpPr txBox="1"/>
          <p:nvPr/>
        </p:nvSpPr>
        <p:spPr>
          <a:xfrm>
            <a:off x="1799950" y="3934100"/>
            <a:ext cx="5158200" cy="6312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Clr>
                <a:schemeClr val="lt1"/>
              </a:buClr>
              <a:buSzPts val="2900"/>
              <a:buChar char="●"/>
            </a:pPr>
            <a:r>
              <a:rPr lang="fr" sz="2900">
                <a:solidFill>
                  <a:schemeClr val="lt1"/>
                </a:solidFill>
              </a:rPr>
              <a:t>Tar</a:t>
            </a:r>
            <a:endParaRPr sz="2900">
              <a:solidFill>
                <a:schemeClr val="lt1"/>
              </a:solidFill>
            </a:endParaRPr>
          </a:p>
        </p:txBody>
      </p:sp>
      <p:cxnSp>
        <p:nvCxnSpPr>
          <p:cNvPr id="159" name="Google Shape;159;p16"/>
          <p:cNvCxnSpPr/>
          <p:nvPr/>
        </p:nvCxnSpPr>
        <p:spPr>
          <a:xfrm>
            <a:off x="404700" y="1670975"/>
            <a:ext cx="8433300" cy="0"/>
          </a:xfrm>
          <a:prstGeom prst="straightConnector1">
            <a:avLst/>
          </a:prstGeom>
          <a:noFill/>
          <a:ln cap="flat" cmpd="sng" w="38100">
            <a:solidFill>
              <a:srgbClr val="F9CB9C"/>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596025" y="632250"/>
            <a:ext cx="2401500" cy="8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solidFill>
                  <a:schemeClr val="lt1"/>
                </a:solidFill>
                <a:latin typeface="Comfortaa"/>
                <a:ea typeface="Comfortaa"/>
                <a:cs typeface="Comfortaa"/>
                <a:sym typeface="Comfortaa"/>
              </a:rPr>
              <a:t>Gzip </a:t>
            </a:r>
            <a:r>
              <a:rPr lang="fr">
                <a:solidFill>
                  <a:schemeClr val="lt1"/>
                </a:solidFill>
                <a:latin typeface="Comfortaa Medium"/>
                <a:ea typeface="Comfortaa Medium"/>
                <a:cs typeface="Comfortaa Medium"/>
                <a:sym typeface="Comfortaa Medium"/>
              </a:rPr>
              <a:t>c’est quoi </a:t>
            </a:r>
            <a:endParaRPr>
              <a:solidFill>
                <a:schemeClr val="lt1"/>
              </a:solidFill>
              <a:latin typeface="Comfortaa Medium"/>
              <a:ea typeface="Comfortaa Medium"/>
              <a:cs typeface="Comfortaa Medium"/>
              <a:sym typeface="Comfortaa Medium"/>
            </a:endParaRPr>
          </a:p>
        </p:txBody>
      </p:sp>
      <p:sp>
        <p:nvSpPr>
          <p:cNvPr id="165" name="Google Shape;165;p17"/>
          <p:cNvSpPr txBox="1"/>
          <p:nvPr>
            <p:ph idx="1" type="body"/>
          </p:nvPr>
        </p:nvSpPr>
        <p:spPr>
          <a:xfrm>
            <a:off x="555225" y="1882850"/>
            <a:ext cx="2401500" cy="2413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fr" sz="1100">
                <a:solidFill>
                  <a:schemeClr val="lt1"/>
                </a:solidFill>
                <a:latin typeface="Comfortaa Medium"/>
                <a:ea typeface="Comfortaa Medium"/>
                <a:cs typeface="Comfortaa Medium"/>
                <a:sym typeface="Comfortaa Medium"/>
              </a:rPr>
              <a:t>Gzip, tout d’abord est un acronyme de GNU zip, qui a été crée à l’origine pour remplacer le programme de compression unix. Basé sur l’algorithme deflate, qui est une sorte de melange entre les algos LZ77 et Huffman, Gzip reste un outil incontournable sous linux pour la compression des fichiers.</a:t>
            </a:r>
            <a:endParaRPr sz="1100">
              <a:solidFill>
                <a:schemeClr val="lt1"/>
              </a:solidFill>
              <a:latin typeface="Comfortaa Medium"/>
              <a:ea typeface="Comfortaa Medium"/>
              <a:cs typeface="Comfortaa Medium"/>
              <a:sym typeface="Comfortaa Medium"/>
            </a:endParaRPr>
          </a:p>
        </p:txBody>
      </p:sp>
      <p:sp>
        <p:nvSpPr>
          <p:cNvPr id="166" name="Google Shape;166;p17"/>
          <p:cNvSpPr txBox="1"/>
          <p:nvPr>
            <p:ph type="title"/>
          </p:nvPr>
        </p:nvSpPr>
        <p:spPr>
          <a:xfrm>
            <a:off x="3187510" y="632250"/>
            <a:ext cx="2513100" cy="8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Comfortaa Medium"/>
                <a:ea typeface="Comfortaa Medium"/>
                <a:cs typeface="Comfortaa Medium"/>
                <a:sym typeface="Comfortaa Medium"/>
              </a:rPr>
              <a:t>Et alors ce Bzip2</a:t>
            </a:r>
            <a:endParaRPr>
              <a:solidFill>
                <a:schemeClr val="lt1"/>
              </a:solidFill>
              <a:latin typeface="Comfortaa Medium"/>
              <a:ea typeface="Comfortaa Medium"/>
              <a:cs typeface="Comfortaa Medium"/>
              <a:sym typeface="Comfortaa Medium"/>
            </a:endParaRPr>
          </a:p>
        </p:txBody>
      </p:sp>
      <p:sp>
        <p:nvSpPr>
          <p:cNvPr id="167" name="Google Shape;167;p17"/>
          <p:cNvSpPr txBox="1"/>
          <p:nvPr>
            <p:ph idx="1" type="body"/>
          </p:nvPr>
        </p:nvSpPr>
        <p:spPr>
          <a:xfrm>
            <a:off x="3146450" y="1882850"/>
            <a:ext cx="2554200" cy="241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100">
                <a:solidFill>
                  <a:schemeClr val="lt1"/>
                </a:solidFill>
                <a:latin typeface="Comfortaa Medium"/>
                <a:ea typeface="Comfortaa Medium"/>
                <a:cs typeface="Comfortaa Medium"/>
                <a:sym typeface="Comfortaa Medium"/>
              </a:rPr>
              <a:t>bzip2 est très utilisé sous UNIX comme alternative, voire comme remplacement à l'utilitaire gzip, du fait de son efficacité supérieure. Il ne le remplace pas totalement car il est significativement moins rapide ; le choix entre les deux logiciels se fait donc selon l'usage et les contraintes.</a:t>
            </a:r>
            <a:endParaRPr sz="1100">
              <a:solidFill>
                <a:schemeClr val="lt1"/>
              </a:solidFill>
              <a:latin typeface="Comfortaa Medium"/>
              <a:ea typeface="Comfortaa Medium"/>
              <a:cs typeface="Comfortaa Medium"/>
              <a:sym typeface="Comfortaa Medium"/>
            </a:endParaRPr>
          </a:p>
          <a:p>
            <a:pPr indent="0" lvl="0" marL="0" rtl="0" algn="just">
              <a:spcBef>
                <a:spcPts val="1200"/>
              </a:spcBef>
              <a:spcAft>
                <a:spcPts val="1200"/>
              </a:spcAft>
              <a:buNone/>
            </a:pPr>
            <a:r>
              <a:t/>
            </a:r>
            <a:endParaRPr sz="1100">
              <a:solidFill>
                <a:schemeClr val="lt1"/>
              </a:solidFill>
              <a:latin typeface="Comfortaa Medium"/>
              <a:ea typeface="Comfortaa Medium"/>
              <a:cs typeface="Comfortaa Medium"/>
              <a:sym typeface="Comfortaa Medium"/>
            </a:endParaRPr>
          </a:p>
        </p:txBody>
      </p:sp>
      <p:sp>
        <p:nvSpPr>
          <p:cNvPr id="168" name="Google Shape;168;p17"/>
          <p:cNvSpPr txBox="1"/>
          <p:nvPr>
            <p:ph type="title"/>
          </p:nvPr>
        </p:nvSpPr>
        <p:spPr>
          <a:xfrm>
            <a:off x="5890575" y="632425"/>
            <a:ext cx="2698200" cy="8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Comfortaa Medium"/>
                <a:ea typeface="Comfortaa Medium"/>
                <a:cs typeface="Comfortaa Medium"/>
                <a:sym typeface="Comfortaa Medium"/>
              </a:rPr>
              <a:t>tartare ou tar ? </a:t>
            </a:r>
            <a:endParaRPr>
              <a:solidFill>
                <a:schemeClr val="lt1"/>
              </a:solidFill>
              <a:latin typeface="Comfortaa Medium"/>
              <a:ea typeface="Comfortaa Medium"/>
              <a:cs typeface="Comfortaa Medium"/>
              <a:sym typeface="Comfortaa Medium"/>
            </a:endParaRPr>
          </a:p>
        </p:txBody>
      </p:sp>
      <p:sp>
        <p:nvSpPr>
          <p:cNvPr id="169" name="Google Shape;169;p17"/>
          <p:cNvSpPr txBox="1"/>
          <p:nvPr>
            <p:ph idx="1" type="body"/>
          </p:nvPr>
        </p:nvSpPr>
        <p:spPr>
          <a:xfrm>
            <a:off x="5890575" y="1815100"/>
            <a:ext cx="2698200" cy="24810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fr" sz="1100">
                <a:solidFill>
                  <a:schemeClr val="lt1"/>
                </a:solidFill>
                <a:latin typeface="Comfortaa Medium"/>
                <a:ea typeface="Comfortaa Medium"/>
                <a:cs typeface="Comfortaa Medium"/>
                <a:sym typeface="Comfortaa Medium"/>
              </a:rPr>
              <a:t>Le programme tar (de l'anglais tape archiver, littéralement « archiveur pour bande ») est un logiciel d'archivage de fichiers standard des systèmes de type UNIX. Il a été créé dans les premières versions d'UNIX et standardisé par les normes POSIX.1-1988 puis POSIX.1-2001. Il existe plusieurs implémentations tar, la plus couramment utilisée étant GNU tar.</a:t>
            </a:r>
            <a:endParaRPr sz="1100">
              <a:solidFill>
                <a:schemeClr val="lt1"/>
              </a:solidFill>
              <a:latin typeface="Comfortaa Medium"/>
              <a:ea typeface="Comfortaa Medium"/>
              <a:cs typeface="Comfortaa Medium"/>
              <a:sym typeface="Comfortaa Medium"/>
            </a:endParaRPr>
          </a:p>
        </p:txBody>
      </p:sp>
      <p:cxnSp>
        <p:nvCxnSpPr>
          <p:cNvPr id="170" name="Google Shape;170;p17"/>
          <p:cNvCxnSpPr/>
          <p:nvPr/>
        </p:nvCxnSpPr>
        <p:spPr>
          <a:xfrm>
            <a:off x="3050525" y="492475"/>
            <a:ext cx="13800" cy="4185900"/>
          </a:xfrm>
          <a:prstGeom prst="straightConnector1">
            <a:avLst/>
          </a:prstGeom>
          <a:noFill/>
          <a:ln cap="flat" cmpd="sng" w="38100">
            <a:solidFill>
              <a:srgbClr val="F6B26B"/>
            </a:solidFill>
            <a:prstDash val="solid"/>
            <a:round/>
            <a:headEnd len="med" w="med" type="none"/>
            <a:tailEnd len="med" w="med" type="none"/>
          </a:ln>
        </p:spPr>
      </p:cxnSp>
      <p:cxnSp>
        <p:nvCxnSpPr>
          <p:cNvPr id="171" name="Google Shape;171;p17"/>
          <p:cNvCxnSpPr/>
          <p:nvPr/>
        </p:nvCxnSpPr>
        <p:spPr>
          <a:xfrm>
            <a:off x="5788688" y="492475"/>
            <a:ext cx="13800" cy="4185900"/>
          </a:xfrm>
          <a:prstGeom prst="straightConnector1">
            <a:avLst/>
          </a:prstGeom>
          <a:noFill/>
          <a:ln cap="flat" cmpd="sng" w="38100">
            <a:solidFill>
              <a:srgbClr val="F6B26B"/>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571625" y="338413"/>
            <a:ext cx="7984200" cy="986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fr">
                <a:solidFill>
                  <a:schemeClr val="accent3"/>
                </a:solidFill>
                <a:latin typeface="Comfortaa"/>
                <a:ea typeface="Comfortaa"/>
                <a:cs typeface="Comfortaa"/>
                <a:sym typeface="Comfortaa"/>
              </a:rPr>
              <a:t>La compression et la décompression avec Gzip c’est comment ?</a:t>
            </a:r>
            <a:endParaRPr b="1">
              <a:solidFill>
                <a:schemeClr val="accent3"/>
              </a:solidFill>
              <a:latin typeface="Comfortaa"/>
              <a:ea typeface="Comfortaa"/>
              <a:cs typeface="Comfortaa"/>
              <a:sym typeface="Comfortaa"/>
            </a:endParaRPr>
          </a:p>
        </p:txBody>
      </p:sp>
      <p:sp>
        <p:nvSpPr>
          <p:cNvPr id="177" name="Google Shape;177;p18"/>
          <p:cNvSpPr txBox="1"/>
          <p:nvPr>
            <p:ph idx="1" type="body"/>
          </p:nvPr>
        </p:nvSpPr>
        <p:spPr>
          <a:xfrm>
            <a:off x="4824175" y="1942788"/>
            <a:ext cx="3748200" cy="2862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sz="1600">
                <a:solidFill>
                  <a:schemeClr val="accent1"/>
                </a:solidFill>
                <a:latin typeface="Comfortaa"/>
                <a:ea typeface="Comfortaa"/>
                <a:cs typeface="Comfortaa"/>
                <a:sym typeface="Comfortaa"/>
              </a:rPr>
              <a:t>Pour la </a:t>
            </a:r>
            <a:r>
              <a:rPr lang="fr" sz="1600">
                <a:solidFill>
                  <a:schemeClr val="accent1"/>
                </a:solidFill>
                <a:latin typeface="Comfortaa"/>
                <a:ea typeface="Comfortaa"/>
                <a:cs typeface="Comfortaa"/>
                <a:sym typeface="Comfortaa"/>
              </a:rPr>
              <a:t>décompression</a:t>
            </a:r>
            <a:r>
              <a:rPr lang="fr" sz="1600">
                <a:solidFill>
                  <a:schemeClr val="accent1"/>
                </a:solidFill>
                <a:latin typeface="Comfortaa"/>
                <a:ea typeface="Comfortaa"/>
                <a:cs typeface="Comfortaa"/>
                <a:sym typeface="Comfortaa"/>
              </a:rPr>
              <a:t> le processus est le </a:t>
            </a:r>
            <a:r>
              <a:rPr lang="fr" sz="1600">
                <a:solidFill>
                  <a:schemeClr val="accent1"/>
                </a:solidFill>
                <a:latin typeface="Comfortaa"/>
                <a:ea typeface="Comfortaa"/>
                <a:cs typeface="Comfortaa"/>
                <a:sym typeface="Comfortaa"/>
              </a:rPr>
              <a:t>même</a:t>
            </a:r>
            <a:r>
              <a:rPr lang="fr" sz="1600">
                <a:solidFill>
                  <a:schemeClr val="accent1"/>
                </a:solidFill>
                <a:latin typeface="Comfortaa"/>
                <a:ea typeface="Comfortaa"/>
                <a:cs typeface="Comfortaa"/>
                <a:sym typeface="Comfortaa"/>
              </a:rPr>
              <a:t>, à la </a:t>
            </a:r>
            <a:r>
              <a:rPr lang="fr" sz="1600">
                <a:solidFill>
                  <a:schemeClr val="accent1"/>
                </a:solidFill>
                <a:latin typeface="Comfortaa"/>
                <a:ea typeface="Comfortaa"/>
                <a:cs typeface="Comfortaa"/>
                <a:sym typeface="Comfortaa"/>
              </a:rPr>
              <a:t>différence</a:t>
            </a:r>
            <a:r>
              <a:rPr lang="fr" sz="1600">
                <a:solidFill>
                  <a:schemeClr val="accent1"/>
                </a:solidFill>
                <a:latin typeface="Comfortaa"/>
                <a:ea typeface="Comfortaa"/>
                <a:cs typeface="Comfortaa"/>
                <a:sym typeface="Comfortaa"/>
              </a:rPr>
              <a:t> que pour la </a:t>
            </a:r>
            <a:r>
              <a:rPr lang="fr" sz="1600">
                <a:solidFill>
                  <a:schemeClr val="accent1"/>
                </a:solidFill>
                <a:latin typeface="Comfortaa"/>
                <a:ea typeface="Comfortaa"/>
                <a:cs typeface="Comfortaa"/>
                <a:sym typeface="Comfortaa"/>
              </a:rPr>
              <a:t>décompression</a:t>
            </a:r>
            <a:r>
              <a:rPr lang="fr" sz="1600">
                <a:solidFill>
                  <a:schemeClr val="accent1"/>
                </a:solidFill>
                <a:latin typeface="Comfortaa"/>
                <a:ea typeface="Comfortaa"/>
                <a:cs typeface="Comfortaa"/>
                <a:sym typeface="Comfortaa"/>
              </a:rPr>
              <a:t> on me l’argument </a:t>
            </a:r>
            <a:r>
              <a:rPr lang="fr" sz="1600">
                <a:solidFill>
                  <a:schemeClr val="dk1"/>
                </a:solidFill>
                <a:highlight>
                  <a:schemeClr val="accent1"/>
                </a:highlight>
                <a:latin typeface="Roboto Mono"/>
                <a:ea typeface="Roboto Mono"/>
                <a:cs typeface="Roboto Mono"/>
                <a:sym typeface="Roboto Mono"/>
              </a:rPr>
              <a:t>-d</a:t>
            </a:r>
            <a:r>
              <a:rPr lang="fr" sz="1600">
                <a:solidFill>
                  <a:schemeClr val="accent1"/>
                </a:solidFill>
                <a:latin typeface="Comfortaa"/>
                <a:ea typeface="Comfortaa"/>
                <a:cs typeface="Comfortaa"/>
                <a:sym typeface="Comfortaa"/>
              </a:rPr>
              <a:t> entre le nom du fichier et le programme </a:t>
            </a:r>
            <a:r>
              <a:rPr lang="fr" sz="1600">
                <a:solidFill>
                  <a:schemeClr val="dk1"/>
                </a:solidFill>
                <a:highlight>
                  <a:schemeClr val="accent1"/>
                </a:highlight>
                <a:latin typeface="Roboto Mono"/>
                <a:ea typeface="Roboto Mono"/>
                <a:cs typeface="Roboto Mono"/>
                <a:sym typeface="Roboto Mono"/>
              </a:rPr>
              <a:t>gzip</a:t>
            </a:r>
            <a:r>
              <a:rPr lang="fr" sz="1600">
                <a:solidFill>
                  <a:schemeClr val="accent1"/>
                </a:solidFill>
                <a:latin typeface="Roboto Mono"/>
                <a:ea typeface="Roboto Mono"/>
                <a:cs typeface="Roboto Mono"/>
                <a:sym typeface="Roboto Mono"/>
              </a:rPr>
              <a:t>. </a:t>
            </a:r>
            <a:r>
              <a:rPr lang="fr" sz="1600">
                <a:solidFill>
                  <a:schemeClr val="accent1"/>
                </a:solidFill>
                <a:latin typeface="Comfortaa"/>
                <a:ea typeface="Comfortaa"/>
                <a:cs typeface="Comfortaa"/>
                <a:sym typeface="Comfortaa"/>
              </a:rPr>
              <a:t>Et pour conserver le le fichier d’archive on ajoute l’argument</a:t>
            </a:r>
            <a:r>
              <a:rPr lang="fr" sz="1600">
                <a:solidFill>
                  <a:schemeClr val="dk1"/>
                </a:solidFill>
                <a:highlight>
                  <a:schemeClr val="accent1"/>
                </a:highlight>
                <a:latin typeface="Comfortaa"/>
                <a:ea typeface="Comfortaa"/>
                <a:cs typeface="Comfortaa"/>
                <a:sym typeface="Comfortaa"/>
              </a:rPr>
              <a:t> </a:t>
            </a:r>
            <a:r>
              <a:rPr lang="fr" sz="1600">
                <a:solidFill>
                  <a:schemeClr val="dk1"/>
                </a:solidFill>
                <a:highlight>
                  <a:schemeClr val="accent1"/>
                </a:highlight>
                <a:latin typeface="Roboto Mono"/>
                <a:ea typeface="Roboto Mono"/>
                <a:cs typeface="Roboto Mono"/>
                <a:sym typeface="Roboto Mono"/>
              </a:rPr>
              <a:t>-d</a:t>
            </a:r>
            <a:r>
              <a:rPr lang="fr" sz="1600">
                <a:solidFill>
                  <a:schemeClr val="accent1"/>
                </a:solidFill>
                <a:latin typeface="Comfortaa"/>
                <a:ea typeface="Comfortaa"/>
                <a:cs typeface="Comfortaa"/>
                <a:sym typeface="Comfortaa"/>
              </a:rPr>
              <a:t>.</a:t>
            </a:r>
            <a:endParaRPr sz="1600">
              <a:solidFill>
                <a:schemeClr val="accent1"/>
              </a:solidFill>
              <a:latin typeface="Comfortaa"/>
              <a:ea typeface="Comfortaa"/>
              <a:cs typeface="Comfortaa"/>
              <a:sym typeface="Comfortaa"/>
            </a:endParaRPr>
          </a:p>
        </p:txBody>
      </p:sp>
      <p:sp>
        <p:nvSpPr>
          <p:cNvPr id="178" name="Google Shape;178;p18"/>
          <p:cNvSpPr txBox="1"/>
          <p:nvPr>
            <p:ph idx="1" type="body"/>
          </p:nvPr>
        </p:nvSpPr>
        <p:spPr>
          <a:xfrm>
            <a:off x="571625" y="1942788"/>
            <a:ext cx="3748200" cy="285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600">
                <a:latin typeface="Comfortaa"/>
                <a:ea typeface="Comfortaa"/>
                <a:cs typeface="Comfortaa"/>
                <a:sym typeface="Comfortaa"/>
              </a:rPr>
              <a:t>Compresser</a:t>
            </a:r>
            <a:r>
              <a:rPr lang="fr" sz="1600">
                <a:latin typeface="Comfortaa"/>
                <a:ea typeface="Comfortaa"/>
                <a:cs typeface="Comfortaa"/>
                <a:sym typeface="Comfortaa"/>
              </a:rPr>
              <a:t> avec Gzip est très simple. Vous devez entrer en ligne de commande et taper </a:t>
            </a:r>
            <a:r>
              <a:rPr lang="fr" sz="1600">
                <a:solidFill>
                  <a:schemeClr val="dk1"/>
                </a:solidFill>
                <a:highlight>
                  <a:schemeClr val="dk2"/>
                </a:highlight>
                <a:latin typeface="Comfortaa"/>
                <a:ea typeface="Comfortaa"/>
                <a:cs typeface="Comfortaa"/>
                <a:sym typeface="Comfortaa"/>
              </a:rPr>
              <a:t>gzip nom_fichier. </a:t>
            </a:r>
            <a:endParaRPr sz="1600">
              <a:solidFill>
                <a:schemeClr val="dk1"/>
              </a:solidFill>
              <a:highlight>
                <a:schemeClr val="dk2"/>
              </a:highlight>
              <a:latin typeface="Comfortaa"/>
              <a:ea typeface="Comfortaa"/>
              <a:cs typeface="Comfortaa"/>
              <a:sym typeface="Comfortaa"/>
            </a:endParaRPr>
          </a:p>
          <a:p>
            <a:pPr indent="0" lvl="0" marL="0" rtl="0" algn="just">
              <a:spcBef>
                <a:spcPts val="1200"/>
              </a:spcBef>
              <a:spcAft>
                <a:spcPts val="1200"/>
              </a:spcAft>
              <a:buNone/>
            </a:pPr>
            <a:r>
              <a:rPr lang="fr" sz="1600">
                <a:latin typeface="Comfortaa"/>
                <a:ea typeface="Comfortaa"/>
                <a:cs typeface="Comfortaa"/>
                <a:sym typeface="Comfortaa"/>
              </a:rPr>
              <a:t>Cela fonctionnera exceptionnellement bien mais supprimera le fichier d’origine. Pour le conserver entrez l’argument</a:t>
            </a:r>
            <a:r>
              <a:rPr lang="fr" sz="1600">
                <a:solidFill>
                  <a:schemeClr val="dk1"/>
                </a:solidFill>
                <a:highlight>
                  <a:schemeClr val="dk2"/>
                </a:highlight>
                <a:latin typeface="Comfortaa"/>
                <a:ea typeface="Comfortaa"/>
                <a:cs typeface="Comfortaa"/>
                <a:sym typeface="Comfortaa"/>
              </a:rPr>
              <a:t> -k</a:t>
            </a:r>
            <a:endParaRPr sz="1600">
              <a:solidFill>
                <a:schemeClr val="dk1"/>
              </a:solidFill>
              <a:highlight>
                <a:schemeClr val="dk2"/>
              </a:highlight>
              <a:latin typeface="Comfortaa"/>
              <a:ea typeface="Comfortaa"/>
              <a:cs typeface="Comfortaa"/>
              <a:sym typeface="Comfortaa"/>
            </a:endParaRPr>
          </a:p>
        </p:txBody>
      </p:sp>
      <p:sp>
        <p:nvSpPr>
          <p:cNvPr id="179" name="Google Shape;179;p18"/>
          <p:cNvSpPr txBox="1"/>
          <p:nvPr>
            <p:ph type="title"/>
          </p:nvPr>
        </p:nvSpPr>
        <p:spPr>
          <a:xfrm>
            <a:off x="571625" y="1325112"/>
            <a:ext cx="3748200" cy="559200"/>
          </a:xfrm>
          <a:prstGeom prst="rect">
            <a:avLst/>
          </a:prstGeom>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fr">
                <a:solidFill>
                  <a:schemeClr val="dk2"/>
                </a:solidFill>
                <a:latin typeface="Comfortaa"/>
                <a:ea typeface="Comfortaa"/>
                <a:cs typeface="Comfortaa"/>
                <a:sym typeface="Comfortaa"/>
              </a:rPr>
              <a:t>Compression</a:t>
            </a:r>
            <a:endParaRPr b="1">
              <a:solidFill>
                <a:schemeClr val="dk2"/>
              </a:solidFill>
              <a:latin typeface="Comfortaa"/>
              <a:ea typeface="Comfortaa"/>
              <a:cs typeface="Comfortaa"/>
              <a:sym typeface="Comfortaa"/>
            </a:endParaRPr>
          </a:p>
        </p:txBody>
      </p:sp>
      <p:sp>
        <p:nvSpPr>
          <p:cNvPr id="180" name="Google Shape;180;p18"/>
          <p:cNvSpPr txBox="1"/>
          <p:nvPr>
            <p:ph type="title"/>
          </p:nvPr>
        </p:nvSpPr>
        <p:spPr>
          <a:xfrm>
            <a:off x="4807719" y="1331947"/>
            <a:ext cx="3748200" cy="546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fr">
                <a:solidFill>
                  <a:schemeClr val="accent1"/>
                </a:solidFill>
                <a:latin typeface="Comfortaa"/>
                <a:ea typeface="Comfortaa"/>
                <a:cs typeface="Comfortaa"/>
                <a:sym typeface="Comfortaa"/>
              </a:rPr>
              <a:t>Déc</a:t>
            </a:r>
            <a:r>
              <a:rPr b="1" lang="fr">
                <a:solidFill>
                  <a:schemeClr val="accent1"/>
                </a:solidFill>
                <a:latin typeface="Comfortaa"/>
                <a:ea typeface="Comfortaa"/>
                <a:cs typeface="Comfortaa"/>
                <a:sym typeface="Comfortaa"/>
              </a:rPr>
              <a:t>ompression</a:t>
            </a:r>
            <a:endParaRPr b="1">
              <a:solidFill>
                <a:schemeClr val="accent1"/>
              </a:solidFill>
              <a:latin typeface="Comfortaa"/>
              <a:ea typeface="Comfortaa"/>
              <a:cs typeface="Comfortaa"/>
              <a:sym typeface="Comfortaa"/>
            </a:endParaRPr>
          </a:p>
        </p:txBody>
      </p:sp>
      <p:cxnSp>
        <p:nvCxnSpPr>
          <p:cNvPr id="181" name="Google Shape;181;p18"/>
          <p:cNvCxnSpPr>
            <a:stCxn id="179" idx="0"/>
            <a:endCxn id="180" idx="0"/>
          </p:cNvCxnSpPr>
          <p:nvPr/>
        </p:nvCxnSpPr>
        <p:spPr>
          <a:xfrm>
            <a:off x="2445725" y="1325112"/>
            <a:ext cx="4236000" cy="6900"/>
          </a:xfrm>
          <a:prstGeom prst="straightConnector1">
            <a:avLst/>
          </a:prstGeom>
          <a:noFill/>
          <a:ln cap="flat" cmpd="sng" w="76200">
            <a:solidFill>
              <a:schemeClr val="lt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idx="1" type="body"/>
          </p:nvPr>
        </p:nvSpPr>
        <p:spPr>
          <a:xfrm>
            <a:off x="697650" y="2038250"/>
            <a:ext cx="7811100" cy="2448300"/>
          </a:xfrm>
          <a:prstGeom prst="rect">
            <a:avLst/>
          </a:prstGeom>
        </p:spPr>
        <p:txBody>
          <a:bodyPr anchorCtr="0" anchor="b" bIns="91425" lIns="91425" spcFirstLastPara="1" rIns="91425" wrap="square" tIns="91425">
            <a:noAutofit/>
          </a:bodyPr>
          <a:lstStyle/>
          <a:p>
            <a:pPr indent="-342900" lvl="0" marL="457200" rtl="0" algn="just">
              <a:spcBef>
                <a:spcPts val="0"/>
              </a:spcBef>
              <a:spcAft>
                <a:spcPts val="0"/>
              </a:spcAft>
              <a:buSzPts val="1800"/>
              <a:buFont typeface="Comfortaa"/>
              <a:buChar char="●"/>
            </a:pPr>
            <a:r>
              <a:rPr lang="fr" sz="1800">
                <a:latin typeface="Comfortaa"/>
                <a:ea typeface="Comfortaa"/>
                <a:cs typeface="Comfortaa"/>
                <a:sym typeface="Comfortaa"/>
              </a:rPr>
              <a:t>Gzip ne compresse que des fichiers pas des dossiers.</a:t>
            </a:r>
            <a:endParaRPr sz="1800">
              <a:latin typeface="Comfortaa"/>
              <a:ea typeface="Comfortaa"/>
              <a:cs typeface="Comfortaa"/>
              <a:sym typeface="Comfortaa"/>
            </a:endParaRPr>
          </a:p>
          <a:p>
            <a:pPr indent="-342900" lvl="0" marL="457200" rtl="0" algn="just">
              <a:spcBef>
                <a:spcPts val="0"/>
              </a:spcBef>
              <a:spcAft>
                <a:spcPts val="0"/>
              </a:spcAft>
              <a:buSzPts val="1800"/>
              <a:buFont typeface="Comfortaa"/>
              <a:buChar char="●"/>
            </a:pPr>
            <a:r>
              <a:rPr lang="fr" sz="1800">
                <a:latin typeface="Comfortaa"/>
                <a:ea typeface="Comfortaa"/>
                <a:cs typeface="Comfortaa"/>
                <a:sym typeface="Comfortaa"/>
              </a:rPr>
              <a:t>Si vous voulez compresser une arborescence de fichiers avec gzip, le mieux à faire serait de le faire avec tar.  Cela veut dire que vous devriez d’abord creer un fichier d’archive contenant l’arborescence des dossiers que vous voulez compresser, ensuite vous compressez l’archive soit vous pouvez utiliser une solution que nous verrons plus tard. </a:t>
            </a:r>
            <a:endParaRPr sz="1800">
              <a:solidFill>
                <a:schemeClr val="accent5"/>
              </a:solidFill>
              <a:latin typeface="Comfortaa"/>
              <a:ea typeface="Comfortaa"/>
              <a:cs typeface="Comfortaa"/>
              <a:sym typeface="Comfortaa"/>
            </a:endParaRPr>
          </a:p>
        </p:txBody>
      </p:sp>
      <p:sp>
        <p:nvSpPr>
          <p:cNvPr id="187" name="Google Shape;187;p19"/>
          <p:cNvSpPr txBox="1"/>
          <p:nvPr>
            <p:ph idx="4294967295" type="title"/>
          </p:nvPr>
        </p:nvSpPr>
        <p:spPr>
          <a:xfrm>
            <a:off x="697650" y="763525"/>
            <a:ext cx="7811100" cy="80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4300">
                <a:solidFill>
                  <a:schemeClr val="accent1"/>
                </a:solidFill>
                <a:latin typeface="Comfortaa"/>
                <a:ea typeface="Comfortaa"/>
                <a:cs typeface="Comfortaa"/>
                <a:sym typeface="Comfortaa"/>
              </a:rPr>
              <a:t>A savoir sur gzip</a:t>
            </a:r>
            <a:endParaRPr sz="4300">
              <a:solidFill>
                <a:schemeClr val="accent1"/>
              </a:solidFill>
              <a:latin typeface="Comfortaa"/>
              <a:ea typeface="Comfortaa"/>
              <a:cs typeface="Comfortaa"/>
              <a:sym typeface="Comfortaa"/>
            </a:endParaRPr>
          </a:p>
        </p:txBody>
      </p:sp>
      <p:cxnSp>
        <p:nvCxnSpPr>
          <p:cNvPr id="188" name="Google Shape;188;p19"/>
          <p:cNvCxnSpPr/>
          <p:nvPr/>
        </p:nvCxnSpPr>
        <p:spPr>
          <a:xfrm>
            <a:off x="1355700" y="1712575"/>
            <a:ext cx="3240600" cy="11100"/>
          </a:xfrm>
          <a:prstGeom prst="straightConnector1">
            <a:avLst/>
          </a:prstGeom>
          <a:noFill/>
          <a:ln cap="flat" cmpd="sng" w="152400">
            <a:solidFill>
              <a:schemeClr val="lt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 calcmode="lin" valueType="num">
                                      <p:cBhvr additive="base">
                                        <p:cTn dur="200"/>
                                        <p:tgtEl>
                                          <p:spTgt spid="186">
                                            <p:txEl>
                                              <p:pRg end="0" st="0"/>
                                            </p:txEl>
                                          </p:spTgt>
                                        </p:tgtEl>
                                        <p:attrNameLst>
                                          <p:attrName>ppt_w</p:attrName>
                                        </p:attrNameLst>
                                      </p:cBhvr>
                                      <p:tavLst>
                                        <p:tav fmla="" tm="0">
                                          <p:val>
                                            <p:strVal val="0"/>
                                          </p:val>
                                        </p:tav>
                                        <p:tav fmla="" tm="100000">
                                          <p:val>
                                            <p:strVal val="#ppt_w"/>
                                          </p:val>
                                        </p:tav>
                                      </p:tavLst>
                                    </p:anim>
                                    <p:anim calcmode="lin" valueType="num">
                                      <p:cBhvr additive="base">
                                        <p:cTn dur="200"/>
                                        <p:tgtEl>
                                          <p:spTgt spid="186">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 calcmode="lin" valueType="num">
                                      <p:cBhvr additive="base">
                                        <p:cTn dur="200"/>
                                        <p:tgtEl>
                                          <p:spTgt spid="186">
                                            <p:txEl>
                                              <p:pRg end="1" st="1"/>
                                            </p:txEl>
                                          </p:spTgt>
                                        </p:tgtEl>
                                        <p:attrNameLst>
                                          <p:attrName>ppt_w</p:attrName>
                                        </p:attrNameLst>
                                      </p:cBhvr>
                                      <p:tavLst>
                                        <p:tav fmla="" tm="0">
                                          <p:val>
                                            <p:strVal val="0"/>
                                          </p:val>
                                        </p:tav>
                                        <p:tav fmla="" tm="100000">
                                          <p:val>
                                            <p:strVal val="#ppt_w"/>
                                          </p:val>
                                        </p:tav>
                                      </p:tavLst>
                                    </p:anim>
                                    <p:anim calcmode="lin" valueType="num">
                                      <p:cBhvr additive="base">
                                        <p:cTn dur="200"/>
                                        <p:tgtEl>
                                          <p:spTgt spid="186">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567750" y="448875"/>
            <a:ext cx="8029800" cy="6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3600">
                <a:latin typeface="Comfortaa"/>
                <a:ea typeface="Comfortaa"/>
                <a:cs typeface="Comfortaa"/>
                <a:sym typeface="Comfortaa"/>
              </a:rPr>
              <a:t>Comment fonctionne le Bzip2 ?</a:t>
            </a:r>
            <a:endParaRPr b="1" sz="3600">
              <a:latin typeface="Comfortaa"/>
              <a:ea typeface="Comfortaa"/>
              <a:cs typeface="Comfortaa"/>
              <a:sym typeface="Comfortaa"/>
            </a:endParaRPr>
          </a:p>
        </p:txBody>
      </p:sp>
      <p:sp>
        <p:nvSpPr>
          <p:cNvPr id="194" name="Google Shape;194;p20"/>
          <p:cNvSpPr txBox="1"/>
          <p:nvPr>
            <p:ph idx="2" type="body"/>
          </p:nvPr>
        </p:nvSpPr>
        <p:spPr>
          <a:xfrm>
            <a:off x="4643400" y="1884500"/>
            <a:ext cx="3943500" cy="27801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SzPts val="440"/>
              <a:buNone/>
            </a:pPr>
            <a:r>
              <a:rPr lang="fr">
                <a:solidFill>
                  <a:schemeClr val="accent1"/>
                </a:solidFill>
                <a:latin typeface="Comfortaa"/>
                <a:ea typeface="Comfortaa"/>
                <a:cs typeface="Comfortaa"/>
                <a:sym typeface="Comfortaa"/>
              </a:rPr>
              <a:t>Dès lors que l'on est en possession d'une archive tar.bz2, nous allons utiliser la commande tar avec les options adéquates. L'option "j" est indispensable pour spécifier qu'il s'agit d'une archive compressée via l'algorithme bzip2. Ensuite, nous avons les options classiques notamment "x" pour l'extraction.</a:t>
            </a:r>
            <a:endParaRPr>
              <a:solidFill>
                <a:schemeClr val="accent1"/>
              </a:solidFill>
              <a:latin typeface="Comfortaa"/>
              <a:ea typeface="Comfortaa"/>
              <a:cs typeface="Comfortaa"/>
              <a:sym typeface="Comfortaa"/>
            </a:endParaRPr>
          </a:p>
          <a:p>
            <a:pPr indent="0" lvl="0" marL="0" rtl="0" algn="just">
              <a:lnSpc>
                <a:spcPct val="95000"/>
              </a:lnSpc>
              <a:spcBef>
                <a:spcPts val="0"/>
              </a:spcBef>
              <a:spcAft>
                <a:spcPts val="0"/>
              </a:spcAft>
              <a:buSzPts val="440"/>
              <a:buNone/>
            </a:pPr>
            <a:r>
              <a:rPr lang="fr">
                <a:solidFill>
                  <a:schemeClr val="accent1"/>
                </a:solidFill>
                <a:latin typeface="Comfortaa"/>
                <a:ea typeface="Comfortaa"/>
                <a:cs typeface="Comfortaa"/>
                <a:sym typeface="Comfortaa"/>
              </a:rPr>
              <a:t>Voici un exemple pour extraire le contenu de l'archive "MonArchive.tar.bz2":</a:t>
            </a:r>
            <a:endParaRPr>
              <a:solidFill>
                <a:schemeClr val="accent1"/>
              </a:solidFill>
              <a:latin typeface="Comfortaa"/>
              <a:ea typeface="Comfortaa"/>
              <a:cs typeface="Comfortaa"/>
              <a:sym typeface="Comfortaa"/>
            </a:endParaRPr>
          </a:p>
          <a:p>
            <a:pPr indent="0" lvl="0" marL="0" rtl="0" algn="just">
              <a:lnSpc>
                <a:spcPct val="95000"/>
              </a:lnSpc>
              <a:spcBef>
                <a:spcPts val="0"/>
              </a:spcBef>
              <a:spcAft>
                <a:spcPts val="0"/>
              </a:spcAft>
              <a:buSzPts val="440"/>
              <a:buNone/>
            </a:pPr>
            <a:r>
              <a:t/>
            </a:r>
            <a:endParaRPr>
              <a:solidFill>
                <a:schemeClr val="accent1"/>
              </a:solidFill>
              <a:latin typeface="Comfortaa"/>
              <a:ea typeface="Comfortaa"/>
              <a:cs typeface="Comfortaa"/>
              <a:sym typeface="Comfortaa"/>
            </a:endParaRPr>
          </a:p>
          <a:p>
            <a:pPr indent="0" lvl="0" marL="0" rtl="0" algn="just">
              <a:spcBef>
                <a:spcPts val="0"/>
              </a:spcBef>
              <a:spcAft>
                <a:spcPts val="0"/>
              </a:spcAft>
              <a:buNone/>
            </a:pPr>
            <a:r>
              <a:rPr lang="fr" sz="1400">
                <a:solidFill>
                  <a:srgbClr val="000000"/>
                </a:solidFill>
                <a:highlight>
                  <a:srgbClr val="D9D9D9"/>
                </a:highlight>
                <a:latin typeface="Courier New"/>
                <a:ea typeface="Courier New"/>
                <a:cs typeface="Courier New"/>
                <a:sym typeface="Courier New"/>
              </a:rPr>
              <a:t>tar jxvf /home/MonArchive.tar.bz2</a:t>
            </a:r>
            <a:endParaRPr/>
          </a:p>
        </p:txBody>
      </p:sp>
      <p:sp>
        <p:nvSpPr>
          <p:cNvPr id="195" name="Google Shape;195;p20"/>
          <p:cNvSpPr txBox="1"/>
          <p:nvPr/>
        </p:nvSpPr>
        <p:spPr>
          <a:xfrm>
            <a:off x="557100" y="1231100"/>
            <a:ext cx="3943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600">
                <a:latin typeface="Comfortaa Light"/>
                <a:ea typeface="Comfortaa Light"/>
                <a:cs typeface="Comfortaa Light"/>
                <a:sym typeface="Comfortaa Light"/>
              </a:rPr>
              <a:t>COMPRESSION</a:t>
            </a:r>
            <a:endParaRPr sz="2600">
              <a:latin typeface="Comfortaa Light"/>
              <a:ea typeface="Comfortaa Light"/>
              <a:cs typeface="Comfortaa Light"/>
              <a:sym typeface="Comfortaa Light"/>
            </a:endParaRPr>
          </a:p>
        </p:txBody>
      </p:sp>
      <p:sp>
        <p:nvSpPr>
          <p:cNvPr id="196" name="Google Shape;196;p20"/>
          <p:cNvSpPr txBox="1"/>
          <p:nvPr/>
        </p:nvSpPr>
        <p:spPr>
          <a:xfrm>
            <a:off x="4643400" y="1231100"/>
            <a:ext cx="3943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600">
                <a:latin typeface="Comfortaa Light"/>
                <a:ea typeface="Comfortaa Light"/>
                <a:cs typeface="Comfortaa Light"/>
                <a:sym typeface="Comfortaa Light"/>
              </a:rPr>
              <a:t>DECOMPRESSION</a:t>
            </a:r>
            <a:endParaRPr sz="2600">
              <a:latin typeface="Comfortaa Light"/>
              <a:ea typeface="Comfortaa Light"/>
              <a:cs typeface="Comfortaa Light"/>
              <a:sym typeface="Comfortaa Light"/>
            </a:endParaRPr>
          </a:p>
        </p:txBody>
      </p:sp>
      <p:sp>
        <p:nvSpPr>
          <p:cNvPr id="197" name="Google Shape;197;p20"/>
          <p:cNvSpPr txBox="1"/>
          <p:nvPr>
            <p:ph idx="1" type="body"/>
          </p:nvPr>
        </p:nvSpPr>
        <p:spPr>
          <a:xfrm>
            <a:off x="557100" y="1884500"/>
            <a:ext cx="3943500" cy="2780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fr">
                <a:solidFill>
                  <a:schemeClr val="accent1"/>
                </a:solidFill>
                <a:latin typeface="Comfortaa"/>
                <a:ea typeface="Comfortaa"/>
                <a:cs typeface="Comfortaa"/>
                <a:sym typeface="Comfortaa"/>
              </a:rPr>
              <a:t>Pour créer l'archive via l'algorithme bzip2, nous allons utiliser la commande tar avec plusieurs options, notamment l'option "j" pour spécifier l'algorithme bzip2 et l'option "c" pour indiquer qu'il s'agit d'une archive à créer.</a:t>
            </a:r>
            <a:endParaRPr>
              <a:solidFill>
                <a:schemeClr val="accent1"/>
              </a:solidFill>
              <a:latin typeface="Comfortaa"/>
              <a:ea typeface="Comfortaa"/>
              <a:cs typeface="Comfortaa"/>
              <a:sym typeface="Comfortaa"/>
            </a:endParaRPr>
          </a:p>
          <a:p>
            <a:pPr indent="0" lvl="0" marL="0" rtl="0" algn="just">
              <a:lnSpc>
                <a:spcPct val="95000"/>
              </a:lnSpc>
              <a:spcBef>
                <a:spcPts val="1200"/>
              </a:spcBef>
              <a:spcAft>
                <a:spcPts val="0"/>
              </a:spcAft>
              <a:buNone/>
            </a:pPr>
            <a:r>
              <a:rPr lang="fr">
                <a:solidFill>
                  <a:schemeClr val="accent1"/>
                </a:solidFill>
                <a:latin typeface="Comfortaa"/>
                <a:ea typeface="Comfortaa"/>
                <a:cs typeface="Comfortaa"/>
                <a:sym typeface="Comfortaa"/>
              </a:rPr>
              <a:t>Voici un exemple pour créer l'archive "MonArchive.tar.bz2" en intégrant dans cette archive "MonFichier1.txt" et "MonFichier2.txt" :</a:t>
            </a:r>
            <a:endParaRPr>
              <a:solidFill>
                <a:schemeClr val="accent1"/>
              </a:solidFill>
              <a:latin typeface="Comfortaa"/>
              <a:ea typeface="Comfortaa"/>
              <a:cs typeface="Comfortaa"/>
              <a:sym typeface="Comfortaa"/>
            </a:endParaRPr>
          </a:p>
          <a:p>
            <a:pPr indent="0" lvl="0" marL="0" rtl="0" algn="l">
              <a:lnSpc>
                <a:spcPct val="120000"/>
              </a:lnSpc>
              <a:spcBef>
                <a:spcPts val="1200"/>
              </a:spcBef>
              <a:spcAft>
                <a:spcPts val="1500"/>
              </a:spcAft>
              <a:buNone/>
            </a:pPr>
            <a:r>
              <a:rPr lang="fr">
                <a:solidFill>
                  <a:srgbClr val="FFFFFF"/>
                </a:solidFill>
                <a:highlight>
                  <a:srgbClr val="051E30"/>
                </a:highlight>
                <a:latin typeface="Courier New"/>
                <a:ea typeface="Courier New"/>
                <a:cs typeface="Courier New"/>
                <a:sym typeface="Courier New"/>
              </a:rPr>
              <a:t>tar jcvf MonArchive.tar.bz2 MonFichier1.txt MonFichier2.txt</a:t>
            </a:r>
            <a:endParaRPr>
              <a:solidFill>
                <a:schemeClr val="dk1"/>
              </a:solidFill>
              <a:highlight>
                <a:schemeClr val="dk2"/>
              </a:highlight>
              <a:latin typeface="Arial"/>
              <a:ea typeface="Arial"/>
              <a:cs typeface="Arial"/>
              <a:sym typeface="Arial"/>
            </a:endParaRPr>
          </a:p>
        </p:txBody>
      </p:sp>
      <p:cxnSp>
        <p:nvCxnSpPr>
          <p:cNvPr id="198" name="Google Shape;198;p20"/>
          <p:cNvCxnSpPr>
            <a:stCxn id="195" idx="2"/>
            <a:endCxn id="196" idx="2"/>
          </p:cNvCxnSpPr>
          <p:nvPr/>
        </p:nvCxnSpPr>
        <p:spPr>
          <a:xfrm>
            <a:off x="2528850" y="1816100"/>
            <a:ext cx="4086300" cy="0"/>
          </a:xfrm>
          <a:prstGeom prst="straightConnector1">
            <a:avLst/>
          </a:prstGeom>
          <a:noFill/>
          <a:ln cap="flat" cmpd="sng" w="28575">
            <a:solidFill>
              <a:schemeClr val="accent2"/>
            </a:solidFill>
            <a:prstDash val="solid"/>
            <a:round/>
            <a:headEnd len="med" w="med" type="none"/>
            <a:tailEnd len="med" w="med" type="none"/>
          </a:ln>
        </p:spPr>
      </p:cxnSp>
      <p:cxnSp>
        <p:nvCxnSpPr>
          <p:cNvPr id="199" name="Google Shape;199;p20"/>
          <p:cNvCxnSpPr/>
          <p:nvPr/>
        </p:nvCxnSpPr>
        <p:spPr>
          <a:xfrm>
            <a:off x="4377450" y="1833050"/>
            <a:ext cx="410400" cy="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819150" y="435225"/>
            <a:ext cx="7505700" cy="969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latin typeface="Comfortaa"/>
                <a:ea typeface="Comfortaa"/>
                <a:cs typeface="Comfortaa"/>
                <a:sym typeface="Comfortaa"/>
              </a:rPr>
              <a:t>Pour finir comment on compresse des fichiers avec GNU tar</a:t>
            </a:r>
            <a:endParaRPr>
              <a:latin typeface="Comfortaa"/>
              <a:ea typeface="Comfortaa"/>
              <a:cs typeface="Comfortaa"/>
              <a:sym typeface="Comfortaa"/>
            </a:endParaRPr>
          </a:p>
        </p:txBody>
      </p:sp>
      <p:sp>
        <p:nvSpPr>
          <p:cNvPr id="205" name="Google Shape;205;p21"/>
          <p:cNvSpPr txBox="1"/>
          <p:nvPr>
            <p:ph idx="1" type="body"/>
          </p:nvPr>
        </p:nvSpPr>
        <p:spPr>
          <a:xfrm>
            <a:off x="819188" y="2218776"/>
            <a:ext cx="3686100" cy="2487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fr" sz="1200">
                <a:solidFill>
                  <a:srgbClr val="000000"/>
                </a:solidFill>
                <a:latin typeface="Comfortaa Light"/>
                <a:ea typeface="Comfortaa Light"/>
                <a:cs typeface="Comfortaa Light"/>
                <a:sym typeface="Comfortaa Light"/>
              </a:rPr>
              <a:t>Pour tous les formats à base de </a:t>
            </a:r>
            <a:r>
              <a:rPr lang="fr" sz="1200">
                <a:solidFill>
                  <a:srgbClr val="000000"/>
                </a:solidFill>
                <a:latin typeface="Comfortaa Medium"/>
                <a:ea typeface="Comfortaa Medium"/>
                <a:cs typeface="Comfortaa Medium"/>
                <a:sym typeface="Comfortaa Medium"/>
              </a:rPr>
              <a:t>tar</a:t>
            </a:r>
            <a:r>
              <a:rPr lang="fr" sz="1200">
                <a:solidFill>
                  <a:srgbClr val="000000"/>
                </a:solidFill>
                <a:latin typeface="Comfortaa Light"/>
                <a:ea typeface="Comfortaa Light"/>
                <a:cs typeface="Comfortaa Light"/>
                <a:sym typeface="Comfortaa Light"/>
              </a:rPr>
              <a:t>, vous verrez que les options de tar sont les mêmes :</a:t>
            </a:r>
            <a:endParaRPr sz="1200">
              <a:solidFill>
                <a:srgbClr val="000000"/>
              </a:solidFill>
              <a:latin typeface="Comfortaa Light"/>
              <a:ea typeface="Comfortaa Light"/>
              <a:cs typeface="Comfortaa Light"/>
              <a:sym typeface="Comfortaa Light"/>
            </a:endParaRPr>
          </a:p>
          <a:p>
            <a:pPr indent="-304800" lvl="0" marL="914400" rtl="0" algn="just">
              <a:lnSpc>
                <a:spcPct val="95000"/>
              </a:lnSpc>
              <a:spcBef>
                <a:spcPts val="0"/>
              </a:spcBef>
              <a:spcAft>
                <a:spcPts val="0"/>
              </a:spcAft>
              <a:buClr>
                <a:srgbClr val="000000"/>
              </a:buClr>
              <a:buSzPts val="1200"/>
              <a:buFont typeface="Comfortaa Light"/>
              <a:buChar char="●"/>
            </a:pPr>
            <a:r>
              <a:rPr lang="fr" sz="1200">
                <a:solidFill>
                  <a:srgbClr val="000000"/>
                </a:solidFill>
                <a:latin typeface="Comfortaa Light"/>
                <a:ea typeface="Comfortaa Light"/>
                <a:cs typeface="Comfortaa Light"/>
                <a:sym typeface="Comfortaa Light"/>
              </a:rPr>
              <a:t>c : crée l'archive</a:t>
            </a:r>
            <a:endParaRPr sz="1200">
              <a:solidFill>
                <a:srgbClr val="000000"/>
              </a:solidFill>
              <a:latin typeface="Comfortaa Light"/>
              <a:ea typeface="Comfortaa Light"/>
              <a:cs typeface="Comfortaa Light"/>
              <a:sym typeface="Comfortaa Light"/>
            </a:endParaRPr>
          </a:p>
          <a:p>
            <a:pPr indent="-304800" lvl="0" marL="914400" rtl="0" algn="just">
              <a:lnSpc>
                <a:spcPct val="95000"/>
              </a:lnSpc>
              <a:spcBef>
                <a:spcPts val="0"/>
              </a:spcBef>
              <a:spcAft>
                <a:spcPts val="0"/>
              </a:spcAft>
              <a:buClr>
                <a:srgbClr val="000000"/>
              </a:buClr>
              <a:buSzPts val="1200"/>
              <a:buFont typeface="Comfortaa Light"/>
              <a:buChar char="●"/>
            </a:pPr>
            <a:r>
              <a:rPr lang="fr" sz="1200">
                <a:solidFill>
                  <a:srgbClr val="000000"/>
                </a:solidFill>
                <a:latin typeface="Comfortaa Light"/>
                <a:ea typeface="Comfortaa Light"/>
                <a:cs typeface="Comfortaa Light"/>
                <a:sym typeface="Comfortaa Light"/>
              </a:rPr>
              <a:t>x : extrait l'archive</a:t>
            </a:r>
            <a:endParaRPr sz="1200">
              <a:solidFill>
                <a:srgbClr val="000000"/>
              </a:solidFill>
              <a:latin typeface="Comfortaa Light"/>
              <a:ea typeface="Comfortaa Light"/>
              <a:cs typeface="Comfortaa Light"/>
              <a:sym typeface="Comfortaa Light"/>
            </a:endParaRPr>
          </a:p>
          <a:p>
            <a:pPr indent="-304800" lvl="0" marL="914400" rtl="0" algn="just">
              <a:lnSpc>
                <a:spcPct val="95000"/>
              </a:lnSpc>
              <a:spcBef>
                <a:spcPts val="0"/>
              </a:spcBef>
              <a:spcAft>
                <a:spcPts val="0"/>
              </a:spcAft>
              <a:buClr>
                <a:srgbClr val="000000"/>
              </a:buClr>
              <a:buSzPts val="1200"/>
              <a:buFont typeface="Comfortaa Light"/>
              <a:buChar char="●"/>
            </a:pPr>
            <a:r>
              <a:rPr lang="fr" sz="1200">
                <a:solidFill>
                  <a:srgbClr val="000000"/>
                </a:solidFill>
                <a:latin typeface="Comfortaa Light"/>
                <a:ea typeface="Comfortaa Light"/>
                <a:cs typeface="Comfortaa Light"/>
                <a:sym typeface="Comfortaa Light"/>
              </a:rPr>
              <a:t>f : utilise le fichier donné en paramètre</a:t>
            </a:r>
            <a:endParaRPr sz="1200">
              <a:solidFill>
                <a:srgbClr val="000000"/>
              </a:solidFill>
              <a:latin typeface="Comfortaa Light"/>
              <a:ea typeface="Comfortaa Light"/>
              <a:cs typeface="Comfortaa Light"/>
              <a:sym typeface="Comfortaa Light"/>
            </a:endParaRPr>
          </a:p>
          <a:p>
            <a:pPr indent="-304800" lvl="0" marL="914400" rtl="0" algn="just">
              <a:lnSpc>
                <a:spcPct val="95000"/>
              </a:lnSpc>
              <a:spcBef>
                <a:spcPts val="0"/>
              </a:spcBef>
              <a:spcAft>
                <a:spcPts val="0"/>
              </a:spcAft>
              <a:buClr>
                <a:srgbClr val="000000"/>
              </a:buClr>
              <a:buSzPts val="1200"/>
              <a:buFont typeface="Comfortaa Light"/>
              <a:buChar char="●"/>
            </a:pPr>
            <a:r>
              <a:rPr lang="fr" sz="1200">
                <a:solidFill>
                  <a:srgbClr val="000000"/>
                </a:solidFill>
                <a:latin typeface="Comfortaa Light"/>
                <a:ea typeface="Comfortaa Light"/>
                <a:cs typeface="Comfortaa Light"/>
                <a:sym typeface="Comfortaa Light"/>
              </a:rPr>
              <a:t>v : active le mode « verbeux » (bavard, affiche ce qu'il fait).</a:t>
            </a:r>
            <a:endParaRPr sz="1200">
              <a:solidFill>
                <a:srgbClr val="000000"/>
              </a:solidFill>
              <a:latin typeface="Comfortaa Light"/>
              <a:ea typeface="Comfortaa Light"/>
              <a:cs typeface="Comfortaa Light"/>
              <a:sym typeface="Comfortaa Light"/>
            </a:endParaRPr>
          </a:p>
          <a:p>
            <a:pPr indent="0" lvl="0" marL="0" rtl="0" algn="just">
              <a:lnSpc>
                <a:spcPct val="95000"/>
              </a:lnSpc>
              <a:spcBef>
                <a:spcPts val="0"/>
              </a:spcBef>
              <a:spcAft>
                <a:spcPts val="0"/>
              </a:spcAft>
              <a:buNone/>
            </a:pPr>
            <a:r>
              <a:rPr lang="fr" sz="1200">
                <a:solidFill>
                  <a:srgbClr val="000000"/>
                </a:solidFill>
                <a:latin typeface="Comfortaa Light"/>
                <a:ea typeface="Comfortaa Light"/>
                <a:cs typeface="Comfortaa Light"/>
                <a:sym typeface="Comfortaa Light"/>
              </a:rPr>
              <a:t>Puis selon la compression souhaitée :</a:t>
            </a:r>
            <a:endParaRPr sz="1200">
              <a:solidFill>
                <a:srgbClr val="000000"/>
              </a:solidFill>
              <a:latin typeface="Comfortaa Light"/>
              <a:ea typeface="Comfortaa Light"/>
              <a:cs typeface="Comfortaa Light"/>
              <a:sym typeface="Comfortaa Light"/>
            </a:endParaRPr>
          </a:p>
          <a:p>
            <a:pPr indent="0" lvl="0" marL="0" rtl="0" algn="just">
              <a:lnSpc>
                <a:spcPct val="95000"/>
              </a:lnSpc>
              <a:spcBef>
                <a:spcPts val="0"/>
              </a:spcBef>
              <a:spcAft>
                <a:spcPts val="0"/>
              </a:spcAft>
              <a:buNone/>
            </a:pPr>
            <a:r>
              <a:rPr lang="fr" sz="1200">
                <a:solidFill>
                  <a:srgbClr val="000000"/>
                </a:solidFill>
                <a:latin typeface="Comfortaa Light"/>
                <a:ea typeface="Comfortaa Light"/>
                <a:cs typeface="Comfortaa Light"/>
                <a:sym typeface="Comfortaa Light"/>
              </a:rPr>
              <a:t>z : ajoute la compression </a:t>
            </a:r>
            <a:r>
              <a:rPr b="1" lang="fr" sz="1200">
                <a:solidFill>
                  <a:srgbClr val="000000"/>
                </a:solidFill>
                <a:latin typeface="Comfortaa"/>
                <a:ea typeface="Comfortaa"/>
                <a:cs typeface="Comfortaa"/>
                <a:sym typeface="Comfortaa"/>
              </a:rPr>
              <a:t>Gzip</a:t>
            </a:r>
            <a:r>
              <a:rPr lang="fr" sz="1200">
                <a:solidFill>
                  <a:srgbClr val="000000"/>
                </a:solidFill>
                <a:latin typeface="Comfortaa Light"/>
                <a:ea typeface="Comfortaa Light"/>
                <a:cs typeface="Comfortaa Light"/>
                <a:sym typeface="Comfortaa Light"/>
              </a:rPr>
              <a:t>.</a:t>
            </a:r>
            <a:endParaRPr sz="1200">
              <a:solidFill>
                <a:srgbClr val="000000"/>
              </a:solidFill>
              <a:latin typeface="Comfortaa Light"/>
              <a:ea typeface="Comfortaa Light"/>
              <a:cs typeface="Comfortaa Light"/>
              <a:sym typeface="Comfortaa Light"/>
            </a:endParaRPr>
          </a:p>
          <a:p>
            <a:pPr indent="0" lvl="0" marL="0" rtl="0" algn="just">
              <a:lnSpc>
                <a:spcPct val="95000"/>
              </a:lnSpc>
              <a:spcBef>
                <a:spcPts val="0"/>
              </a:spcBef>
              <a:spcAft>
                <a:spcPts val="0"/>
              </a:spcAft>
              <a:buNone/>
            </a:pPr>
            <a:r>
              <a:rPr lang="fr" sz="1200">
                <a:solidFill>
                  <a:srgbClr val="000000"/>
                </a:solidFill>
                <a:latin typeface="Comfortaa Light"/>
                <a:ea typeface="Comfortaa Light"/>
                <a:cs typeface="Comfortaa Light"/>
                <a:sym typeface="Comfortaa Light"/>
              </a:rPr>
              <a:t>j : ajoute la compression </a:t>
            </a:r>
            <a:r>
              <a:rPr b="1" lang="fr" sz="1200">
                <a:solidFill>
                  <a:srgbClr val="000000"/>
                </a:solidFill>
                <a:latin typeface="Comfortaa"/>
                <a:ea typeface="Comfortaa"/>
                <a:cs typeface="Comfortaa"/>
                <a:sym typeface="Comfortaa"/>
              </a:rPr>
              <a:t>Bzip</a:t>
            </a:r>
            <a:r>
              <a:rPr lang="fr" sz="1200">
                <a:solidFill>
                  <a:srgbClr val="000000"/>
                </a:solidFill>
                <a:latin typeface="Comfortaa Light"/>
                <a:ea typeface="Comfortaa Light"/>
                <a:cs typeface="Comfortaa Light"/>
                <a:sym typeface="Comfortaa Light"/>
              </a:rPr>
              <a:t>.</a:t>
            </a:r>
            <a:endParaRPr sz="1200">
              <a:solidFill>
                <a:srgbClr val="000000"/>
              </a:solidFill>
              <a:latin typeface="Comfortaa Light"/>
              <a:ea typeface="Comfortaa Light"/>
              <a:cs typeface="Comfortaa Light"/>
              <a:sym typeface="Comfortaa Light"/>
            </a:endParaRPr>
          </a:p>
          <a:p>
            <a:pPr indent="0" lvl="0" marL="0" rtl="0" algn="just">
              <a:lnSpc>
                <a:spcPct val="95000"/>
              </a:lnSpc>
              <a:spcBef>
                <a:spcPts val="0"/>
              </a:spcBef>
              <a:spcAft>
                <a:spcPts val="0"/>
              </a:spcAft>
              <a:buNone/>
            </a:pPr>
            <a:r>
              <a:rPr lang="fr" sz="1200">
                <a:solidFill>
                  <a:srgbClr val="000000"/>
                </a:solidFill>
                <a:latin typeface="Comfortaa Light"/>
                <a:ea typeface="Comfortaa Light"/>
                <a:cs typeface="Comfortaa Light"/>
                <a:sym typeface="Comfortaa Light"/>
              </a:rPr>
              <a:t>J : ajoute la compression </a:t>
            </a:r>
            <a:r>
              <a:rPr b="1" lang="fr" sz="1200">
                <a:solidFill>
                  <a:srgbClr val="000000"/>
                </a:solidFill>
                <a:latin typeface="Comfortaa"/>
                <a:ea typeface="Comfortaa"/>
                <a:cs typeface="Comfortaa"/>
                <a:sym typeface="Comfortaa"/>
              </a:rPr>
              <a:t>Lzma</a:t>
            </a:r>
            <a:r>
              <a:rPr lang="fr" sz="1200">
                <a:solidFill>
                  <a:srgbClr val="000000"/>
                </a:solidFill>
                <a:latin typeface="Comfortaa Light"/>
                <a:ea typeface="Comfortaa Light"/>
                <a:cs typeface="Comfortaa Light"/>
                <a:sym typeface="Comfortaa Light"/>
              </a:rPr>
              <a:t>.</a:t>
            </a:r>
            <a:endParaRPr sz="1200">
              <a:latin typeface="Comfortaa"/>
              <a:ea typeface="Comfortaa"/>
              <a:cs typeface="Comfortaa"/>
              <a:sym typeface="Comfortaa"/>
            </a:endParaRPr>
          </a:p>
        </p:txBody>
      </p:sp>
      <p:sp>
        <p:nvSpPr>
          <p:cNvPr id="206" name="Google Shape;206;p21"/>
          <p:cNvSpPr txBox="1"/>
          <p:nvPr>
            <p:ph idx="2" type="body"/>
          </p:nvPr>
        </p:nvSpPr>
        <p:spPr>
          <a:xfrm>
            <a:off x="4638713" y="2218776"/>
            <a:ext cx="3686100" cy="248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200">
                <a:solidFill>
                  <a:srgbClr val="000000"/>
                </a:solidFill>
                <a:latin typeface="Comfortaa Light"/>
                <a:ea typeface="Comfortaa Light"/>
                <a:cs typeface="Comfortaa Light"/>
                <a:sym typeface="Comfortaa Light"/>
              </a:rPr>
              <a:t>Désarchive et décompresse </a:t>
            </a:r>
            <a:endParaRPr sz="1200">
              <a:solidFill>
                <a:srgbClr val="000000"/>
              </a:solidFill>
              <a:latin typeface="Comfortaa Light"/>
              <a:ea typeface="Comfortaa Light"/>
              <a:cs typeface="Comfortaa Light"/>
              <a:sym typeface="Comfortaa Light"/>
            </a:endParaRPr>
          </a:p>
          <a:p>
            <a:pPr indent="0" lvl="0" marL="0" rtl="0" algn="just">
              <a:spcBef>
                <a:spcPts val="0"/>
              </a:spcBef>
              <a:spcAft>
                <a:spcPts val="0"/>
              </a:spcAft>
              <a:buNone/>
            </a:pPr>
            <a:r>
              <a:rPr lang="fr" sz="1200">
                <a:solidFill>
                  <a:srgbClr val="000000"/>
                </a:solidFill>
                <a:highlight>
                  <a:srgbClr val="D9D9D9"/>
                </a:highlight>
                <a:latin typeface="Comfortaa Light"/>
                <a:ea typeface="Comfortaa Light"/>
                <a:cs typeface="Comfortaa Light"/>
                <a:sym typeface="Comfortaa Light"/>
              </a:rPr>
              <a:t>tar -xvf archivedossier.tar 				</a:t>
            </a:r>
            <a:endParaRPr sz="1200">
              <a:solidFill>
                <a:srgbClr val="000000"/>
              </a:solidFill>
              <a:highlight>
                <a:srgbClr val="D9D9D9"/>
              </a:highlight>
              <a:latin typeface="Comfortaa Light"/>
              <a:ea typeface="Comfortaa Light"/>
              <a:cs typeface="Comfortaa Light"/>
              <a:sym typeface="Comfortaa Light"/>
            </a:endParaRPr>
          </a:p>
          <a:p>
            <a:pPr indent="0" lvl="0" marL="0" rtl="0" algn="just">
              <a:spcBef>
                <a:spcPts val="0"/>
              </a:spcBef>
              <a:spcAft>
                <a:spcPts val="0"/>
              </a:spcAft>
              <a:buNone/>
            </a:pPr>
            <a:r>
              <a:rPr lang="fr" sz="1200">
                <a:solidFill>
                  <a:srgbClr val="000000"/>
                </a:solidFill>
                <a:latin typeface="Comfortaa Light"/>
                <a:ea typeface="Comfortaa Light"/>
                <a:cs typeface="Comfortaa Light"/>
                <a:sym typeface="Comfortaa Light"/>
              </a:rPr>
              <a:t>créer le dossier pour décompresser si il n'existe pas</a:t>
            </a:r>
            <a:endParaRPr sz="1200">
              <a:solidFill>
                <a:srgbClr val="000000"/>
              </a:solidFill>
              <a:latin typeface="Comfortaa Light"/>
              <a:ea typeface="Comfortaa Light"/>
              <a:cs typeface="Comfortaa Light"/>
              <a:sym typeface="Comfortaa Light"/>
            </a:endParaRPr>
          </a:p>
          <a:p>
            <a:pPr indent="0" lvl="0" marL="0" rtl="0" algn="just">
              <a:spcBef>
                <a:spcPts val="0"/>
              </a:spcBef>
              <a:spcAft>
                <a:spcPts val="0"/>
              </a:spcAft>
              <a:buNone/>
            </a:pPr>
            <a:r>
              <a:rPr lang="fr" sz="1200">
                <a:solidFill>
                  <a:srgbClr val="000000"/>
                </a:solidFill>
                <a:highlight>
                  <a:srgbClr val="D9D9D9"/>
                </a:highlight>
                <a:latin typeface="Comfortaa Light"/>
                <a:ea typeface="Comfortaa Light"/>
                <a:cs typeface="Comfortaa Light"/>
                <a:sym typeface="Comfortaa Light"/>
              </a:rPr>
              <a:t>mkdir folder							 </a:t>
            </a:r>
            <a:endParaRPr sz="1200">
              <a:solidFill>
                <a:srgbClr val="000000"/>
              </a:solidFill>
              <a:highlight>
                <a:srgbClr val="D9D9D9"/>
              </a:highlight>
              <a:latin typeface="Comfortaa Light"/>
              <a:ea typeface="Comfortaa Light"/>
              <a:cs typeface="Comfortaa Light"/>
              <a:sym typeface="Comfortaa Light"/>
            </a:endParaRPr>
          </a:p>
          <a:p>
            <a:pPr indent="0" lvl="0" marL="0" rtl="0" algn="just">
              <a:spcBef>
                <a:spcPts val="0"/>
              </a:spcBef>
              <a:spcAft>
                <a:spcPts val="0"/>
              </a:spcAft>
              <a:buNone/>
            </a:pPr>
            <a:r>
              <a:rPr lang="fr" sz="1200">
                <a:solidFill>
                  <a:srgbClr val="000000"/>
                </a:solidFill>
                <a:latin typeface="Comfortaa Light"/>
                <a:ea typeface="Comfortaa Light"/>
                <a:cs typeface="Comfortaa Light"/>
                <a:sym typeface="Comfortaa Light"/>
              </a:rPr>
              <a:t>Désarchive et décompresse dans un dossier</a:t>
            </a:r>
            <a:endParaRPr sz="1200">
              <a:solidFill>
                <a:srgbClr val="000000"/>
              </a:solidFill>
              <a:latin typeface="Comfortaa Light"/>
              <a:ea typeface="Comfortaa Light"/>
              <a:cs typeface="Comfortaa Light"/>
              <a:sym typeface="Comfortaa Light"/>
            </a:endParaRPr>
          </a:p>
          <a:p>
            <a:pPr indent="0" lvl="0" marL="0" rtl="0" algn="just">
              <a:spcBef>
                <a:spcPts val="0"/>
              </a:spcBef>
              <a:spcAft>
                <a:spcPts val="0"/>
              </a:spcAft>
              <a:buNone/>
            </a:pPr>
            <a:r>
              <a:rPr lang="fr" sz="1200">
                <a:solidFill>
                  <a:srgbClr val="000000"/>
                </a:solidFill>
                <a:highlight>
                  <a:srgbClr val="D9D9D9"/>
                </a:highlight>
                <a:latin typeface="Comfortaa Light"/>
                <a:ea typeface="Comfortaa Light"/>
                <a:cs typeface="Comfortaa Light"/>
                <a:sym typeface="Comfortaa Light"/>
              </a:rPr>
              <a:t>tar -xvf archivedossier.tar -C path_folder	</a:t>
            </a:r>
            <a:endParaRPr sz="1200">
              <a:latin typeface="Comfortaa"/>
              <a:ea typeface="Comfortaa"/>
              <a:cs typeface="Comfortaa"/>
              <a:sym typeface="Comfortaa"/>
            </a:endParaRPr>
          </a:p>
        </p:txBody>
      </p:sp>
      <p:sp>
        <p:nvSpPr>
          <p:cNvPr id="207" name="Google Shape;207;p21"/>
          <p:cNvSpPr txBox="1"/>
          <p:nvPr/>
        </p:nvSpPr>
        <p:spPr>
          <a:xfrm>
            <a:off x="819150" y="1506971"/>
            <a:ext cx="3686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700">
                <a:latin typeface="Comfortaa"/>
                <a:ea typeface="Comfortaa"/>
                <a:cs typeface="Comfortaa"/>
                <a:sym typeface="Comfortaa"/>
              </a:rPr>
              <a:t>COMPRESSION</a:t>
            </a:r>
            <a:endParaRPr sz="2700">
              <a:latin typeface="Comfortaa"/>
              <a:ea typeface="Comfortaa"/>
              <a:cs typeface="Comfortaa"/>
              <a:sym typeface="Comfortaa"/>
            </a:endParaRPr>
          </a:p>
        </p:txBody>
      </p:sp>
      <p:sp>
        <p:nvSpPr>
          <p:cNvPr id="208" name="Google Shape;208;p21"/>
          <p:cNvSpPr txBox="1"/>
          <p:nvPr/>
        </p:nvSpPr>
        <p:spPr>
          <a:xfrm>
            <a:off x="4638675" y="1506971"/>
            <a:ext cx="3686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700">
                <a:latin typeface="Comfortaa"/>
                <a:ea typeface="Comfortaa"/>
                <a:cs typeface="Comfortaa"/>
                <a:sym typeface="Comfortaa"/>
              </a:rPr>
              <a:t>DE</a:t>
            </a:r>
            <a:r>
              <a:rPr lang="fr" sz="2700">
                <a:latin typeface="Comfortaa"/>
                <a:ea typeface="Comfortaa"/>
                <a:cs typeface="Comfortaa"/>
                <a:sym typeface="Comfortaa"/>
              </a:rPr>
              <a:t>COMPRESSION</a:t>
            </a:r>
            <a:endParaRPr sz="27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