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62753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4472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5613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91596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Date Placeholder 6"/>
          <p:cNvSpPr>
            <a:spLocks noGrp="1"/>
          </p:cNvSpPr>
          <p:nvPr>
            <p:ph type="dt" sz="half" idx="10"/>
          </p:nvPr>
        </p:nvSpPr>
        <p:spPr/>
        <p:txBody>
          <a:bodyPr/>
          <a:lstStyle/>
          <a:p>
            <a:fld id="{1160EA64-D806-43AC-9DF2-F8C432F32B4C}" type="datetimeFigureOut">
              <a:rPr lang="en-US" smtClean="0"/>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4928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11/12/2024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38849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4F7D4976-E339-4826-83B7-FBD03F55ECF8}" type="datetimeFigureOut">
              <a:rPr lang="en-US" smtClean="0"/>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659390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41612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52141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8"/>
          <p:cNvSpPr>
            <a:spLocks noGrp="1"/>
          </p:cNvSpPr>
          <p:nvPr>
            <p:ph type="dt" sz="half" idx="10"/>
          </p:nvPr>
        </p:nvSpPr>
        <p:spPr/>
        <p:txBody>
          <a:bodyPr/>
          <a:lstStyle/>
          <a:p>
            <a:fld id="{D1BE4249-C0D0-4B06-8692-E8BB871AF643}" type="datetimeFigureOut">
              <a:rPr lang="en-US" smtClean="0"/>
              <a:t>11/12/2024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7102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11/12/2024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52451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11/12/2024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60960328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572F44-8543-B163-1813-84C0E751FC11}"/>
              </a:ext>
            </a:extLst>
          </p:cNvPr>
          <p:cNvSpPr>
            <a:spLocks noGrp="1"/>
          </p:cNvSpPr>
          <p:nvPr>
            <p:ph type="ctrTitle"/>
          </p:nvPr>
        </p:nvSpPr>
        <p:spPr>
          <a:xfrm>
            <a:off x="2249170" y="243840"/>
            <a:ext cx="9850120" cy="629920"/>
          </a:xfrm>
        </p:spPr>
        <p:txBody>
          <a:bodyPr>
            <a:normAutofit fontScale="90000"/>
          </a:bodyPr>
          <a:lstStyle/>
          <a:p>
            <a:pPr>
              <a:lnSpc>
                <a:spcPct val="115000"/>
              </a:lnSpc>
              <a:spcAft>
                <a:spcPts val="1000"/>
              </a:spcAft>
            </a:pPr>
            <a:br>
              <a:rPr lang="ru-RU" sz="2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ru-RU" sz="2200" b="1" cap="non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Тақырыбы</a:t>
            </a:r>
            <a:r>
              <a:rPr lang="ru-RU" sz="2200" b="1"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kk-KZ" sz="2200" b="1"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kk-KZ" sz="2200" b="1" cap="none" dirty="0" err="1">
                <a:effectLst/>
                <a:latin typeface="Times New Roman" panose="02020603050405020304" pitchFamily="18" charset="0"/>
                <a:ea typeface="Calibri" panose="020F0502020204030204" pitchFamily="34" charset="0"/>
                <a:cs typeface="Times New Roman" panose="02020603050405020304" pitchFamily="18" charset="0"/>
              </a:rPr>
              <a:t>Scratch</a:t>
            </a:r>
            <a:r>
              <a:rPr lang="kk-KZ" sz="2200" b="1" cap="none" dirty="0">
                <a:effectLst/>
                <a:latin typeface="Times New Roman" panose="02020603050405020304" pitchFamily="18" charset="0"/>
                <a:ea typeface="Calibri" panose="020F0502020204030204" pitchFamily="34" charset="0"/>
                <a:cs typeface="Times New Roman" panose="02020603050405020304" pitchFamily="18" charset="0"/>
              </a:rPr>
              <a:t> бағдарламасында жоба жасау»</a:t>
            </a:r>
            <a:br>
              <a:rPr lang="ru-KZ" sz="2200" dirty="0">
                <a:effectLst/>
                <a:latin typeface="Calibri" panose="020F0502020204030204" pitchFamily="34" charset="0"/>
                <a:ea typeface="Calibri" panose="020F0502020204030204" pitchFamily="34" charset="0"/>
                <a:cs typeface="Times New Roman" panose="02020603050405020304" pitchFamily="18" charset="0"/>
              </a:rPr>
            </a:br>
            <a:endParaRPr lang="ru-KZ" sz="2200" dirty="0"/>
          </a:p>
        </p:txBody>
      </p:sp>
      <p:pic>
        <p:nvPicPr>
          <p:cNvPr id="9" name="Рисунок 8">
            <a:extLst>
              <a:ext uri="{FF2B5EF4-FFF2-40B4-BE49-F238E27FC236}">
                <a16:creationId xmlns:a16="http://schemas.microsoft.com/office/drawing/2014/main" id="{0E2CB270-BCC9-2C18-92EB-770BABC7CC19}"/>
              </a:ext>
            </a:extLst>
          </p:cNvPr>
          <p:cNvPicPr>
            <a:picLocks noChangeAspect="1"/>
          </p:cNvPicPr>
          <p:nvPr/>
        </p:nvPicPr>
        <p:blipFill>
          <a:blip r:embed="rId2"/>
          <a:srcRect t="33333" b="23555"/>
          <a:stretch/>
        </p:blipFill>
        <p:spPr>
          <a:xfrm>
            <a:off x="92710" y="101600"/>
            <a:ext cx="2205872" cy="2113280"/>
          </a:xfrm>
          <a:prstGeom prst="ellipse">
            <a:avLst/>
          </a:prstGeom>
          <a:ln>
            <a:noFill/>
          </a:ln>
          <a:effectLst>
            <a:softEdge rad="112500"/>
          </a:effectLst>
        </p:spPr>
      </p:pic>
      <p:sp>
        <p:nvSpPr>
          <p:cNvPr id="11" name="TextBox 10">
            <a:extLst>
              <a:ext uri="{FF2B5EF4-FFF2-40B4-BE49-F238E27FC236}">
                <a16:creationId xmlns:a16="http://schemas.microsoft.com/office/drawing/2014/main" id="{0C26BF1D-CF9C-5679-E3FD-23358EECAEE2}"/>
              </a:ext>
            </a:extLst>
          </p:cNvPr>
          <p:cNvSpPr txBox="1"/>
          <p:nvPr/>
        </p:nvSpPr>
        <p:spPr>
          <a:xfrm>
            <a:off x="2153920" y="2116211"/>
            <a:ext cx="7294880" cy="417871"/>
          </a:xfrm>
          <a:prstGeom prst="rect">
            <a:avLst/>
          </a:prstGeom>
          <a:noFill/>
        </p:spPr>
        <p:txBody>
          <a:bodyPr wrap="square">
            <a:spAutoFit/>
          </a:bodyPr>
          <a:lstStyle/>
          <a:p>
            <a:pPr algn="r">
              <a:lnSpc>
                <a:spcPct val="115000"/>
              </a:lnSpc>
              <a:spcAft>
                <a:spcPts val="1000"/>
              </a:spcAft>
            </a:pPr>
            <a:r>
              <a:rPr lang="kk-KZ" sz="2000" b="1" dirty="0">
                <a:effectLst/>
                <a:latin typeface="Times New Roman" panose="02020603050405020304" pitchFamily="18" charset="0"/>
                <a:ea typeface="Calibri" panose="020F0502020204030204" pitchFamily="34" charset="0"/>
                <a:cs typeface="Times New Roman" panose="02020603050405020304" pitchFamily="18" charset="0"/>
              </a:rPr>
              <a:t>Бағыты:</a:t>
            </a:r>
            <a:r>
              <a:rPr lang="kk-KZ" sz="2000" dirty="0">
                <a:effectLst/>
                <a:latin typeface="Times New Roman" panose="02020603050405020304" pitchFamily="18" charset="0"/>
                <a:ea typeface="Calibri" panose="020F0502020204030204" pitchFamily="34" charset="0"/>
                <a:cs typeface="Times New Roman" panose="02020603050405020304" pitchFamily="18" charset="0"/>
              </a:rPr>
              <a:t> Информатика, робототехника,</a:t>
            </a:r>
            <a:r>
              <a:rPr lang="kk-KZ"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STEM </a:t>
            </a:r>
            <a:r>
              <a:rPr lang="kk-KZ" sz="2000" dirty="0">
                <a:effectLst/>
                <a:latin typeface="Times New Roman" panose="02020603050405020304" pitchFamily="18" charset="0"/>
                <a:ea typeface="Calibri" panose="020F0502020204030204" pitchFamily="34" charset="0"/>
                <a:cs typeface="Times New Roman" panose="02020603050405020304" pitchFamily="18" charset="0"/>
              </a:rPr>
              <a:t>инженерия</a:t>
            </a:r>
            <a:endParaRPr lang="ru-KZ"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E8B0837E-A673-1E36-4848-CE3DC16C4561}"/>
              </a:ext>
            </a:extLst>
          </p:cNvPr>
          <p:cNvSpPr txBox="1"/>
          <p:nvPr/>
        </p:nvSpPr>
        <p:spPr>
          <a:xfrm>
            <a:off x="2814320" y="1094292"/>
            <a:ext cx="8138160" cy="900055"/>
          </a:xfrm>
          <a:prstGeom prst="rect">
            <a:avLst/>
          </a:prstGeom>
          <a:noFill/>
        </p:spPr>
        <p:txBody>
          <a:bodyPr wrap="square">
            <a:spAutoFit/>
          </a:bodyPr>
          <a:lstStyle/>
          <a:p>
            <a:pPr algn="r">
              <a:lnSpc>
                <a:spcPct val="115000"/>
              </a:lnSpc>
              <a:spcAft>
                <a:spcPts val="1000"/>
              </a:spcAft>
            </a:pPr>
            <a:r>
              <a:rPr lang="kk-KZ" sz="2000" b="1" dirty="0">
                <a:effectLst/>
                <a:latin typeface="Times New Roman" panose="02020603050405020304" pitchFamily="18" charset="0"/>
                <a:ea typeface="Calibri" panose="020F0502020204030204" pitchFamily="34" charset="0"/>
                <a:cs typeface="Times New Roman" panose="02020603050405020304" pitchFamily="18" charset="0"/>
              </a:rPr>
              <a:t>Орындағандар:</a:t>
            </a:r>
            <a:r>
              <a:rPr lang="kk-KZ"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5-</a:t>
            </a:r>
            <a:r>
              <a:rPr lang="ru-RU" sz="2000" dirty="0" err="1">
                <a:effectLst/>
                <a:latin typeface="Times New Roman" panose="02020603050405020304" pitchFamily="18" charset="0"/>
                <a:ea typeface="Calibri" panose="020F0502020204030204" pitchFamily="34" charset="0"/>
                <a:cs typeface="Times New Roman" panose="02020603050405020304" pitchFamily="18" charset="0"/>
              </a:rPr>
              <a:t>сынып</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000" dirty="0" err="1">
                <a:effectLst/>
                <a:latin typeface="Times New Roman" panose="02020603050405020304" pitchFamily="18" charset="0"/>
                <a:ea typeface="Calibri" panose="020F0502020204030204" pitchFamily="34" charset="0"/>
                <a:cs typeface="Times New Roman" panose="02020603050405020304" pitchFamily="18" charset="0"/>
              </a:rPr>
              <a:t>оқушылары</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kk-KZ" sz="2000" dirty="0">
                <a:effectLst/>
                <a:latin typeface="Times New Roman" panose="02020603050405020304" pitchFamily="18" charset="0"/>
                <a:ea typeface="Calibri" panose="020F0502020204030204" pitchFamily="34" charset="0"/>
                <a:cs typeface="Times New Roman" panose="02020603050405020304" pitchFamily="18" charset="0"/>
              </a:rPr>
              <a:t>Мұрат Данияр, </a:t>
            </a:r>
            <a:r>
              <a:rPr lang="kk-KZ" sz="2000" dirty="0" err="1">
                <a:effectLst/>
                <a:latin typeface="Times New Roman" panose="02020603050405020304" pitchFamily="18" charset="0"/>
                <a:ea typeface="Calibri" panose="020F0502020204030204" pitchFamily="34" charset="0"/>
                <a:cs typeface="Times New Roman" panose="02020603050405020304" pitchFamily="18" charset="0"/>
              </a:rPr>
              <a:t>Раманқызы</a:t>
            </a:r>
            <a:r>
              <a:rPr lang="kk-KZ"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kk-KZ" sz="2000" dirty="0" err="1">
                <a:effectLst/>
                <a:latin typeface="Times New Roman" panose="02020603050405020304" pitchFamily="18" charset="0"/>
                <a:ea typeface="Calibri" panose="020F0502020204030204" pitchFamily="34" charset="0"/>
                <a:cs typeface="Times New Roman" panose="02020603050405020304" pitchFamily="18" charset="0"/>
              </a:rPr>
              <a:t>Айару</a:t>
            </a:r>
            <a:endParaRPr lang="kk-KZ"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lnSpc>
                <a:spcPct val="115000"/>
              </a:lnSpc>
              <a:spcAft>
                <a:spcPts val="1000"/>
              </a:spcAft>
            </a:pPr>
            <a:r>
              <a:rPr lang="kk-KZ" sz="2000" dirty="0">
                <a:latin typeface="Times New Roman" panose="02020603050405020304" pitchFamily="18" charset="0"/>
                <a:ea typeface="Calibri" panose="020F0502020204030204" pitchFamily="34" charset="0"/>
                <a:cs typeface="Times New Roman" panose="02020603050405020304" pitchFamily="18" charset="0"/>
              </a:rPr>
              <a:t>Тексерген: Физика пәні мұғалімі Жакенов </a:t>
            </a:r>
            <a:r>
              <a:rPr lang="kk-KZ" sz="2000" dirty="0" err="1">
                <a:latin typeface="Times New Roman" panose="02020603050405020304" pitchFamily="18" charset="0"/>
                <a:ea typeface="Calibri" panose="020F0502020204030204" pitchFamily="34" charset="0"/>
                <a:cs typeface="Times New Roman" panose="02020603050405020304" pitchFamily="18" charset="0"/>
              </a:rPr>
              <a:t>Мерхат</a:t>
            </a:r>
            <a:r>
              <a:rPr lang="kk-KZ" sz="2000" dirty="0">
                <a:latin typeface="Times New Roman" panose="02020603050405020304" pitchFamily="18" charset="0"/>
                <a:ea typeface="Calibri" panose="020F0502020204030204" pitchFamily="34" charset="0"/>
                <a:cs typeface="Times New Roman" panose="02020603050405020304" pitchFamily="18" charset="0"/>
              </a:rPr>
              <a:t> </a:t>
            </a:r>
            <a:r>
              <a:rPr lang="kk-KZ" sz="2000" dirty="0" err="1">
                <a:latin typeface="Times New Roman" panose="02020603050405020304" pitchFamily="18" charset="0"/>
                <a:ea typeface="Calibri" panose="020F0502020204030204" pitchFamily="34" charset="0"/>
                <a:cs typeface="Times New Roman" panose="02020603050405020304" pitchFamily="18" charset="0"/>
              </a:rPr>
              <a:t>Мирамович</a:t>
            </a:r>
            <a:endParaRPr lang="ru-KZ"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Заголовок 1">
            <a:extLst>
              <a:ext uri="{FF2B5EF4-FFF2-40B4-BE49-F238E27FC236}">
                <a16:creationId xmlns:a16="http://schemas.microsoft.com/office/drawing/2014/main" id="{A893635F-822E-6FCE-F828-2D03EDEBAC16}"/>
              </a:ext>
            </a:extLst>
          </p:cNvPr>
          <p:cNvSpPr txBox="1">
            <a:spLocks/>
          </p:cNvSpPr>
          <p:nvPr/>
        </p:nvSpPr>
        <p:spPr bwMode="blackWhite">
          <a:xfrm>
            <a:off x="822960" y="2770280"/>
            <a:ext cx="2596896" cy="768096"/>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kk-KZ" sz="2000" b="1" dirty="0">
                <a:latin typeface="Times New Roman" panose="02020603050405020304" pitchFamily="18" charset="0"/>
                <a:cs typeface="Times New Roman" panose="02020603050405020304" pitchFamily="18" charset="0"/>
              </a:rPr>
              <a:t>Мақсаты</a:t>
            </a:r>
            <a:endParaRPr lang="ru-KZ" sz="2000" b="1" dirty="0">
              <a:latin typeface="Times New Roman" panose="02020603050405020304" pitchFamily="18" charset="0"/>
              <a:cs typeface="Times New Roman" panose="02020603050405020304" pitchFamily="18" charset="0"/>
            </a:endParaRPr>
          </a:p>
        </p:txBody>
      </p:sp>
      <p:sp>
        <p:nvSpPr>
          <p:cNvPr id="15" name="Заголовок 1">
            <a:extLst>
              <a:ext uri="{FF2B5EF4-FFF2-40B4-BE49-F238E27FC236}">
                <a16:creationId xmlns:a16="http://schemas.microsoft.com/office/drawing/2014/main" id="{B5C9A2FE-51C0-E728-EDB1-A0ED31C9FC28}"/>
              </a:ext>
            </a:extLst>
          </p:cNvPr>
          <p:cNvSpPr txBox="1">
            <a:spLocks/>
          </p:cNvSpPr>
          <p:nvPr/>
        </p:nvSpPr>
        <p:spPr bwMode="blackWhite">
          <a:xfrm>
            <a:off x="855472" y="4156517"/>
            <a:ext cx="2596896" cy="768096"/>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kk-KZ" sz="2000" b="1" dirty="0">
                <a:latin typeface="Times New Roman" panose="02020603050405020304" pitchFamily="18" charset="0"/>
                <a:cs typeface="Times New Roman" panose="02020603050405020304" pitchFamily="18" charset="0"/>
              </a:rPr>
              <a:t>Гипотеза</a:t>
            </a:r>
            <a:endParaRPr lang="ru-KZ" sz="2000" b="1" dirty="0">
              <a:latin typeface="Times New Roman" panose="02020603050405020304" pitchFamily="18" charset="0"/>
              <a:cs typeface="Times New Roman" panose="02020603050405020304" pitchFamily="18" charset="0"/>
            </a:endParaRPr>
          </a:p>
        </p:txBody>
      </p:sp>
      <p:sp>
        <p:nvSpPr>
          <p:cNvPr id="16" name="Заголовок 1">
            <a:extLst>
              <a:ext uri="{FF2B5EF4-FFF2-40B4-BE49-F238E27FC236}">
                <a16:creationId xmlns:a16="http://schemas.microsoft.com/office/drawing/2014/main" id="{88313D6D-5B83-1416-1EC0-D7069A329884}"/>
              </a:ext>
            </a:extLst>
          </p:cNvPr>
          <p:cNvSpPr txBox="1">
            <a:spLocks/>
          </p:cNvSpPr>
          <p:nvPr/>
        </p:nvSpPr>
        <p:spPr bwMode="blackWhite">
          <a:xfrm>
            <a:off x="855472" y="5542754"/>
            <a:ext cx="2596896" cy="768096"/>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kk-KZ" sz="2000" b="1" dirty="0">
                <a:latin typeface="Times New Roman" panose="02020603050405020304" pitchFamily="18" charset="0"/>
                <a:cs typeface="Times New Roman" panose="02020603050405020304" pitchFamily="18" charset="0"/>
              </a:rPr>
              <a:t>Зерттеу әдістемесі</a:t>
            </a:r>
            <a:endParaRPr lang="ru-KZ" sz="20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2E5A9587-DD84-EFAF-CA0A-1E67B354804F}"/>
              </a:ext>
            </a:extLst>
          </p:cNvPr>
          <p:cNvSpPr txBox="1"/>
          <p:nvPr/>
        </p:nvSpPr>
        <p:spPr>
          <a:xfrm>
            <a:off x="3586480" y="2676679"/>
            <a:ext cx="8382000" cy="1323439"/>
          </a:xfrm>
          <a:prstGeom prst="rect">
            <a:avLst/>
          </a:prstGeom>
          <a:noFill/>
        </p:spPr>
        <p:txBody>
          <a:bodyPr wrap="square">
            <a:spAutoFit/>
          </a:bodyPr>
          <a:lstStyle/>
          <a:p>
            <a:pPr algn="just"/>
            <a:r>
              <a:rPr lang="kk-KZ" sz="2000" dirty="0">
                <a:effectLst/>
                <a:latin typeface="Times New Roman" panose="02020603050405020304" pitchFamily="18" charset="0"/>
                <a:ea typeface="Calibri" panose="020F0502020204030204" pitchFamily="34" charset="0"/>
              </a:rPr>
              <a:t>Оқушылардың    бойында    заманауи    ақпараттық технологияларды пайдалана отырып,  ақпараттармен тиімді жұмыс істеу дағдыларын қалыптастыру, ойлау қабілеттерін арттырып, жобамен жұмыс барысында оқушылардың шығармашылық қабілеттерін ашу. </a:t>
            </a:r>
            <a:endParaRPr lang="ru-KZ" sz="2000" dirty="0"/>
          </a:p>
        </p:txBody>
      </p:sp>
      <p:sp>
        <p:nvSpPr>
          <p:cNvPr id="20" name="TextBox 19">
            <a:extLst>
              <a:ext uri="{FF2B5EF4-FFF2-40B4-BE49-F238E27FC236}">
                <a16:creationId xmlns:a16="http://schemas.microsoft.com/office/drawing/2014/main" id="{CDCCC4DD-3EFD-3A0D-FDA8-3BC4A3E3C54C}"/>
              </a:ext>
            </a:extLst>
          </p:cNvPr>
          <p:cNvSpPr txBox="1"/>
          <p:nvPr/>
        </p:nvSpPr>
        <p:spPr>
          <a:xfrm>
            <a:off x="3586480" y="4137769"/>
            <a:ext cx="8382000" cy="1323439"/>
          </a:xfrm>
          <a:prstGeom prst="rect">
            <a:avLst/>
          </a:prstGeom>
          <a:noFill/>
        </p:spPr>
        <p:txBody>
          <a:bodyPr wrap="square">
            <a:spAutoFit/>
          </a:bodyPr>
          <a:lstStyle/>
          <a:p>
            <a:pPr algn="just"/>
            <a:r>
              <a:rPr lang="kk-KZ" sz="2000" dirty="0" err="1">
                <a:effectLst/>
                <a:latin typeface="Times New Roman" panose="02020603050405020304" pitchFamily="18" charset="0"/>
                <a:ea typeface="Calibri" panose="020F0502020204030204" pitchFamily="34" charset="0"/>
              </a:rPr>
              <a:t>Scratch</a:t>
            </a:r>
            <a:r>
              <a:rPr lang="kk-KZ" sz="2000" dirty="0">
                <a:effectLst/>
                <a:latin typeface="Times New Roman" panose="02020603050405020304" pitchFamily="18" charset="0"/>
                <a:ea typeface="Calibri" panose="020F0502020204030204" pitchFamily="34" charset="0"/>
              </a:rPr>
              <a:t> бағдарламасының  мүмкіндіктерін пайдалану арқылы оқушылардың білімдерін тексеру. </a:t>
            </a:r>
            <a:r>
              <a:rPr lang="kk-KZ" sz="2000" dirty="0" err="1">
                <a:effectLst/>
                <a:latin typeface="Times New Roman" panose="02020603050405020304" pitchFamily="18" charset="0"/>
                <a:ea typeface="Calibri" panose="020F0502020204030204" pitchFamily="34" charset="0"/>
              </a:rPr>
              <a:t>Scratch</a:t>
            </a:r>
            <a:r>
              <a:rPr lang="kk-KZ" sz="2000" dirty="0">
                <a:effectLst/>
                <a:latin typeface="Times New Roman" panose="02020603050405020304" pitchFamily="18" charset="0"/>
                <a:ea typeface="Calibri" panose="020F0502020204030204" pitchFamily="34" charset="0"/>
              </a:rPr>
              <a:t> бағдарламасының  жобалық жұмыстар  жасаудағы басты артықшылықтарының бірі– осының бәрін шексіз қолдануға болады.</a:t>
            </a:r>
            <a:endParaRPr lang="ru-KZ" sz="2000" dirty="0"/>
          </a:p>
        </p:txBody>
      </p:sp>
      <p:sp>
        <p:nvSpPr>
          <p:cNvPr id="22" name="TextBox 21">
            <a:extLst>
              <a:ext uri="{FF2B5EF4-FFF2-40B4-BE49-F238E27FC236}">
                <a16:creationId xmlns:a16="http://schemas.microsoft.com/office/drawing/2014/main" id="{4BC72E2C-CA7D-64C1-3E60-1C526391D650}"/>
              </a:ext>
            </a:extLst>
          </p:cNvPr>
          <p:cNvSpPr txBox="1"/>
          <p:nvPr/>
        </p:nvSpPr>
        <p:spPr>
          <a:xfrm>
            <a:off x="3586480" y="5541427"/>
            <a:ext cx="8382000" cy="707886"/>
          </a:xfrm>
          <a:prstGeom prst="rect">
            <a:avLst/>
          </a:prstGeom>
          <a:noFill/>
        </p:spPr>
        <p:txBody>
          <a:bodyPr wrap="square">
            <a:spAutoFit/>
          </a:bodyPr>
          <a:lstStyle/>
          <a:p>
            <a:pPr algn="just"/>
            <a:r>
              <a:rPr lang="kk-KZ" sz="2000" dirty="0" err="1">
                <a:effectLst/>
                <a:latin typeface="Times New Roman" panose="02020603050405020304" pitchFamily="18" charset="0"/>
                <a:ea typeface="Calibri" panose="020F0502020204030204" pitchFamily="34" charset="0"/>
              </a:rPr>
              <a:t>Scratch</a:t>
            </a:r>
            <a:r>
              <a:rPr lang="kk-KZ" sz="2000" dirty="0">
                <a:effectLst/>
                <a:latin typeface="Times New Roman" panose="02020603050405020304" pitchFamily="18" charset="0"/>
                <a:ea typeface="Calibri" panose="020F0502020204030204" pitchFamily="34" charset="0"/>
              </a:rPr>
              <a:t> бағдарламасында жұмыс істеу нұсқаулығын үйреніп, ойын жобасын құрастыру.</a:t>
            </a:r>
            <a:endParaRPr lang="ru-KZ" sz="2000" dirty="0"/>
          </a:p>
        </p:txBody>
      </p:sp>
    </p:spTree>
    <p:extLst>
      <p:ext uri="{BB962C8B-B14F-4D97-AF65-F5344CB8AC3E}">
        <p14:creationId xmlns:p14="http://schemas.microsoft.com/office/powerpoint/2010/main" val="70965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a:extLst>
              <a:ext uri="{FF2B5EF4-FFF2-40B4-BE49-F238E27FC236}">
                <a16:creationId xmlns:a16="http://schemas.microsoft.com/office/drawing/2014/main" id="{2E797903-4651-23EA-5B9C-7B69D7DEC41A}"/>
              </a:ext>
            </a:extLst>
          </p:cNvPr>
          <p:cNvSpPr txBox="1">
            <a:spLocks/>
          </p:cNvSpPr>
          <p:nvPr/>
        </p:nvSpPr>
        <p:spPr bwMode="black">
          <a:xfrm>
            <a:off x="940816" y="2768092"/>
            <a:ext cx="2462784" cy="660908"/>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ru-KZ" sz="2000" b="1" dirty="0" err="1">
                <a:latin typeface="Times New Roman" panose="02020603050405020304" pitchFamily="18" charset="0"/>
                <a:cs typeface="Times New Roman" panose="02020603050405020304" pitchFamily="18" charset="0"/>
              </a:rPr>
              <a:t>Зерттеу</a:t>
            </a:r>
            <a:r>
              <a:rPr lang="ru-KZ" sz="2000" b="1" dirty="0">
                <a:latin typeface="Times New Roman" panose="02020603050405020304" pitchFamily="18" charset="0"/>
                <a:cs typeface="Times New Roman" panose="02020603050405020304" pitchFamily="18" charset="0"/>
              </a:rPr>
              <a:t> </a:t>
            </a:r>
            <a:r>
              <a:rPr lang="kk-KZ" sz="2000" b="1" dirty="0">
                <a:latin typeface="Times New Roman" panose="02020603050405020304" pitchFamily="18" charset="0"/>
                <a:cs typeface="Times New Roman" panose="02020603050405020304" pitchFamily="18" charset="0"/>
              </a:rPr>
              <a:t>жаңалығы</a:t>
            </a:r>
            <a:endParaRPr lang="ru-KZ" sz="2000" b="1"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BE69A059-EAEB-FED2-362B-3F82DF467932}"/>
              </a:ext>
            </a:extLst>
          </p:cNvPr>
          <p:cNvSpPr txBox="1">
            <a:spLocks/>
          </p:cNvSpPr>
          <p:nvPr/>
        </p:nvSpPr>
        <p:spPr bwMode="black">
          <a:xfrm>
            <a:off x="940816" y="4337812"/>
            <a:ext cx="2462784" cy="660908"/>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kk-KZ" sz="2000" b="1" dirty="0">
                <a:latin typeface="Times New Roman" panose="02020603050405020304" pitchFamily="18" charset="0"/>
                <a:cs typeface="Times New Roman" panose="02020603050405020304" pitchFamily="18" charset="0"/>
              </a:rPr>
              <a:t>Нәтижесі</a:t>
            </a:r>
            <a:endParaRPr lang="ru-KZ" sz="2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3F45A2C-2F58-13D4-BB40-93FD7EA15031}"/>
              </a:ext>
            </a:extLst>
          </p:cNvPr>
          <p:cNvSpPr txBox="1"/>
          <p:nvPr/>
        </p:nvSpPr>
        <p:spPr>
          <a:xfrm>
            <a:off x="3749040" y="527812"/>
            <a:ext cx="7914640" cy="1736181"/>
          </a:xfrm>
          <a:prstGeom prst="rect">
            <a:avLst/>
          </a:prstGeom>
          <a:noFill/>
        </p:spPr>
        <p:txBody>
          <a:bodyPr wrap="square">
            <a:spAutoFit/>
          </a:bodyPr>
          <a:lstStyle/>
          <a:p>
            <a:pPr algn="just">
              <a:lnSpc>
                <a:spcPct val="115000"/>
              </a:lnSpc>
              <a:spcAft>
                <a:spcPts val="1000"/>
              </a:spcAft>
            </a:pPr>
            <a:r>
              <a:rPr lang="kk-KZ" sz="2000" dirty="0">
                <a:effectLst/>
                <a:latin typeface="Times New Roman" panose="02020603050405020304" pitchFamily="18" charset="0"/>
                <a:ea typeface="Calibri" panose="020F0502020204030204" pitchFamily="34" charset="0"/>
                <a:cs typeface="Times New Roman" panose="02020603050405020304" pitchFamily="18" charset="0"/>
              </a:rPr>
              <a:t>1.Scratch бағдарламасы туралы баяндау</a:t>
            </a:r>
            <a:endParaRPr lang="ru-KZ"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kk-KZ" sz="2000" dirty="0">
                <a:effectLst/>
                <a:latin typeface="Times New Roman" panose="02020603050405020304" pitchFamily="18" charset="0"/>
                <a:ea typeface="Calibri" panose="020F0502020204030204" pitchFamily="34" charset="0"/>
                <a:cs typeface="Times New Roman" panose="02020603050405020304" pitchFamily="18" charset="0"/>
              </a:rPr>
              <a:t>2.Scratch бағдарламасында жұмыс істеудің әдістемелік нұсқаулығын түсіну</a:t>
            </a:r>
            <a:endParaRPr lang="ru-KZ"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kk-KZ" sz="2000" dirty="0">
                <a:effectLst/>
                <a:latin typeface="Times New Roman" panose="02020603050405020304" pitchFamily="18" charset="0"/>
                <a:ea typeface="Calibri" panose="020F0502020204030204" pitchFamily="34" charset="0"/>
                <a:cs typeface="Times New Roman" panose="02020603050405020304" pitchFamily="18" charset="0"/>
              </a:rPr>
              <a:t>3.Scratch бағдарламасында ойын жобасын құрастыру</a:t>
            </a:r>
            <a:endParaRPr lang="ru-KZ"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178BE58D-0409-A006-AABC-A3EF04EA10E4}"/>
              </a:ext>
            </a:extLst>
          </p:cNvPr>
          <p:cNvSpPr txBox="1"/>
          <p:nvPr/>
        </p:nvSpPr>
        <p:spPr>
          <a:xfrm>
            <a:off x="3688080" y="2692568"/>
            <a:ext cx="7975600" cy="1015663"/>
          </a:xfrm>
          <a:prstGeom prst="rect">
            <a:avLst/>
          </a:prstGeom>
          <a:noFill/>
        </p:spPr>
        <p:txBody>
          <a:bodyPr wrap="square">
            <a:spAutoFit/>
          </a:bodyPr>
          <a:lstStyle/>
          <a:p>
            <a:pPr algn="just"/>
            <a:r>
              <a:rPr lang="kk-KZ" sz="2000" dirty="0" err="1">
                <a:effectLst/>
                <a:latin typeface="Times New Roman" panose="02020603050405020304" pitchFamily="18" charset="0"/>
                <a:ea typeface="Calibri" panose="020F0502020204030204" pitchFamily="34" charset="0"/>
              </a:rPr>
              <a:t>Scratch</a:t>
            </a:r>
            <a:r>
              <a:rPr lang="kk-KZ" sz="2000" dirty="0">
                <a:effectLst/>
                <a:latin typeface="Times New Roman" panose="02020603050405020304" pitchFamily="18" charset="0"/>
                <a:ea typeface="Calibri" panose="020F0502020204030204" pitchFamily="34" charset="0"/>
              </a:rPr>
              <a:t> бағдарламалау ортасында бағдарлама </a:t>
            </a:r>
            <a:r>
              <a:rPr lang="kk-KZ" sz="2000" dirty="0" err="1">
                <a:effectLst/>
                <a:latin typeface="Times New Roman" panose="02020603050405020304" pitchFamily="18" charset="0"/>
                <a:ea typeface="Calibri" panose="020F0502020204030204" pitchFamily="34" charset="0"/>
              </a:rPr>
              <a:t>сценариін</a:t>
            </a:r>
            <a:r>
              <a:rPr lang="kk-KZ" sz="2000" dirty="0">
                <a:effectLst/>
                <a:latin typeface="Times New Roman" panose="02020603050405020304" pitchFamily="18" charset="0"/>
                <a:ea typeface="Calibri" panose="020F0502020204030204" pitchFamily="34" charset="0"/>
              </a:rPr>
              <a:t> жасау және оны жүзеге асыру, бағдарламаның  негізін меңгерту, қазақ ертегілері кейіпкерлерін  қолдана отырып, әр түрлі жобалар әзірлеуді үйрету.</a:t>
            </a:r>
            <a:endParaRPr lang="ru-KZ" sz="2000" dirty="0"/>
          </a:p>
        </p:txBody>
      </p:sp>
      <p:sp>
        <p:nvSpPr>
          <p:cNvPr id="10" name="TextBox 9">
            <a:extLst>
              <a:ext uri="{FF2B5EF4-FFF2-40B4-BE49-F238E27FC236}">
                <a16:creationId xmlns:a16="http://schemas.microsoft.com/office/drawing/2014/main" id="{A45F4D32-A1BE-468A-E25C-91D1DE8040B4}"/>
              </a:ext>
            </a:extLst>
          </p:cNvPr>
          <p:cNvSpPr txBox="1"/>
          <p:nvPr/>
        </p:nvSpPr>
        <p:spPr>
          <a:xfrm>
            <a:off x="3688080" y="4241422"/>
            <a:ext cx="7975600" cy="1323439"/>
          </a:xfrm>
          <a:prstGeom prst="rect">
            <a:avLst/>
          </a:prstGeom>
          <a:noFill/>
        </p:spPr>
        <p:txBody>
          <a:bodyPr wrap="square">
            <a:spAutoFit/>
          </a:bodyPr>
          <a:lstStyle/>
          <a:p>
            <a:pPr algn="just"/>
            <a:r>
              <a:rPr lang="kk-KZ" sz="2000" dirty="0" err="1">
                <a:effectLst/>
                <a:latin typeface="Times New Roman" panose="02020603050405020304" pitchFamily="18" charset="0"/>
                <a:ea typeface="Calibri" panose="020F0502020204030204" pitchFamily="34" charset="0"/>
              </a:rPr>
              <a:t>Scratch</a:t>
            </a:r>
            <a:r>
              <a:rPr lang="kk-KZ" sz="2000" dirty="0">
                <a:effectLst/>
                <a:latin typeface="Times New Roman" panose="02020603050405020304" pitchFamily="18" charset="0"/>
                <a:ea typeface="Calibri" panose="020F0502020204030204" pitchFamily="34" charset="0"/>
              </a:rPr>
              <a:t> бағдарламада әр түрлі кейіпкерлерді қолданып, ертегі немесе ойындар жасауға болады. Оқушыларға бұл жұмыс информатика пәніне деген қызығушылықтарын оятып, болашақта ғылыми жұмыспен айналысатын дарынды оқушылардың сана сезімдеріне ой салады.</a:t>
            </a:r>
            <a:endParaRPr lang="ru-KZ" sz="2000" dirty="0"/>
          </a:p>
        </p:txBody>
      </p:sp>
      <p:sp>
        <p:nvSpPr>
          <p:cNvPr id="13" name="Заголовок 1">
            <a:extLst>
              <a:ext uri="{FF2B5EF4-FFF2-40B4-BE49-F238E27FC236}">
                <a16:creationId xmlns:a16="http://schemas.microsoft.com/office/drawing/2014/main" id="{D2BA14C3-5ED1-1D03-A50D-9E6CE4D12AF7}"/>
              </a:ext>
            </a:extLst>
          </p:cNvPr>
          <p:cNvSpPr txBox="1">
            <a:spLocks/>
          </p:cNvSpPr>
          <p:nvPr/>
        </p:nvSpPr>
        <p:spPr bwMode="black">
          <a:xfrm>
            <a:off x="940816" y="604012"/>
            <a:ext cx="2462784" cy="660908"/>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ru-KZ" sz="2000" b="1" dirty="0" err="1">
                <a:latin typeface="Times New Roman" panose="02020603050405020304" pitchFamily="18" charset="0"/>
                <a:cs typeface="Times New Roman" panose="02020603050405020304" pitchFamily="18" charset="0"/>
              </a:rPr>
              <a:t>Зерттеу</a:t>
            </a:r>
            <a:r>
              <a:rPr lang="ru-KZ" sz="2000" b="1" dirty="0">
                <a:latin typeface="Times New Roman" panose="02020603050405020304" pitchFamily="18" charset="0"/>
                <a:cs typeface="Times New Roman" panose="02020603050405020304" pitchFamily="18" charset="0"/>
              </a:rPr>
              <a:t> </a:t>
            </a:r>
            <a:r>
              <a:rPr lang="kk-KZ" sz="2000" b="1" dirty="0">
                <a:latin typeface="Times New Roman" panose="02020603050405020304" pitchFamily="18" charset="0"/>
                <a:cs typeface="Times New Roman" panose="02020603050405020304" pitchFamily="18" charset="0"/>
              </a:rPr>
              <a:t>кезеңдері</a:t>
            </a:r>
            <a:endParaRPr lang="ru-KZ"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88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866E46-B78B-2251-D6FA-11EAFB7B0D78}"/>
              </a:ext>
            </a:extLst>
          </p:cNvPr>
          <p:cNvSpPr>
            <a:spLocks noGrp="1"/>
          </p:cNvSpPr>
          <p:nvPr>
            <p:ph type="title"/>
          </p:nvPr>
        </p:nvSpPr>
        <p:spPr>
          <a:xfrm>
            <a:off x="4599940" y="293784"/>
            <a:ext cx="2992120" cy="712056"/>
          </a:xfrm>
        </p:spPr>
        <p:txBody>
          <a:bodyPr>
            <a:normAutofit/>
          </a:bodyPr>
          <a:lstStyle/>
          <a:p>
            <a:r>
              <a:rPr lang="kk-KZ" sz="2000" b="1" dirty="0">
                <a:latin typeface="Times New Roman" panose="02020603050405020304" pitchFamily="18" charset="0"/>
                <a:cs typeface="Times New Roman" panose="02020603050405020304" pitchFamily="18" charset="0"/>
              </a:rPr>
              <a:t>Негізгі бөлім</a:t>
            </a:r>
            <a:endParaRPr lang="ru-KZ"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7AFD360-12D8-4EAF-5512-5F94D7DAAFD5}"/>
              </a:ext>
            </a:extLst>
          </p:cNvPr>
          <p:cNvSpPr txBox="1"/>
          <p:nvPr/>
        </p:nvSpPr>
        <p:spPr>
          <a:xfrm>
            <a:off x="538480" y="1228397"/>
            <a:ext cx="7660640" cy="4401205"/>
          </a:xfrm>
          <a:prstGeom prst="rect">
            <a:avLst/>
          </a:prstGeom>
          <a:noFill/>
        </p:spPr>
        <p:txBody>
          <a:bodyPr wrap="square">
            <a:spAutoFit/>
          </a:bodyPr>
          <a:lstStyle/>
          <a:p>
            <a:pPr algn="just"/>
            <a:r>
              <a:rPr lang="kk-KZ" sz="2000" b="1" dirty="0" err="1">
                <a:effectLst/>
                <a:latin typeface="Times New Roman" panose="02020603050405020304" pitchFamily="18" charset="0"/>
                <a:ea typeface="Calibri" panose="020F0502020204030204" pitchFamily="34" charset="0"/>
              </a:rPr>
              <a:t>Scratch</a:t>
            </a:r>
            <a:r>
              <a:rPr lang="kk-KZ" sz="2000" dirty="0">
                <a:effectLst/>
                <a:latin typeface="Times New Roman" panose="02020603050405020304" pitchFamily="18" charset="0"/>
                <a:ea typeface="Calibri" panose="020F0502020204030204" pitchFamily="34" charset="0"/>
              </a:rPr>
              <a:t> – бұл жуырда пайда болған бағдарламалау ортасы, кіші және орта мектеп жасындағы оқушыларға ойындар, фильмдер, анимациялық оқиғаларды және тағы да басқа құруға мүмкіндік береді. </a:t>
            </a:r>
            <a:r>
              <a:rPr lang="en-US" sz="2000" dirty="0">
                <a:effectLst/>
                <a:latin typeface="Times New Roman" panose="02020603050405020304" pitchFamily="18" charset="0"/>
                <a:ea typeface="Calibri" panose="020F0502020204030204" pitchFamily="34" charset="0"/>
              </a:rPr>
              <a:t>Scratch-</a:t>
            </a:r>
            <a:r>
              <a:rPr lang="kk-KZ" sz="2000" dirty="0">
                <a:effectLst/>
                <a:latin typeface="Times New Roman" panose="02020603050405020304" pitchFamily="18" charset="0"/>
                <a:ea typeface="Calibri" panose="020F0502020204030204" pitchFamily="34" charset="0"/>
              </a:rPr>
              <a:t>те бағдарламаның құрылуы </a:t>
            </a:r>
            <a:r>
              <a:rPr lang="kk-KZ" sz="2000" dirty="0" err="1">
                <a:effectLst/>
                <a:latin typeface="Times New Roman" panose="02020603050405020304" pitchFamily="18" charset="0"/>
                <a:ea typeface="Calibri" panose="020F0502020204030204" pitchFamily="34" charset="0"/>
              </a:rPr>
              <a:t>стектердегі</a:t>
            </a:r>
            <a:r>
              <a:rPr lang="kk-KZ" sz="2000" dirty="0">
                <a:effectLst/>
                <a:latin typeface="Times New Roman" panose="02020603050405020304" pitchFamily="18" charset="0"/>
                <a:ea typeface="Calibri" panose="020F0502020204030204" pitchFamily="34" charset="0"/>
              </a:rPr>
              <a:t> графикалық блоктардың қиылысу жолдарынан пайда болады. Оған қоса, блоктар тек синтаксистік дұрыс конструкцияларға ғана қиылысады, бұл қате жіберуді болдыртпайды. Түрлі типті қорлар блоктардың түрлі формаларын қамтиды, олар өз кезегінде </a:t>
            </a:r>
            <a:r>
              <a:rPr lang="kk-KZ" sz="2000" dirty="0" err="1">
                <a:effectLst/>
                <a:latin typeface="Times New Roman" panose="02020603050405020304" pitchFamily="18" charset="0"/>
                <a:ea typeface="Calibri" panose="020F0502020204030204" pitchFamily="34" charset="0"/>
              </a:rPr>
              <a:t>объектердің</a:t>
            </a:r>
            <a:r>
              <a:rPr lang="kk-KZ" sz="2000" dirty="0">
                <a:effectLst/>
                <a:latin typeface="Times New Roman" panose="02020603050405020304" pitchFamily="18" charset="0"/>
                <a:ea typeface="Calibri" panose="020F0502020204030204" pitchFamily="34" charset="0"/>
              </a:rPr>
              <a:t> өзара үйлесетіндігін/ үйлеспейтіндігін көрсетеді. Бағдарлама іске қосылғанның өзінде оған өзгертулер енгізуге болады, мұндай қасиет есепті шешу барысында жаңа ойлармен тәжірибе жасауға мүмкіндік береді. Қарапайым командаларды орындау нәтижесінде күрделі модель құрылады, оның ішінде түрлі қасиеттерге ие көптеген </a:t>
            </a:r>
            <a:r>
              <a:rPr lang="kk-KZ" sz="2000" dirty="0" err="1">
                <a:effectLst/>
                <a:latin typeface="Times New Roman" panose="02020603050405020304" pitchFamily="18" charset="0"/>
                <a:ea typeface="Calibri" panose="020F0502020204030204" pitchFamily="34" charset="0"/>
              </a:rPr>
              <a:t>объектер</a:t>
            </a:r>
            <a:r>
              <a:rPr lang="kk-KZ" sz="2000" dirty="0">
                <a:effectLst/>
                <a:latin typeface="Times New Roman" panose="02020603050405020304" pitchFamily="18" charset="0"/>
                <a:ea typeface="Calibri" panose="020F0502020204030204" pitchFamily="34" charset="0"/>
              </a:rPr>
              <a:t> өзара қарым-қатынас жасайды. </a:t>
            </a:r>
            <a:endParaRPr lang="ru-KZ" sz="2000" dirty="0"/>
          </a:p>
        </p:txBody>
      </p:sp>
      <p:pic>
        <p:nvPicPr>
          <p:cNvPr id="6" name="Рисунок 5">
            <a:extLst>
              <a:ext uri="{FF2B5EF4-FFF2-40B4-BE49-F238E27FC236}">
                <a16:creationId xmlns:a16="http://schemas.microsoft.com/office/drawing/2014/main" id="{F4BF6814-5919-88A3-ED76-C31CF8BEF3AC}"/>
              </a:ext>
            </a:extLst>
          </p:cNvPr>
          <p:cNvPicPr>
            <a:picLocks noChangeAspect="1"/>
          </p:cNvPicPr>
          <p:nvPr/>
        </p:nvPicPr>
        <p:blipFill>
          <a:blip r:embed="rId2"/>
          <a:stretch>
            <a:fillRect/>
          </a:stretch>
        </p:blipFill>
        <p:spPr>
          <a:xfrm>
            <a:off x="8694879" y="1559522"/>
            <a:ext cx="2724089" cy="207267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412599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EEF874-FC3E-7781-D24A-835BAEC5BAE5}"/>
              </a:ext>
            </a:extLst>
          </p:cNvPr>
          <p:cNvSpPr>
            <a:spLocks noGrp="1"/>
          </p:cNvSpPr>
          <p:nvPr>
            <p:ph type="ctrTitle"/>
          </p:nvPr>
        </p:nvSpPr>
        <p:spPr>
          <a:xfrm>
            <a:off x="2389886" y="283624"/>
            <a:ext cx="7106920" cy="701896"/>
          </a:xfrm>
        </p:spPr>
        <p:txBody>
          <a:bodyPr>
            <a:noAutofit/>
          </a:bodyPr>
          <a:lstStyle/>
          <a:p>
            <a:r>
              <a:rPr lang="kk-KZ" sz="2000" b="1" dirty="0" err="1">
                <a:solidFill>
                  <a:srgbClr val="000000"/>
                </a:solidFill>
                <a:effectLst/>
                <a:latin typeface="Times New Roman" panose="02020603050405020304" pitchFamily="18" charset="0"/>
                <a:ea typeface="Calibri" panose="020F0502020204030204" pitchFamily="34" charset="0"/>
              </a:rPr>
              <a:t>Scratch</a:t>
            </a:r>
            <a:r>
              <a:rPr lang="kk-KZ" sz="2000" b="1" dirty="0">
                <a:solidFill>
                  <a:srgbClr val="000000"/>
                </a:solidFill>
                <a:effectLst/>
                <a:latin typeface="Times New Roman" panose="02020603050405020304" pitchFamily="18" charset="0"/>
                <a:ea typeface="Calibri" panose="020F0502020204030204" pitchFamily="34" charset="0"/>
              </a:rPr>
              <a:t> бағдарламасында жұмыс істеудің әдістемелік нұсқаулығы</a:t>
            </a:r>
            <a:endParaRPr lang="ru-KZ" sz="2000" b="1" dirty="0"/>
          </a:p>
        </p:txBody>
      </p:sp>
      <p:sp>
        <p:nvSpPr>
          <p:cNvPr id="3" name="Подзаголовок 2">
            <a:extLst>
              <a:ext uri="{FF2B5EF4-FFF2-40B4-BE49-F238E27FC236}">
                <a16:creationId xmlns:a16="http://schemas.microsoft.com/office/drawing/2014/main" id="{6B7D8DD8-BA0F-E9F4-B812-27E469018FF5}"/>
              </a:ext>
            </a:extLst>
          </p:cNvPr>
          <p:cNvSpPr>
            <a:spLocks noGrp="1"/>
          </p:cNvSpPr>
          <p:nvPr>
            <p:ph type="subTitle" idx="1"/>
          </p:nvPr>
        </p:nvSpPr>
        <p:spPr>
          <a:xfrm>
            <a:off x="705866" y="1139592"/>
            <a:ext cx="10825734" cy="2093334"/>
          </a:xfrm>
        </p:spPr>
        <p:txBody>
          <a:bodyPr>
            <a:normAutofit fontScale="25000" lnSpcReduction="20000"/>
          </a:bodyPr>
          <a:lstStyle/>
          <a:p>
            <a:pPr indent="449580" algn="just">
              <a:lnSpc>
                <a:spcPct val="115000"/>
              </a:lnSpc>
              <a:spcAft>
                <a:spcPts val="1000"/>
              </a:spcAft>
            </a:pPr>
            <a:r>
              <a:rPr lang="kk-KZ" sz="8000" dirty="0">
                <a:effectLst/>
                <a:latin typeface="Times New Roman" panose="02020603050405020304" pitchFamily="18" charset="0"/>
                <a:ea typeface="Calibri" panose="020F0502020204030204" pitchFamily="34" charset="0"/>
                <a:cs typeface="Times New Roman" panose="02020603050405020304" pitchFamily="18" charset="0"/>
              </a:rPr>
              <a:t>Бағдарламаның қалай жұмыс істейтіндігін дәлірек түсіну үшін оқушыларға бастапқы кезеңде тұрмыстық өмірден мысалдар келтіру керек. Мұндай мысал ретінде </a:t>
            </a:r>
            <a:r>
              <a:rPr lang="kk-KZ" sz="8000" dirty="0" err="1">
                <a:effectLst/>
                <a:latin typeface="Times New Roman" panose="02020603050405020304" pitchFamily="18" charset="0"/>
                <a:ea typeface="Calibri" panose="020F0502020204030204" pitchFamily="34" charset="0"/>
                <a:cs typeface="Times New Roman" panose="02020603050405020304" pitchFamily="18" charset="0"/>
              </a:rPr>
              <a:t>Лего</a:t>
            </a:r>
            <a:r>
              <a:rPr lang="kk-KZ" sz="8000" dirty="0">
                <a:effectLst/>
                <a:latin typeface="Times New Roman" panose="02020603050405020304" pitchFamily="18" charset="0"/>
                <a:ea typeface="Calibri" panose="020F0502020204030204" pitchFamily="34" charset="0"/>
                <a:cs typeface="Times New Roman" panose="02020603050405020304" pitchFamily="18" charset="0"/>
              </a:rPr>
              <a:t> конструкторы бола алады, оның фигуралары және конструкциялары түрлі бөліктерден, текшелерден, жиналады. Ол өз кезегінде дұрыс текшелерді таңдаудың қажеттілігін көрсетеді, егер біз бұны ескермесек, онда біз нәтижесінде қажетті фигураны немесе конструкцияны алмаймыз. Сонымен бірге, оқушыларға «алгоритм» түсінігін құрастыру бойынша нұсқауды түсіну жеңіл болар еді. </a:t>
            </a:r>
            <a:endParaRPr lang="ru-KZ" sz="8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ru-KZ" dirty="0"/>
          </a:p>
        </p:txBody>
      </p:sp>
      <p:sp>
        <p:nvSpPr>
          <p:cNvPr id="4" name="Заголовок 1">
            <a:extLst>
              <a:ext uri="{FF2B5EF4-FFF2-40B4-BE49-F238E27FC236}">
                <a16:creationId xmlns:a16="http://schemas.microsoft.com/office/drawing/2014/main" id="{68029088-D58D-D347-2BBF-035B1FB0FD6F}"/>
              </a:ext>
            </a:extLst>
          </p:cNvPr>
          <p:cNvSpPr txBox="1">
            <a:spLocks/>
          </p:cNvSpPr>
          <p:nvPr/>
        </p:nvSpPr>
        <p:spPr bwMode="blackWhite">
          <a:xfrm>
            <a:off x="2389886" y="3217740"/>
            <a:ext cx="7106920" cy="701896"/>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nSpc>
                <a:spcPct val="115000"/>
              </a:lnSpc>
              <a:spcAft>
                <a:spcPts val="1000"/>
              </a:spcAft>
            </a:pPr>
            <a:r>
              <a:rPr lang="kk-KZ"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Scratch</a:t>
            </a:r>
            <a:r>
              <a:rPr lang="kk-KZ"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kk-KZ"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бағдарламасында «Лабиринт» жобасы</a:t>
            </a:r>
            <a:endParaRPr lang="ru-KZ"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Рисунок 4">
            <a:extLst>
              <a:ext uri="{FF2B5EF4-FFF2-40B4-BE49-F238E27FC236}">
                <a16:creationId xmlns:a16="http://schemas.microsoft.com/office/drawing/2014/main" id="{01FE26FC-11BD-CD6F-F411-9F089BB331CE}"/>
              </a:ext>
            </a:extLst>
          </p:cNvPr>
          <p:cNvPicPr>
            <a:picLocks noChangeAspect="1"/>
          </p:cNvPicPr>
          <p:nvPr/>
        </p:nvPicPr>
        <p:blipFill>
          <a:blip r:embed="rId2"/>
          <a:stretch>
            <a:fillRect/>
          </a:stretch>
        </p:blipFill>
        <p:spPr>
          <a:xfrm>
            <a:off x="9641840" y="4027471"/>
            <a:ext cx="2290210" cy="229021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C826DFE5-E868-FB8C-203E-D82220662357}"/>
              </a:ext>
            </a:extLst>
          </p:cNvPr>
          <p:cNvSpPr txBox="1"/>
          <p:nvPr/>
        </p:nvSpPr>
        <p:spPr>
          <a:xfrm>
            <a:off x="705866" y="4130094"/>
            <a:ext cx="8671814" cy="2187587"/>
          </a:xfrm>
          <a:prstGeom prst="rect">
            <a:avLst/>
          </a:prstGeom>
          <a:noFill/>
        </p:spPr>
        <p:txBody>
          <a:bodyPr wrap="square">
            <a:spAutoFit/>
          </a:bodyPr>
          <a:lstStyle/>
          <a:p>
            <a:pPr indent="449580" algn="just">
              <a:lnSpc>
                <a:spcPct val="115000"/>
              </a:lnSpc>
              <a:spcAft>
                <a:spcPts val="1000"/>
              </a:spcAft>
            </a:pPr>
            <a:r>
              <a:rPr lang="kk-KZ" sz="2000" dirty="0">
                <a:effectLst/>
                <a:latin typeface="Times New Roman" panose="02020603050405020304" pitchFamily="18" charset="0"/>
                <a:ea typeface="Calibri" panose="020F0502020204030204" pitchFamily="34" charset="0"/>
                <a:cs typeface="Times New Roman" panose="02020603050405020304" pitchFamily="18" charset="0"/>
              </a:rPr>
              <a:t>Шығармашылық </a:t>
            </a:r>
            <a:r>
              <a:rPr lang="kk-KZ" sz="2000" dirty="0" err="1">
                <a:effectLst/>
                <a:latin typeface="Times New Roman" panose="02020603050405020304" pitchFamily="18" charset="0"/>
                <a:ea typeface="Calibri" panose="020F0502020204030204" pitchFamily="34" charset="0"/>
                <a:cs typeface="Times New Roman" panose="02020603050405020304" pitchFamily="18" charset="0"/>
              </a:rPr>
              <a:t>проектіні</a:t>
            </a:r>
            <a:r>
              <a:rPr lang="kk-KZ" sz="2000" dirty="0">
                <a:effectLst/>
                <a:latin typeface="Times New Roman" panose="02020603050405020304" pitchFamily="18" charset="0"/>
                <a:ea typeface="Calibri" panose="020F0502020204030204" pitchFamily="34" charset="0"/>
                <a:cs typeface="Times New Roman" panose="02020603050405020304" pitchFamily="18" charset="0"/>
              </a:rPr>
              <a:t> құру дегеніміз оқушылардың жаңа, тиімді, бәсекеге қабілетті, адамның </a:t>
            </a:r>
            <a:r>
              <a:rPr lang="kk-KZ" sz="2000" dirty="0" err="1">
                <a:effectLst/>
                <a:latin typeface="Times New Roman" panose="02020603050405020304" pitchFamily="18" charset="0"/>
                <a:ea typeface="Calibri" panose="020F0502020204030204" pitchFamily="34" charset="0"/>
                <a:cs typeface="Times New Roman" panose="02020603050405020304" pitchFamily="18" charset="0"/>
              </a:rPr>
              <a:t>ақпратқа</a:t>
            </a:r>
            <a:r>
              <a:rPr lang="kk-KZ" sz="2000" dirty="0">
                <a:effectLst/>
                <a:latin typeface="Times New Roman" panose="02020603050405020304" pitchFamily="18" charset="0"/>
                <a:ea typeface="Calibri" panose="020F0502020204030204" pitchFamily="34" charset="0"/>
                <a:cs typeface="Times New Roman" panose="02020603050405020304" pitchFamily="18" charset="0"/>
              </a:rPr>
              <a:t> деген </a:t>
            </a:r>
            <a:r>
              <a:rPr lang="kk-KZ" sz="2000" dirty="0" err="1">
                <a:effectLst/>
                <a:latin typeface="Times New Roman" panose="02020603050405020304" pitchFamily="18" charset="0"/>
                <a:ea typeface="Calibri" panose="020F0502020204030204" pitchFamily="34" charset="0"/>
                <a:cs typeface="Times New Roman" panose="02020603050405020304" pitchFamily="18" charset="0"/>
              </a:rPr>
              <a:t>қажетілігін</a:t>
            </a:r>
            <a:r>
              <a:rPr lang="kk-KZ" sz="2000" dirty="0">
                <a:effectLst/>
                <a:latin typeface="Times New Roman" panose="02020603050405020304" pitchFamily="18" charset="0"/>
                <a:ea typeface="Calibri" panose="020F0502020204030204" pitchFamily="34" charset="0"/>
                <a:cs typeface="Times New Roman" panose="02020603050405020304" pitchFamily="18" charset="0"/>
              </a:rPr>
              <a:t> қанағаттандыратын және сатып алушылар жағынан сұранысқа ие болатындай </a:t>
            </a:r>
            <a:r>
              <a:rPr lang="kk-KZ" sz="2000" dirty="0" err="1">
                <a:effectLst/>
                <a:latin typeface="Times New Roman" panose="02020603050405020304" pitchFamily="18" charset="0"/>
                <a:ea typeface="Calibri" panose="020F0502020204030204" pitchFamily="34" charset="0"/>
                <a:cs typeface="Times New Roman" panose="02020603050405020304" pitchFamily="18" charset="0"/>
              </a:rPr>
              <a:t>өзбетімен</a:t>
            </a:r>
            <a:r>
              <a:rPr lang="kk-KZ" sz="2000" dirty="0">
                <a:effectLst/>
                <a:latin typeface="Times New Roman" panose="02020603050405020304" pitchFamily="18" charset="0"/>
                <a:ea typeface="Calibri" panose="020F0502020204030204" pitchFamily="34" charset="0"/>
                <a:cs typeface="Times New Roman" panose="02020603050405020304" pitchFamily="18" charset="0"/>
              </a:rPr>
              <a:t> орындайтын жұмыс. Жобаны  орындау танымдық және тәрбиелік функциялардың, шығармашылық мүмкіндіктерінің, логикалық ойлаудың артуына өз ықпалын тигізеді. </a:t>
            </a:r>
            <a:endParaRPr lang="ru-KZ"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619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1C58D5-00C9-6680-8AC3-1A893377A2EE}"/>
              </a:ext>
            </a:extLst>
          </p:cNvPr>
          <p:cNvSpPr>
            <a:spLocks noGrp="1"/>
          </p:cNvSpPr>
          <p:nvPr>
            <p:ph type="ctrTitle"/>
          </p:nvPr>
        </p:nvSpPr>
        <p:spPr>
          <a:xfrm>
            <a:off x="4251960" y="466504"/>
            <a:ext cx="3540760" cy="539336"/>
          </a:xfrm>
        </p:spPr>
        <p:txBody>
          <a:bodyPr>
            <a:normAutofit fontScale="90000"/>
          </a:bodyPr>
          <a:lstStyle/>
          <a:p>
            <a:r>
              <a:rPr lang="kk-KZ" sz="2000" b="1" dirty="0">
                <a:latin typeface="Times New Roman" panose="02020603050405020304" pitchFamily="18" charset="0"/>
                <a:cs typeface="Times New Roman" panose="02020603050405020304" pitchFamily="18" charset="0"/>
              </a:rPr>
              <a:t>Зерттеу бөлімі</a:t>
            </a:r>
            <a:endParaRPr lang="ru-KZ" sz="20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87B155C7-8C1E-9829-09B7-AE02F0A25B06}"/>
              </a:ext>
            </a:extLst>
          </p:cNvPr>
          <p:cNvSpPr>
            <a:spLocks noGrp="1"/>
          </p:cNvSpPr>
          <p:nvPr>
            <p:ph type="subTitle" idx="1"/>
          </p:nvPr>
        </p:nvSpPr>
        <p:spPr>
          <a:xfrm>
            <a:off x="526034" y="1223264"/>
            <a:ext cx="6801612" cy="539336"/>
          </a:xfrm>
        </p:spPr>
        <p:txBody>
          <a:bodyPr>
            <a:normAutofit/>
          </a:bodyPr>
          <a:lstStyle/>
          <a:p>
            <a:r>
              <a:rPr lang="kk-KZ" b="1" dirty="0" err="1">
                <a:solidFill>
                  <a:srgbClr val="000000"/>
                </a:solidFill>
                <a:effectLst/>
                <a:latin typeface="Times New Roman" panose="02020603050405020304" pitchFamily="18" charset="0"/>
                <a:ea typeface="Calibri" panose="020F0502020204030204" pitchFamily="34" charset="0"/>
              </a:rPr>
              <a:t>Scratch</a:t>
            </a:r>
            <a:r>
              <a:rPr lang="kk-KZ" b="1" dirty="0">
                <a:solidFill>
                  <a:srgbClr val="000000"/>
                </a:solidFill>
                <a:effectLst/>
                <a:latin typeface="Times New Roman" panose="02020603050405020304" pitchFamily="18" charset="0"/>
                <a:ea typeface="Calibri" panose="020F0502020204030204" pitchFamily="34" charset="0"/>
              </a:rPr>
              <a:t> бағдарламасында «</a:t>
            </a:r>
            <a:r>
              <a:rPr lang="kk-KZ" b="1" dirty="0" err="1">
                <a:solidFill>
                  <a:srgbClr val="000000"/>
                </a:solidFill>
                <a:effectLst/>
                <a:latin typeface="Times New Roman" panose="02020603050405020304" pitchFamily="18" charset="0"/>
                <a:ea typeface="Calibri" panose="020F0502020204030204" pitchFamily="34" charset="0"/>
              </a:rPr>
              <a:t>Арканоид</a:t>
            </a:r>
            <a:r>
              <a:rPr lang="kk-KZ" b="1" dirty="0">
                <a:solidFill>
                  <a:srgbClr val="000000"/>
                </a:solidFill>
                <a:effectLst/>
                <a:latin typeface="Times New Roman" panose="02020603050405020304" pitchFamily="18" charset="0"/>
                <a:ea typeface="Calibri" panose="020F0502020204030204" pitchFamily="34" charset="0"/>
              </a:rPr>
              <a:t>» ойынын жобалау</a:t>
            </a:r>
            <a:endParaRPr lang="ru-KZ" b="1" dirty="0"/>
          </a:p>
        </p:txBody>
      </p:sp>
      <p:pic>
        <p:nvPicPr>
          <p:cNvPr id="7" name="Рисунок 6">
            <a:extLst>
              <a:ext uri="{FF2B5EF4-FFF2-40B4-BE49-F238E27FC236}">
                <a16:creationId xmlns:a16="http://schemas.microsoft.com/office/drawing/2014/main" id="{CC37D179-1ED4-B3FA-D4DA-DE23A1840E37}"/>
              </a:ext>
            </a:extLst>
          </p:cNvPr>
          <p:cNvPicPr>
            <a:picLocks noChangeAspect="1"/>
          </p:cNvPicPr>
          <p:nvPr/>
        </p:nvPicPr>
        <p:blipFill>
          <a:blip r:embed="rId2"/>
          <a:stretch>
            <a:fillRect/>
          </a:stretch>
        </p:blipFill>
        <p:spPr>
          <a:xfrm>
            <a:off x="7508240" y="2309018"/>
            <a:ext cx="4364007" cy="22399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5CD8A805-FB0F-26C9-775F-895392A97202}"/>
              </a:ext>
            </a:extLst>
          </p:cNvPr>
          <p:cNvSpPr txBox="1"/>
          <p:nvPr/>
        </p:nvSpPr>
        <p:spPr>
          <a:xfrm>
            <a:off x="624840" y="2448058"/>
            <a:ext cx="6604000" cy="1961884"/>
          </a:xfrm>
          <a:prstGeom prst="rect">
            <a:avLst/>
          </a:prstGeom>
          <a:noFill/>
        </p:spPr>
        <p:txBody>
          <a:bodyPr wrap="square">
            <a:spAutoFit/>
          </a:bodyPr>
          <a:lstStyle/>
          <a:p>
            <a:pPr algn="just">
              <a:lnSpc>
                <a:spcPct val="115000"/>
              </a:lnSpc>
              <a:spcAft>
                <a:spcPts val="1000"/>
              </a:spcAft>
            </a:pPr>
            <a:r>
              <a:rPr lang="kk-KZ"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Мақсаты: </a:t>
            </a:r>
            <a:r>
              <a:rPr lang="kk-KZ"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арканоид</a:t>
            </a:r>
            <a:r>
              <a:rPr lang="kk-KZ"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ойынын құрып үйрену.</a:t>
            </a:r>
            <a:endParaRPr lang="ru-KZ"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kk-KZ"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Тапсырма: </a:t>
            </a:r>
            <a:r>
              <a:rPr lang="kk-KZ"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Доп тақтайға соғылып, үстіде тұрған </a:t>
            </a:r>
            <a:r>
              <a:rPr lang="kk-KZ"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кірпішіктерге</a:t>
            </a:r>
            <a:r>
              <a:rPr lang="kk-KZ"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соғылып, астыға түсу керек. Ал пайдаланушы тақтайшаны батырмалармен басқарып, сол допты ұстап алу керек.</a:t>
            </a:r>
            <a:endParaRPr lang="ru-KZ"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0559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60F8B1-38CF-ECB4-0683-0E7595C17F50}"/>
              </a:ext>
            </a:extLst>
          </p:cNvPr>
          <p:cNvSpPr>
            <a:spLocks noGrp="1"/>
          </p:cNvSpPr>
          <p:nvPr>
            <p:ph type="ctrTitle"/>
          </p:nvPr>
        </p:nvSpPr>
        <p:spPr>
          <a:xfrm>
            <a:off x="3063240" y="354744"/>
            <a:ext cx="5775960" cy="651096"/>
          </a:xfrm>
        </p:spPr>
        <p:txBody>
          <a:bodyPr>
            <a:normAutofit/>
          </a:bodyPr>
          <a:lstStyle/>
          <a:p>
            <a:r>
              <a:rPr lang="kk-KZ" sz="2000" b="1" dirty="0">
                <a:latin typeface="Times New Roman" panose="02020603050405020304" pitchFamily="18" charset="0"/>
                <a:cs typeface="Times New Roman" panose="02020603050405020304" pitchFamily="18" charset="0"/>
              </a:rPr>
              <a:t>Қорытындылар, нәтижелер</a:t>
            </a:r>
            <a:endParaRPr lang="ru-KZ" sz="20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E5EE9714-3828-7991-F2C4-683EA1129B01}"/>
              </a:ext>
            </a:extLst>
          </p:cNvPr>
          <p:cNvSpPr>
            <a:spLocks noGrp="1"/>
          </p:cNvSpPr>
          <p:nvPr>
            <p:ph type="subTitle" idx="1"/>
          </p:nvPr>
        </p:nvSpPr>
        <p:spPr>
          <a:xfrm>
            <a:off x="345440" y="1365396"/>
            <a:ext cx="8186166" cy="3602736"/>
          </a:xfrm>
        </p:spPr>
        <p:txBody>
          <a:bodyPr>
            <a:normAutofit fontScale="25000" lnSpcReduction="20000"/>
          </a:bodyPr>
          <a:lstStyle/>
          <a:p>
            <a:pPr indent="449580" algn="just">
              <a:lnSpc>
                <a:spcPct val="115000"/>
              </a:lnSpc>
              <a:spcAft>
                <a:spcPts val="1000"/>
              </a:spcAft>
            </a:pPr>
            <a:r>
              <a:rPr lang="kk-KZ" sz="8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Scratch</a:t>
            </a:r>
            <a:r>
              <a:rPr lang="kk-KZ" sz="8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 бұл кодты жазу процесін жеңілдететін бағдарламалаудың </a:t>
            </a:r>
            <a:r>
              <a:rPr lang="kk-KZ" sz="8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визуальді</a:t>
            </a:r>
            <a:r>
              <a:rPr lang="kk-KZ" sz="8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тілі. Оны әр алуан көңілді және қызықты бағдарламалар жазу үшін қолдануға болады. </a:t>
            </a:r>
            <a:r>
              <a:rPr lang="kk-KZ" sz="8000" dirty="0" err="1">
                <a:effectLst/>
                <a:latin typeface="Times New Roman" panose="02020603050405020304" pitchFamily="18" charset="0"/>
                <a:ea typeface="Calibri" panose="020F0502020204030204" pitchFamily="34" charset="0"/>
                <a:cs typeface="Times New Roman" panose="02020603050405020304" pitchFamily="18" charset="0"/>
              </a:rPr>
              <a:t>Scratch</a:t>
            </a:r>
            <a:r>
              <a:rPr lang="kk-KZ" sz="8000" dirty="0">
                <a:effectLst/>
                <a:latin typeface="Times New Roman" panose="02020603050405020304" pitchFamily="18" charset="0"/>
                <a:ea typeface="Calibri" panose="020F0502020204030204" pitchFamily="34" charset="0"/>
                <a:cs typeface="Times New Roman" panose="02020603050405020304" pitchFamily="18" charset="0"/>
              </a:rPr>
              <a:t> программалау ортасында оқушылар  визуалды нысанға өз беттерінше шығармашылық жобалар жасай отырып, программалаудың алғашқы сатыларын меңгереді. </a:t>
            </a:r>
            <a:endParaRPr lang="ru-KZ" sz="8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kk-KZ" sz="8000" dirty="0">
                <a:effectLst/>
                <a:latin typeface="Times New Roman" panose="02020603050405020304" pitchFamily="18" charset="0"/>
                <a:ea typeface="Calibri" panose="020F0502020204030204" pitchFamily="34" charset="0"/>
                <a:cs typeface="Times New Roman" panose="02020603050405020304" pitchFamily="18" charset="0"/>
              </a:rPr>
              <a:t>      Бұл бағдарламада әр түрлі кейіпкерлерді қолданып, ертегі немесе ойындар жасауға болады. Оқушыларға бұл жұмыс информатика пәніне деген қызығушылықтарын оятып, болашақта ғылыми жұмыспен айналысатын дарынды оқушылардың сана сезімдеріне ой салады деген ниеттеміз. Жазылған бағдарламамызды әрі қарай оқушылар мен оқытушылар қолданып, оларға үлкен үлесін тигізеді деген ойдамыз.</a:t>
            </a:r>
            <a:endParaRPr lang="ru-KZ" sz="8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ru-KZ" dirty="0"/>
          </a:p>
        </p:txBody>
      </p:sp>
      <p:pic>
        <p:nvPicPr>
          <p:cNvPr id="4" name="Рисунок 3">
            <a:extLst>
              <a:ext uri="{FF2B5EF4-FFF2-40B4-BE49-F238E27FC236}">
                <a16:creationId xmlns:a16="http://schemas.microsoft.com/office/drawing/2014/main" id="{52C8FA92-C78B-F482-091C-7CA68158A3B1}"/>
              </a:ext>
            </a:extLst>
          </p:cNvPr>
          <p:cNvPicPr>
            <a:picLocks noChangeAspect="1"/>
          </p:cNvPicPr>
          <p:nvPr/>
        </p:nvPicPr>
        <p:blipFill>
          <a:blip r:embed="rId2"/>
          <a:stretch>
            <a:fillRect/>
          </a:stretch>
        </p:blipFill>
        <p:spPr>
          <a:xfrm>
            <a:off x="9024002" y="1558436"/>
            <a:ext cx="2700638" cy="264221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589515132"/>
      </p:ext>
    </p:extLst>
  </p:cSld>
  <p:clrMapOvr>
    <a:masterClrMapping/>
  </p:clrMapOvr>
</p:sld>
</file>

<file path=ppt/theme/theme1.xml><?xml version="1.0" encoding="utf-8"?>
<a:theme xmlns:a="http://schemas.openxmlformats.org/drawingml/2006/main" name="Посылка">
  <a:themeElements>
    <a:clrScheme name="Посылка">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Посылка">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Посылка">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Default Theme</Template>
  <TotalTime>54</TotalTime>
  <Words>576</Words>
  <Application>Microsoft Office PowerPoint</Application>
  <PresentationFormat>Широкоэкранный</PresentationFormat>
  <Paragraphs>31</Paragraphs>
  <Slides>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6</vt:i4>
      </vt:variant>
    </vt:vector>
  </HeadingPairs>
  <TitlesOfParts>
    <vt:vector size="12" baseType="lpstr">
      <vt:lpstr>Arial</vt:lpstr>
      <vt:lpstr>Calibri</vt:lpstr>
      <vt:lpstr>Corbel</vt:lpstr>
      <vt:lpstr>Gill Sans MT</vt:lpstr>
      <vt:lpstr>Times New Roman</vt:lpstr>
      <vt:lpstr>Посылка</vt:lpstr>
      <vt:lpstr> Тақырыбы:«Scratch бағдарламасында жоба жасау» </vt:lpstr>
      <vt:lpstr>Презентация PowerPoint</vt:lpstr>
      <vt:lpstr>Негізгі бөлім</vt:lpstr>
      <vt:lpstr>Scratch бағдарламасында жұмыс істеудің әдістемелік нұсқаулығы</vt:lpstr>
      <vt:lpstr>Зерттеу бөлімі</vt:lpstr>
      <vt:lpstr>Қорытындылар, нәтижелер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ZKO</dc:creator>
  <cp:lastModifiedBy>ZKO</cp:lastModifiedBy>
  <cp:revision>1</cp:revision>
  <dcterms:created xsi:type="dcterms:W3CDTF">2024-11-12T15:57:33Z</dcterms:created>
  <dcterms:modified xsi:type="dcterms:W3CDTF">2024-11-12T16:51:40Z</dcterms:modified>
</cp:coreProperties>
</file>