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4" r:id="rId1"/>
  </p:sldMasterIdLst>
  <p:notesMasterIdLst>
    <p:notesMasterId r:id="rId8"/>
  </p:notesMasterIdLst>
  <p:handoutMasterIdLst>
    <p:handoutMasterId r:id="rId9"/>
  </p:handoutMasterIdLst>
  <p:sldIdLst>
    <p:sldId id="268" r:id="rId2"/>
    <p:sldId id="269" r:id="rId3"/>
    <p:sldId id="271" r:id="rId4"/>
    <p:sldId id="262" r:id="rId5"/>
    <p:sldId id="272" r:id="rId6"/>
    <p:sldId id="27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p:cViewPr varScale="1">
        <p:scale>
          <a:sx n="67" d="100"/>
          <a:sy n="67" d="100"/>
        </p:scale>
        <p:origin x="644" y="76"/>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11/23/2023</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11/23/2023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ru-RU"/>
              <a:t>Образец заголовка</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7" name="Date Placeholder 6"/>
          <p:cNvSpPr>
            <a:spLocks noGrp="1"/>
          </p:cNvSpPr>
          <p:nvPr>
            <p:ph type="dt" sz="half" idx="10"/>
          </p:nvPr>
        </p:nvSpPr>
        <p:spPr/>
        <p:txBody>
          <a:bodyPr/>
          <a:lstStyle/>
          <a:p>
            <a:fld id="{984B7D2A-0DF8-424B-9572-B79AEBB2D9DC}" type="datetimeFigureOut">
              <a:rPr lang="en-US" noProof="0" smtClean="0"/>
              <a:t>11/23/2023</a:t>
            </a:fld>
            <a:endParaRPr lang="en-US" noProof="0"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4139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84B7D2A-0DF8-424B-9572-B79AEBB2D9DC}" type="datetimeFigureOut">
              <a:rPr lang="en-US" noProof="0" smtClean="0"/>
              <a:t>11/23/2023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156406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84B7D2A-0DF8-424B-9572-B79AEBB2D9DC}" type="datetimeFigureOut">
              <a:rPr lang="en-US" noProof="0" smtClean="0"/>
              <a:t>11/23/2023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82778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ru-RU" noProof="0"/>
              <a:t>Образец заголовка</a:t>
            </a:r>
            <a:endParaRPr lang="en-US" noProof="0"/>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noProof="0"/>
              <a:t>Образец текста</a:t>
            </a:r>
          </a:p>
        </p:txBody>
      </p:sp>
      <p:sp>
        <p:nvSpPr>
          <p:cNvPr id="7" name="Date Placeholder 6"/>
          <p:cNvSpPr>
            <a:spLocks noGrp="1"/>
          </p:cNvSpPr>
          <p:nvPr>
            <p:ph type="dt" sz="half" idx="10"/>
          </p:nvPr>
        </p:nvSpPr>
        <p:spPr/>
        <p:txBody>
          <a:bodyPr/>
          <a:lstStyle/>
          <a:p>
            <a:fld id="{984B7D2A-0DF8-424B-9572-B79AEBB2D9DC}" type="datetimeFigureOut">
              <a:rPr lang="en-US" noProof="0" smtClean="0"/>
              <a:t>11/23/2023</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ru-RU" noProof="0"/>
              <a:t>Образец текста</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noProof="0"/>
              <a:t>Образец текста</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ru-RU" noProof="0"/>
              <a:t>Образец текста</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ru-RU" noProof="0"/>
              <a:t>Образец текста</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ru-RU" noProof="0"/>
              <a:t>Образец текста</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ru-RU" noProof="0"/>
              <a:t>Образец текста</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92614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ru-RU" noProof="0"/>
              <a:t>Образец заголовка</a:t>
            </a:r>
            <a:endParaRPr lang="en-US" noProof="0"/>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noProof="0"/>
              <a:t>Вставка рисунка</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noProof="0"/>
              <a:t>Образец текста</a:t>
            </a:r>
          </a:p>
        </p:txBody>
      </p:sp>
      <p:sp>
        <p:nvSpPr>
          <p:cNvPr id="5" name="Date Placeholder 4"/>
          <p:cNvSpPr>
            <a:spLocks noGrp="1"/>
          </p:cNvSpPr>
          <p:nvPr>
            <p:ph type="dt" sz="half" idx="10"/>
          </p:nvPr>
        </p:nvSpPr>
        <p:spPr/>
        <p:txBody>
          <a:bodyPr/>
          <a:lstStyle/>
          <a:p>
            <a:fld id="{984B7D2A-0DF8-424B-9572-B79AEBB2D9DC}" type="datetimeFigureOut">
              <a:rPr lang="en-US" noProof="0" smtClean="0"/>
              <a:t>11/23/2023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8757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84B7D2A-0DF8-424B-9572-B79AEBB2D9DC}" type="datetimeFigureOut">
              <a:rPr lang="en-US" noProof="0" smtClean="0"/>
              <a:t>11/23/2023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7" name="Rectangle: Rounded Corners 6">
            <a:extLst>
              <a:ext uri="{FF2B5EF4-FFF2-40B4-BE49-F238E27FC236}">
                <a16:creationId xmlns:a16="http://schemas.microsoft.com/office/drawing/2014/main" id="{273EC797-28E6-CDD1-4DEB-C575D4165F6C}"/>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26015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Рисунок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ru-RU" noProof="0"/>
              <a:t>Образец заголовка</a:t>
            </a:r>
            <a:endParaRPr lang="en-US" noProof="0"/>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noProof="0"/>
              <a:t>Вставка рисунка</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noProof="0"/>
              <a:t>Образец текста</a:t>
            </a:r>
          </a:p>
        </p:txBody>
      </p:sp>
      <p:sp>
        <p:nvSpPr>
          <p:cNvPr id="5" name="Date Placeholder 4"/>
          <p:cNvSpPr>
            <a:spLocks noGrp="1"/>
          </p:cNvSpPr>
          <p:nvPr>
            <p:ph type="dt" sz="half" idx="10"/>
          </p:nvPr>
        </p:nvSpPr>
        <p:spPr/>
        <p:txBody>
          <a:bodyPr/>
          <a:lstStyle/>
          <a:p>
            <a:fld id="{984B7D2A-0DF8-424B-9572-B79AEBB2D9DC}" type="datetimeFigureOut">
              <a:rPr lang="en-US" noProof="0" smtClean="0"/>
              <a:t>11/23/2023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84B7D2A-0DF8-424B-9572-B79AEBB2D9DC}" type="datetimeFigureOut">
              <a:rPr lang="en-US" noProof="0" smtClean="0"/>
              <a:t>11/23/2023</a:t>
            </a:fld>
            <a:endParaRPr lang="en-US" noProof="0"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239646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ru-RU"/>
              <a:t>Образец заголовка</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7" name="Date Placeholder 6"/>
          <p:cNvSpPr>
            <a:spLocks noGrp="1"/>
          </p:cNvSpPr>
          <p:nvPr>
            <p:ph type="dt" sz="half" idx="10"/>
          </p:nvPr>
        </p:nvSpPr>
        <p:spPr/>
        <p:txBody>
          <a:bodyPr/>
          <a:lstStyle/>
          <a:p>
            <a:fld id="{984B7D2A-0DF8-424B-9572-B79AEBB2D9DC}" type="datetimeFigureOut">
              <a:rPr lang="en-US" noProof="0" smtClean="0"/>
              <a:t>11/23/2023</a:t>
            </a:fld>
            <a:endParaRPr lang="en-US" noProof="0"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6531312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Date Placeholder 7"/>
          <p:cNvSpPr>
            <a:spLocks noGrp="1"/>
          </p:cNvSpPr>
          <p:nvPr>
            <p:ph type="dt" sz="half" idx="10"/>
          </p:nvPr>
        </p:nvSpPr>
        <p:spPr/>
        <p:txBody>
          <a:bodyPr/>
          <a:lstStyle/>
          <a:p>
            <a:fld id="{984B7D2A-0DF8-424B-9572-B79AEBB2D9DC}" type="datetimeFigureOut">
              <a:rPr lang="en-US" noProof="0" smtClean="0"/>
              <a:t>11/23/2023</a:t>
            </a:fld>
            <a:endParaRPr lang="en-US" noProof="0" dirty="0"/>
          </a:p>
        </p:txBody>
      </p:sp>
      <p:sp>
        <p:nvSpPr>
          <p:cNvPr id="9" name="Footer Placeholder 8"/>
          <p:cNvSpPr>
            <a:spLocks noGrp="1"/>
          </p:cNvSpPr>
          <p:nvPr>
            <p:ph type="ftr" sz="quarter" idx="11"/>
          </p:nvPr>
        </p:nvSpPr>
        <p:spPr/>
        <p:txBody>
          <a:bodyPr/>
          <a:lstStyle/>
          <a:p>
            <a:r>
              <a:rPr lang="en-US" noProof="0"/>
              <a:t>Add a Footer</a:t>
            </a:r>
            <a:endParaRPr lang="en-US" noProof="0" dirty="0"/>
          </a:p>
        </p:txBody>
      </p:sp>
      <p:sp>
        <p:nvSpPr>
          <p:cNvPr id="10" name="Slide Number Placeholder 9"/>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696852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583436" y="3143250"/>
            <a:ext cx="4270248" cy="259677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7" name="Date Placeholder 6"/>
          <p:cNvSpPr>
            <a:spLocks noGrp="1"/>
          </p:cNvSpPr>
          <p:nvPr>
            <p:ph type="dt" sz="half" idx="10"/>
          </p:nvPr>
        </p:nvSpPr>
        <p:spPr/>
        <p:txBody>
          <a:bodyPr/>
          <a:lstStyle/>
          <a:p>
            <a:fld id="{984B7D2A-0DF8-424B-9572-B79AEBB2D9DC}" type="datetimeFigureOut">
              <a:rPr lang="en-US" noProof="0" smtClean="0"/>
              <a:t>11/23/2023</a:t>
            </a:fld>
            <a:endParaRPr lang="en-US" noProof="0"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0" name="Title 9"/>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2686535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984B7D2A-0DF8-424B-9572-B79AEBB2D9DC}" type="datetimeFigureOut">
              <a:rPr lang="en-US" noProof="0" smtClean="0"/>
              <a:t>11/23/2023</a:t>
            </a:fld>
            <a:endParaRPr lang="en-US" noProof="0" dirty="0"/>
          </a:p>
        </p:txBody>
      </p:sp>
      <p:sp>
        <p:nvSpPr>
          <p:cNvPr id="4" name="Footer Placeholder 3"/>
          <p:cNvSpPr>
            <a:spLocks noGrp="1"/>
          </p:cNvSpPr>
          <p:nvPr>
            <p:ph type="ftr" sz="quarter" idx="11"/>
          </p:nvPr>
        </p:nvSpPr>
        <p:spPr/>
        <p:txBody>
          <a:bodyPr/>
          <a:lstStyle/>
          <a:p>
            <a:r>
              <a:rPr lang="en-US" noProof="0"/>
              <a:t>Add a Footer</a:t>
            </a:r>
            <a:endParaRPr lang="en-US" noProof="0" dirty="0"/>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7566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4B7D2A-0DF8-424B-9572-B79AEBB2D9DC}" type="datetimeFigureOut">
              <a:rPr lang="en-US" noProof="0" smtClean="0"/>
              <a:t>11/23/2023</a:t>
            </a:fld>
            <a:endParaRPr lang="en-US" noProof="0" dirty="0"/>
          </a:p>
        </p:txBody>
      </p:sp>
      <p:sp>
        <p:nvSpPr>
          <p:cNvPr id="3" name="Footer Placeholder 2"/>
          <p:cNvSpPr>
            <a:spLocks noGrp="1"/>
          </p:cNvSpPr>
          <p:nvPr>
            <p:ph type="ftr" sz="quarter" idx="11"/>
          </p:nvPr>
        </p:nvSpPr>
        <p:spPr/>
        <p:txBody>
          <a:bodyPr/>
          <a:lstStyle/>
          <a:p>
            <a:r>
              <a:rPr lang="en-US" noProof="0"/>
              <a:t>Add a Footer</a:t>
            </a:r>
            <a:endParaRPr lang="en-US" noProof="0" dirty="0"/>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123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ru-RU"/>
              <a:t>Образец заголовка</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9" name="Date Placeholder 8"/>
          <p:cNvSpPr>
            <a:spLocks noGrp="1"/>
          </p:cNvSpPr>
          <p:nvPr>
            <p:ph type="dt" sz="half" idx="10"/>
          </p:nvPr>
        </p:nvSpPr>
        <p:spPr/>
        <p:txBody>
          <a:bodyPr/>
          <a:lstStyle/>
          <a:p>
            <a:fld id="{984B7D2A-0DF8-424B-9572-B79AEBB2D9DC}" type="datetimeFigureOut">
              <a:rPr lang="en-US" noProof="0" smtClean="0"/>
              <a:t>11/23/2023</a:t>
            </a:fld>
            <a:endParaRPr lang="en-US" noProof="0"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noProof="0"/>
              <a:t>Add a Footer</a:t>
            </a:r>
            <a:endParaRPr lang="en-US" noProof="0" dirty="0"/>
          </a:p>
        </p:txBody>
      </p:sp>
      <p:sp>
        <p:nvSpPr>
          <p:cNvPr id="11" name="Slide Number Placeholder 10"/>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34529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84B7D2A-0DF8-424B-9572-B79AEBB2D9DC}" type="datetimeFigureOut">
              <a:rPr lang="en-US" noProof="0" smtClean="0"/>
              <a:t>11/23/2023</a:t>
            </a:fld>
            <a:endParaRPr lang="en-US" noProof="0"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noProof="0"/>
              <a:t>Add a Footer</a:t>
            </a:r>
            <a:endParaRPr lang="en-US" noProof="0" dirty="0"/>
          </a:p>
        </p:txBody>
      </p:sp>
      <p:sp>
        <p:nvSpPr>
          <p:cNvPr id="10" name="Slide Number Placeholder 9"/>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384418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84B7D2A-0DF8-424B-9572-B79AEBB2D9DC}" type="datetimeFigureOut">
              <a:rPr lang="en-US" noProof="0" smtClean="0"/>
              <a:t>11/23/2023</a:t>
            </a:fld>
            <a:endParaRPr lang="en-US" noProof="0"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noProof="0"/>
              <a:t>Add a Footer</a:t>
            </a:r>
            <a:endParaRPr lang="en-US" noProof="0"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013103667"/>
      </p:ext>
    </p:extLst>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5" r:id="rId11"/>
    <p:sldLayoutId id="2147484276" r:id="rId12"/>
    <p:sldLayoutId id="2147484277" r:id="rId13"/>
    <p:sldLayoutId id="2147484278" r:id="rId14"/>
    <p:sldLayoutId id="2147483669" r:id="rId15"/>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a:xfrm>
            <a:off x="2870796" y="412294"/>
            <a:ext cx="5730875" cy="861011"/>
          </a:xfrm>
        </p:spPr>
        <p:txBody>
          <a:bodyPr>
            <a:normAutofit fontScale="90000"/>
          </a:bodyPr>
          <a:lstStyle/>
          <a:p>
            <a:r>
              <a:rPr lang="kk-KZ" sz="2800" b="1" dirty="0">
                <a:solidFill>
                  <a:srgbClr val="002060"/>
                </a:solidFill>
                <a:latin typeface="Times New Roman" panose="02020603050405020304" pitchFamily="18" charset="0"/>
                <a:cs typeface="Times New Roman" panose="02020603050405020304" pitchFamily="18" charset="0"/>
              </a:rPr>
              <a:t>Гидравликалық лабиринт</a:t>
            </a:r>
            <a:endParaRPr lang="en-US" sz="2800" b="1" dirty="0">
              <a:solidFill>
                <a:srgbClr val="00206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a:xfrm>
            <a:off x="3355856" y="1258341"/>
            <a:ext cx="4618037" cy="533400"/>
          </a:xfrm>
        </p:spPr>
        <p:txBody>
          <a:bodyPr>
            <a:normAutofit/>
          </a:bodyPr>
          <a:lstStyle/>
          <a:p>
            <a:r>
              <a:rPr lang="kk-KZ" b="1" cap="none" noProof="1">
                <a:solidFill>
                  <a:schemeClr val="bg1"/>
                </a:solidFill>
                <a:latin typeface="Times New Roman" panose="02020603050405020304" pitchFamily="18" charset="0"/>
                <a:cs typeface="Times New Roman" panose="02020603050405020304" pitchFamily="18" charset="0"/>
              </a:rPr>
              <a:t>Бағыты: </a:t>
            </a:r>
            <a:r>
              <a:rPr lang="kk-KZ" cap="none" noProof="1">
                <a:solidFill>
                  <a:schemeClr val="bg1"/>
                </a:solidFill>
                <a:latin typeface="Times New Roman" panose="02020603050405020304" pitchFamily="18" charset="0"/>
                <a:cs typeface="Times New Roman" panose="02020603050405020304" pitchFamily="18" charset="0"/>
              </a:rPr>
              <a:t>физика, технология</a:t>
            </a:r>
          </a:p>
          <a:p>
            <a:endParaRPr lang="en-US" dirty="0"/>
          </a:p>
          <a:p>
            <a:endParaRPr lang="en-US" dirty="0"/>
          </a:p>
        </p:txBody>
      </p:sp>
      <p:sp>
        <p:nvSpPr>
          <p:cNvPr id="5" name="TextBox 4">
            <a:extLst>
              <a:ext uri="{FF2B5EF4-FFF2-40B4-BE49-F238E27FC236}">
                <a16:creationId xmlns:a16="http://schemas.microsoft.com/office/drawing/2014/main" id="{9FF9E26F-7AC9-AC49-977C-350073B64C72}"/>
              </a:ext>
            </a:extLst>
          </p:cNvPr>
          <p:cNvSpPr txBox="1"/>
          <p:nvPr/>
        </p:nvSpPr>
        <p:spPr>
          <a:xfrm>
            <a:off x="1758887" y="1675479"/>
            <a:ext cx="9105900" cy="707886"/>
          </a:xfrm>
          <a:prstGeom prst="rect">
            <a:avLst/>
          </a:prstGeom>
          <a:noFill/>
        </p:spPr>
        <p:txBody>
          <a:bodyPr wrap="square">
            <a:spAutoFit/>
          </a:bodyPr>
          <a:lstStyle/>
          <a:p>
            <a:r>
              <a:rPr lang="kk-KZ" sz="2000" b="1" noProof="1">
                <a:solidFill>
                  <a:schemeClr val="bg1"/>
                </a:solidFill>
                <a:latin typeface="Times New Roman" panose="02020603050405020304" pitchFamily="18" charset="0"/>
                <a:cs typeface="Times New Roman" panose="02020603050405020304" pitchFamily="18" charset="0"/>
              </a:rPr>
              <a:t>Орындаушылар: </a:t>
            </a:r>
            <a:r>
              <a:rPr lang="kk-KZ" sz="2000" noProof="1">
                <a:solidFill>
                  <a:schemeClr val="bg1"/>
                </a:solidFill>
                <a:latin typeface="Times New Roman" panose="02020603050405020304" pitchFamily="18" charset="0"/>
                <a:cs typeface="Times New Roman" panose="02020603050405020304" pitchFamily="18" charset="0"/>
              </a:rPr>
              <a:t>Баян Дінмұхаммед, Біржан Асылхан, 7-сынып, Тереңкөл мектеп-бөбекжай кешені, Нұрсай ауылы, Казталов ауданы, БҚО</a:t>
            </a:r>
          </a:p>
        </p:txBody>
      </p:sp>
      <p:sp>
        <p:nvSpPr>
          <p:cNvPr id="7" name="TextBox 6">
            <a:extLst>
              <a:ext uri="{FF2B5EF4-FFF2-40B4-BE49-F238E27FC236}">
                <a16:creationId xmlns:a16="http://schemas.microsoft.com/office/drawing/2014/main" id="{C6A25646-B083-782C-D393-407051681849}"/>
              </a:ext>
            </a:extLst>
          </p:cNvPr>
          <p:cNvSpPr txBox="1"/>
          <p:nvPr/>
        </p:nvSpPr>
        <p:spPr>
          <a:xfrm>
            <a:off x="1758887" y="2378344"/>
            <a:ext cx="8480488" cy="707886"/>
          </a:xfrm>
          <a:prstGeom prst="rect">
            <a:avLst/>
          </a:prstGeom>
          <a:noFill/>
        </p:spPr>
        <p:txBody>
          <a:bodyPr wrap="square">
            <a:spAutoFit/>
          </a:bodyPr>
          <a:lstStyle/>
          <a:p>
            <a:r>
              <a:rPr lang="kk-KZ" sz="2000" b="1" noProof="1">
                <a:solidFill>
                  <a:schemeClr val="bg1"/>
                </a:solidFill>
                <a:latin typeface="Times New Roman" panose="02020603050405020304" pitchFamily="18" charset="0"/>
                <a:cs typeface="Times New Roman" panose="02020603050405020304" pitchFamily="18" charset="0"/>
              </a:rPr>
              <a:t>Жетекшісі: </a:t>
            </a:r>
            <a:r>
              <a:rPr lang="kk-KZ" sz="2000" noProof="1">
                <a:solidFill>
                  <a:schemeClr val="bg1"/>
                </a:solidFill>
                <a:latin typeface="Times New Roman" panose="02020603050405020304" pitchFamily="18" charset="0"/>
                <a:cs typeface="Times New Roman" panose="02020603050405020304" pitchFamily="18" charset="0"/>
              </a:rPr>
              <a:t>Жакенов Мерхат Мирамович, физика пәні мұғалімі, Тереңкөл мектеп-бөбекжай кешені</a:t>
            </a:r>
          </a:p>
        </p:txBody>
      </p:sp>
      <p:sp>
        <p:nvSpPr>
          <p:cNvPr id="10" name="TextBox 9">
            <a:extLst>
              <a:ext uri="{FF2B5EF4-FFF2-40B4-BE49-F238E27FC236}">
                <a16:creationId xmlns:a16="http://schemas.microsoft.com/office/drawing/2014/main" id="{8671ED29-346F-1AB7-7250-1D64DC6F9289}"/>
              </a:ext>
            </a:extLst>
          </p:cNvPr>
          <p:cNvSpPr txBox="1"/>
          <p:nvPr/>
        </p:nvSpPr>
        <p:spPr>
          <a:xfrm>
            <a:off x="1235869" y="3501771"/>
            <a:ext cx="9720262" cy="2246769"/>
          </a:xfrm>
          <a:prstGeom prst="rect">
            <a:avLst/>
          </a:prstGeom>
          <a:noFill/>
        </p:spPr>
        <p:txBody>
          <a:bodyPr wrap="square">
            <a:spAutoFit/>
          </a:bodyPr>
          <a:lstStyle/>
          <a:p>
            <a:pPr algn="just"/>
            <a:r>
              <a:rPr lang="kk-KZ" sz="2000" b="1" dirty="0">
                <a:latin typeface="Times New Roman" panose="02020603050405020304" pitchFamily="18" charset="0"/>
                <a:cs typeface="Times New Roman" panose="02020603050405020304" pitchFamily="18" charset="0"/>
              </a:rPr>
              <a:t>	</a:t>
            </a:r>
            <a:r>
              <a:rPr lang="kk-KZ" sz="2000" b="1" noProof="1">
                <a:solidFill>
                  <a:schemeClr val="bg1"/>
                </a:solidFill>
                <a:latin typeface="Times New Roman" panose="02020603050405020304" pitchFamily="18" charset="0"/>
                <a:cs typeface="Times New Roman" panose="02020603050405020304" pitchFamily="18" charset="0"/>
              </a:rPr>
              <a:t>Зерттеудің мақсаты: </a:t>
            </a:r>
            <a:r>
              <a:rPr lang="kk-KZ" sz="2000" noProof="1">
                <a:solidFill>
                  <a:schemeClr val="bg1"/>
                </a:solidFill>
                <a:latin typeface="Times New Roman" panose="02020603050405020304" pitchFamily="18" charset="0"/>
                <a:cs typeface="Times New Roman" panose="02020603050405020304" pitchFamily="18" charset="0"/>
              </a:rPr>
              <a:t>Гидравликалық машиналар жайлы мәлімет беріп, қарапайым гидравликалық құрылғының жұмыс істеу жолын көрсету.</a:t>
            </a:r>
          </a:p>
          <a:p>
            <a:pPr algn="just"/>
            <a:r>
              <a:rPr lang="kk-KZ" sz="2000" b="1" noProof="1">
                <a:solidFill>
                  <a:schemeClr val="bg1"/>
                </a:solidFill>
                <a:latin typeface="Times New Roman" panose="02020603050405020304" pitchFamily="18" charset="0"/>
                <a:cs typeface="Times New Roman" panose="02020603050405020304" pitchFamily="18" charset="0"/>
              </a:rPr>
              <a:t>	Гипотеза: </a:t>
            </a:r>
            <a:r>
              <a:rPr lang="kk-KZ" sz="2000" noProof="1">
                <a:solidFill>
                  <a:schemeClr val="bg1"/>
                </a:solidFill>
                <a:latin typeface="Times New Roman" panose="02020603050405020304" pitchFamily="18" charset="0"/>
                <a:cs typeface="Times New Roman" panose="02020603050405020304" pitchFamily="18" charset="0"/>
              </a:rPr>
              <a:t>Гидравликалық машиналар тақырыбына байланысты жаңа  сабақтарды өту барысында оқушылар көзбен көріп, қолмен жасау арқылы кең әрі тың мәліметтермен түсінік алады.</a:t>
            </a:r>
          </a:p>
          <a:p>
            <a:pPr algn="just"/>
            <a:r>
              <a:rPr lang="kk-KZ" sz="2000" b="1" noProof="1">
                <a:solidFill>
                  <a:schemeClr val="bg1"/>
                </a:solidFill>
                <a:latin typeface="Times New Roman" panose="02020603050405020304" pitchFamily="18" charset="0"/>
                <a:cs typeface="Times New Roman" panose="02020603050405020304" pitchFamily="18" charset="0"/>
              </a:rPr>
              <a:t>	Зерттеудің жаңалығы:  </a:t>
            </a:r>
            <a:r>
              <a:rPr lang="kk-KZ" sz="2000" noProof="1">
                <a:solidFill>
                  <a:schemeClr val="bg1"/>
                </a:solidFill>
                <a:latin typeface="Times New Roman" panose="02020603050405020304" pitchFamily="18" charset="0"/>
                <a:cs typeface="Times New Roman" panose="02020603050405020304" pitchFamily="18" charset="0"/>
              </a:rPr>
              <a:t>Қарапайым қолжетімді заттардан гидравликалық құрылғыны жасау және жұмыс істеуін көрсету.</a:t>
            </a:r>
          </a:p>
        </p:txBody>
      </p:sp>
      <p:pic>
        <p:nvPicPr>
          <p:cNvPr id="11" name="Рисунок 10">
            <a:extLst>
              <a:ext uri="{FF2B5EF4-FFF2-40B4-BE49-F238E27FC236}">
                <a16:creationId xmlns:a16="http://schemas.microsoft.com/office/drawing/2014/main" id="{EA14A024-B2A3-554A-4186-9E3FC9235C8F}"/>
              </a:ext>
            </a:extLst>
          </p:cNvPr>
          <p:cNvPicPr>
            <a:picLocks noChangeAspect="1"/>
          </p:cNvPicPr>
          <p:nvPr/>
        </p:nvPicPr>
        <p:blipFill>
          <a:blip r:embed="rId2"/>
          <a:stretch>
            <a:fillRect/>
          </a:stretch>
        </p:blipFill>
        <p:spPr>
          <a:xfrm>
            <a:off x="10116980" y="998607"/>
            <a:ext cx="2121026" cy="2246769"/>
          </a:xfrm>
          <a:prstGeom prst="rect">
            <a:avLst/>
          </a:prstGeom>
        </p:spPr>
      </p:pic>
      <p:pic>
        <p:nvPicPr>
          <p:cNvPr id="14" name="Рисунок 13">
            <a:extLst>
              <a:ext uri="{FF2B5EF4-FFF2-40B4-BE49-F238E27FC236}">
                <a16:creationId xmlns:a16="http://schemas.microsoft.com/office/drawing/2014/main" id="{C2D20955-5CCB-9D43-F690-5CFC1BF773E6}"/>
              </a:ext>
            </a:extLst>
          </p:cNvPr>
          <p:cNvPicPr>
            <a:picLocks noChangeAspect="1"/>
          </p:cNvPicPr>
          <p:nvPr/>
        </p:nvPicPr>
        <p:blipFill>
          <a:blip r:embed="rId3"/>
          <a:stretch>
            <a:fillRect/>
          </a:stretch>
        </p:blipFill>
        <p:spPr>
          <a:xfrm>
            <a:off x="10143726" y="5427783"/>
            <a:ext cx="2048274" cy="982674"/>
          </a:xfrm>
          <a:prstGeom prst="rect">
            <a:avLst/>
          </a:prstGeom>
        </p:spPr>
      </p:pic>
      <p:pic>
        <p:nvPicPr>
          <p:cNvPr id="15" name="Рисунок 14">
            <a:extLst>
              <a:ext uri="{FF2B5EF4-FFF2-40B4-BE49-F238E27FC236}">
                <a16:creationId xmlns:a16="http://schemas.microsoft.com/office/drawing/2014/main" id="{2FB47D0C-9062-632C-7D97-8D253F8E572C}"/>
              </a:ext>
            </a:extLst>
          </p:cNvPr>
          <p:cNvPicPr>
            <a:picLocks noChangeAspect="1"/>
          </p:cNvPicPr>
          <p:nvPr/>
        </p:nvPicPr>
        <p:blipFill>
          <a:blip r:embed="rId4"/>
          <a:stretch>
            <a:fillRect/>
          </a:stretch>
        </p:blipFill>
        <p:spPr>
          <a:xfrm>
            <a:off x="590613" y="-11916"/>
            <a:ext cx="999348" cy="2313407"/>
          </a:xfrm>
          <a:prstGeom prst="rect">
            <a:avLst/>
          </a:prstGeom>
        </p:spPr>
      </p:pic>
      <p:pic>
        <p:nvPicPr>
          <p:cNvPr id="16" name="Рисунок 15">
            <a:extLst>
              <a:ext uri="{FF2B5EF4-FFF2-40B4-BE49-F238E27FC236}">
                <a16:creationId xmlns:a16="http://schemas.microsoft.com/office/drawing/2014/main" id="{E42B251A-606B-D48D-1E81-0E67AB1B1A69}"/>
              </a:ext>
            </a:extLst>
          </p:cNvPr>
          <p:cNvPicPr>
            <a:picLocks noChangeAspect="1"/>
          </p:cNvPicPr>
          <p:nvPr/>
        </p:nvPicPr>
        <p:blipFill>
          <a:blip r:embed="rId5"/>
          <a:stretch>
            <a:fillRect/>
          </a:stretch>
        </p:blipFill>
        <p:spPr>
          <a:xfrm>
            <a:off x="8836145" y="-283942"/>
            <a:ext cx="2561669" cy="1796381"/>
          </a:xfrm>
          <a:prstGeom prst="rect">
            <a:avLst/>
          </a:prstGeom>
        </p:spPr>
      </p:pic>
    </p:spTree>
    <p:extLst>
      <p:ext uri="{BB962C8B-B14F-4D97-AF65-F5344CB8AC3E}">
        <p14:creationId xmlns:p14="http://schemas.microsoft.com/office/powerpoint/2010/main" val="2352749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769619" y="561975"/>
            <a:ext cx="4486656" cy="918350"/>
          </a:xfrm>
        </p:spPr>
        <p:txBody>
          <a:bodyPr>
            <a:normAutofit/>
          </a:bodyPr>
          <a:lstStyle/>
          <a:p>
            <a:r>
              <a:rPr lang="kk-KZ" sz="2000" b="1" dirty="0">
                <a:latin typeface="Times New Roman" panose="02020603050405020304" pitchFamily="18" charset="0"/>
                <a:cs typeface="Times New Roman" panose="02020603050405020304" pitchFamily="18" charset="0"/>
              </a:rPr>
              <a:t>Зерттеу бөлімі</a:t>
            </a:r>
            <a:endParaRPr lang="en-US" sz="2000" b="1" dirty="0">
              <a:latin typeface="Times New Roman" panose="02020603050405020304" pitchFamily="18" charset="0"/>
              <a:cs typeface="Times New Roman" panose="02020603050405020304" pitchFamily="18" charset="0"/>
            </a:endParaRPr>
          </a:p>
        </p:txBody>
      </p:sp>
      <p:sp>
        <p:nvSpPr>
          <p:cNvPr id="5" name="Объект 4">
            <a:extLst>
              <a:ext uri="{FF2B5EF4-FFF2-40B4-BE49-F238E27FC236}">
                <a16:creationId xmlns:a16="http://schemas.microsoft.com/office/drawing/2014/main" id="{70A8FCDB-D387-3912-C46F-FCE69D2EAD9B}"/>
              </a:ext>
            </a:extLst>
          </p:cNvPr>
          <p:cNvSpPr>
            <a:spLocks noGrp="1"/>
          </p:cNvSpPr>
          <p:nvPr>
            <p:ph idx="1"/>
          </p:nvPr>
        </p:nvSpPr>
        <p:spPr>
          <a:xfrm>
            <a:off x="6619874" y="0"/>
            <a:ext cx="5572125" cy="6856214"/>
          </a:xfrm>
        </p:spPr>
        <p:txBody>
          <a:bodyPr/>
          <a:lstStyle/>
          <a:p>
            <a:pPr marL="0" indent="0">
              <a:buNone/>
            </a:pPr>
            <a:endParaRPr lang="ru-KZ" dirty="0"/>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350709" y="1775601"/>
            <a:ext cx="5324475" cy="4015600"/>
          </a:xfrm>
        </p:spPr>
        <p:txBody>
          <a:bodyPr>
            <a:noAutofit/>
          </a:bodyPr>
          <a:lstStyle/>
          <a:p>
            <a:pPr algn="just"/>
            <a:r>
              <a:rPr lang="kk-KZ" sz="2000" dirty="0">
                <a:solidFill>
                  <a:schemeClr val="tx1"/>
                </a:solidFill>
                <a:latin typeface="Times New Roman" panose="02020603050405020304" pitchFamily="18" charset="0"/>
                <a:cs typeface="Times New Roman" panose="02020603050405020304" pitchFamily="18" charset="0"/>
              </a:rPr>
              <a:t>	</a:t>
            </a:r>
            <a:r>
              <a:rPr lang="kk-KZ" sz="2000" noProof="1">
                <a:solidFill>
                  <a:schemeClr val="tx1"/>
                </a:solidFill>
                <a:latin typeface="Times New Roman" panose="02020603050405020304" pitchFamily="18" charset="0"/>
                <a:cs typeface="Times New Roman" panose="02020603050405020304" pitchFamily="18" charset="0"/>
              </a:rPr>
              <a:t>2.1 Гидравликалық машиналар — механикалық энергияны қабылдау және қайтару немесе түрлендіру үшін қолданылатын машиналар. </a:t>
            </a:r>
          </a:p>
          <a:p>
            <a:pPr algn="just"/>
            <a:r>
              <a:rPr lang="kk-KZ" sz="2000" noProof="1">
                <a:solidFill>
                  <a:schemeClr val="tx1"/>
                </a:solidFill>
                <a:latin typeface="Times New Roman" panose="02020603050405020304" pitchFamily="18" charset="0"/>
                <a:cs typeface="Times New Roman" panose="02020603050405020304" pitchFamily="18" charset="0"/>
              </a:rPr>
              <a:t>	Автомобильдер, жүк машиналары мен автобустардағы гидравликалық тежегіштер; тракторлардағы ауыр жүкті көтеруге арналған гидравликалық көтергіштер; гидравликалық түрде көтерілетін орындықтар және тағы да басқа қарапайым түрдегі тетіктер гидравликалық машиналар болып табылады. </a:t>
            </a:r>
          </a:p>
        </p:txBody>
      </p:sp>
    </p:spTree>
    <p:extLst>
      <p:ext uri="{BB962C8B-B14F-4D97-AF65-F5344CB8AC3E}">
        <p14:creationId xmlns:p14="http://schemas.microsoft.com/office/powerpoint/2010/main" val="2342962290"/>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826E-72DB-45B4-B092-DA86DA68C4A7}"/>
              </a:ext>
            </a:extLst>
          </p:cNvPr>
          <p:cNvSpPr>
            <a:spLocks noGrp="1"/>
          </p:cNvSpPr>
          <p:nvPr>
            <p:ph type="title"/>
          </p:nvPr>
        </p:nvSpPr>
        <p:spPr>
          <a:xfrm>
            <a:off x="685800" y="609601"/>
            <a:ext cx="10934699" cy="581024"/>
          </a:xfrm>
        </p:spPr>
        <p:txBody>
          <a:bodyPr>
            <a:noAutofit/>
          </a:bodyPr>
          <a:lstStyle/>
          <a:p>
            <a:r>
              <a:rPr lang="kk-KZ" sz="2000" b="1" cap="none" noProof="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2.2 </a:t>
            </a:r>
            <a:r>
              <a:rPr lang="kk-KZ" sz="2000" b="1" cap="none" noProof="1">
                <a:solidFill>
                  <a:srgbClr val="000000"/>
                </a:solidFill>
                <a:latin typeface="Times New Roman" panose="02020603050405020304" pitchFamily="18" charset="0"/>
                <a:ea typeface="Calibri" panose="020F0502020204030204" pitchFamily="34" charset="0"/>
                <a:cs typeface="Times New Roman" panose="02020603050405020304" pitchFamily="18" charset="0"/>
              </a:rPr>
              <a:t>Г</a:t>
            </a:r>
            <a:r>
              <a:rPr lang="kk-KZ" sz="2000" b="1" cap="none" noProof="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идравликалық машиналардың жіктелуі </a:t>
            </a:r>
            <a:endParaRPr lang="kk-KZ" sz="2000" b="1" cap="none" noProof="1">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D935431-5E3F-4C1A-BED1-C5BC3D661ED8}"/>
              </a:ext>
            </a:extLst>
          </p:cNvPr>
          <p:cNvSpPr>
            <a:spLocks noGrp="1"/>
          </p:cNvSpPr>
          <p:nvPr>
            <p:ph type="body" idx="1"/>
          </p:nvPr>
        </p:nvSpPr>
        <p:spPr>
          <a:xfrm>
            <a:off x="685798" y="1881823"/>
            <a:ext cx="10887807" cy="1766251"/>
          </a:xfrm>
        </p:spPr>
        <p:txBody>
          <a:bodyPr/>
          <a:lstStyle/>
          <a:p>
            <a:pPr algn="just"/>
            <a:r>
              <a:rPr lang="kk-KZ" sz="2000" noProof="1">
                <a:solidFill>
                  <a:srgbClr val="000000"/>
                </a:solidFill>
                <a:effectLst/>
                <a:latin typeface="Times New Roman" panose="02020603050405020304" pitchFamily="18" charset="0"/>
                <a:ea typeface="Calibri" panose="020F0502020204030204" pitchFamily="34" charset="0"/>
              </a:rPr>
              <a:t>Гидравликалық машиналар – оларға сорғыларды жатқызымыз. Сорғылар істеу принципіне қарай пластиналы сорғы, поршеньді сорғы, акциалды поршеньді сорғы, радиалды поршеньді сорғы, тістегерішті сорғы, винтті сорғылар, гидроцилиндрлер болып бөлінеді. Сорғылар сұйықтықты бір жерден екінші жерге қысым арқылы жеткізіп беру қызметін атқарады. Олардың қолданылуы әр сорғының техникалық сипаттамасына байланысты кереті жерлерде қолданылады.</a:t>
            </a:r>
          </a:p>
        </p:txBody>
      </p:sp>
      <p:sp>
        <p:nvSpPr>
          <p:cNvPr id="9" name="Text Placeholder 8">
            <a:extLst>
              <a:ext uri="{FF2B5EF4-FFF2-40B4-BE49-F238E27FC236}">
                <a16:creationId xmlns:a16="http://schemas.microsoft.com/office/drawing/2014/main" id="{4B8941C9-A5E2-4AE2-9E83-54DAEF9402B0}"/>
              </a:ext>
            </a:extLst>
          </p:cNvPr>
          <p:cNvSpPr>
            <a:spLocks noGrp="1"/>
          </p:cNvSpPr>
          <p:nvPr>
            <p:ph type="body" idx="13"/>
          </p:nvPr>
        </p:nvSpPr>
        <p:spPr>
          <a:xfrm>
            <a:off x="675543" y="3711146"/>
            <a:ext cx="10840914" cy="628126"/>
          </a:xfrm>
        </p:spPr>
        <p:txBody>
          <a:bodyPr/>
          <a:lstStyle/>
          <a:p>
            <a:pPr algn="just"/>
            <a:r>
              <a:rPr lang="kk-KZ" sz="2000" noProof="1">
                <a:latin typeface="Times New Roman" panose="02020603050405020304" pitchFamily="18" charset="0"/>
                <a:cs typeface="Times New Roman" panose="02020603050405020304" pitchFamily="18" charset="0"/>
              </a:rPr>
              <a:t>Мысалы: Жүк көтеру машиналары үш топқа бөлінеді: қарапайым жүккөтергіш машиналар немесе құрылғылар; көтергіштер жəне крандар. </a:t>
            </a:r>
          </a:p>
        </p:txBody>
      </p:sp>
    </p:spTree>
    <p:extLst>
      <p:ext uri="{BB962C8B-B14F-4D97-AF65-F5344CB8AC3E}">
        <p14:creationId xmlns:p14="http://schemas.microsoft.com/office/powerpoint/2010/main" val="53704100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ED3C6-003C-4A2D-B351-F00A04BF6251}"/>
              </a:ext>
            </a:extLst>
          </p:cNvPr>
          <p:cNvSpPr>
            <a:spLocks noGrp="1"/>
          </p:cNvSpPr>
          <p:nvPr>
            <p:ph type="title"/>
          </p:nvPr>
        </p:nvSpPr>
        <p:spPr>
          <a:xfrm>
            <a:off x="855936" y="538473"/>
            <a:ext cx="4494998" cy="1134640"/>
          </a:xfrm>
        </p:spPr>
        <p:txBody>
          <a:bodyPr>
            <a:normAutofit/>
          </a:bodyPr>
          <a:lstStyle/>
          <a:p>
            <a:r>
              <a:rPr lang="kk-KZ" sz="2000" b="1" cap="none" noProof="1">
                <a:latin typeface="Times New Roman" panose="02020603050405020304" pitchFamily="18" charset="0"/>
                <a:cs typeface="Times New Roman" panose="02020603050405020304" pitchFamily="18" charset="0"/>
              </a:rPr>
              <a:t>2.3 Гидрожетектер. Гидрожетек жұмысы</a:t>
            </a:r>
          </a:p>
        </p:txBody>
      </p:sp>
      <p:sp>
        <p:nvSpPr>
          <p:cNvPr id="4" name="Text Placeholder 3">
            <a:extLst>
              <a:ext uri="{FF2B5EF4-FFF2-40B4-BE49-F238E27FC236}">
                <a16:creationId xmlns:a16="http://schemas.microsoft.com/office/drawing/2014/main" id="{44FA16B2-6A61-4B79-B91C-B41F21F14F7D}"/>
              </a:ext>
            </a:extLst>
          </p:cNvPr>
          <p:cNvSpPr>
            <a:spLocks noGrp="1"/>
          </p:cNvSpPr>
          <p:nvPr>
            <p:ph type="body" sz="half" idx="2"/>
          </p:nvPr>
        </p:nvSpPr>
        <p:spPr>
          <a:xfrm>
            <a:off x="528648" y="1762125"/>
            <a:ext cx="5149575" cy="4962525"/>
          </a:xfrm>
        </p:spPr>
        <p:txBody>
          <a:bodyPr>
            <a:normAutofit fontScale="32500" lnSpcReduction="20000"/>
          </a:bodyPr>
          <a:lstStyle/>
          <a:p>
            <a:endParaRPr lang="en-US" dirty="0"/>
          </a:p>
          <a:p>
            <a:pPr algn="just"/>
            <a:r>
              <a:rPr lang="ru-RU" sz="6200" dirty="0">
                <a:solidFill>
                  <a:schemeClr val="tx2">
                    <a:lumMod val="50000"/>
                  </a:schemeClr>
                </a:solidFill>
                <a:latin typeface="Times New Roman" panose="02020603050405020304" pitchFamily="18" charset="0"/>
                <a:cs typeface="Times New Roman" panose="02020603050405020304" pitchFamily="18" charset="0"/>
              </a:rPr>
              <a:t>	</a:t>
            </a:r>
            <a:r>
              <a:rPr lang="kk-KZ" sz="6200" noProof="1">
                <a:solidFill>
                  <a:schemeClr val="tx2">
                    <a:lumMod val="50000"/>
                  </a:schemeClr>
                </a:solidFill>
                <a:latin typeface="Times New Roman" panose="02020603050405020304" pitchFamily="18" charset="0"/>
                <a:cs typeface="Times New Roman" panose="02020603050405020304" pitchFamily="18" charset="0"/>
              </a:rPr>
              <a:t>Механикалық энергияны беру үшін және сұйықтын көмегімен қозғалыстың түрін өзгертуге арналған құрал жабдықтар жиынтығы – </a:t>
            </a:r>
            <a:r>
              <a:rPr lang="kk-KZ" sz="6200" b="1" noProof="1">
                <a:solidFill>
                  <a:schemeClr val="tx1"/>
                </a:solidFill>
                <a:latin typeface="Times New Roman" panose="02020603050405020304" pitchFamily="18" charset="0"/>
                <a:cs typeface="Times New Roman" panose="02020603050405020304" pitchFamily="18" charset="0"/>
              </a:rPr>
              <a:t>гидрожетек</a:t>
            </a:r>
            <a:r>
              <a:rPr lang="kk-KZ" sz="6200" noProof="1">
                <a:solidFill>
                  <a:schemeClr val="tx2">
                    <a:lumMod val="50000"/>
                  </a:schemeClr>
                </a:solidFill>
                <a:latin typeface="Times New Roman" panose="02020603050405020304" pitchFamily="18" charset="0"/>
                <a:cs typeface="Times New Roman" panose="02020603050405020304" pitchFamily="18" charset="0"/>
              </a:rPr>
              <a:t> деп аталады.</a:t>
            </a:r>
          </a:p>
          <a:p>
            <a:pPr algn="just"/>
            <a:r>
              <a:rPr lang="kk-KZ" sz="6200" noProof="1">
                <a:solidFill>
                  <a:schemeClr val="tx2">
                    <a:lumMod val="50000"/>
                  </a:schemeClr>
                </a:solidFill>
                <a:latin typeface="Times New Roman" panose="02020603050405020304" pitchFamily="18" charset="0"/>
                <a:cs typeface="Times New Roman" panose="02020603050405020304" pitchFamily="18" charset="0"/>
              </a:rPr>
              <a:t>Жетекті қозғалтқыш жұмыс сұйықтығының энергиясын тарататын сорғы білігіне айналдырушы моментті жеткізеді. Гидрожелілердегі жұмыс сұйықтығы реттегіш аппаратура арқылы гидравликалық энергияны механикалыққа өзгеретін гидроқозғалтқышқа түседі. Осыдан кейін гидрожелілердегі жұмыс сұйықтығы не бакқа не тікелей сорғыға қайта келеді.</a:t>
            </a:r>
          </a:p>
          <a:p>
            <a:pPr algn="just"/>
            <a:r>
              <a:rPr lang="kk-KZ" sz="6200" noProof="1">
                <a:solidFill>
                  <a:schemeClr val="tx2">
                    <a:lumMod val="50000"/>
                  </a:schemeClr>
                </a:solidFill>
                <a:latin typeface="Times New Roman" panose="02020603050405020304" pitchFamily="18" charset="0"/>
                <a:cs typeface="Times New Roman" panose="02020603050405020304" pitchFamily="18" charset="0"/>
              </a:rPr>
              <a:t>1 - сап, 2 – таратқыш қаңқасы, 3 – сорғыдан келетін түтік, 4 – бакка құйатын түтік, 5 – реттығын (золотник), 6 – шығатын буын.</a:t>
            </a:r>
          </a:p>
          <a:p>
            <a:endParaRPr lang="en-US" dirty="0"/>
          </a:p>
        </p:txBody>
      </p:sp>
      <p:pic>
        <p:nvPicPr>
          <p:cNvPr id="14" name="Рисунок 13">
            <a:extLst>
              <a:ext uri="{FF2B5EF4-FFF2-40B4-BE49-F238E27FC236}">
                <a16:creationId xmlns:a16="http://schemas.microsoft.com/office/drawing/2014/main" id="{787CE90D-E880-04F1-2E67-714855507E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73113"/>
            <a:ext cx="6103994" cy="3089910"/>
          </a:xfrm>
          <a:prstGeom prst="rect">
            <a:avLst/>
          </a:prstGeom>
          <a:noFill/>
          <a:ln>
            <a:noFill/>
          </a:ln>
        </p:spPr>
      </p:pic>
    </p:spTree>
    <p:extLst>
      <p:ext uri="{BB962C8B-B14F-4D97-AF65-F5344CB8AC3E}">
        <p14:creationId xmlns:p14="http://schemas.microsoft.com/office/powerpoint/2010/main" val="1733894933"/>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E71A9-3DD2-40A0-A793-8A327B7870FD}"/>
              </a:ext>
            </a:extLst>
          </p:cNvPr>
          <p:cNvSpPr>
            <a:spLocks noGrp="1"/>
          </p:cNvSpPr>
          <p:nvPr>
            <p:ph type="title"/>
          </p:nvPr>
        </p:nvSpPr>
        <p:spPr>
          <a:xfrm>
            <a:off x="657225" y="529242"/>
            <a:ext cx="10848974" cy="728057"/>
          </a:xfrm>
        </p:spPr>
        <p:txBody>
          <a:bodyPr>
            <a:normAutofit/>
          </a:bodyPr>
          <a:lstStyle/>
          <a:p>
            <a:pPr algn="ctr"/>
            <a:r>
              <a:rPr lang="kk-KZ" sz="2000" b="1" cap="none" noProof="1">
                <a:solidFill>
                  <a:schemeClr val="tx1"/>
                </a:solidFill>
                <a:latin typeface="Times New Roman" panose="02020603050405020304" pitchFamily="18" charset="0"/>
                <a:cs typeface="Times New Roman" panose="02020603050405020304" pitchFamily="18" charset="0"/>
              </a:rPr>
              <a:t>2.4 «Гидравликалық құрылғыны жасап көрсету»</a:t>
            </a:r>
          </a:p>
        </p:txBody>
      </p:sp>
      <p:sp>
        <p:nvSpPr>
          <p:cNvPr id="4" name="Text Placeholder 3">
            <a:extLst>
              <a:ext uri="{FF2B5EF4-FFF2-40B4-BE49-F238E27FC236}">
                <a16:creationId xmlns:a16="http://schemas.microsoft.com/office/drawing/2014/main" id="{89E3F3D3-E33B-4CC0-A31E-7554F6BAEA6C}"/>
              </a:ext>
            </a:extLst>
          </p:cNvPr>
          <p:cNvSpPr>
            <a:spLocks noGrp="1"/>
          </p:cNvSpPr>
          <p:nvPr>
            <p:ph type="body" sz="half" idx="2"/>
          </p:nvPr>
        </p:nvSpPr>
        <p:spPr>
          <a:xfrm>
            <a:off x="657225" y="1637571"/>
            <a:ext cx="7134225" cy="4334603"/>
          </a:xfrm>
        </p:spPr>
        <p:txBody>
          <a:bodyPr>
            <a:normAutofit fontScale="25000" lnSpcReduction="20000"/>
          </a:bodyPr>
          <a:lstStyle/>
          <a:p>
            <a:pPr marR="719455" algn="just">
              <a:lnSpc>
                <a:spcPct val="115000"/>
              </a:lnSpc>
              <a:spcBef>
                <a:spcPts val="150"/>
              </a:spcBef>
              <a:spcAft>
                <a:spcPts val="150"/>
              </a:spcAft>
            </a:pPr>
            <a:r>
              <a:rPr lang="kk-KZ" sz="8000" noProof="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Бүгін біз сіздерге шприцтермен гидравликалық лабиринт жасау туралы идеяны көрсетеміз. Мұндай қолдан жасалған бұйымдар материалдарға үлкен шығынды талап етпейді және оны дайындау қиын емес. Мұндай лабиринтты өзіміз және қатарластарымыз физика мен автотехниканы түсіну үшін жасауға болады.</a:t>
            </a:r>
          </a:p>
          <a:p>
            <a:pPr marR="719455" algn="just">
              <a:lnSpc>
                <a:spcPct val="115000"/>
              </a:lnSpc>
              <a:spcBef>
                <a:spcPts val="150"/>
              </a:spcBef>
              <a:spcAft>
                <a:spcPts val="150"/>
              </a:spcAft>
            </a:pPr>
            <a:r>
              <a:rPr lang="kk-KZ" sz="8000" noProof="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Қажетті материалдар:</a:t>
            </a:r>
            <a:endParaRPr lang="kk-KZ" sz="8000" noProof="1">
              <a:effectLst/>
              <a:latin typeface="Times New Roman" panose="02020603050405020304" pitchFamily="18" charset="0"/>
              <a:ea typeface="Calibri" panose="020F0502020204030204" pitchFamily="34" charset="0"/>
              <a:cs typeface="Times New Roman" panose="02020603050405020304" pitchFamily="18" charset="0"/>
            </a:endParaRPr>
          </a:p>
          <a:p>
            <a:pPr marR="719455" algn="just">
              <a:lnSpc>
                <a:spcPct val="115000"/>
              </a:lnSpc>
              <a:spcBef>
                <a:spcPts val="150"/>
              </a:spcBef>
              <a:spcAft>
                <a:spcPts val="150"/>
              </a:spcAft>
            </a:pPr>
            <a:r>
              <a:rPr lang="kk-KZ" sz="8000" noProof="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картон қағазы </a:t>
            </a:r>
            <a:endParaRPr lang="kk-KZ" sz="8000" noProof="1">
              <a:effectLst/>
              <a:latin typeface="Times New Roman" panose="02020603050405020304" pitchFamily="18" charset="0"/>
              <a:ea typeface="Calibri" panose="020F0502020204030204" pitchFamily="34" charset="0"/>
              <a:cs typeface="Times New Roman" panose="02020603050405020304" pitchFamily="18" charset="0"/>
            </a:endParaRPr>
          </a:p>
          <a:p>
            <a:pPr marR="719455" algn="just">
              <a:lnSpc>
                <a:spcPct val="115000"/>
              </a:lnSpc>
              <a:spcBef>
                <a:spcPts val="150"/>
              </a:spcBef>
              <a:spcAft>
                <a:spcPts val="150"/>
              </a:spcAft>
            </a:pPr>
            <a:r>
              <a:rPr lang="kk-KZ" sz="8000" noProof="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шприцтер 8 дана 20 куб.</a:t>
            </a:r>
            <a:endParaRPr lang="kk-KZ" sz="8000" noProof="1">
              <a:effectLst/>
              <a:latin typeface="Times New Roman" panose="02020603050405020304" pitchFamily="18" charset="0"/>
              <a:ea typeface="Calibri" panose="020F0502020204030204" pitchFamily="34" charset="0"/>
              <a:cs typeface="Times New Roman" panose="02020603050405020304" pitchFamily="18" charset="0"/>
            </a:endParaRPr>
          </a:p>
          <a:p>
            <a:pPr marR="719455" algn="just">
              <a:lnSpc>
                <a:spcPct val="115000"/>
              </a:lnSpc>
              <a:spcBef>
                <a:spcPts val="150"/>
              </a:spcBef>
              <a:spcAft>
                <a:spcPts val="150"/>
              </a:spcAft>
            </a:pPr>
            <a:r>
              <a:rPr lang="kk-KZ" sz="8000" noProof="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тамызғы (шлангі) 2 дана</a:t>
            </a:r>
            <a:endParaRPr lang="kk-KZ" sz="8000" noProof="1">
              <a:effectLst/>
              <a:latin typeface="Times New Roman" panose="02020603050405020304" pitchFamily="18" charset="0"/>
              <a:ea typeface="Calibri" panose="020F0502020204030204" pitchFamily="34" charset="0"/>
              <a:cs typeface="Times New Roman" panose="02020603050405020304" pitchFamily="18" charset="0"/>
            </a:endParaRPr>
          </a:p>
          <a:p>
            <a:pPr marR="719455" algn="just">
              <a:lnSpc>
                <a:spcPct val="115000"/>
              </a:lnSpc>
              <a:spcBef>
                <a:spcPts val="150"/>
              </a:spcBef>
              <a:spcAft>
                <a:spcPts val="150"/>
              </a:spcAft>
            </a:pPr>
            <a:r>
              <a:rPr lang="kk-KZ" sz="8000" noProof="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шарик, түрлі түсті қағаз</a:t>
            </a:r>
            <a:endParaRPr lang="kk-KZ" sz="8000" noProof="1">
              <a:effectLst/>
              <a:latin typeface="Times New Roman" panose="02020603050405020304" pitchFamily="18" charset="0"/>
              <a:ea typeface="Calibri" panose="020F0502020204030204" pitchFamily="34" charset="0"/>
              <a:cs typeface="Times New Roman" panose="02020603050405020304" pitchFamily="18" charset="0"/>
            </a:endParaRPr>
          </a:p>
          <a:p>
            <a:pPr marR="719455" algn="just">
              <a:lnSpc>
                <a:spcPct val="115000"/>
              </a:lnSpc>
              <a:spcBef>
                <a:spcPts val="150"/>
              </a:spcBef>
              <a:spcAft>
                <a:spcPts val="150"/>
              </a:spcAft>
            </a:pPr>
            <a:r>
              <a:rPr lang="kk-KZ" sz="8000" noProof="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ыстық желім</a:t>
            </a:r>
            <a:endParaRPr lang="kk-KZ" sz="8000" noProof="1">
              <a:effectLst/>
              <a:latin typeface="Times New Roman" panose="02020603050405020304" pitchFamily="18" charset="0"/>
              <a:ea typeface="Calibri" panose="020F0502020204030204" pitchFamily="34" charset="0"/>
              <a:cs typeface="Times New Roman" panose="02020603050405020304" pitchFamily="18" charset="0"/>
            </a:endParaRPr>
          </a:p>
          <a:p>
            <a:pPr marR="719455" algn="just">
              <a:lnSpc>
                <a:spcPct val="115000"/>
              </a:lnSpc>
              <a:spcBef>
                <a:spcPts val="150"/>
              </a:spcBef>
              <a:spcAft>
                <a:spcPts val="150"/>
              </a:spcAft>
            </a:pPr>
            <a:r>
              <a:rPr lang="kk-KZ" sz="8000" noProof="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изолента</a:t>
            </a:r>
            <a:endParaRPr lang="kk-KZ" sz="8000" noProof="1">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43867055"/>
      </p:ext>
    </p:extLst>
  </p:cSld>
  <p:clrMapOvr>
    <a:masterClrMapping/>
  </p:clrMapOvr>
  <p:transition spd="slow" advTm="31909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70BC9-4028-4C57-A49A-BB164F023B33}"/>
              </a:ext>
            </a:extLst>
          </p:cNvPr>
          <p:cNvSpPr>
            <a:spLocks noGrp="1"/>
          </p:cNvSpPr>
          <p:nvPr>
            <p:ph type="title"/>
          </p:nvPr>
        </p:nvSpPr>
        <p:spPr>
          <a:xfrm>
            <a:off x="833247" y="333747"/>
            <a:ext cx="4486656" cy="656853"/>
          </a:xfrm>
        </p:spPr>
        <p:txBody>
          <a:bodyPr>
            <a:noAutofit/>
          </a:bodyPr>
          <a:lstStyle/>
          <a:p>
            <a:r>
              <a:rPr lang="kk-KZ" sz="2000" b="1" cap="none" dirty="0">
                <a:latin typeface="Times New Roman" panose="02020603050405020304" pitchFamily="18" charset="0"/>
                <a:cs typeface="Times New Roman" panose="02020603050405020304" pitchFamily="18" charset="0"/>
              </a:rPr>
              <a:t>НӘТИЖЕСІ:</a:t>
            </a:r>
            <a:endParaRPr lang="en-US" sz="2000" b="1" cap="none" dirty="0">
              <a:latin typeface="Times New Roman" panose="02020603050405020304" pitchFamily="18" charset="0"/>
              <a:cs typeface="Times New Roman" panose="02020603050405020304" pitchFamily="18" charset="0"/>
            </a:endParaRPr>
          </a:p>
        </p:txBody>
      </p:sp>
      <p:sp>
        <p:nvSpPr>
          <p:cNvPr id="7" name="Объект 6">
            <a:extLst>
              <a:ext uri="{FF2B5EF4-FFF2-40B4-BE49-F238E27FC236}">
                <a16:creationId xmlns:a16="http://schemas.microsoft.com/office/drawing/2014/main" id="{B7841A94-760B-8087-5674-F8DB490E340E}"/>
              </a:ext>
            </a:extLst>
          </p:cNvPr>
          <p:cNvSpPr>
            <a:spLocks noGrp="1"/>
          </p:cNvSpPr>
          <p:nvPr>
            <p:ph idx="1"/>
          </p:nvPr>
        </p:nvSpPr>
        <p:spPr/>
        <p:txBody>
          <a:bodyPr/>
          <a:lstStyle/>
          <a:p>
            <a:endParaRPr lang="ru-KZ"/>
          </a:p>
        </p:txBody>
      </p:sp>
      <p:sp>
        <p:nvSpPr>
          <p:cNvPr id="4" name="Text Placeholder 3">
            <a:extLst>
              <a:ext uri="{FF2B5EF4-FFF2-40B4-BE49-F238E27FC236}">
                <a16:creationId xmlns:a16="http://schemas.microsoft.com/office/drawing/2014/main" id="{1EC8D87A-A43B-467C-9549-98D8C6155027}"/>
              </a:ext>
            </a:extLst>
          </p:cNvPr>
          <p:cNvSpPr>
            <a:spLocks noGrp="1"/>
          </p:cNvSpPr>
          <p:nvPr>
            <p:ph type="body" sz="half" idx="2"/>
          </p:nvPr>
        </p:nvSpPr>
        <p:spPr bwMode="black">
          <a:xfrm>
            <a:off x="419100" y="1190625"/>
            <a:ext cx="5314950" cy="5438775"/>
          </a:xfrm>
        </p:spPr>
        <p:txBody>
          <a:bodyPr>
            <a:normAutofit fontScale="25000" lnSpcReduction="20000"/>
          </a:bodyPr>
          <a:lstStyle/>
          <a:p>
            <a:pPr algn="just"/>
            <a:r>
              <a:rPr lang="kk-KZ" sz="8000" noProof="1">
                <a:solidFill>
                  <a:schemeClr val="tx1"/>
                </a:solidFill>
                <a:latin typeface="Times New Roman" panose="02020603050405020304" pitchFamily="18" charset="0"/>
                <a:cs typeface="Times New Roman" panose="02020603050405020304" pitchFamily="18" charset="0"/>
              </a:rPr>
              <a:t>Біз өзіміз қолға алған осы жұмысымызды жасау кезінде кездескен қиындықтарымызды, түсінбеген тұстарымызды физика пәнінен сабақ жүргізетін мұғалімнен Жакенов Мерхаттан сұрай бастадық. Мұғалім бізге осы жобаны жазу барысында үнемі бағыт-бағдар беріп отырды.</a:t>
            </a:r>
          </a:p>
          <a:p>
            <a:pPr algn="just"/>
            <a:r>
              <a:rPr lang="kk-KZ" sz="8000" noProof="1">
                <a:solidFill>
                  <a:schemeClr val="tx1"/>
                </a:solidFill>
                <a:latin typeface="Times New Roman" panose="02020603050405020304" pitchFamily="18" charset="0"/>
                <a:cs typeface="Times New Roman" panose="02020603050405020304" pitchFamily="18" charset="0"/>
              </a:rPr>
              <a:t>Біз жұмысты жасау барысында көптеген қызықты мәліметтер жинақтадық. Бұл жұмысты жасаудағы мақсатымыз гидравликалық машиналардың мүмкіндіктерін барынша тиімді пайдалану үшін түрлі құрылғылар ойлап табу болды. Ол құрылғылар тұрмыста, әсіресе, ауылшаруашылығында адам қол күші жете бермейтін жұмыстарды жеңілдетеді, әрі уақытты тиімді пайдалануға мүмкіндік береді. Қазір біз осы құрылғылардың құрылысы мен жұмыс істеу принциптерімен танысудамыз. Болашақта осындай машина түрлерін әртүрлі сала үшін ойлап тапқымыз келеді.</a:t>
            </a:r>
          </a:p>
          <a:p>
            <a:endParaRPr lang="en-US" dirty="0"/>
          </a:p>
        </p:txBody>
      </p:sp>
    </p:spTree>
    <p:extLst>
      <p:ext uri="{BB962C8B-B14F-4D97-AF65-F5344CB8AC3E}">
        <p14:creationId xmlns:p14="http://schemas.microsoft.com/office/powerpoint/2010/main" val="19833099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Посылка">
  <a:themeElements>
    <a:clrScheme name="Посылка">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Посылка">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Посылка">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Посылка</Template>
  <TotalTime>308</TotalTime>
  <Words>511</Words>
  <Application>Microsoft Office PowerPoint</Application>
  <PresentationFormat>Широкоэкранный</PresentationFormat>
  <Paragraphs>30</Paragraphs>
  <Slides>6</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6</vt:i4>
      </vt:variant>
    </vt:vector>
  </HeadingPairs>
  <TitlesOfParts>
    <vt:vector size="12" baseType="lpstr">
      <vt:lpstr>Arial</vt:lpstr>
      <vt:lpstr>Calibri</vt:lpstr>
      <vt:lpstr>Corbel</vt:lpstr>
      <vt:lpstr>Gill Sans MT</vt:lpstr>
      <vt:lpstr>Times New Roman</vt:lpstr>
      <vt:lpstr>Посылка</vt:lpstr>
      <vt:lpstr>Гидравликалық лабиринт</vt:lpstr>
      <vt:lpstr>Зерттеу бөлімі</vt:lpstr>
      <vt:lpstr>2.2 Гидравликалық машиналардың жіктелуі </vt:lpstr>
      <vt:lpstr>2.3 Гидрожетектер. Гидрожетек жұмысы</vt:lpstr>
      <vt:lpstr>2.4 «Гидравликалық құрылғыны жасап көрсету»</vt:lpstr>
      <vt:lpstr>НӘТИЖЕСІ: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Гидравликалық лабиринт</dc:title>
  <dc:creator>ZKO</dc:creator>
  <cp:lastModifiedBy>ZKO</cp:lastModifiedBy>
  <cp:revision>3</cp:revision>
  <dcterms:created xsi:type="dcterms:W3CDTF">2023-11-22T17:26:22Z</dcterms:created>
  <dcterms:modified xsi:type="dcterms:W3CDTF">2023-11-23T07:11:45Z</dcterms:modified>
</cp:coreProperties>
</file>