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88" r:id="rId4"/>
    <p:sldId id="290" r:id="rId5"/>
    <p:sldId id="286" r:id="rId6"/>
    <p:sldId id="291" r:id="rId7"/>
    <p:sldId id="289" r:id="rId8"/>
    <p:sldId id="29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84" autoAdjust="0"/>
  </p:normalViewPr>
  <p:slideViewPr>
    <p:cSldViewPr snapToGrid="0">
      <p:cViewPr>
        <p:scale>
          <a:sx n="75" d="100"/>
          <a:sy n="75" d="100"/>
        </p:scale>
        <p:origin x="1440" y="7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D0BD2-DBE1-4341-B959-EA6CE69E568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7482A-419A-40B5-A2DF-1D7865DC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7482A-419A-40B5-A2DF-1D7865DCC6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4F35-1803-829E-250A-74763B56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6163-033C-BF25-0F3D-28526ABF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5CB8-2956-451C-47F9-B35ABA8E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5667-6AFA-CDEE-58B0-91EF255A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0B7C-98C2-78EE-89EB-2E1C0B20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AF4A-7602-97DF-DA36-FF421E0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F6F7B-80DE-46D8-D861-21194D282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838200" y="1825625"/>
            <a:ext cx="10515600" cy="435133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DFAB-A594-9868-6C51-A49349C7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6426-9041-9893-544B-B91A2A5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823F-AF12-9FC2-7F05-33EB1DD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764C8-FEF9-CD20-5785-A66FE93EA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838200" y="365126"/>
            <a:ext cx="2628900" cy="5811838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67592-A5EA-9D32-A3B9-6C1DE6CC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0800000">
            <a:off x="3619500" y="359316"/>
            <a:ext cx="7734300" cy="5811838"/>
          </a:xfrm>
        </p:spPr>
        <p:txBody>
          <a:bodyPr vert="eaVer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2AC5-CA43-3CDD-28C2-5C94EBB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71A5-98CE-5DD1-21E0-D0516B43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38A2-BEB5-453E-930E-1E3E2EF1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F6FF-F26D-406D-5B35-91B1E3F0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2D12-8CF1-6B5D-FEAD-997ED1EB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952A-1CC0-1735-C458-FAD19A16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1CEF-9D06-1154-2FB8-14FD8BE5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0E99E-B85D-BDFD-D47C-F936A044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D5D-01C5-0A01-A54D-EE533FE1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240A9-AE0C-DC6C-F6FB-858B2259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04F7-5256-D88B-218F-32EDDFD2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668-C6B0-53E2-30D2-838056E6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3177-B74B-1A4D-67C0-613B9D74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B12-9F0C-9B55-4643-917D49E4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6F36-1241-6611-F93D-CE114C8AA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350E5-A3C1-9583-0DD0-5F85D93E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180B-FE79-3AB8-97E3-E31F625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9655-336F-0B2A-C0F3-62334296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7C2-2287-342C-18F6-5391278D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47A6-E626-5BA7-0D6E-6C7E70BD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077A3-B8A5-5147-40DD-A42EC0F8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1B2FB-E2F6-42A8-B089-299F10435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85A6E-EEF0-D8FB-EE78-3825453D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ACFDF-4EAA-F914-E93A-1037046F5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68605-E28D-64A9-1738-6D69A82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EAD62-9D89-C4D3-0238-D7F7C85C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C3004-2868-558E-B01B-A83688F6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711-F49D-C14E-B8AA-207869A5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8DABC-F5A8-390A-10CA-B6FB8D4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4B56E-AEFA-6855-C522-E0D8AB83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D5C3-12E4-D3CB-88A6-C26C85D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CD006-C4D2-7613-5166-B5677008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D1EA9-A6EC-98FA-712F-CA1B16AB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A889-C1EA-99F1-E6A7-65BB877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625-838F-C221-CA3C-32008CF3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457200"/>
            <a:ext cx="3932237" cy="1600200"/>
          </a:xfr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AF8C-A1AE-671E-BB05-6589536B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363"/>
            <a:ext cx="6172200" cy="4873625"/>
          </a:xfrm>
        </p:spPr>
        <p:txBody>
          <a:bodyPr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5AE9-90F7-1DEE-DAC4-65C93D99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4554" y="2057400"/>
            <a:ext cx="3932237" cy="3811588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C1D07-789C-C0E2-A126-41FECD08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89B2-1A19-6B10-D2AD-732B9296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BCBA8-E0AC-1484-7EDB-D2D520A9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9E71-1634-3397-FF29-6738AA41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458787"/>
            <a:ext cx="3932237" cy="1600200"/>
          </a:xfrm>
        </p:spPr>
        <p:txBody>
          <a:bodyPr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085F1-7EFA-4B8B-9AE5-54BF4D2B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996950"/>
            <a:ext cx="6172200" cy="4873625"/>
          </a:xfrm>
        </p:spPr>
        <p:txBody>
          <a:bodyPr/>
          <a:lstStyle>
            <a:lvl1pPr marL="0" indent="0" algn="r" rtl="1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6EF1-BB3F-58D0-A6D4-29A3C5CF8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2058987"/>
            <a:ext cx="3932237" cy="3811588"/>
          </a:xfrm>
        </p:spPr>
        <p:txBody>
          <a:bodyPr/>
          <a:lstStyle>
            <a:lvl1pPr marL="0" indent="0" algn="r" rtl="1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486F-810F-7551-6572-CA3B40E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0B18-57B9-8137-9A23-A75C75B8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8644-310B-4EA1-3ECB-11A0EB5B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8C42B6-6805-FC6B-B768-6FEE67F4B2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E8CAF-E7B0-37B9-09CF-5DE54F36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6A59-BD87-1B1C-CB96-EB14E0AA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5417-5FBE-EE1C-CF06-68D132F0D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7F91-4BE2-45AB-9586-13FEC4BA90E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F9EA-4BCF-9006-82A9-769205CC3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2701-75B6-916A-EFAE-26448DB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with a cartoon character on it&#10;&#10;Description automatically generated">
            <a:extLst>
              <a:ext uri="{FF2B5EF4-FFF2-40B4-BE49-F238E27FC236}">
                <a16:creationId xmlns:a16="http://schemas.microsoft.com/office/drawing/2014/main" id="{4AD3F744-4CC4-2423-7BD0-1ADDBE21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9061F-0B0B-E3B8-3BF1-58B960F1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8576"/>
            <a:ext cx="9144000" cy="2387600"/>
          </a:xfrm>
        </p:spPr>
        <p:txBody>
          <a:bodyPr anchor="ctr">
            <a:normAutofit/>
          </a:bodyPr>
          <a:lstStyle/>
          <a:p>
            <a:pPr rtl="1"/>
            <a:r>
              <a:rPr lang="fa-IR" sz="4400" dirty="0" err="1">
                <a:latin typeface="Vazirmatn Black" pitchFamily="2" charset="-78"/>
                <a:cs typeface="Vazirmatn Black" pitchFamily="2" charset="-78"/>
              </a:rPr>
              <a:t>فلوچارت</a:t>
            </a:r>
            <a:r>
              <a:rPr lang="fa-IR" sz="4400" dirty="0">
                <a:latin typeface="Vazirmatn Black" pitchFamily="2" charset="-78"/>
                <a:cs typeface="Vazirmatn Black" pitchFamily="2" charset="-78"/>
              </a:rPr>
              <a:t> چیست؟</a:t>
            </a:r>
            <a:endParaRPr lang="en-US" sz="4400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A7779-220A-CD86-C503-94E1639CC1C1}"/>
              </a:ext>
            </a:extLst>
          </p:cNvPr>
          <p:cNvSpPr txBox="1"/>
          <p:nvPr/>
        </p:nvSpPr>
        <p:spPr>
          <a:xfrm>
            <a:off x="3047223" y="40704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b="1" dirty="0"/>
              <a:t>Introduction to Flowcharts</a:t>
            </a:r>
            <a:endParaRPr lang="en-US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1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9368-3D3A-97BD-3DE1-1CF9EC1D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9974-F260-4A2C-A93F-24FDA275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Vazirmatn Black" pitchFamily="2" charset="-78"/>
                <a:cs typeface="Vazirmatn Black" pitchFamily="2" charset="-78"/>
              </a:rPr>
              <a:t>تعریف </a:t>
            </a:r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فلوچارت</a:t>
            </a:r>
            <a:endParaRPr lang="fa-IR" b="1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BFF555-65FC-6F6C-8AA8-4A6AF547B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6825" y="1582373"/>
            <a:ext cx="5298231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fa-IR" sz="1600" dirty="0" err="1">
                <a:latin typeface="Vazirmatn" pitchFamily="2" charset="-78"/>
                <a:cs typeface="Vazirmatn" pitchFamily="2" charset="-78"/>
              </a:rPr>
              <a:t>فلوچارت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یک نمودار است که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گام‌های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یک فرآیند یا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را به صورت بصری نمایش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می‌دهد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.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برای نشان دادن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گام‌های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یک فرآیند یا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استفاده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می‌شوند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و به ما کمک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می‌کنند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تا فرآیند یا </a:t>
            </a:r>
            <a:r>
              <a:rPr lang="fa-IR" sz="1600" dirty="0" err="1"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600" dirty="0">
                <a:latin typeface="Vazirmatn" pitchFamily="2" charset="-78"/>
                <a:cs typeface="Vazirmatn" pitchFamily="2" charset="-78"/>
              </a:rPr>
              <a:t> را به صورت واضح و مشخص تعریف کنیم.</a:t>
            </a:r>
            <a:endParaRPr lang="en-US" sz="1600" dirty="0">
              <a:latin typeface="Vazirmatn" pitchFamily="2" charset="-78"/>
              <a:cs typeface="Vazirmatn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وقتی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الگوریتم‌ها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پیچیده‌تر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می‌شود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از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</a:t>
            </a: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Flowchart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) برای نمایش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آن‌ها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استفاده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می‌شود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.</a:t>
            </a:r>
            <a:endParaRPr lang="en-US" sz="1600" dirty="0">
              <a:effectLst/>
              <a:latin typeface="Vazirmatn" pitchFamily="2" charset="-78"/>
              <a:cs typeface="Vazirmatn" pitchFamily="2" charset="-78"/>
            </a:endParaRPr>
          </a:p>
          <a:p>
            <a:pPr algn="justLow">
              <a:lnSpc>
                <a:spcPct val="150000"/>
              </a:lnSpc>
            </a:pP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1600" b="1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در زبان فارسی به </a:t>
            </a:r>
            <a:r>
              <a:rPr lang="fa-IR" sz="1600" b="1" dirty="0" err="1">
                <a:effectLst/>
                <a:latin typeface="Vazirmatn" pitchFamily="2" charset="-78"/>
                <a:cs typeface="Vazirmatn" pitchFamily="2" charset="-78"/>
              </a:rPr>
              <a:t>روندنما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ترجمه شده است.</a:t>
            </a:r>
          </a:p>
          <a:p>
            <a:pPr algn="justLow">
              <a:lnSpc>
                <a:spcPct val="150000"/>
              </a:lnSpc>
            </a:pPr>
            <a:endParaRPr lang="fa-IR" sz="1600" dirty="0">
              <a:effectLst/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9" name="Picture 8" descr="A diagram of a person with a diagram&#10;&#10;Description automatically generated">
            <a:extLst>
              <a:ext uri="{FF2B5EF4-FFF2-40B4-BE49-F238E27FC236}">
                <a16:creationId xmlns:a16="http://schemas.microsoft.com/office/drawing/2014/main" id="{970853EF-602E-79EE-1C19-5842921E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5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B844-2DAF-13B1-062C-33975084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54706-214A-FBCC-9AA2-A63A6034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0" y="3785134"/>
            <a:ext cx="7632976" cy="84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BE8AD-A504-9BC9-B9B8-F20692B4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Vazirmatn Black" pitchFamily="2" charset="-78"/>
                <a:cs typeface="Vazirmatn Black" pitchFamily="2" charset="-78"/>
              </a:rPr>
              <a:t>انواع </a:t>
            </a:r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فلوچارت‌ها</a:t>
            </a:r>
            <a:endParaRPr lang="en-US" b="1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02D84A-5C7D-D6C5-916A-96222EF54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4571" y="2601834"/>
            <a:ext cx="4544258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rtl="1">
              <a:buNone/>
            </a:pP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به چندین نوع تقسیم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می‌شوند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: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فلوچارت‌های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فرآیند (</a:t>
            </a: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Process Flowcharts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)</a:t>
            </a:r>
            <a:endParaRPr lang="en-US" sz="16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فلوچارت‌های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</a:t>
            </a: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Algorithm Flowcharts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)</a:t>
            </a:r>
            <a:endParaRPr lang="en-US" sz="16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فلوچارت‌های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سیستم (</a:t>
            </a: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System Flowcharts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)</a:t>
            </a:r>
            <a:endParaRPr lang="en-US" sz="1600" dirty="0">
              <a:effectLst/>
              <a:latin typeface="Vazirmatn" pitchFamily="2" charset="-78"/>
              <a:cs typeface="Vazirmatn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86867-9145-D653-BF8F-A0747707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22" y="4439403"/>
            <a:ext cx="9044274" cy="84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A06C50-0A89-3FD2-2062-380CE2CC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60" y="5327654"/>
            <a:ext cx="10817973" cy="6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7A3B-2471-AABF-0E25-1F8770A5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Vazirmatn Black" pitchFamily="2" charset="-78"/>
                <a:cs typeface="Vazirmatn Black" pitchFamily="2" charset="-78"/>
              </a:rPr>
              <a:t>نمادهای </a:t>
            </a:r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فلوچارت</a:t>
            </a:r>
            <a:endParaRPr lang="en-US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4DA10-6732-3A92-7F0E-3011705EF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396453"/>
            <a:ext cx="11340581" cy="291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rtl="1">
              <a:lnSpc>
                <a:spcPct val="150000"/>
              </a:lnSpc>
              <a:buNone/>
            </a:pP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از نمادهای مختلفی برای نشان دادن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گام‌های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فرآیند یا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استفاده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می‌کنند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. برخی از نمادهای متداول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عبارتند از:</a:t>
            </a:r>
            <a:endParaRPr lang="en-US" sz="1600" dirty="0">
              <a:effectLst/>
              <a:latin typeface="Vazirmatn" pitchFamily="2" charset="-78"/>
              <a:cs typeface="Vazirmatn" pitchFamily="2" charset="-78"/>
            </a:endParaRPr>
          </a:p>
          <a:p>
            <a:pPr marL="0" indent="0" rtl="1">
              <a:lnSpc>
                <a:spcPct val="150000"/>
              </a:lnSpc>
              <a:buNone/>
            </a:pPr>
            <a:endParaRPr lang="en-US" sz="1600" dirty="0">
              <a:latin typeface="Vazirmatn" pitchFamily="2" charset="-78"/>
              <a:cs typeface="Vazirmatn" pitchFamily="2" charset="-78"/>
            </a:endParaRPr>
          </a:p>
          <a:p>
            <a:pPr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Oval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(بیضی): شروع یا پایان فرآیند</a:t>
            </a:r>
          </a:p>
          <a:p>
            <a:pPr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Rectangle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(مستطیل): گام فرآیند</a:t>
            </a:r>
          </a:p>
          <a:p>
            <a:pPr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Diamond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(الماس): </a:t>
            </a:r>
            <a:r>
              <a:rPr lang="fa-IR" sz="1600" dirty="0" err="1">
                <a:effectLst/>
                <a:latin typeface="Vazirmatn" pitchFamily="2" charset="-78"/>
                <a:cs typeface="Vazirmatn" pitchFamily="2" charset="-78"/>
              </a:rPr>
              <a:t>تصمیم‌گیری</a:t>
            </a:r>
            <a:endParaRPr lang="fa-IR" sz="16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Vazirmatn" pitchFamily="2" charset="-78"/>
                <a:cs typeface="Vazirmatn" pitchFamily="2" charset="-78"/>
              </a:rPr>
              <a:t>Arrow</a:t>
            </a:r>
            <a:r>
              <a:rPr lang="fa-IR" sz="1600" dirty="0">
                <a:effectLst/>
                <a:latin typeface="Vazirmatn" pitchFamily="2" charset="-78"/>
                <a:cs typeface="Vazirmatn" pitchFamily="2" charset="-78"/>
              </a:rPr>
              <a:t> (تیر): جهت جریان فرآیند</a:t>
            </a:r>
          </a:p>
        </p:txBody>
      </p:sp>
      <p:pic>
        <p:nvPicPr>
          <p:cNvPr id="15" name="Picture 14" descr="A diagram with text and arrows&#10;&#10;Description automatically generated">
            <a:extLst>
              <a:ext uri="{FF2B5EF4-FFF2-40B4-BE49-F238E27FC236}">
                <a16:creationId xmlns:a16="http://schemas.microsoft.com/office/drawing/2014/main" id="{DC426E20-5B7E-D46C-BF9D-5454A6C4B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9" y="1891336"/>
            <a:ext cx="6566711" cy="42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B617-F82A-059F-E9CD-237880AB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60DA-4AA9-D80D-CF5E-B317C09E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Vazirmatn Black" pitchFamily="2" charset="-78"/>
                <a:cs typeface="Vazirmatn Black" pitchFamily="2" charset="-78"/>
              </a:rPr>
              <a:t>اهمیت </a:t>
            </a:r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فلوچارت‌ها</a:t>
            </a:r>
            <a:endParaRPr lang="en-US" b="1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0985E-DB0A-F591-7519-BF3BE5399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310872"/>
            <a:ext cx="8713238" cy="223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rtl="1">
              <a:buNone/>
            </a:pP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 در بسیاری از </a:t>
            </a: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زمینه‌ها</a:t>
            </a: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 اهمیت دارند: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کمک به درک فرآیند یا </a:t>
            </a: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الگوریتم</a:t>
            </a:r>
            <a:endParaRPr lang="fa-IR" sz="18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کاهش خطاهای انسانی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افزایش کارایی و </a:t>
            </a: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بهره‌وری</a:t>
            </a:r>
            <a:endParaRPr lang="fa-IR" sz="18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بهبود ارتباطات بین افراد و </a:t>
            </a: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تیم‌ها</a:t>
            </a:r>
            <a:endParaRPr lang="fa-IR" sz="1800" dirty="0">
              <a:effectLst/>
              <a:latin typeface="Vazirmatn" pitchFamily="2" charset="-78"/>
              <a:cs typeface="Vazirmatn" pitchFamily="2" charset="-78"/>
            </a:endParaRPr>
          </a:p>
          <a:p>
            <a:pPr rtl="1"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کمک به طراحی و توسعه </a:t>
            </a:r>
            <a:r>
              <a:rPr lang="fa-IR" sz="1800" dirty="0" err="1">
                <a:effectLst/>
                <a:latin typeface="Vazirmatn" pitchFamily="2" charset="-78"/>
                <a:cs typeface="Vazirmatn" pitchFamily="2" charset="-78"/>
              </a:rPr>
              <a:t>سیستم‌ها</a:t>
            </a:r>
            <a:r>
              <a:rPr lang="fa-IR" sz="1800" dirty="0">
                <a:effectLst/>
                <a:latin typeface="Vazirmatn" pitchFamily="2" charset="-78"/>
                <a:cs typeface="Vazirmatn" pitchFamily="2" charset="-78"/>
              </a:rPr>
              <a:t> و فرآیندها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1BD2A-50F3-1F34-C7A7-8EC79497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/>
          <a:stretch/>
        </p:blipFill>
        <p:spPr>
          <a:xfrm>
            <a:off x="735562" y="566068"/>
            <a:ext cx="4268344" cy="572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6F7-A655-1877-8A74-A440F427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1D57-4A63-5FD4-520D-0264189B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Vazirmatn Black" pitchFamily="2" charset="-78"/>
                <a:cs typeface="Vazirmatn Black" pitchFamily="2" charset="-78"/>
              </a:rPr>
              <a:t>چگونه </a:t>
            </a:r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فلوچارت</a:t>
            </a:r>
            <a:r>
              <a:rPr lang="fa-IR" dirty="0">
                <a:latin typeface="Vazirmatn Black" pitchFamily="2" charset="-78"/>
                <a:cs typeface="Vazirmatn Black" pitchFamily="2" charset="-78"/>
              </a:rPr>
              <a:t> بسازیم؟</a:t>
            </a:r>
            <a:endParaRPr lang="en-US" b="1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6D079-981B-82E1-E75E-11F2F8CBDA9F}"/>
              </a:ext>
            </a:extLst>
          </p:cNvPr>
          <p:cNvSpPr txBox="1"/>
          <p:nvPr/>
        </p:nvSpPr>
        <p:spPr>
          <a:xfrm>
            <a:off x="5054600" y="2361400"/>
            <a:ext cx="609600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برای ساختن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، باید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گام‌های</a:t>
            </a: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 زیر را انجام دهید:</a:t>
            </a: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تعریف فرآیند یا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الگوریتم</a:t>
            </a:r>
            <a:endParaRPr lang="fa-IR" dirty="0">
              <a:effectLst/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تعیین نمادهای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endParaRPr lang="fa-IR" dirty="0">
              <a:effectLst/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ترسیم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endParaRPr lang="fa-IR" dirty="0">
              <a:effectLst/>
              <a:latin typeface="Vazirmatn" pitchFamily="2" charset="-78"/>
              <a:cs typeface="Vazirmatn" pitchFamily="2" charset="-78"/>
            </a:endParaRPr>
          </a:p>
          <a:p>
            <a:pPr algn="r" rtl="1">
              <a:lnSpc>
                <a:spcPct val="150000"/>
              </a:lnSpc>
              <a:buFont typeface="+mj-lt"/>
              <a:buAutoNum type="arabicPeriod"/>
            </a:pPr>
            <a:r>
              <a:rPr lang="fa-IR" dirty="0">
                <a:effectLst/>
                <a:latin typeface="Vazirmatn" pitchFamily="2" charset="-78"/>
                <a:cs typeface="Vazirmatn" pitchFamily="2" charset="-78"/>
              </a:rPr>
              <a:t>بررسی و اصلاح </a:t>
            </a:r>
            <a:r>
              <a:rPr lang="fa-IR" dirty="0" err="1">
                <a:effectLst/>
                <a:latin typeface="Vazirmatn" pitchFamily="2" charset="-78"/>
                <a:cs typeface="Vazirmatn" pitchFamily="2" charset="-78"/>
              </a:rPr>
              <a:t>فلوچارت</a:t>
            </a:r>
            <a:endParaRPr lang="fa-IR" dirty="0">
              <a:effectLst/>
              <a:latin typeface="Vazirmatn" pitchFamily="2" charset="-78"/>
              <a:cs typeface="Vazirmatn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88AAF-13DF-4779-2005-39E917EC4C46}"/>
              </a:ext>
            </a:extLst>
          </p:cNvPr>
          <p:cNvSpPr txBox="1"/>
          <p:nvPr/>
        </p:nvSpPr>
        <p:spPr>
          <a:xfrm>
            <a:off x="697689" y="35721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https://app.diagrams.net/</a:t>
            </a:r>
          </a:p>
        </p:txBody>
      </p:sp>
    </p:spTree>
    <p:extLst>
      <p:ext uri="{BB962C8B-B14F-4D97-AF65-F5344CB8AC3E}">
        <p14:creationId xmlns:p14="http://schemas.microsoft.com/office/powerpoint/2010/main" val="21887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E4554451-6850-06EC-99EC-D786E660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1"/>
          <a:stretch/>
        </p:blipFill>
        <p:spPr>
          <a:xfrm>
            <a:off x="266700" y="1945481"/>
            <a:ext cx="5829300" cy="3652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F4C83-81EF-6259-267B-09B7284E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>
                <a:latin typeface="Vazirmatn Black" pitchFamily="2" charset="-78"/>
                <a:cs typeface="Vazirmatn Black" pitchFamily="2" charset="-78"/>
              </a:rPr>
              <a:t>نتیجه‌گیری</a:t>
            </a:r>
            <a:endParaRPr lang="en-US" dirty="0">
              <a:latin typeface="Vazirmatn Black" pitchFamily="2" charset="-78"/>
              <a:cs typeface="Vazirmatn Black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BDAC-4C79-1F31-2D29-16AEE243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9" y="2124205"/>
            <a:ext cx="5727441" cy="2149216"/>
          </a:xfrm>
        </p:spPr>
        <p:txBody>
          <a:bodyPr>
            <a:normAutofit/>
          </a:bodyPr>
          <a:lstStyle/>
          <a:p>
            <a:pPr marL="0" indent="0" algn="justLow">
              <a:lnSpc>
                <a:spcPct val="150000"/>
              </a:lnSpc>
              <a:buNone/>
            </a:pPr>
            <a:r>
              <a:rPr lang="fa-IR" sz="1800" dirty="0" err="1"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ابزاری قدرتمند برای نشان دادن </a:t>
            </a:r>
            <a:r>
              <a:rPr lang="fa-IR" sz="1800" dirty="0" err="1">
                <a:latin typeface="Vazirmatn" pitchFamily="2" charset="-78"/>
                <a:cs typeface="Vazirmatn" pitchFamily="2" charset="-78"/>
              </a:rPr>
              <a:t>گام‌های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فرآیند یا </a:t>
            </a:r>
            <a:r>
              <a:rPr lang="fa-IR" sz="1800" dirty="0" err="1"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هستند. با استفاده از </a:t>
            </a:r>
            <a:r>
              <a:rPr lang="fa-IR" sz="1800" dirty="0" err="1">
                <a:latin typeface="Vazirmatn" pitchFamily="2" charset="-78"/>
                <a:cs typeface="Vazirmatn" pitchFamily="2" charset="-78"/>
              </a:rPr>
              <a:t>فلوچارت‌ها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</a:t>
            </a:r>
            <a:r>
              <a:rPr lang="fa-IR" sz="1800" dirty="0" err="1">
                <a:latin typeface="Vazirmatn" pitchFamily="2" charset="-78"/>
                <a:cs typeface="Vazirmatn" pitchFamily="2" charset="-78"/>
              </a:rPr>
              <a:t>می‌توانیم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فرآیند یا </a:t>
            </a:r>
            <a:r>
              <a:rPr lang="fa-IR" sz="1800" dirty="0" err="1">
                <a:latin typeface="Vazirmatn" pitchFamily="2" charset="-78"/>
                <a:cs typeface="Vazirmatn" pitchFamily="2" charset="-78"/>
              </a:rPr>
              <a:t>الگوریتم</a:t>
            </a:r>
            <a:r>
              <a:rPr lang="fa-IR" sz="1800" dirty="0">
                <a:latin typeface="Vazirmatn" pitchFamily="2" charset="-78"/>
                <a:cs typeface="Vazirmatn" pitchFamily="2" charset="-78"/>
              </a:rPr>
              <a:t> را به صورت واضح و مشخص تعریف کنیم و آن را به دیگران انتقال دهیم.</a:t>
            </a:r>
            <a:endParaRPr lang="en-US" sz="1800" dirty="0">
              <a:latin typeface="Vazirmatn" pitchFamily="2" charset="-78"/>
              <a:cs typeface="Vazirmat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110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card&#10;&#10;Description automatically generated">
            <a:extLst>
              <a:ext uri="{FF2B5EF4-FFF2-40B4-BE49-F238E27FC236}">
                <a16:creationId xmlns:a16="http://schemas.microsoft.com/office/drawing/2014/main" id="{4FEF08F5-8C90-0C9C-8EEA-C8E7545A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268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Vazirmatn</vt:lpstr>
      <vt:lpstr>Vazirmatn Black</vt:lpstr>
      <vt:lpstr>Office Theme</vt:lpstr>
      <vt:lpstr>PowerPoint Presentation</vt:lpstr>
      <vt:lpstr>فلوچارت چیست؟</vt:lpstr>
      <vt:lpstr>تعریف فلوچارت</vt:lpstr>
      <vt:lpstr>انواع فلوچارت‌ها</vt:lpstr>
      <vt:lpstr>نمادهای فلوچارت</vt:lpstr>
      <vt:lpstr>اهمیت فلوچارت‌ها</vt:lpstr>
      <vt:lpstr>چگونه فلوچارت بسازیم؟</vt:lpstr>
      <vt:lpstr>نتیجه‌گیری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 mohamadi2</dc:creator>
  <cp:lastModifiedBy>Massoud Beygi</cp:lastModifiedBy>
  <cp:revision>34</cp:revision>
  <dcterms:created xsi:type="dcterms:W3CDTF">2024-10-05T09:48:47Z</dcterms:created>
  <dcterms:modified xsi:type="dcterms:W3CDTF">2025-01-28T14:32:33Z</dcterms:modified>
</cp:coreProperties>
</file>