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5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D43F2-50DE-432B-9D2E-FBC6EE86A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48F5F4-1D29-48E1-9B01-BAB8ABD13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BA52CC-1D77-4BDA-83ED-D64FE3BD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F8B7-3DEF-4118-911C-57B53E23C96E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200736-A137-4671-A897-97111C1B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B035CC-E742-445C-8310-05E89A01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D88F-9686-4339-8E6C-FDD276CFA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72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6869D-C800-4386-BCF1-3E522A9A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BE8710-C385-4959-818B-F4AA711EF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33EF60-8DE1-48E9-9227-01FD37D6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F8B7-3DEF-4118-911C-57B53E23C96E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7F03CD-969E-42E3-8BCC-917F70C1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B9D46C-39D1-49B4-ACBA-42E3639D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D88F-9686-4339-8E6C-FDD276CFA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80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EB4ADA-AFAB-46C4-A374-2AC129823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E1EBAB-5495-4447-A70A-5FB45FA03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D6A544-4140-4B7A-AB35-1CE5AE74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F8B7-3DEF-4118-911C-57B53E23C96E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DEC0E7-A184-4B3B-8917-404F2F21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E86DF7-99DC-4BA0-A4DC-31637AA1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D88F-9686-4339-8E6C-FDD276CFA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0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D1BFE-6624-440F-8752-7AAE11DB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0B7E6-862F-434B-AD77-CA348F4B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F12BA8-3DC1-40BF-B90E-F4545B85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F8B7-3DEF-4118-911C-57B53E23C96E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9052D1-A0F6-4ED5-9EA7-6E27AEDA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A50C53-7A02-4221-87AC-D17BF5C2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D88F-9686-4339-8E6C-FDD276CFA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77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0A790-1F98-4729-92B7-77DAE29F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06D3DA-2B87-4EA8-89AF-1D8C8AAB0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810A33-AA8C-4287-AD18-918F5A90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F8B7-3DEF-4118-911C-57B53E23C96E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F007C-D18F-4644-AAEE-950C5524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FA2C84-629A-438C-AF2B-5E780ECD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D88F-9686-4339-8E6C-FDD276CFA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62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1C939-2722-494C-8B56-09093BE5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98C08-64F8-44A8-8C8F-8BF8B0A3E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9BA7B8-2D8C-40CD-A13F-70EDE17BE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C390C0-1DDF-477C-B7AC-EFF72663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F8B7-3DEF-4118-911C-57B53E23C96E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450D9E-A3F1-4D3A-9A10-90F6963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4C433F-5935-4382-B391-687C4824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D88F-9686-4339-8E6C-FDD276CFA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34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36FBA-E70A-4D2B-A319-F48180CC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D35CD-8E0E-487F-8EC6-44721A9E1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A5DD82-28D9-4670-8CB7-93E6B1DFF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ADCC13-127E-47AC-855A-04090625D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F035C9-33B0-40CA-8D4D-C79637899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03DE50-B0A7-4177-B5E0-242017F5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F8B7-3DEF-4118-911C-57B53E23C96E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8B7A67-87CF-44E6-9F76-12559DEE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CCDB3B-7D2F-4320-8339-B0780527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D88F-9686-4339-8E6C-FDD276CFA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51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DD6BF-8EF3-4B24-844B-E2A87BFA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510DBA-9D30-4938-A345-A932C499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F8B7-3DEF-4118-911C-57B53E23C96E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4D9E16-8118-487B-A5FE-5BB04B05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598707-B1DF-4042-8DFD-D459BB68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D88F-9686-4339-8E6C-FDD276CFA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22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E7C921-AB3F-40F3-8602-8E71AC23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F8B7-3DEF-4118-911C-57B53E23C96E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264C8A-6704-4067-9D93-0887A39D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BB732-6D3A-4BAB-A66C-8B971029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D88F-9686-4339-8E6C-FDD276CFA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9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6C311-5806-4CD8-917D-02A20D17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3D5AD-E968-4BD5-899C-DF56B921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BA0074-2BF8-488A-A118-8FE873776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8E1141-AB78-4955-B7DA-0468ACD9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F8B7-3DEF-4118-911C-57B53E23C96E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2CD99A-0DC5-4178-8313-74CDC402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88220-D4D8-4E31-8C6C-527AC398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D88F-9686-4339-8E6C-FDD276CFA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37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32861-BC2D-4169-A8CC-7EE5FE5C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794905-FBD0-4AE8-B649-C5E51A3F2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FCF79E-0DD4-4051-8284-5CCD62599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840972-4732-4589-8793-9EBF5C06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F8B7-3DEF-4118-911C-57B53E23C96E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07C99E-B800-4B3B-A665-D0D554D6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5F0949-FEA4-4EE5-BB9A-FB35AB03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D88F-9686-4339-8E6C-FDD276CFA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9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96A4E-6DF5-40DB-B812-C0AF4B0F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D823EB-C857-4319-9A6A-FED9A6AFC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B1946C-83F4-412A-AA45-9207CFB5B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F8B7-3DEF-4118-911C-57B53E23C96E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DDB153-DF8F-4A27-BADE-E06177FB8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67DD9F-1781-450D-BC5D-C3E5079D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2D88F-9686-4339-8E6C-FDD276CFA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24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A4D12A-6C1C-42EE-924A-D6739BA85ABF}"/>
              </a:ext>
            </a:extLst>
          </p:cNvPr>
          <p:cNvSpPr txBox="1"/>
          <p:nvPr/>
        </p:nvSpPr>
        <p:spPr>
          <a:xfrm>
            <a:off x="-171450" y="157366"/>
            <a:ext cx="12230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indent="450215" algn="ctr">
              <a:spcAft>
                <a:spcPts val="4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понятия программного обеспечения. Характеристика программного продукта. Этапы разработки программы. 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7F51-26AB-4E37-AB00-F207C6B0D6C7}"/>
              </a:ext>
            </a:extLst>
          </p:cNvPr>
          <p:cNvSpPr txBox="1"/>
          <p:nvPr/>
        </p:nvSpPr>
        <p:spPr>
          <a:xfrm>
            <a:off x="328612" y="1542693"/>
            <a:ext cx="1173003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ru-RU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 упорядоченная последовательность команд компьютера для решения задач.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/>
            <a:r>
              <a:rPr lang="ru-RU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совокупность программ обработки данных и необходимых для их эксплуатации документов.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/>
            <a:r>
              <a:rPr lang="ru-RU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проблема, подлежащая решению.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/>
            <a:r>
              <a:rPr lang="ru-RU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программная реализация на компьютере решения задач.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Различают 2 вида задач: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1)Технические, которые являются основой для разработки сервисных средств ПО в виде утилит, сервисных программ, библиотек процедур и др., применяемых для обеспечения работоспособности компьютера, разработки др. программ или обработки данных функциональных задач.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2)Функциональные, которые требуют решения при реализации функций управления в рамках информационных систем предметных областей.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2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79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2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76475E-C3CE-4EE6-8194-36D0A0E8FC18}"/>
              </a:ext>
            </a:extLst>
          </p:cNvPr>
          <p:cNvSpPr txBox="1"/>
          <p:nvPr/>
        </p:nvSpPr>
        <p:spPr>
          <a:xfrm>
            <a:off x="323850" y="1"/>
            <a:ext cx="1171575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ru-RU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Предметная область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совокупность связанных между собой функций, задач управления, с помощью которых достигается выполнение поставленных целей.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создания программ можно представить как последовательность следующий действий: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Постановка 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/>
            <a:r>
              <a:rPr lang="ru-RU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Постановка задачи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точная формулировка решения задачи на компьютере с описанием входной и выходной информации.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/>
            <a:r>
              <a:rPr lang="ru-RU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решения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система точно сформулированных правил, определяющая процесс преобразования допустимых исходных данных (входной информации) в желаемый результата (выходной информации) за конечное число шагов.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/>
            <a:r>
              <a:rPr lang="ru-RU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 теоретическая и практическая деятельность, связанная с созданием программ. Базируется на комплексе научных дисциплин, направленных на исследование, разработку и применение методов и средств разработки программ.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14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B59C5C-2125-431E-AD55-C2538BFBD420}"/>
              </a:ext>
            </a:extLst>
          </p:cNvPr>
          <p:cNvSpPr txBox="1"/>
          <p:nvPr/>
        </p:nvSpPr>
        <p:spPr>
          <a:xfrm>
            <a:off x="266700" y="0"/>
            <a:ext cx="1179195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2"/>
              <a:tabLst>
                <a:tab pos="457200" algn="l"/>
              </a:tabLst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Характеристика программного продукта.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/>
            <a:r>
              <a:rPr lang="ru-RU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Программные продукт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комплекс взаимосвязанных программ для решения определенной проблемы массового спроса, подготовленной к реализации как любой вид промышленной продукции.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характеристики программ: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 Алгоритмическая сложность.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2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Состав и глубина проработки реализованных функций обработки.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2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Полнота и системность функций обработки.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2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Объем файлов программ.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2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Требования к операционной системе и техническим средствам обработки со стороны программного средства.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2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Объем дисковой памяти.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2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Размер оперативной памяти для запуска программ.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2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 процессора.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2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Версия операционной системы.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2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 сети и др.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3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ECFFA6-38EF-4DBE-99FE-AF4219ECEEC0}"/>
              </a:ext>
            </a:extLst>
          </p:cNvPr>
          <p:cNvSpPr txBox="1"/>
          <p:nvPr/>
        </p:nvSpPr>
        <p:spPr>
          <a:xfrm>
            <a:off x="304800" y="612844"/>
            <a:ext cx="11887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характеристики качества программ:</a:t>
            </a:r>
          </a:p>
          <a:p>
            <a:pPr indent="450215"/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ru-RU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Мобильность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означает их независимость от технического комплекса системы обработки данных, операционной среды, сетевой технологии обработки данных, специфики предметной области и др.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ru-RU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Надежность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работы программного продукта (ПП) определяется бесперебойностью и устойчивостью в работе программ, точностью выполнения приписанных функций обработки, возможностью диагностики ошибок, возникающих в процессе работы программ.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ru-RU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Эффективность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ПП оценивается как с позиции прямого его назначения – требований пользователя, так и с точки зрения расходов вычислительных ресурсов, необходимых для его эксплуатации.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ru-RU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Модифицируемость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ПП означает способность к внесению изменений, например, расширение функций обработки, переход на другую техническую базу обработки.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ru-RU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Коммуникативность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ПП основана на максимально возможной их интеграции с другими программами, обеспечением обмена данными в общих форматах представления.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2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9F1E9-E255-4CD3-AF0F-8BF6D2ECD2F5}"/>
              </a:ext>
            </a:extLst>
          </p:cNvPr>
          <p:cNvSpPr txBox="1"/>
          <p:nvPr/>
        </p:nvSpPr>
        <p:spPr>
          <a:xfrm>
            <a:off x="0" y="0"/>
            <a:ext cx="12192000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виды программного обеспечения.</a:t>
            </a:r>
          </a:p>
          <a:p>
            <a:pPr lvl="0">
              <a:tabLst>
                <a:tab pos="457200" algn="l"/>
              </a:tabLst>
            </a:pP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ru-RU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Прикладные программы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непосредственно обеспечивают выполнение необходимых пользователям работ: редактирование текста, рисование картинок, обработку информационных массивов и т.д. 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tabLst>
                <a:tab pos="457200" algn="l"/>
              </a:tabLst>
            </a:pPr>
            <a:r>
              <a:rPr lang="ru-RU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Системные программы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выполняют различные вспомогательные функции, например, создание копий используемой информации, проверку работоспособности устройств компьютера и др.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tabLst>
                <a:tab pos="457200" algn="l"/>
              </a:tabLst>
            </a:pPr>
            <a:r>
              <a:rPr lang="ru-RU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Инструментальные системы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(системы программирования, которые обеспечивают создание новых программ для компьютера). Эти системы обычно включают компилятор, осуществляющий преобразование программ на языке программирования в программу в машинных кодах. Или интерпретатор, осуществляющий непосредственное выполнение программы на языке программирования высокого уровня, редактор текстов программ, библиотеки полезных программ, а иногда и различные вспомогательные программы.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2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70B298-FE8E-44E6-B99D-041B2828A87A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Общая характеристика пакетов прикладных программ (ППП).</a:t>
            </a:r>
          </a:p>
          <a:p>
            <a:pPr lvl="0">
              <a:tabLst>
                <a:tab pos="457200" algn="l"/>
              </a:tabLst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ППП являются наиболее динамично развивающейся частью ПО: круг решаемых с помощью ППП задач постоянно расширяется. Во многом внедрение компьютеров практически во все сферы деятельности стало возможным благодаря появлению новых и совершенствованию существующих ППП.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Достижения в области микроэлектроники, приводящие к появлению более мощных по своим функциональным возможностям, также являются причиной создания новых ППП. В свою очередь, необходимость улучшения характеристик использования пакета при решении конкретных задач пользователя стимулирует совершенствование архитектуры и элементной база компьютеров и периферийных устройств.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 и принципы построения ППП зависят от класса ЭВМ и операционной системы, в рамках которой этот пакет будет функционировать. Наибольшее количество разнообразных ППП создано для IBM PC- совместных компьютеров с операционной системой MS DOS и операционной оболочкой WINDOWS.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6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99A3C-561A-4D15-8BAF-B3FCE8341F90}"/>
              </a:ext>
            </a:extLst>
          </p:cNvPr>
          <p:cNvSpPr txBox="1"/>
          <p:nvPr/>
        </p:nvSpPr>
        <p:spPr>
          <a:xfrm>
            <a:off x="285750" y="0"/>
            <a:ext cx="119062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 ППП.</a:t>
            </a:r>
          </a:p>
          <a:p>
            <a:pPr lvl="0">
              <a:tabLst>
                <a:tab pos="457200" algn="l"/>
              </a:tabLst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Проблемно-ориентированные ППП - наиболее развитая в плане реализуемых функций и многочисленная по количеству созданных пакетов ППП.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Текстовые процессоры – специализированные программы, предназначенные для работы с документами (текстами) , позволяющие компоновать, форматировать, редактировать тексты при создании пользователем документа.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Настольные издательские системы (НИС) – программы, предназначенные для профессиональной издательской деятельности и позволяющие электронную верстку широкого спектра основных типов документов </a:t>
            </a:r>
          </a:p>
          <a:p>
            <a:pPr marL="342900" lvl="0" indent="-342900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Графические редакторы – пакеты, предназначенные для обработки графической информации , делятся на ППП обработки растровой графики и изображений (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Adobe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Photoshop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и векторной графики.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Электронные таблицы – пакеты программ, предназначенных для обработки табличным образом организованных данных.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9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1D2752-8ED8-4CEE-ABC5-0D1A8D066235}"/>
              </a:ext>
            </a:extLst>
          </p:cNvPr>
          <p:cNvSpPr txBox="1"/>
          <p:nvPr/>
        </p:nvSpPr>
        <p:spPr>
          <a:xfrm>
            <a:off x="0" y="183446"/>
            <a:ext cx="12001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Организаторы работ – это пакеты программ, предназначенные для автоматизации процедур планирования, использования различных ресурсов, как отдельного человека, так и всей фирмы или ее структурных подразделений.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управления базами данных(СУБД) – предназначены для автоматизации процедур создания, хранения и извлечения электронных данных(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dBase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Paradox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MS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Oracle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Пакеты программ мультимедиа предназначены для использования ПЭ ВМ для отображения и обработки аудио-видео информации. </a:t>
            </a:r>
          </a:p>
          <a:p>
            <a:pPr marL="342900" lvl="0" indent="-342900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Программы распознавания символов – предназначены для перевода графического изображения букв и цифр в ASCH-коды этих символов.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Финансовые программы – предназначены для ведения различных финансов, автоматизации бухгалтерского учета малых и крупных фирм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Интегрированные пакеты программ – по количеству наименований продуктов немногочисленная, но довольно мощная и активно развивается(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Flame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Officce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78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C7DA32-13AD-4062-97BD-D1B2AE873C85}"/>
              </a:ext>
            </a:extLst>
          </p:cNvPr>
          <p:cNvSpPr txBox="1"/>
          <p:nvPr/>
        </p:nvSpPr>
        <p:spPr>
          <a:xfrm>
            <a:off x="723900" y="0"/>
            <a:ext cx="8191500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Этапы разработки программного продукта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644CD-9D31-481F-A67F-7F1CD6412A48}"/>
              </a:ext>
            </a:extLst>
          </p:cNvPr>
          <p:cNvSpPr txBox="1"/>
          <p:nvPr/>
        </p:nvSpPr>
        <p:spPr>
          <a:xfrm>
            <a:off x="-400050" y="1111666"/>
            <a:ext cx="12268200" cy="4243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indent="450215" algn="just">
              <a:spcAft>
                <a:spcPts val="0"/>
              </a:spcAft>
            </a:pPr>
            <a:r>
              <a:rPr lang="ru-RU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настоящее время при разработке сложного программного обеспечения обычно используют одну из двух технологий: </a:t>
            </a:r>
            <a:r>
              <a:rPr lang="ru-RU" sz="24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структурное программирование </a:t>
            </a:r>
            <a:r>
              <a:rPr lang="ru-RU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или </a:t>
            </a:r>
            <a:r>
              <a:rPr lang="ru-RU" sz="2400" b="1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обьектно</a:t>
            </a:r>
            <a:r>
              <a:rPr lang="ru-RU" sz="24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-ориентированное</a:t>
            </a:r>
            <a:r>
              <a:rPr lang="ru-RU" sz="24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программирование.</a:t>
            </a:r>
          </a:p>
          <a:p>
            <a:pPr marL="449580" indent="450215" algn="ctr">
              <a:spcAft>
                <a:spcPts val="375"/>
              </a:spcAft>
            </a:pPr>
            <a:r>
              <a:rPr lang="ru-RU" sz="2400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Этапы разработки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50215" algn="just">
              <a:spcAft>
                <a:spcPts val="0"/>
              </a:spcAft>
            </a:pPr>
            <a:r>
              <a:rPr lang="ru-RU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Можно выделить следующие этапы: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50215" algn="just">
              <a:spcAft>
                <a:spcPts val="0"/>
              </a:spcAft>
            </a:pPr>
            <a:r>
              <a:rPr lang="ru-RU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Постановка и анализ задачи, определение требований;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50215" algn="just">
              <a:spcAft>
                <a:spcPts val="0"/>
              </a:spcAft>
            </a:pPr>
            <a:r>
              <a:rPr lang="ru-RU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Проектирование, разработка, написание кода;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50215" algn="just">
              <a:spcAft>
                <a:spcPts val="0"/>
              </a:spcAft>
            </a:pPr>
            <a:r>
              <a:rPr lang="ru-RU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Тестирование, отладка и оценка качества;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50215" algn="just">
              <a:spcAft>
                <a:spcPts val="0"/>
              </a:spcAft>
            </a:pPr>
            <a:r>
              <a:rPr lang="ru-RU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Документирование.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50215" algn="just">
              <a:spcAft>
                <a:spcPts val="0"/>
              </a:spcAft>
            </a:pPr>
            <a:r>
              <a:rPr lang="ru-RU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Внедрение и сопровождение.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50215" algn="just">
              <a:lnSpc>
                <a:spcPct val="150000"/>
              </a:lnSpc>
              <a:spcAft>
                <a:spcPts val="0"/>
              </a:spcAft>
            </a:pP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154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1003</Words>
  <Application>Microsoft Office PowerPoint</Application>
  <PresentationFormat>Широкоэкранный</PresentationFormat>
  <Paragraphs>66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KittyN</dc:creator>
  <cp:lastModifiedBy>KittyN</cp:lastModifiedBy>
  <cp:revision>1</cp:revision>
  <dcterms:created xsi:type="dcterms:W3CDTF">2022-01-11T12:30:37Z</dcterms:created>
  <dcterms:modified xsi:type="dcterms:W3CDTF">2022-01-11T12:50:39Z</dcterms:modified>
</cp:coreProperties>
</file>