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2F1FF-8A74-40E8-ABB2-C95066CF6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9F6DB-EEF1-478C-9CAA-7EF7ED8A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4B7AE-7284-4A31-99BE-F3FF84A1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FF1FBB-074C-4EA0-9A4A-0433E487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99582F-B83D-4FF5-836C-AE917D21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C624-350D-4809-B581-5860D7E4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5FC9A1-C095-4275-90DC-37E5334AD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A9A95-6E65-4941-9944-E355532B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AF3C2-A4D2-4879-9FE9-D52F1507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6E920C-5D6E-4B32-BB04-6D82EF87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3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722A90-2C0A-4B03-8915-4EF158F56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54A7E-9C44-4477-AA48-980B913EB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E4D25B-4AB4-442B-BA38-D1F69BD3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D7B26-5A9E-4BF2-8A57-BA51AA3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F47718-BCFD-4F12-8A9F-58E3780F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1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4CDD4-A119-4203-9D0A-51262309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D1326-5939-409A-AFBA-FEEE8A04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CCB0D-A2E1-4969-AAE2-90C3EC8F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0350C-9472-4D6F-BE9B-AF5781C2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4187D-3C0F-4B96-B5EA-FA7068ED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1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8B497-45B3-470C-8E3A-BC7044A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35B88B-0BA3-4237-B29F-59239A31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06993E-5634-4BC2-AFF3-6D0C0145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BCDAE-043A-4CE0-B924-2D7114CA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5F88CA-2D9A-46C3-8C5E-85C42582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6C9CD-54A3-464B-BABD-6EA2450C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19DF5E-ADE2-4147-9F43-0554EA505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646DA5-88D9-40D6-A783-45F3236C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4F570-CAEA-4301-8C79-42BE09E9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79AC88-DA73-4255-9D0D-F192FE39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D3B00A-6F19-4E07-9710-E35D7A26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1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865AD-37A7-45EC-ABAA-4B8B72B2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313C51-941E-4565-91B2-40C324F8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9472E0-9179-488D-A978-D85D1D22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2033CA-1D2C-423A-9BD8-53DE4774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AA3351-3446-4EB8-A92B-4C9F53FE8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D81CE6-5688-4B4C-919A-F608F2C8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35C621-E89B-480F-BF2C-2E89B8D4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37374D-BF3B-4653-AA93-C5F72F7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08DF1-06B8-4DB7-BB1C-CAEF64EA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632DA7-BB69-4F55-86C5-B1D1438F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A140C6-52F9-4C24-877F-473EFC01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2A92281-1917-487B-8738-FC2355D3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A2A1AE-3A2D-4AE2-9C81-82AE63C0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638196-C27C-4F02-8240-E424D59C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985CE-343C-4C25-87B8-9537CA7C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E6D2-D560-46DE-9C65-A991B9A4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AD209-927F-498B-9D6A-FBD0148AE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064175-472E-4BDB-B815-6FE55623D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5B07BE-949C-4AD6-AD17-DB4A3551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17F3F5-E4DC-4BF4-AA2A-8029B843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5D07AA-0ADC-49B5-901A-BF2A7BE2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44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73CC1-603F-4404-ABAE-6E6CC55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AEA91B-2D72-4736-AAEB-FD9B2172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0056A3-302D-4516-A232-5F5E20F9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3C8935-1680-4346-BD9B-EE8DFD41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1256F9-9C8D-48CC-B14E-831523D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D7881-BEA5-423E-916B-9C85D460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5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88293-1969-4266-B978-6FF2A5D4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2B96DC-7453-4BA7-898B-48884B02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CFE573-4B6D-4CA4-A5AC-634AA725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7BFAB-D5FD-4949-80B5-F8BBFDBF9C2D}" type="datetimeFigureOut">
              <a:rPr lang="ru-RU" smtClean="0"/>
              <a:t>13.01.2022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F6D52-096F-48E4-B5EE-760C78C28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8D0B1-F7C3-480E-8DAF-168D4FA16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AA23-E7FB-4629-A6C4-413542642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3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taskbook.com/" TargetMode="External"/><Relationship Id="rId2" Type="http://schemas.openxmlformats.org/officeDocument/2006/relationships/hyperlink" Target="http://pascalabc.net/stati-po-pascalabc-net/28-meryaem-proizvoditelnost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t.mmcs.sfedu.ru/wiki/%D0%A1%D1%82%D1%80%D0%B0%D0%BD%D0%B8%D1%86%D0%B0_%D0%BA%D1%83%D1%80%D1%81%D0%B0_%D0%9E%D1%81%D0%BD%D0%BE%D0%B2%D1%8B_%D0%BF%D1%80%D0%BE%D0%B3%D1%80%D0%B0%D0%BC%D0%BC%D0%B8%D1%80%D0%BE%D0%B2%D0%B0%D0%BD%D0%B8%D1%8F" TargetMode="External"/><Relationship Id="rId2" Type="http://schemas.openxmlformats.org/officeDocument/2006/relationships/hyperlink" Target="http://mmcs.sfedu.ru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pascalabc.net/ssyilki-dlya-skachivaniya" TargetMode="External"/><Relationship Id="rId4" Type="http://schemas.openxmlformats.org/officeDocument/2006/relationships/hyperlink" Target="http://sunschool.mmcs.sfedu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ascalabc.net/litsenzionnoe-soglasheni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scalabcnet.github.io/mydoc_progr_styles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7461D4-EAB0-48FE-87F7-DA18A0F76922}"/>
              </a:ext>
            </a:extLst>
          </p:cNvPr>
          <p:cNvSpPr txBox="1"/>
          <p:nvPr/>
        </p:nvSpPr>
        <p:spPr>
          <a:xfrm>
            <a:off x="393895" y="159993"/>
            <a:ext cx="11577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Языки программирования классификация и характеристика. Алфавит и словарь языка. Среда программирования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5B236-6FBF-42A8-8159-FAF0C7F1A36A}"/>
              </a:ext>
            </a:extLst>
          </p:cNvPr>
          <p:cNvSpPr txBox="1"/>
          <p:nvPr/>
        </p:nvSpPr>
        <p:spPr>
          <a:xfrm>
            <a:off x="84406" y="1113416"/>
            <a:ext cx="1188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Язык программирования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— язык (знаковая система), предназначенный для записи компьютерных программ. Язык программирования определяет набор лексических, синтаксических и семантических правил, определяющих внешний вид программы и действия, которые выполнит исполнитель (обычно — ЭВМ) под её управлением. 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6108-4E08-49C8-82E3-28E18DD4E0F7}"/>
              </a:ext>
            </a:extLst>
          </p:cNvPr>
          <p:cNvSpPr txBox="1"/>
          <p:nvPr/>
        </p:nvSpPr>
        <p:spPr>
          <a:xfrm>
            <a:off x="77372" y="2805502"/>
            <a:ext cx="11894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Существуют различные классификации языков программирования. делят на языки </a:t>
            </a:r>
            <a:r>
              <a:rPr lang="ru-RU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низкого и высокого уровня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C27F6-A51E-42A9-B4D8-D60083EF48EA}"/>
              </a:ext>
            </a:extLst>
          </p:cNvPr>
          <p:cNvSpPr txBox="1"/>
          <p:nvPr/>
        </p:nvSpPr>
        <p:spPr>
          <a:xfrm>
            <a:off x="148883" y="3945988"/>
            <a:ext cx="11751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языкам программирования </a:t>
            </a:r>
            <a:r>
              <a:rPr lang="ru-RU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высокого уровня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относят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Фортран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(переводчик формул),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Алгол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Кобол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(коммерческий язык – используется, в первую очередь, для программирования экономических задач),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Паскаль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Бейсик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Пролог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и т.д.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4EE3C-9490-4D1E-A0E8-4FAA60864D97}"/>
              </a:ext>
            </a:extLst>
          </p:cNvPr>
          <p:cNvSpPr txBox="1"/>
          <p:nvPr/>
        </p:nvSpPr>
        <p:spPr>
          <a:xfrm>
            <a:off x="-211015" y="-125820"/>
            <a:ext cx="11802794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Генерация эффективного кода для платформы .NET.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совместимость с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Delphi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u="none" strike="noStrike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Высокая скорость выполнения программ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доступа к огромному количеству .NET-библиотек от контейнерных классов до средств работы с сетью.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Среда разработки с встроенным отладчиком, обеспечивающая подсказки по коду, переход к определению и реализации подпрограммы, шаблоны кода,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автоформатирование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кода.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Встроенный в среду разработки дизайнер форм для быстрого создания оконных приложений.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Простые и эффективные графические библиотеки (растровая, векторная и трёхмерная) для создания простых визуализаций и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анимаций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Средства параллельного программирования в виде директив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OpenMP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Встроенный электронный задачник </a:t>
            </a:r>
            <a:r>
              <a:rPr lang="ru-RU" sz="2400" u="none" strike="noStrike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Programming</a:t>
            </a:r>
            <a:r>
              <a:rPr lang="ru-RU" sz="2400" u="none" strike="noStrike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sz="2400" u="none" strike="noStrike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Taskbook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Модули исполнителей Робот и Чертежник, используемых в школьной информатике.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Механизм проверяемых заданий, обеспечивающий автоматическую постановку и проверку заданий.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запуска консольного компилятора под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современных версиях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возможность встраивания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редактор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Geany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68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9B337-A97C-4DED-83A5-FD7CD6EFCB85}"/>
              </a:ext>
            </a:extLst>
          </p:cNvPr>
          <p:cNvSpPr txBox="1"/>
          <p:nvPr/>
        </p:nvSpPr>
        <p:spPr>
          <a:xfrm>
            <a:off x="0" y="341599"/>
            <a:ext cx="1174652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является совместной разработкой российских и немецких программистов. В России центр разработки находится в </a:t>
            </a:r>
            <a:r>
              <a:rPr lang="ru-RU" sz="2400" u="none" strike="noStrike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институте математики, механики и компьютерных наук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Южного федерального университета.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активно используется в ряде средних и высших учебных заведений России и ближнего зарубежья. Так, на мехмате Южного федерального университета он используется для обучения 1 курса направления Фундаментальная информатика и информационные технологии в курсе </a:t>
            </a:r>
            <a:r>
              <a:rPr lang="ru-RU" sz="2400" u="none" strike="noStrike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Основы программирования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для обучения школьников в одной из самых больших в России </a:t>
            </a:r>
            <a:r>
              <a:rPr lang="ru-RU" sz="2400" u="none" strike="noStrike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Детской компьютерной школе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Простота, современные возможности, свободный код — вот главные достоинства 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Ссылки для скачивания </a:t>
            </a:r>
            <a:r>
              <a:rPr lang="ru-RU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http://pascalabc.net/ssyilki-dlya-skachivaniya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9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AE1DB-D510-46A7-959E-C50A97E9FAFC}"/>
              </a:ext>
            </a:extLst>
          </p:cNvPr>
          <p:cNvSpPr txBox="1"/>
          <p:nvPr/>
        </p:nvSpPr>
        <p:spPr>
          <a:xfrm>
            <a:off x="165294" y="140739"/>
            <a:ext cx="1180631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Языки программирования также можно разделять на поколения: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языки первого поколения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машинно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–ориентированные с ручным управлением памяти на компьютерах первого поколения.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языки второго поколения</a:t>
            </a:r>
            <a:r>
              <a:rPr lang="ru-RU" sz="2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с мнемоническим представлением команд, так называемые автокоды.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языки третьего поколения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общего назначения, используемые для создания прикладных программ любого типа. Например, Бейсик, Кобол, Си и Паскаль.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языки четвертого поколения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усовершенствованные, разработанные для создания специальных прикладных программ, для управления базами данных.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 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языки программирования пятого поколения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языки декларативные,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объектно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–ориентированные и визуальные. Например, Пролог, ЛИСП (используется для построения программ с использованием методов искусственного интеллекта), Си++,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Basic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Delphi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3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36E6A9-EB0C-4FE4-90B2-6D51D57709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3" y="1068582"/>
            <a:ext cx="11634446" cy="531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942CDB-8C95-4520-B6F3-FDE851779683}"/>
              </a:ext>
            </a:extLst>
          </p:cNvPr>
          <p:cNvSpPr txBox="1"/>
          <p:nvPr/>
        </p:nvSpPr>
        <p:spPr>
          <a:xfrm>
            <a:off x="1125415" y="286602"/>
            <a:ext cx="81203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285750">
              <a:spcBef>
                <a:spcPts val="2250"/>
              </a:spcBef>
              <a:spcAft>
                <a:spcPts val="2250"/>
              </a:spcAft>
            </a:pPr>
            <a:r>
              <a:rPr lang="ru-RU" sz="2800" b="1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Классификация языков программирования</a:t>
            </a:r>
            <a:endParaRPr lang="ru-RU" sz="4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2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30C274-0C7C-4FF0-BFD9-6F589ED18B87}"/>
              </a:ext>
            </a:extLst>
          </p:cNvPr>
          <p:cNvSpPr txBox="1"/>
          <p:nvPr/>
        </p:nvSpPr>
        <p:spPr>
          <a:xfrm>
            <a:off x="207497" y="189303"/>
            <a:ext cx="118203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Алфавит языка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набор допустимых символов, которые можно использовать для записи программы. В алфавит языка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Pascal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входят латинские прописные буквы, латинские строчные буквы, арабские цифры и специальные символы. К специальным символам относятся знаки препинания, знак подчёркивания, круглые, квадратные и фигурные скобки, знаки арифметических действий и многое другое.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237ED-7CE8-4DDF-AE94-28EEFB0F5D5E}"/>
              </a:ext>
            </a:extLst>
          </p:cNvPr>
          <p:cNvSpPr txBox="1"/>
          <p:nvPr/>
        </p:nvSpPr>
        <p:spPr>
          <a:xfrm>
            <a:off x="164124" y="2409649"/>
            <a:ext cx="120278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Алфавит Паскаля составляют: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прописные и строчные буквы латинского алфавита: A, B, C…Y, Z, a, b, c,…y, z и знак подчеркивания;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десятичные цифры: 0, 1, 2, …9;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- 22 специальных символа: + - / * = &lt; &gt; . , : ; @ ‘ ( ) [ ] { } # $ ^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комбинации специальных символов, которые нельзя разделять пробелами, если они используются как знаки операций: := .. &lt;&gt; &lt;= &gt;= {} (* *).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Неделимые последовательности знаков алфавита образуют слова, отделенные друг от друга разделителями. Ими могут быть пробел, комментарий или символ конца строки.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Словарь Паскаля можно разделить на три группы слов: зарезервированные слова, стандартные идентификаторы и идентификаторы пользователя.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6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7962C-EC4A-4201-A1E8-0DB2FFD682C6}"/>
              </a:ext>
            </a:extLst>
          </p:cNvPr>
          <p:cNvSpPr txBox="1"/>
          <p:nvPr/>
        </p:nvSpPr>
        <p:spPr>
          <a:xfrm>
            <a:off x="180535" y="0"/>
            <a:ext cx="1183092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Зарезервированные слова (см таб.1) имеют фиксированное написание и навсегда определенный смысл. Они не могут изменяться программистом и их нельзя использовать в качестве имен для обозначения величин.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Идентификатор – имя (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установление соответствия объекта некоторому набору символов). Для обозначения определенных разработчиками языка функций, констант и т. д. служат стандартные идентификаторы, например,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т. д. В этом примере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вызывает функцию, которая возводит в квадрат данное число, 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корень квадратный из заданного числа. Пользователь может переопределить любой стандартный идентификатор, но чаще всего это приводит к ошибкам, поэтому на практике их используют без изменения. Идентификаторы пользователя – это те имена, которые дает сам программист. При записи программ нужно соблюдать общие правила написания идентификаторов: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Идентификатор начинается только с буквы или знака подчеркивания (исключение составляют специальные идентификаторы меток).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Идентификатор может состоять из букв, цифр и знака подчеркивания.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Максимальная длина – 127 символов, а значащими являются 63 символа.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При написании идентификаторов можно использовать прописные и строчные буквы. 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fontAlgn="base"/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 Между двумя идентификаторами должен стоять хотя бы один пробел.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8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717D2-33F2-4DA5-AC76-D482F02A2B0A}"/>
              </a:ext>
            </a:extLst>
          </p:cNvPr>
          <p:cNvSpPr txBox="1"/>
          <p:nvPr/>
        </p:nvSpPr>
        <p:spPr>
          <a:xfrm>
            <a:off x="165294" y="122144"/>
            <a:ext cx="11707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Служебные слова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это цепочки символов, которые рассматриваются как единые смысловые элементы с фиксированным значением.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C425C07-3A53-4E35-8464-6E184C8A6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88368"/>
              </p:ext>
            </p:extLst>
          </p:nvPr>
        </p:nvGraphicFramePr>
        <p:xfrm>
          <a:off x="165294" y="1192717"/>
          <a:ext cx="11834448" cy="3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9644">
                  <a:extLst>
                    <a:ext uri="{9D8B030D-6E8A-4147-A177-3AD203B41FA5}">
                      <a16:colId xmlns:a16="http://schemas.microsoft.com/office/drawing/2014/main" val="4292440560"/>
                    </a:ext>
                  </a:extLst>
                </a:gridCol>
                <a:gridCol w="3797580">
                  <a:extLst>
                    <a:ext uri="{9D8B030D-6E8A-4147-A177-3AD203B41FA5}">
                      <a16:colId xmlns:a16="http://schemas.microsoft.com/office/drawing/2014/main" val="3319103971"/>
                    </a:ext>
                  </a:extLst>
                </a:gridCol>
                <a:gridCol w="2503014">
                  <a:extLst>
                    <a:ext uri="{9D8B030D-6E8A-4147-A177-3AD203B41FA5}">
                      <a16:colId xmlns:a16="http://schemas.microsoft.com/office/drawing/2014/main" val="3916824682"/>
                    </a:ext>
                  </a:extLst>
                </a:gridCol>
                <a:gridCol w="3414210">
                  <a:extLst>
                    <a:ext uri="{9D8B030D-6E8A-4147-A177-3AD203B41FA5}">
                      <a16:colId xmlns:a16="http://schemas.microsoft.com/office/drawing/2014/main" val="857976154"/>
                    </a:ext>
                  </a:extLst>
                </a:gridCol>
              </a:tblGrid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Absolute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Абсолютный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Library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Библиотека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6106344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</a:rPr>
                        <a:t>And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Логическое И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Mod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Остаток от деления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830604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Array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Массив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Not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Логическое НЕ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5376243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Begin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Начало блока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Or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Логическое ИЛИ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555767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Case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Вариант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Of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Из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958843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Const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Константа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Object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Объект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54452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Div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Деление нацело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Procedure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Процедура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276940"/>
                  </a:ext>
                </a:extLst>
              </a:tr>
              <a:tr h="334487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Go to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Переход на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Program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Программа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8585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86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97B2252-78A8-4409-AA0F-B24C0559B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4049"/>
              </p:ext>
            </p:extLst>
          </p:nvPr>
        </p:nvGraphicFramePr>
        <p:xfrm>
          <a:off x="267872" y="239734"/>
          <a:ext cx="11788139" cy="5390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1350">
                  <a:extLst>
                    <a:ext uri="{9D8B030D-6E8A-4147-A177-3AD203B41FA5}">
                      <a16:colId xmlns:a16="http://schemas.microsoft.com/office/drawing/2014/main" val="1697800343"/>
                    </a:ext>
                  </a:extLst>
                </a:gridCol>
                <a:gridCol w="3782720">
                  <a:extLst>
                    <a:ext uri="{9D8B030D-6E8A-4147-A177-3AD203B41FA5}">
                      <a16:colId xmlns:a16="http://schemas.microsoft.com/office/drawing/2014/main" val="688217157"/>
                    </a:ext>
                  </a:extLst>
                </a:gridCol>
                <a:gridCol w="2493219">
                  <a:extLst>
                    <a:ext uri="{9D8B030D-6E8A-4147-A177-3AD203B41FA5}">
                      <a16:colId xmlns:a16="http://schemas.microsoft.com/office/drawing/2014/main" val="2628910177"/>
                    </a:ext>
                  </a:extLst>
                </a:gridCol>
                <a:gridCol w="3400850">
                  <a:extLst>
                    <a:ext uri="{9D8B030D-6E8A-4147-A177-3AD203B41FA5}">
                      <a16:colId xmlns:a16="http://schemas.microsoft.com/office/drawing/2014/main" val="159810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Do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Выполнять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Repeat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Повторять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65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Downto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Уменьшить до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String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Строка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35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Else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Иначе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Then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То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0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End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Конец блока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To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Увеличивая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266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File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Файл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Type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Тип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480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For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Для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Until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До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7602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Function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Функция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Uses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Использовать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799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If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Если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Var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Переменная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42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Interrupt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Прерывание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While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Пока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0158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Interface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Интерфейс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With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97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Label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Метка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Xor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780" marR="1778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Исключающее ИЛИ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685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27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217E0-10CA-40C9-9120-5541C66C7636}"/>
              </a:ext>
            </a:extLst>
          </p:cNvPr>
          <p:cNvSpPr txBox="1"/>
          <p:nvPr/>
        </p:nvSpPr>
        <p:spPr>
          <a:xfrm>
            <a:off x="131298" y="471780"/>
            <a:ext cx="11929403" cy="591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75"/>
              </a:spcAft>
            </a:pPr>
            <a:r>
              <a:rPr lang="ru-RU" sz="2000" b="1" kern="1800" dirty="0">
                <a:solidFill>
                  <a:srgbClr val="45454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программирования PascalABC.NET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XXI веке растёт спрос на языки программирования, позволяющие писать высокоуровневый код в лёгкой, компактной и понятной форме. Современные реализации языка Паскаль, такие как </a:t>
            </a:r>
            <a:r>
              <a:rPr lang="ru-RU" sz="20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здесь могут многое предложить.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это язык программирования Паскаль </a:t>
            </a:r>
            <a:r>
              <a:rPr lang="ru-RU" sz="20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нового поколения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сочетающий простоту классического языка Паскаль, ряд современных расширений и огромные возможности платформы </a:t>
            </a:r>
            <a:r>
              <a:rPr lang="ru-RU" sz="20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.NET. PascalABC.NET разрабатывается </a:t>
            </a:r>
            <a:r>
              <a:rPr lang="ru-RU" sz="2000" dirty="0">
                <a:solidFill>
                  <a:srgbClr val="007E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под свободной лицензией LGPLv3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первую очередь как </a:t>
            </a:r>
            <a:r>
              <a:rPr lang="ru-RU" sz="20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для сферы образования и научных исследований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 вбирает в себя лучшее, что предлагают другие современные языки, такие как C#, </a:t>
            </a:r>
            <a:r>
              <a:rPr lang="ru-RU" sz="20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Haskell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другие.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 включает бесплатную, </a:t>
            </a:r>
            <a:r>
              <a:rPr lang="ru-RU" sz="20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простую и мощную среду разработки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с подсказками по коду, </a:t>
            </a:r>
            <a:r>
              <a:rPr lang="ru-RU" sz="20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автоформатированием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образцами кода для начинающих. 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 – мощный язык с простым и логичным синтаксисом, хорошо понятным начинающим программистам. Это позволяет писать компактные, эффективные и понятные программы и делает данный язык </a:t>
            </a:r>
            <a:r>
              <a:rPr lang="ru-RU" sz="20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идеальным выбором для обучения современному программированию</a:t>
            </a:r>
            <a:r>
              <a:rPr lang="ru-RU" sz="20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 широком смысле: от учеников начальной школы до студентов профильных ИТ-направлений. Кроме того, он превосходно подходит как для создания консольных приложений малого и среднего размера, так и в качестве средства программирования «на каждый день».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4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4C26D5-6129-4AAD-8D9E-E3646D27C5DA}"/>
              </a:ext>
            </a:extLst>
          </p:cNvPr>
          <p:cNvSpPr txBox="1"/>
          <p:nvPr/>
        </p:nvSpPr>
        <p:spPr>
          <a:xfrm>
            <a:off x="110197" y="220666"/>
            <a:ext cx="119716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PascalABC.NET – </a:t>
            </a:r>
            <a:r>
              <a:rPr lang="ru-RU" sz="2400" b="1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мультипарадигменный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язык. На нём можно писать программы </a:t>
            </a:r>
            <a:r>
              <a:rPr lang="ru-RU" sz="2400" dirty="0">
                <a:solidFill>
                  <a:srgbClr val="007E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в разных стилях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ru-RU" sz="24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процедурном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объектном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объектно-ориентированном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sz="2400" b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функциональном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сочетать эти стили, что позволяет формировать различные образовательные траектории в зависимости от уровня и возраста обучаемых.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 PascalABC.NET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Ряд расширений языка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 числе которых оператор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внутриблочные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описания переменных,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автоопределение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типа при описании, встроенные множества произвольных типов,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строкам, упрощенный синтаксис модулей, методы в записях, операция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создания объектов, определение тел методов внутри классов, целые произвольной длины, многомерные динамические массивы.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l"/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Самые современные средства языков программирования: обобщенные классы и подпрограммы, интерфейсы, перегрузка операций, λ-выражения, исключения, сборка мусора, методы расширения, безымянные классы, </a:t>
            </a:r>
            <a:r>
              <a:rPr lang="ru-RU" sz="2400" dirty="0" err="1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автоклассы</a:t>
            </a:r>
            <a:r>
              <a:rPr lang="ru-RU" sz="24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93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1354</Words>
  <Application>Microsoft Office PowerPoint</Application>
  <PresentationFormat>Широкоэкранный</PresentationFormat>
  <Paragraphs>130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KittyN</dc:creator>
  <cp:lastModifiedBy>KittyN</cp:lastModifiedBy>
  <cp:revision>1</cp:revision>
  <dcterms:created xsi:type="dcterms:W3CDTF">2022-01-12T23:07:50Z</dcterms:created>
  <dcterms:modified xsi:type="dcterms:W3CDTF">2022-01-12T23:30:39Z</dcterms:modified>
</cp:coreProperties>
</file>