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25F13-3069-45AC-AA71-862771964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587C18-8131-4B56-B379-B0A08799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250CB-71C6-4F2E-9B6E-0AAD4701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8974A7-6F43-4E12-B5DA-75E41AE5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EF6CB-DAC4-442F-9C77-E8CD4918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3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0BD47-878B-48EC-B477-5EB5FB53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D961F-4C5B-41A3-AD3D-E50DAEB4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F5028F-E843-4F82-8043-0A18EBA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F92C9-8C27-4652-941F-82321BDA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C137D4-6DAE-4C57-89A1-1EB54DE8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84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D8D0E-4D03-485D-8A17-9470D09AD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7E12B0-106A-46EA-9D62-DBAEA225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1D22-F7E9-4AA1-A8B3-5C8F0F76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4B9EA-C0CA-40DF-BDAB-DFEBA916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1DEAB-840C-462D-BC07-CC7B6E27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02003-3DB3-4B4A-BF70-E9C5EA0C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BE322-710B-4810-86F4-63C58DE1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3B277-243A-45D4-BE3B-19C7D38A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960C5-2949-4B51-B6FC-6EA39777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A26FD-11A5-4540-9162-0F1118B0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4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69328-CD85-4F1C-9121-50CA6683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61DFD-94F9-49FA-8FE9-481F90905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B3A97-A517-45CE-AE6B-C49F994A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8467F-94F1-40D1-AB48-CFFC402F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A293F-C24A-455D-A551-076BF949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AB716-701C-41C3-A6E9-7906599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5B0F-97E8-4DFE-977A-C8F0B3D4E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2F73C1-53EB-4B86-83D0-14BA3EE4F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F72B59-207A-4B23-9D37-DA6F3127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CF9083-A549-49A5-92CD-8BDCEE49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D414F1-3B46-4EDB-8670-912A834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78B81-7F40-4C86-8ED6-588F386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986E2-0140-4D32-8822-238DFEEE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E723EB-52A0-4CB6-B119-115CE0E4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A1AAB-7573-4A8B-9B3C-359A04519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3D716A-FD8A-4D07-AB89-670A99553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9183A6-1CD3-4FA0-AACB-E2CAF482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1AA68F-E563-4B62-9280-CF32550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41B015-9D00-4952-8286-085077DD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20A91-3358-42E3-A325-A9C16A5E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E0C74-2343-40DE-B253-4BFDB2E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5BF2C-64F8-4BDD-84C5-AD4C2E26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32188-A447-4D22-B09B-C94E6582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8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3A365-749C-4A4A-AFEC-A49B3AF9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B51CEF-72D8-4EAE-AD9F-59D4FB91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CE6AF-1DD3-4190-AEFF-7B853B2E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0494B-4801-43C9-B9CA-DA528AC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D591A-65FA-4656-B8A7-184D7E27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B6A62-C6CD-4E1F-AAD3-303451CE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0A21E7-3584-4978-BB78-E11778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E37BC-8E1D-4DBE-913A-FD38460F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921FFF-D6AD-417B-881D-0823136A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87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F694B-3E66-4C61-AE94-5FCD41B3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DF936D-7B7D-444E-AEA4-5A3D12B2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E7ED2-A853-40DB-B4D0-C115B3E0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C375E5-94DF-4323-95A8-64D6E38F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96D81-3B77-4C8B-A43D-E6F1BA4A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D48D59-9A17-42C8-810B-6A5E3960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0BED1-2BEB-4417-9D2E-2BC0825C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083A7-A492-4720-A645-05B6FFD8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F2EF9-6125-4ECC-9ABA-02FBF72A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61FE-735A-4C52-A915-68FF0190D1D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D92EEA-2BF0-49C8-8424-33D1FC9FF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B26E3-8EA9-4E5A-AD54-EEDC57BD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1F3F-06EA-4CCC-BD24-9751A230E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bs-org.ru/wp-content/uploads/2016/09/1_11-15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labs-org.ru/wp-content/uploads/2016/09/2-9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A9308-F0D7-450A-8719-DAC42B8A9955}"/>
              </a:ext>
            </a:extLst>
          </p:cNvPr>
          <p:cNvSpPr txBox="1"/>
          <p:nvPr/>
        </p:nvSpPr>
        <p:spPr>
          <a:xfrm>
            <a:off x="3428999" y="146213"/>
            <a:ext cx="6098344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Типы данных и их классификация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19054-5394-4E2B-A827-BF3BC36604D2}"/>
              </a:ext>
            </a:extLst>
          </p:cNvPr>
          <p:cNvSpPr txBox="1"/>
          <p:nvPr/>
        </p:nvSpPr>
        <p:spPr>
          <a:xfrm>
            <a:off x="379826" y="668472"/>
            <a:ext cx="11619915" cy="553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данных в Паскале определяют возможные значения переменных, констант, выражений и функций. Они бывают встроенными и пользовательскими. Встроенные типы изначально присутствуют в языке программирования, а пользовательские создаются программистом.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способу представления и обработки типы данных бывают: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простые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структурированные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указатели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процедуры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3D805-42D4-4507-80D7-542C3CC0C3A0}"/>
              </a:ext>
            </a:extLst>
          </p:cNvPr>
          <p:cNvSpPr txBox="1"/>
          <p:nvPr/>
        </p:nvSpPr>
        <p:spPr>
          <a:xfrm>
            <a:off x="3372729" y="25846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4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описания константы в Паскале: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FFD08A-251A-4C63-893F-A015A8DE8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9" y="720131"/>
            <a:ext cx="5118196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:string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Вывод целых чисел">
            <a:hlinkClick r:id="rId2"/>
            <a:extLst>
              <a:ext uri="{FF2B5EF4-FFF2-40B4-BE49-F238E27FC236}">
                <a16:creationId xmlns:a16="http://schemas.microsoft.com/office/drawing/2014/main" id="{E80994BF-F827-4FB9-9AC1-A0D9221D95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3" y="3279456"/>
            <a:ext cx="6098343" cy="357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Вывод вещественных чисел">
            <a:hlinkClick r:id="rId4"/>
            <a:extLst>
              <a:ext uri="{FF2B5EF4-FFF2-40B4-BE49-F238E27FC236}">
                <a16:creationId xmlns:a16="http://schemas.microsoft.com/office/drawing/2014/main" id="{29A2A83F-30F2-4283-9B05-1E4E80B8DFB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6302"/>
            <a:ext cx="5931829" cy="3405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30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9E7B8E-148D-4C7F-825D-C0E0098FA459}"/>
              </a:ext>
            </a:extLst>
          </p:cNvPr>
          <p:cNvSpPr txBox="1"/>
          <p:nvPr/>
        </p:nvSpPr>
        <p:spPr>
          <a:xfrm>
            <a:off x="179362" y="206281"/>
            <a:ext cx="11820379" cy="184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1560"/>
              </a:lnSpc>
              <a:spcAft>
                <a:spcPts val="15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Целочисленный тип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Сюда входят несколько целочисленных типов, которые различаются диапазоном значений, количеством байт отведённых для их хранения и словом, с помощью которого объявляется тип.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6282E62-C1BD-4C18-828B-46A231F0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89459"/>
              </p:ext>
            </p:extLst>
          </p:nvPr>
        </p:nvGraphicFramePr>
        <p:xfrm>
          <a:off x="438149" y="2355637"/>
          <a:ext cx="11392778" cy="2668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369">
                  <a:extLst>
                    <a:ext uri="{9D8B030D-6E8A-4147-A177-3AD203B41FA5}">
                      <a16:colId xmlns:a16="http://schemas.microsoft.com/office/drawing/2014/main" val="707268545"/>
                    </a:ext>
                  </a:extLst>
                </a:gridCol>
                <a:gridCol w="5619670">
                  <a:extLst>
                    <a:ext uri="{9D8B030D-6E8A-4147-A177-3AD203B41FA5}">
                      <a16:colId xmlns:a16="http://schemas.microsoft.com/office/drawing/2014/main" val="2806022841"/>
                    </a:ext>
                  </a:extLst>
                </a:gridCol>
                <a:gridCol w="3279739">
                  <a:extLst>
                    <a:ext uri="{9D8B030D-6E8A-4147-A177-3AD203B41FA5}">
                      <a16:colId xmlns:a16="http://schemas.microsoft.com/office/drawing/2014/main" val="676042110"/>
                    </a:ext>
                  </a:extLst>
                </a:gridCol>
              </a:tblGrid>
              <a:tr h="378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в байтах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785303"/>
                  </a:ext>
                </a:extLst>
              </a:tr>
              <a:tr h="378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shortint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-128…127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122632"/>
                  </a:ext>
                </a:extLst>
              </a:tr>
              <a:tr h="378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-32 768…32 767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73760"/>
                  </a:ext>
                </a:extLst>
              </a:tr>
              <a:tr h="378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longint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-2 147 483 648…2 147 483 647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757640"/>
                  </a:ext>
                </a:extLst>
              </a:tr>
              <a:tr h="378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0…255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74066"/>
                  </a:ext>
                </a:extLst>
              </a:tr>
              <a:tr h="378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0…65 535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765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BA920B-0156-4E3B-B645-6C1C22B86461}"/>
              </a:ext>
            </a:extLst>
          </p:cNvPr>
          <p:cNvSpPr txBox="1"/>
          <p:nvPr/>
        </p:nvSpPr>
        <p:spPr>
          <a:xfrm>
            <a:off x="1600200" y="5808460"/>
            <a:ext cx="6098344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8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</a:t>
            </a: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8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D72278-F1B7-4EC8-9350-43A0C2D4FADF}"/>
              </a:ext>
            </a:extLst>
          </p:cNvPr>
          <p:cNvSpPr txBox="1"/>
          <p:nvPr/>
        </p:nvSpPr>
        <p:spPr>
          <a:xfrm>
            <a:off x="320040" y="168463"/>
            <a:ext cx="11665634" cy="542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 переменными этой категории можно выполнять все арифметические и логические операции за исключением деления (/), для него нужен вещественный тип. Также могут быть применены некоторые стандартные функции и процедуры.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Нужно иметь в виду, что при написании программ в паскале </a:t>
            </a:r>
            <a:r>
              <a:rPr lang="ru-RU" sz="2800" b="0" i="1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ru-RU" sz="2800" b="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 переводе с англ. целое) является наиболее часто используемым, так как диапазон значений наиболее востребуем. Если необходим более широкий диапазон, используется </a:t>
            </a:r>
            <a:r>
              <a:rPr lang="ru-RU" sz="2800" b="0" i="1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longint</a:t>
            </a:r>
            <a:r>
              <a:rPr lang="ru-RU" sz="2800" b="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переводе с англ. длинное целое). Тип </a:t>
            </a:r>
            <a:r>
              <a:rPr lang="ru-RU" sz="2800" b="0" i="1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</a:t>
            </a:r>
            <a:r>
              <a:rPr lang="ru-RU" sz="2800" b="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Паскале используется, когда нет необходимости работать с отрицательными значениями, то же самое касается и типа </a:t>
            </a:r>
            <a:r>
              <a:rPr lang="ru-RU" sz="2800" b="0" i="1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ru-RU" sz="2800" b="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(только диапазон значений здесь значительно больше).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32BF7F1-300B-43B3-9B16-D6914D60B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3" y="0"/>
            <a:ext cx="11451102" cy="620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Примеры того, как описываются (объявляются) переменные в Паскале:</a:t>
            </a: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a1;</a:t>
            </a:r>
            <a:endParaRPr lang="ru-RU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x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{целочисленный тип}</a:t>
            </a: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myname:string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//строковый тип</a:t>
            </a: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ru-RU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x:=1; y:=x+16;</a:t>
            </a:r>
            <a:endParaRPr lang="ru-RU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:='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Петр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ru-RU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',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', 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', y)</a:t>
            </a:r>
            <a:endParaRPr lang="ru-RU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имя: Петр, возраст: 17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КОММЕНТАРИИ В ПАСКАЛЕ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Обратите внимание на то, как используются комментарии в Паскале. В примере комментарии, т.е. служебный текст, который «не видим» для компилятора, заключаются в фигурные скобки. Обычно комментарии делаются программистами с целью пояснения фрагментов кода.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6E89B5C-C18B-42A7-AB56-7157F7E46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3418"/>
              </p:ext>
            </p:extLst>
          </p:nvPr>
        </p:nvGraphicFramePr>
        <p:xfrm>
          <a:off x="121920" y="2675925"/>
          <a:ext cx="11516531" cy="4038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601">
                  <a:extLst>
                    <a:ext uri="{9D8B030D-6E8A-4147-A177-3AD203B41FA5}">
                      <a16:colId xmlns:a16="http://schemas.microsoft.com/office/drawing/2014/main" val="2143153251"/>
                    </a:ext>
                  </a:extLst>
                </a:gridCol>
                <a:gridCol w="3014799">
                  <a:extLst>
                    <a:ext uri="{9D8B030D-6E8A-4147-A177-3AD203B41FA5}">
                      <a16:colId xmlns:a16="http://schemas.microsoft.com/office/drawing/2014/main" val="2710594770"/>
                    </a:ext>
                  </a:extLst>
                </a:gridCol>
                <a:gridCol w="2934404">
                  <a:extLst>
                    <a:ext uri="{9D8B030D-6E8A-4147-A177-3AD203B41FA5}">
                      <a16:colId xmlns:a16="http://schemas.microsoft.com/office/drawing/2014/main" val="211349940"/>
                    </a:ext>
                  </a:extLst>
                </a:gridCol>
                <a:gridCol w="2592727">
                  <a:extLst>
                    <a:ext uri="{9D8B030D-6E8A-4147-A177-3AD203B41FA5}">
                      <a16:colId xmlns:a16="http://schemas.microsoft.com/office/drawing/2014/main" val="404070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Память, байт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цифр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04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2.9e-39 … 1.7e38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6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1.5e-45 … 3.4e38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8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5.0e-324 …1.7e308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45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… 1.1e493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20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-9.2e63 … (9.2e63)-1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ru-RU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5930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044C516-8DE1-40AE-A817-35FD8D31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700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Вещественный тип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Вещественные числа в Паскале и вообще в программировании — это название дробных чисел.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 Паскале — наиболее часто используемый из вещественных типов.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3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B1EE0-58B3-4565-AD32-0E2B2DC5D5D8}"/>
              </a:ext>
            </a:extLst>
          </p:cNvPr>
          <p:cNvSpPr txBox="1"/>
          <p:nvPr/>
        </p:nvSpPr>
        <p:spPr>
          <a:xfrm>
            <a:off x="291318" y="4793"/>
            <a:ext cx="11609363" cy="2834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1560"/>
              </a:lnSpc>
              <a:spcAft>
                <a:spcPts val="1500"/>
              </a:spcAf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Логический тип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Переменная, имеющая логический тип данных может принимать всего два значения: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(истина) и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(ложь). Здесь истине соответствует значение 1, а ложь тождественная нулю. Объявить булеву переменную можно так: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A: </a:t>
            </a: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 данными этого типа могут выполняться операции сравнения и логические операции: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4786F-90EA-45DD-9DC1-05195AABC93D}"/>
              </a:ext>
            </a:extLst>
          </p:cNvPr>
          <p:cNvSpPr txBox="1"/>
          <p:nvPr/>
        </p:nvSpPr>
        <p:spPr>
          <a:xfrm>
            <a:off x="259080" y="2533274"/>
            <a:ext cx="11932920" cy="4414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1560"/>
              </a:lnSpc>
              <a:spcAft>
                <a:spcPts val="1500"/>
              </a:spcAf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Символьный тип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Символьный тип данных – это совокупность символов, используемых в том или ином компьютере. Переменная данного типа принимает значение одного из этих символов, занимает в памяти компьютера 1 байт. Слово 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определяет величину данного типа. Существует несколько способов записать символьную переменную (или константу):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как одиночный символ, заключенный в апострофы: ‘W’, ‘V’, ‘п’;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указав код символа, значение которого должно находиться в диапазоне от 0 до 255.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tabLst>
                <a:tab pos="457200" algn="l"/>
              </a:tabLs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при помощи конструкции ^K, где K – код управляющего символа. Значение K должно быть на 64 больше кода соответствующего управляющего символа.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величинам символьного типа данных применимы операции отношения и следующие функции: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5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4BC43-E6E4-4857-AD5D-06EA755BBE6B}"/>
              </a:ext>
            </a:extLst>
          </p:cNvPr>
          <p:cNvSpPr txBox="1"/>
          <p:nvPr/>
        </p:nvSpPr>
        <p:spPr>
          <a:xfrm>
            <a:off x="207498" y="265112"/>
            <a:ext cx="11750040" cy="6286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1560"/>
              </a:lnSpc>
              <a:spcAft>
                <a:spcPts val="15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Строковый тип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Строка в Паскале представляет собой последовательность символов заключенных в апострофы, и обозначается словом </a:t>
            </a:r>
            <a:r>
              <a:rPr lang="ru-RU" sz="28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Число символов (длина строки) должно не превышать 255. Если длину строки не указывать, то она автоматически определиться в 255 символов. Общий вид объявления строковой переменной выглядит так: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ru-RU" sz="2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имя_переменной</a:t>
            </a:r>
            <a:r>
              <a:rPr lang="ru-RU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&gt;: </a:t>
            </a:r>
            <a:r>
              <a:rPr lang="ru-RU" sz="2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ru-RU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[&lt;длина строки&gt;];</a:t>
            </a:r>
            <a:endParaRPr lang="ru-RU" sz="2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символ в строке имеет свой индекс (номер). Индекс первого байта – 0, но в нем храниться не первый символ, а длина всей строки, из чего следует, что переменная этого типа будет занимать на 1 байт больше числа переменных в ней. Номер первого символа – 1, например, если мы имеем строку S=‘</a:t>
            </a:r>
            <a:r>
              <a:rPr lang="ru-RU" sz="28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stroka</a:t>
            </a:r>
            <a:r>
              <a:rPr lang="ru-RU" sz="2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’, то S[1]=s;. В одном из следующих уроков строковый тип данных будет рассмотрен подробнее.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0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97AFA-E9A8-4D86-92F8-A2EE3119B2DD}"/>
              </a:ext>
            </a:extLst>
          </p:cNvPr>
          <p:cNvSpPr txBox="1"/>
          <p:nvPr/>
        </p:nvSpPr>
        <p:spPr>
          <a:xfrm>
            <a:off x="221565" y="166398"/>
            <a:ext cx="11721905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Перечисляемый тип данных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Перечисляемый тип данных представляет собой некоторое ограниченное количество идентификаторов. Эти идентификаторы заключаются в круглые скобки, и отделяются друг от друга запятыми.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Day=(Monday, Tuesday, Wednesday, Thursday, Friday, Saturday, Sunday);</a:t>
            </a:r>
            <a:endParaRPr lang="ru-RU" sz="2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A: </a:t>
            </a: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fontAlgn="base">
              <a:spcAft>
                <a:spcPts val="600"/>
              </a:spcAft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Переменная A может принимать лишь значения определенные в разделе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Также можно объявить переменную перечисляемого типа в разделе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A: (</a:t>
            </a: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Monday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Tuesday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данному типу применимы операции отношения, при этом заранее определенно, что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Monday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Tuesday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Wednesday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т. д. Также можно применять функции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процедуры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 использовать операцию присваивания: </a:t>
            </a:r>
            <a:r>
              <a:rPr lang="ru-RU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A:=Tuesday;</a:t>
            </a:r>
            <a:endParaRPr lang="ru-RU" sz="2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0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1B8D7-95B2-435B-8107-51B9863E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" y="0"/>
            <a:ext cx="11591777" cy="65350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Интервальный тип данных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Когда необходимо задать какой то диапазон значений, то в таких ситуациях применяется интервальный тип данных. Для объявления используется конструкция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m..n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где m – минимальное (начальное) значение, а n – максимально (конечное); здесь m и n являются константами, которые могут быть целого, символьного, перечисляемого или логического типа. Описываться величины интервального типа могут как в разделе типов, так и в разделе описания переменных.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вид: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&lt;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имя_типа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= &lt;мин. значение&gt;..&lt;макс. значение&gt;;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1..36;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Константы в Паскале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Зачастую в программе заранее известно, что переменная будет принимать какое-то конкретное значение и не менять его на протяжении выполнения всей программы. В таком случае необходимо использовать константу.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Объявление константы в Паскале происходит до объявления переменных (до служебного слова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выглядит следующим образом: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3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1080</Words>
  <Application>Microsoft Office PowerPoint</Application>
  <PresentationFormat>Широкоэкранный</PresentationFormat>
  <Paragraphs>109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KittyN</dc:creator>
  <cp:lastModifiedBy>KittyN</cp:lastModifiedBy>
  <cp:revision>3</cp:revision>
  <dcterms:created xsi:type="dcterms:W3CDTF">2022-01-24T02:47:51Z</dcterms:created>
  <dcterms:modified xsi:type="dcterms:W3CDTF">2022-01-24T04:10:38Z</dcterms:modified>
</cp:coreProperties>
</file>