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0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D712B-9DBE-45A5-95FA-B2948C919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7929F4F-1238-4EA2-9D33-9BF7E3DB4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1F993E-2303-4832-A035-1010A44B2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8029-60E4-4776-876F-7DB31CA407CC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732A08-3CEA-415F-8B25-C692324C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8CAD42-0FF5-4A0C-92F4-5B07E4337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E533C-F869-457C-958D-826C99F620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0535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F904CC-D497-45E7-BAFC-F50631E9E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15269B2-3743-4CD4-8045-D55364613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A2DAA3-B3C1-41F6-AB1D-4904EAEB8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8029-60E4-4776-876F-7DB31CA407CC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579B7D-AE85-467D-BE31-F2E48FB3A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EFA592-F651-4199-8B87-57A1CB2AE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E533C-F869-457C-958D-826C99F620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668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EAD6EEB-52B1-4951-B579-424215D5F8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03D9F88-A717-41B4-9FC3-92E67912F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52061A-24F9-4A78-A079-E2BCC55AC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8029-60E4-4776-876F-7DB31CA407CC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99BE0D-000D-4654-85C5-EDFF32F9A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1AB461-A078-4A72-AB2B-BEE15F75B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E533C-F869-457C-958D-826C99F620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4771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B2533C-1699-4A1E-8F03-1B2F738AB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4B8FFE-5E62-402D-9F86-F8EEEC3C4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52EB66-8125-4B79-84B0-0CF696559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8029-60E4-4776-876F-7DB31CA407CC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C43CCD-7844-4569-84C1-16929FADB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FFC497-779D-4DBE-99D3-50D80AD81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E533C-F869-457C-958D-826C99F620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061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5A1E20-6AA0-4771-8F9F-BA522EE74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3E3FED-13F4-4C5F-9625-54EC15CD6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CBDEF0-968F-4551-A9D5-7C5C115C3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8029-60E4-4776-876F-7DB31CA407CC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A718A9-BBFE-4432-9D4B-63A480B97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0AC727-30E5-4884-A30B-2D8FED402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E533C-F869-457C-958D-826C99F620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2078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24A59A-80CE-4C86-8DDC-EE7862C42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DF8E30-5CEE-4025-87F5-B1B540723C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18C7EE3-7D18-4C54-8E4F-D5EA8C96D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D189386-FCED-4E3A-B256-9DD30D18D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8029-60E4-4776-876F-7DB31CA407CC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2F2234D-E4CD-4CFC-BB88-FAE1F3DAA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17CA06-8F25-442E-A7AA-C3561D726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E533C-F869-457C-958D-826C99F620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747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13A6DD-451B-4C36-B07C-A56B89E59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C98666-5FED-4375-8BE7-6AA183895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E568A4F-02AC-4370-8469-D5D095335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F2B126A-10F8-4920-B444-AF89107800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8D7C27F-A94D-4720-B219-113A49AE73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641E512-C58A-47D5-A813-5B0405170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8029-60E4-4776-876F-7DB31CA407CC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4DE7A38-45D5-454F-A832-2D56BD5F0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9950C52-DE9B-4634-8B48-7ED65758A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E533C-F869-457C-958D-826C99F620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4869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6637ED-07DB-4CC7-B857-161E3B2F0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BF7CCFF-9113-4436-AB71-E48369D04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8029-60E4-4776-876F-7DB31CA407CC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965DD59-C9FC-4BBE-99F0-66E244B9D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2043864-E858-48D6-8F22-33CE5F12E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E533C-F869-457C-958D-826C99F620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8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9B24C43-F47A-46F1-AFBD-EA2EFF4BC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8029-60E4-4776-876F-7DB31CA407CC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883B696-4971-4BC6-BAFA-83048A72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E9435BE-B461-4421-8B77-EC3FD5A70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E533C-F869-457C-958D-826C99F620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3569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42FE9B-15E4-4479-B31F-30ACC77E1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7698E8-CE1D-4F60-B12F-629671CD6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DB93EF-8EA0-486C-94E4-CF2F9BE66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2D60598-98B4-4A12-9E2C-B5FDDA8AA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8029-60E4-4776-876F-7DB31CA407CC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DE115A9-B461-46C9-BC81-B2572A7C9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1C83D8-F170-42D7-9F53-B2F076152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E533C-F869-457C-958D-826C99F620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46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B5A9D4-C17B-4C56-87AA-0BD620639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102B36D-7055-4B0E-8A69-18BAD4BA66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554840F-EF0E-472B-B9F0-6430178D2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E399FE-1D1F-4D0C-9DD6-55A5F505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8029-60E4-4776-876F-7DB31CA407CC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918C0F-E861-41AA-AAB5-E3BB775AE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D774BB9-B1AD-40BF-B90A-52B6016CC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E533C-F869-457C-958D-826C99F620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828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87660D-19E3-4C36-B3DF-8DDC8AAC0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B9A4B5-B487-46E6-812B-150279DA4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A6E76D-5E0B-48C9-B010-E820A52925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78029-60E4-4776-876F-7DB31CA407CC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97D1C3-7800-4C16-9258-DDC48764A0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287F3E-1EF3-48E6-B1F3-DCBF1D55EE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E533C-F869-457C-958D-826C99F620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5827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http://informatics-lesson.ru/logic/index.php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BBF3CA-D0D9-476B-96AC-A8E4D26711ED}"/>
              </a:ext>
            </a:extLst>
          </p:cNvPr>
          <p:cNvSpPr txBox="1"/>
          <p:nvPr/>
        </p:nvSpPr>
        <p:spPr>
          <a:xfrm>
            <a:off x="450165" y="0"/>
            <a:ext cx="10832123" cy="460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Вещественные типы данных.  Выражения и операции</a:t>
            </a:r>
            <a:endParaRPr lang="ru-RU" sz="20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9DAFC51-C091-4990-8161-B6C0BBD9A1D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641838"/>
            <a:ext cx="11858234" cy="257966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42F18A1C-491F-413D-BB75-1F0A25E31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412043"/>
              </p:ext>
            </p:extLst>
          </p:nvPr>
        </p:nvGraphicFramePr>
        <p:xfrm>
          <a:off x="450165" y="3636499"/>
          <a:ext cx="7102362" cy="27392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391">
                  <a:extLst>
                    <a:ext uri="{9D8B030D-6E8A-4147-A177-3AD203B41FA5}">
                      <a16:colId xmlns:a16="http://schemas.microsoft.com/office/drawing/2014/main" val="410012996"/>
                    </a:ext>
                  </a:extLst>
                </a:gridCol>
                <a:gridCol w="7029971">
                  <a:extLst>
                    <a:ext uri="{9D8B030D-6E8A-4147-A177-3AD203B41FA5}">
                      <a16:colId xmlns:a16="http://schemas.microsoft.com/office/drawing/2014/main" val="33538966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" marR="9525" marT="9525" marB="95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var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R:Real;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D:Double;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</a:rPr>
                        <a:t>Si:Single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;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</a:rPr>
                        <a:t>Ex:Extended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;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</a:rPr>
                        <a:t>Co:Comp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;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572133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6D5A168A-AD4E-4E3F-A3AA-9DB587493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780" y="3067113"/>
            <a:ext cx="8705386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Пример объявления вещественных переменных: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018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04B0D70-7268-49DE-A2B3-F86DEA08C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705" y="22787"/>
            <a:ext cx="11760590" cy="34774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28528" rIns="91440" bIns="10632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3E3E3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Выражения и операции отношения</a:t>
            </a:r>
            <a:endParaRPr kumimoji="0" lang="ru-RU" altLang="ru-RU" sz="2400" b="1" i="0" u="none" strike="noStrike" cap="none" normalizeH="0" baseline="0" dirty="0">
              <a:ln>
                <a:noFill/>
              </a:ln>
              <a:solidFill>
                <a:srgbClr val="1F4D78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Выражение, состоящее из операндов, связанных операцией отношения, называется выражением отношения.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Две операции отношения 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1203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=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и 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1203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&lt;&gt;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применяются ко всем типам, остальные - к операндам простого типа и к строкам.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Операции отношения, путем сравнения двух операндов, позволяют определить истинно 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1203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true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 или ложно 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1203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1203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false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1203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значение выражения.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1" name="Рисунок 2">
            <a:extLst>
              <a:ext uri="{FF2B5EF4-FFF2-40B4-BE49-F238E27FC236}">
                <a16:creationId xmlns:a16="http://schemas.microsoft.com/office/drawing/2014/main" id="{8F20F6E5-BC91-4D8E-999C-96B70C127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48" y="3429000"/>
            <a:ext cx="8294737" cy="329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DA9C41D6-A74A-4577-A51B-513E2ABCB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38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425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1D073D-ED3A-4B58-8C82-919AC62A66E6}"/>
              </a:ext>
            </a:extLst>
          </p:cNvPr>
          <p:cNvSpPr txBox="1"/>
          <p:nvPr/>
        </p:nvSpPr>
        <p:spPr>
          <a:xfrm>
            <a:off x="178776" y="0"/>
            <a:ext cx="11834447" cy="4360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ts val="1800"/>
              </a:spcBef>
              <a:spcAft>
                <a:spcPts val="840"/>
              </a:spcAft>
            </a:pPr>
            <a:r>
              <a:rPr lang="ru-RU" sz="2400" b="1" dirty="0">
                <a:solidFill>
                  <a:srgbClr val="3E3E3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Логические выражения и операции</a:t>
            </a:r>
            <a:endParaRPr lang="ru-RU" sz="2400" b="1" dirty="0">
              <a:solidFill>
                <a:srgbClr val="1F4D78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spcAft>
                <a:spcPts val="840"/>
              </a:spcAft>
            </a:pPr>
            <a:r>
              <a:rPr lang="ru-RU" sz="240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Выражение, состоящее из операндов, связанных логическими операциями, называется логическим выражением.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fontAlgn="base">
              <a:spcAft>
                <a:spcPts val="0"/>
              </a:spcAft>
            </a:pPr>
            <a:r>
              <a:rPr lang="ru-RU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Операндами логического выражения могут быть только данные типа </a:t>
            </a:r>
            <a:r>
              <a:rPr lang="ru-RU" sz="2400" dirty="0" err="1">
                <a:solidFill>
                  <a:srgbClr val="01203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boolean</a:t>
            </a:r>
            <a:r>
              <a:rPr lang="ru-RU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результатом - значение истинно </a:t>
            </a:r>
            <a:r>
              <a:rPr lang="ru-RU" sz="2400" dirty="0">
                <a:solidFill>
                  <a:srgbClr val="01203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u-RU" sz="2400" dirty="0" err="1">
                <a:solidFill>
                  <a:srgbClr val="01203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true</a:t>
            </a:r>
            <a:r>
              <a:rPr lang="ru-RU" sz="2400" dirty="0">
                <a:solidFill>
                  <a:srgbClr val="01203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или ложно </a:t>
            </a:r>
            <a:r>
              <a:rPr lang="ru-RU" sz="2400" dirty="0">
                <a:solidFill>
                  <a:srgbClr val="01203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u-RU" sz="2400" dirty="0" err="1">
                <a:solidFill>
                  <a:srgbClr val="01203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false</a:t>
            </a:r>
            <a:r>
              <a:rPr lang="ru-RU" sz="2400" dirty="0">
                <a:solidFill>
                  <a:srgbClr val="01203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fontAlgn="base">
              <a:spcAft>
                <a:spcPts val="0"/>
              </a:spcAft>
            </a:pPr>
            <a:r>
              <a:rPr lang="ru-RU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 логическим операциям, которые подчиняются стандартным </a:t>
            </a:r>
            <a:r>
              <a:rPr lang="ru-RU" sz="2400" u="sng" dirty="0">
                <a:solidFill>
                  <a:srgbClr val="0066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 tooltip="Алгебра логики"/>
              </a:rPr>
              <a:t>правилам алгебры логики</a:t>
            </a:r>
            <a:r>
              <a:rPr lang="ru-RU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относятся: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 fontAlgn="base"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4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унарная операция </a:t>
            </a:r>
            <a:r>
              <a:rPr lang="ru-RU" sz="2400" b="0" dirty="0" err="1">
                <a:solidFill>
                  <a:srgbClr val="01203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not</a:t>
            </a:r>
            <a:r>
              <a:rPr lang="ru-RU" sz="24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  <a:endParaRPr lang="ru-RU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 fontAlgn="base"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4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бинарные операции </a:t>
            </a:r>
            <a:r>
              <a:rPr lang="ru-RU" sz="2400" b="0" dirty="0" err="1">
                <a:solidFill>
                  <a:srgbClr val="01203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</a:t>
            </a:r>
            <a:r>
              <a:rPr lang="ru-RU" sz="2400" b="0" dirty="0">
                <a:solidFill>
                  <a:srgbClr val="01203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ru-RU" sz="2400" b="0" dirty="0" err="1">
                <a:solidFill>
                  <a:srgbClr val="01203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or</a:t>
            </a:r>
            <a:r>
              <a:rPr lang="ru-RU" sz="2400" b="0" dirty="0">
                <a:solidFill>
                  <a:srgbClr val="01203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ru-RU" sz="2400" b="0" dirty="0" err="1">
                <a:solidFill>
                  <a:srgbClr val="01203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xor</a:t>
            </a:r>
            <a:r>
              <a:rPr lang="ru-RU" sz="24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 fontAlgn="base">
              <a:spcAft>
                <a:spcPts val="840"/>
              </a:spcAft>
            </a:pPr>
            <a:r>
              <a:rPr lang="ru-RU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Логические операции и, рассмотренные выше, операции отношения широко применяются для реализации разветвляющихся и циклических алгоритмов.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C30BF86-3DCA-4A6A-BDB6-1312AC89EFD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949" y="4197740"/>
            <a:ext cx="7935571" cy="26602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5924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817B69B-C595-470A-882B-980D698E7E3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19248" y="0"/>
            <a:ext cx="75479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42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CF1623-1E66-40FD-8258-B48FFE078E76}"/>
              </a:ext>
            </a:extLst>
          </p:cNvPr>
          <p:cNvSpPr txBox="1"/>
          <p:nvPr/>
        </p:nvSpPr>
        <p:spPr>
          <a:xfrm>
            <a:off x="249701" y="0"/>
            <a:ext cx="11792244" cy="4135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2040"/>
              </a:spcAft>
            </a:pPr>
            <a:r>
              <a:rPr lang="ru-RU" sz="2400" b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Константа вещественного типа может быть представлена в двух видах: числом с фиксированной и плавающей точкой.</a:t>
            </a:r>
            <a:endParaRPr lang="ru-RU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2040"/>
              </a:spcAft>
            </a:pPr>
            <a:r>
              <a:rPr lang="ru-RU" sz="2400" b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Число </a:t>
            </a:r>
            <a:r>
              <a:rPr lang="ru-RU" sz="2400" b="0" i="1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 фиксированной точкой</a:t>
            </a:r>
            <a:r>
              <a:rPr lang="ru-RU" sz="2400" b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изображается десятичным числом с дробной частью (дробная часть может быть нулевой). Дробная часть отделяется от целой с помощью точки, например 127.3, 25.0, -16.003, 200.59, 0.54.</a:t>
            </a:r>
            <a:endParaRPr lang="ru-RU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2040"/>
              </a:spcAft>
            </a:pPr>
            <a:r>
              <a:rPr lang="ru-RU" sz="2400" b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Число </a:t>
            </a:r>
            <a:r>
              <a:rPr lang="ru-RU" sz="2400" b="0" i="1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 плавающей точкой</a:t>
            </a:r>
            <a:r>
              <a:rPr lang="ru-RU" sz="2400" b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имеет вид </a:t>
            </a:r>
            <a:r>
              <a:rPr lang="ru-RU" sz="2400" b="0" i="1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mEp</a:t>
            </a:r>
            <a:r>
              <a:rPr lang="ru-RU" sz="2400" b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где </a:t>
            </a:r>
            <a:r>
              <a:rPr lang="ru-RU" sz="2400" b="0" i="1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ru-RU" sz="2400" b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— мантисса, а </a:t>
            </a:r>
            <a:r>
              <a:rPr lang="ru-RU" sz="2400" b="0" i="1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ru-RU" sz="2400" b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— порядок числа. В качестве </a:t>
            </a:r>
            <a:r>
              <a:rPr lang="ru-RU" sz="2400" b="0" i="1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ru-RU" sz="2400" b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могут быть целые числа и действительные числа с фиксированной точкой, в качестве </a:t>
            </a:r>
            <a:r>
              <a:rPr lang="ru-RU" sz="2400" b="0" i="1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ru-RU" sz="2400" b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— только целые числа. Как мантисса, так и порядок могут содержать знаки «+» и «-».</a:t>
            </a:r>
            <a:endParaRPr lang="ru-RU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6E713B5B-E2A2-4DA9-B299-32C823E63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230103"/>
              </p:ext>
            </p:extLst>
          </p:nvPr>
        </p:nvGraphicFramePr>
        <p:xfrm>
          <a:off x="1941341" y="3750215"/>
          <a:ext cx="9481625" cy="29389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17186">
                  <a:extLst>
                    <a:ext uri="{9D8B030D-6E8A-4147-A177-3AD203B41FA5}">
                      <a16:colId xmlns:a16="http://schemas.microsoft.com/office/drawing/2014/main" val="72828427"/>
                    </a:ext>
                  </a:extLst>
                </a:gridCol>
                <a:gridCol w="5364439">
                  <a:extLst>
                    <a:ext uri="{9D8B030D-6E8A-4147-A177-3AD203B41FA5}">
                      <a16:colId xmlns:a16="http://schemas.microsoft.com/office/drawing/2014/main" val="23945277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Математическая запись</a:t>
                      </a:r>
                      <a:endParaRPr lang="ru-RU" sz="3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Запичь с плавающей точкой</a:t>
                      </a:r>
                      <a:endParaRPr lang="ru-RU" sz="3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879071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0,000009</a:t>
                      </a:r>
                      <a:endParaRPr lang="ru-RU" sz="3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9Е-6</a:t>
                      </a:r>
                      <a:endParaRPr lang="ru-RU" sz="3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44485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0,62*10</a:t>
                      </a:r>
                      <a:r>
                        <a:rPr lang="ru-RU" sz="1600" baseline="30000">
                          <a:effectLst/>
                        </a:rPr>
                        <a:t>4</a:t>
                      </a:r>
                      <a:endParaRPr lang="ru-RU" sz="3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0.62Е+4</a:t>
                      </a:r>
                      <a:endParaRPr lang="ru-RU" sz="3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290392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-10,8*10</a:t>
                      </a:r>
                      <a:r>
                        <a:rPr lang="ru-RU" sz="1600" baseline="30000">
                          <a:effectLst/>
                        </a:rPr>
                        <a:t>12</a:t>
                      </a:r>
                      <a:endParaRPr lang="ru-RU" sz="3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-10.8Е12</a:t>
                      </a:r>
                      <a:endParaRPr lang="ru-RU" sz="3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7966131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20*10</a:t>
                      </a:r>
                      <a:r>
                        <a:rPr lang="ru-RU" sz="1600" baseline="30000">
                          <a:effectLst/>
                        </a:rPr>
                        <a:t>-3</a:t>
                      </a:r>
                      <a:endParaRPr lang="ru-RU" sz="3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20Е-3</a:t>
                      </a:r>
                      <a:endParaRPr lang="ru-RU" sz="3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328512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054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5298B2-A66C-48E7-8825-12F8CF579EDB}"/>
              </a:ext>
            </a:extLst>
          </p:cNvPr>
          <p:cNvSpPr txBox="1"/>
          <p:nvPr/>
        </p:nvSpPr>
        <p:spPr>
          <a:xfrm>
            <a:off x="206912" y="0"/>
            <a:ext cx="11778175" cy="6762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2040"/>
              </a:spcAft>
            </a:pPr>
            <a:r>
              <a:rPr lang="ru-RU" sz="2400" b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Набор операций</a:t>
            </a:r>
            <a:endParaRPr lang="ru-RU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2040"/>
              </a:spcAft>
            </a:pPr>
            <a:r>
              <a:rPr lang="ru-RU" sz="2400" b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Над </a:t>
            </a:r>
            <a:r>
              <a:rPr lang="ru-RU" sz="2400" b="0" i="1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данными вещественного типа</a:t>
            </a:r>
            <a:r>
              <a:rPr lang="ru-RU" sz="2400" b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определены следующие арифметические операции:</a:t>
            </a:r>
            <a:br>
              <a:rPr lang="ru-RU" sz="2400" b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400" b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 + » — сложение;</a:t>
            </a:r>
            <a:br>
              <a:rPr lang="ru-RU" sz="2400" b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400" b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 — » — вычитание;</a:t>
            </a:r>
            <a:br>
              <a:rPr lang="ru-RU" sz="2400" b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400" b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 * » умножение;</a:t>
            </a:r>
            <a:br>
              <a:rPr lang="ru-RU" sz="2400" b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400" b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 / » — деление.</a:t>
            </a:r>
            <a:br>
              <a:rPr lang="ru-RU" sz="2400" b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400" b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Результат выполнения этих операций получается также вещественного типа.</a:t>
            </a:r>
            <a:endParaRPr lang="ru-RU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2040"/>
              </a:spcAft>
            </a:pPr>
            <a:r>
              <a:rPr lang="ru-RU" sz="2400" b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Над данными вещественного типа определены следующие </a:t>
            </a:r>
            <a:r>
              <a:rPr lang="ru-RU" sz="2400" b="0" i="1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операции отношения</a:t>
            </a:r>
            <a:r>
              <a:rPr lang="ru-RU" sz="2400" b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br>
              <a:rPr lang="ru-RU" sz="2400" b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400" b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 = »    — равно;</a:t>
            </a:r>
            <a:br>
              <a:rPr lang="ru-RU" sz="2400" b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400" b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 &lt;&gt; »  — не равно;</a:t>
            </a:r>
            <a:br>
              <a:rPr lang="ru-RU" sz="2400" b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400" b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 &lt;  »  — меньше;</a:t>
            </a:r>
            <a:br>
              <a:rPr lang="ru-RU" sz="2400" b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400" b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 &gt; »    — больше;</a:t>
            </a:r>
            <a:br>
              <a:rPr lang="ru-RU" sz="2400" b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400" b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 &lt;= »  — меньше или равно (не больше);</a:t>
            </a:r>
            <a:br>
              <a:rPr lang="ru-RU" sz="2400" b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400" b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 &gt;= » —  больше или равно (не меньше).</a:t>
            </a:r>
            <a:endParaRPr lang="ru-RU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2040"/>
              </a:spcAft>
            </a:pPr>
            <a:r>
              <a:rPr lang="ru-RU" sz="2400" b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Операции отношения вырабатывают результат логического типа</a:t>
            </a:r>
            <a:endParaRPr lang="ru-RU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747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CD71CE-6B28-43A5-AFD4-9A28960771BA}"/>
              </a:ext>
            </a:extLst>
          </p:cNvPr>
          <p:cNvSpPr txBox="1"/>
          <p:nvPr/>
        </p:nvSpPr>
        <p:spPr>
          <a:xfrm>
            <a:off x="123091" y="0"/>
            <a:ext cx="11806311" cy="6414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2040"/>
              </a:spcAft>
            </a:pPr>
            <a:r>
              <a:rPr lang="ru-RU" sz="2800" b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Вывод данных вещественного типа допускается с форматом и без него. Если при выводе данных вещественного типа отсутствует формат, то число выводится с плавающей точкой — мантисса и порядок. На изображении числа отводится 17 позиций, при этом в целой части мантиссы присутствует только одна значащая цифра.</a:t>
            </a:r>
            <a:endParaRPr lang="ru-RU" sz="2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2040"/>
              </a:spcAft>
            </a:pPr>
            <a:r>
              <a:rPr lang="ru-RU" sz="2800" b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Изменить стандартную форму вывода можно, используя формат:</a:t>
            </a:r>
            <a:endParaRPr lang="ru-RU" sz="2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2040"/>
              </a:spcAft>
            </a:pPr>
            <a:r>
              <a:rPr lang="ru-RU" sz="2800" b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Write</a:t>
            </a:r>
            <a:r>
              <a:rPr lang="ru-RU" sz="2800" b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u-RU" sz="2800" b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x:m:n</a:t>
            </a:r>
            <a:r>
              <a:rPr lang="ru-RU" sz="2800" b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:),</a:t>
            </a:r>
            <a:endParaRPr lang="ru-RU" sz="2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2040"/>
              </a:spcAft>
            </a:pPr>
            <a:r>
              <a:rPr lang="ru-RU" sz="2800" b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где </a:t>
            </a:r>
            <a:r>
              <a:rPr lang="ru-RU" sz="2800" b="0" i="1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х</a:t>
            </a:r>
            <a:r>
              <a:rPr lang="ru-RU" sz="2800" b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— величина вещественного типа (константа, переменная, выражение);</a:t>
            </a:r>
            <a:endParaRPr lang="ru-RU" sz="2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2040"/>
              </a:spcAft>
            </a:pPr>
            <a:r>
              <a:rPr lang="ru-RU" sz="2800" b="0" i="1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    m</a:t>
            </a:r>
            <a:r>
              <a:rPr lang="ru-RU" sz="2800" b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— общее поле выводимого числа (включая знак числа, целую часть, точку и дробную часть);</a:t>
            </a:r>
            <a:endParaRPr lang="ru-RU" sz="2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2040"/>
              </a:spcAft>
            </a:pPr>
            <a:r>
              <a:rPr lang="ru-RU" sz="2800" b="1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     </a:t>
            </a:r>
            <a:r>
              <a:rPr lang="ru-RU" sz="2800" b="0" i="1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800" b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— поле дробной записи.</a:t>
            </a:r>
            <a:endParaRPr lang="ru-RU" sz="2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195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B36C08-A0CB-428A-A2C8-ACCA0A51A461}"/>
              </a:ext>
            </a:extLst>
          </p:cNvPr>
          <p:cNvSpPr txBox="1"/>
          <p:nvPr/>
        </p:nvSpPr>
        <p:spPr>
          <a:xfrm>
            <a:off x="263769" y="152776"/>
            <a:ext cx="11581228" cy="460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2040"/>
              </a:spcAft>
            </a:pPr>
            <a:r>
              <a:rPr lang="ru-RU" sz="2400" b="0" i="1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Пример 1.</a:t>
            </a:r>
            <a:r>
              <a:rPr lang="ru-RU" sz="2400" b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Напечатать таблицу значений функции y = </a:t>
            </a:r>
            <a:r>
              <a:rPr lang="ru-RU" sz="2400" b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</a:t>
            </a:r>
            <a:r>
              <a:rPr lang="ru-RU" sz="2400" b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(x) на отрезке [0,1] с шагом 0.1</a:t>
            </a:r>
            <a:endParaRPr lang="ru-RU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96604C0A-0768-4207-8AEA-EE4FE4F91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446502"/>
              </p:ext>
            </p:extLst>
          </p:nvPr>
        </p:nvGraphicFramePr>
        <p:xfrm>
          <a:off x="263769" y="969618"/>
          <a:ext cx="8412480" cy="40466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12480">
                  <a:extLst>
                    <a:ext uri="{9D8B030D-6E8A-4147-A177-3AD203B41FA5}">
                      <a16:colId xmlns:a16="http://schemas.microsoft.com/office/drawing/2014/main" val="4344490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Program Primer1_1;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Var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 : Real;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Begin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i:=0;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While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&lt;=1 Do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Begin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</a:rPr>
                        <a:t>Writeln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(i:2:1,' ',sin(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):4:3);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</a:rPr>
                        <a:t>i:=i+0.1;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2400" dirty="0" err="1">
                          <a:solidFill>
                            <a:schemeClr val="tx1"/>
                          </a:solidFill>
                          <a:effectLst/>
                        </a:rPr>
                        <a:t>End</a:t>
                      </a:r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</a:rPr>
                        <a:t>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2400" dirty="0" err="1">
                          <a:solidFill>
                            <a:schemeClr val="tx1"/>
                          </a:solidFill>
                          <a:effectLst/>
                        </a:rPr>
                        <a:t>End</a:t>
                      </a:r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753985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45AA7A47-BBD4-4E74-82E3-A1027AA201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490031"/>
              </p:ext>
            </p:extLst>
          </p:nvPr>
        </p:nvGraphicFramePr>
        <p:xfrm>
          <a:off x="5561428" y="954498"/>
          <a:ext cx="4693920" cy="40466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93920">
                  <a:extLst>
                    <a:ext uri="{9D8B030D-6E8A-4147-A177-3AD203B41FA5}">
                      <a16:colId xmlns:a16="http://schemas.microsoft.com/office/drawing/2014/main" val="9024123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Program Primer1_2;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Var i: Integer;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Begin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i:=0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While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&lt;=10 Do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Begin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</a:rPr>
                        <a:t>Writeln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,' ',sin(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/10):4:3);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2400" dirty="0" err="1">
                          <a:solidFill>
                            <a:schemeClr val="tx1"/>
                          </a:solidFill>
                          <a:effectLst/>
                        </a:rPr>
                        <a:t>Inc</a:t>
                      </a:r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</a:rPr>
                        <a:t>(i);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2400" dirty="0" err="1">
                          <a:solidFill>
                            <a:schemeClr val="tx1"/>
                          </a:solidFill>
                          <a:effectLst/>
                        </a:rPr>
                        <a:t>End</a:t>
                      </a:r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</a:rPr>
                        <a:t>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2400" dirty="0" err="1">
                          <a:solidFill>
                            <a:schemeClr val="tx1"/>
                          </a:solidFill>
                          <a:effectLst/>
                        </a:rPr>
                        <a:t>End</a:t>
                      </a:r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591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362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1396D4-9993-43AC-A92E-DD9C1CCAAEBE}"/>
              </a:ext>
            </a:extLst>
          </p:cNvPr>
          <p:cNvSpPr txBox="1"/>
          <p:nvPr/>
        </p:nvSpPr>
        <p:spPr>
          <a:xfrm>
            <a:off x="137158" y="0"/>
            <a:ext cx="12054841" cy="2298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2040"/>
              </a:spcAft>
            </a:pPr>
            <a:r>
              <a:rPr lang="ru-RU" sz="2400" b="0" i="1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Пример 2.</a:t>
            </a:r>
            <a:r>
              <a:rPr lang="ru-RU" sz="2400" b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Дано х, принадлежащее интервалу от -1 до 1. Составить программу вычисления бесконечного ряда х — х</a:t>
            </a:r>
            <a:r>
              <a:rPr lang="ru-RU" sz="2400" b="0" baseline="300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ru-RU" sz="2400" b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/2 + х</a:t>
            </a:r>
            <a:r>
              <a:rPr lang="ru-RU" sz="2400" b="0" baseline="300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ru-RU" sz="2400" b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/3 -… с заданной точностью Е.</a:t>
            </a:r>
            <a:endParaRPr lang="ru-RU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2040"/>
              </a:spcAft>
            </a:pPr>
            <a:r>
              <a:rPr lang="ru-RU" sz="2400" b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Нужная точность считается полученной, если очередное слагаемое оказалось по модулю меньше, чем данное малое положительное число Е (это и все последующие слагаемые учитывать не надо).</a:t>
            </a:r>
            <a:endParaRPr lang="ru-RU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33B96E-4251-459E-938B-4A90A28B510E}"/>
              </a:ext>
            </a:extLst>
          </p:cNvPr>
          <p:cNvSpPr txBox="1"/>
          <p:nvPr/>
        </p:nvSpPr>
        <p:spPr>
          <a:xfrm>
            <a:off x="298939" y="2544069"/>
            <a:ext cx="6168682" cy="3601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2040"/>
              </a:spcAft>
            </a:pPr>
            <a:r>
              <a:rPr lang="ru-RU" sz="2400" b="0" i="1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Решение.</a:t>
            </a:r>
            <a:endParaRPr lang="ru-RU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2040"/>
              </a:spcAft>
            </a:pPr>
            <a:r>
              <a:rPr lang="ru-RU" sz="2400" b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Переменные:</a:t>
            </a:r>
            <a:endParaRPr lang="ru-RU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2040"/>
              </a:spcAft>
            </a:pPr>
            <a:r>
              <a:rPr lang="ru-RU" sz="2400" b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  — сумма ряда;</a:t>
            </a:r>
            <a:br>
              <a:rPr lang="ru-RU" sz="2400" b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400" b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 — заданная точность вычислений</a:t>
            </a:r>
            <a:br>
              <a:rPr lang="ru-RU" sz="2400" b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400" b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sl</a:t>
            </a:r>
            <a:r>
              <a:rPr lang="ru-RU" sz="2400" b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— очередное </a:t>
            </a:r>
            <a:r>
              <a:rPr lang="ru-RU" sz="2400" b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слогаемое</a:t>
            </a:r>
            <a:r>
              <a:rPr lang="ru-RU" sz="2400" b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br>
              <a:rPr lang="ru-RU" sz="2400" b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400" b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</a:t>
            </a:r>
            <a:r>
              <a:rPr lang="ru-RU" sz="2400" b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— степень;</a:t>
            </a:r>
            <a:endParaRPr lang="ru-RU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2040"/>
              </a:spcAft>
            </a:pPr>
            <a:r>
              <a:rPr lang="ru-RU" sz="2400" b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 — переменная, отвечающая за знак.</a:t>
            </a:r>
            <a:endParaRPr lang="ru-RU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309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5ED7BC4A-28D6-4931-BDDC-F95293668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51548"/>
              </p:ext>
            </p:extLst>
          </p:nvPr>
        </p:nvGraphicFramePr>
        <p:xfrm>
          <a:off x="454855" y="0"/>
          <a:ext cx="8412480" cy="67861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12480">
                  <a:extLst>
                    <a:ext uri="{9D8B030D-6E8A-4147-A177-3AD203B41FA5}">
                      <a16:colId xmlns:a16="http://schemas.microsoft.com/office/drawing/2014/main" val="19664777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Program Primer2;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Var</a:t>
                      </a:r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 x,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</a:rPr>
                        <a:t>st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</a:rPr>
                        <a:t>sl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, y, e: Real;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</a:rPr>
                        <a:t>n, z : </a:t>
                      </a:r>
                      <a:r>
                        <a:rPr lang="ru-RU" sz="2400" dirty="0" err="1">
                          <a:solidFill>
                            <a:schemeClr val="tx1"/>
                          </a:solidFill>
                          <a:effectLst/>
                        </a:rPr>
                        <a:t>Integer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2400" dirty="0" err="1">
                          <a:solidFill>
                            <a:schemeClr val="tx1"/>
                          </a:solidFill>
                          <a:effectLst/>
                        </a:rPr>
                        <a:t>Begin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ru-RU" sz="2400" dirty="0" err="1">
                          <a:solidFill>
                            <a:schemeClr val="tx1"/>
                          </a:solidFill>
                          <a:effectLst/>
                        </a:rPr>
                        <a:t>Write</a:t>
                      </a:r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</a:rPr>
                        <a:t> ('Введите х, принадлежащее (-1,1)' 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ru-RU" sz="2400" dirty="0" err="1">
                          <a:solidFill>
                            <a:schemeClr val="tx1"/>
                          </a:solidFill>
                          <a:effectLst/>
                        </a:rPr>
                        <a:t>Readln</a:t>
                      </a:r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</a:rPr>
                        <a:t>(x);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ru-RU" sz="2400" dirty="0" err="1">
                          <a:solidFill>
                            <a:schemeClr val="tx1"/>
                          </a:solidFill>
                          <a:effectLst/>
                        </a:rPr>
                        <a:t>Write</a:t>
                      </a:r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</a:rPr>
                        <a:t> ('Введите погрешность вычисления ' 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</a:rPr>
                        <a:t>Readln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( e );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  y := 0; n := 1; z:=1;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</a:rPr>
                        <a:t>st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:=x;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</a:rPr>
                        <a:t>sl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:=x;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  Repeat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    y:=y+z*sl;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    n:=n+1; z:=-z;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</a:rPr>
                        <a:t>st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:=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</a:rPr>
                        <a:t>st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*x;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</a:rPr>
                        <a:t>sl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:=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</a:rPr>
                        <a:t>st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/n;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  Until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</a:rPr>
                        <a:t>sl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 &lt; e;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</a:rPr>
                        <a:t>Writeln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 (y);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ru-RU" sz="2400" dirty="0" err="1">
                          <a:solidFill>
                            <a:schemeClr val="tx1"/>
                          </a:solidFill>
                          <a:effectLst/>
                        </a:rPr>
                        <a:t>Readln</a:t>
                      </a:r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</a:rPr>
                        <a:t>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2400" dirty="0" err="1">
                          <a:solidFill>
                            <a:schemeClr val="tx1"/>
                          </a:solidFill>
                          <a:effectLst/>
                        </a:rPr>
                        <a:t>End</a:t>
                      </a:r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115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1922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52FADD-8AC9-4678-A072-F0EEA8BC5FBF}"/>
              </a:ext>
            </a:extLst>
          </p:cNvPr>
          <p:cNvSpPr txBox="1"/>
          <p:nvPr/>
        </p:nvSpPr>
        <p:spPr>
          <a:xfrm>
            <a:off x="131298" y="0"/>
            <a:ext cx="11929403" cy="6945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spcAft>
                <a:spcPts val="840"/>
              </a:spcAft>
            </a:pPr>
            <a:r>
              <a:rPr lang="ru-RU" sz="240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Выражения – это конструкции языка, которые задают порядок выполнения действий над элементами данных.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fontAlgn="base">
              <a:spcAft>
                <a:spcPts val="840"/>
              </a:spcAft>
            </a:pPr>
            <a:r>
              <a:rPr lang="ru-RU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Выражение состоит из операндов (</a:t>
            </a:r>
            <a:r>
              <a:rPr lang="ru-RU" sz="2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operand</a:t>
            </a:r>
            <a:r>
              <a:rPr lang="ru-RU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элемент данных, участвующий в операции), объединенных знаками операций. Операндами могут быть константы, переменные и вызовы функций. Тип значения выражения определяется типом его операндов и выполняемыми над ними операциями. Например,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 fontAlgn="base"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4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выражение: </a:t>
            </a:r>
            <a:r>
              <a:rPr lang="ru-RU" sz="2400" b="0" dirty="0">
                <a:solidFill>
                  <a:srgbClr val="01203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 &gt; a + 10</a:t>
            </a:r>
            <a:r>
              <a:rPr lang="ru-RU" sz="24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  <a:endParaRPr lang="ru-RU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 fontAlgn="base"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400" b="0" dirty="0">
                <a:solidFill>
                  <a:srgbClr val="01203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</a:t>
            </a:r>
            <a:r>
              <a:rPr lang="ru-RU" sz="24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- левый операнд, </a:t>
            </a:r>
            <a:r>
              <a:rPr lang="ru-RU" sz="2400" b="0" dirty="0">
                <a:solidFill>
                  <a:srgbClr val="01203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 + 10</a:t>
            </a:r>
            <a:r>
              <a:rPr lang="ru-RU" sz="24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- правый операнд, </a:t>
            </a:r>
            <a:r>
              <a:rPr lang="ru-RU" sz="2400" b="0" dirty="0">
                <a:solidFill>
                  <a:srgbClr val="01203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&gt;</a:t>
            </a:r>
            <a:r>
              <a:rPr lang="ru-RU" sz="24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- операция отношения; результат имеет логический тип.</a:t>
            </a:r>
            <a:endParaRPr lang="ru-RU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 fontAlgn="base">
              <a:spcAft>
                <a:spcPts val="0"/>
              </a:spcAft>
            </a:pPr>
            <a:r>
              <a:rPr lang="ru-RU" sz="2400" dirty="0">
                <a:solidFill>
                  <a:srgbClr val="4A4A4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Важно:</a:t>
            </a:r>
            <a:r>
              <a:rPr lang="ru-RU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величины, составляющие выражение, должны быть совместимых типов.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fontAlgn="base">
              <a:spcAft>
                <a:spcPts val="0"/>
              </a:spcAft>
            </a:pPr>
            <a:r>
              <a:rPr lang="ru-RU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Операции могут быть унарными и бинарными. Унарная операция относится к одному операнду и записывается перед ним (например, </a:t>
            </a:r>
            <a:r>
              <a:rPr lang="ru-RU" sz="2400" dirty="0">
                <a:solidFill>
                  <a:srgbClr val="01203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-х</a:t>
            </a:r>
            <a:r>
              <a:rPr lang="ru-RU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), бинарная – выражает отношение между двумя операндами и записывается между ними (например, </a:t>
            </a:r>
            <a:r>
              <a:rPr lang="ru-RU" sz="2400" dirty="0">
                <a:solidFill>
                  <a:srgbClr val="01203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+ b</a:t>
            </a:r>
            <a:r>
              <a:rPr lang="ru-RU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 Операции определяют действия над операндами, выполняемыми в соответствии с приоритетами: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 fontAlgn="base">
              <a:spcAft>
                <a:spcPts val="0"/>
              </a:spcAft>
              <a:tabLst>
                <a:tab pos="457200" algn="l"/>
              </a:tabLst>
            </a:pPr>
            <a:r>
              <a:rPr lang="ru-RU" sz="24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Унарные </a:t>
            </a:r>
            <a:r>
              <a:rPr lang="ru-RU" sz="2400" b="0" dirty="0">
                <a:solidFill>
                  <a:srgbClr val="01203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-, </a:t>
            </a:r>
            <a:r>
              <a:rPr lang="ru-RU" sz="2400" b="0" dirty="0" err="1">
                <a:solidFill>
                  <a:srgbClr val="01203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not</a:t>
            </a:r>
            <a:r>
              <a:rPr lang="ru-RU" sz="2400" b="0" dirty="0">
                <a:solidFill>
                  <a:srgbClr val="01203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...</a:t>
            </a:r>
            <a:endParaRPr lang="ru-RU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 fontAlgn="base">
              <a:spcAft>
                <a:spcPts val="0"/>
              </a:spcAft>
              <a:tabLst>
                <a:tab pos="457200" algn="l"/>
              </a:tabLst>
            </a:pPr>
            <a:r>
              <a:rPr lang="ru-RU" sz="24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Операции типа умножения: </a:t>
            </a:r>
            <a:r>
              <a:rPr lang="ru-RU" sz="2400" b="0" dirty="0">
                <a:solidFill>
                  <a:srgbClr val="01203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*, /, </a:t>
            </a:r>
            <a:r>
              <a:rPr lang="ru-RU" sz="2400" b="0" dirty="0" err="1">
                <a:solidFill>
                  <a:srgbClr val="01203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div</a:t>
            </a:r>
            <a:r>
              <a:rPr lang="ru-RU" sz="2400" b="0" dirty="0">
                <a:solidFill>
                  <a:srgbClr val="01203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ru-RU" sz="2400" b="0" dirty="0" err="1">
                <a:solidFill>
                  <a:srgbClr val="01203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mod</a:t>
            </a:r>
            <a:r>
              <a:rPr lang="ru-RU" sz="2400" b="0" dirty="0">
                <a:solidFill>
                  <a:srgbClr val="01203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ru-RU" sz="2400" b="0" dirty="0" err="1">
                <a:solidFill>
                  <a:srgbClr val="01203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</a:t>
            </a:r>
            <a:r>
              <a:rPr lang="ru-RU" sz="2400" b="0" dirty="0">
                <a:solidFill>
                  <a:srgbClr val="01203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…</a:t>
            </a:r>
            <a:endParaRPr lang="ru-RU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 fontAlgn="base">
              <a:spcAft>
                <a:spcPts val="0"/>
              </a:spcAft>
              <a:tabLst>
                <a:tab pos="457200" algn="l"/>
              </a:tabLst>
            </a:pPr>
            <a:r>
              <a:rPr lang="ru-RU" sz="24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Операции типа сложения: </a:t>
            </a:r>
            <a:r>
              <a:rPr lang="ru-RU" sz="2400" b="0" dirty="0">
                <a:solidFill>
                  <a:srgbClr val="01203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+, -, </a:t>
            </a:r>
            <a:r>
              <a:rPr lang="ru-RU" sz="2400" b="0" dirty="0" err="1">
                <a:solidFill>
                  <a:srgbClr val="01203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or</a:t>
            </a:r>
            <a:r>
              <a:rPr lang="ru-RU" sz="2400" b="0" dirty="0">
                <a:solidFill>
                  <a:srgbClr val="01203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…</a:t>
            </a:r>
            <a:endParaRPr lang="ru-RU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 fontAlgn="base">
              <a:spcAft>
                <a:spcPts val="0"/>
              </a:spcAft>
              <a:tabLst>
                <a:tab pos="457200" algn="l"/>
              </a:tabLst>
            </a:pPr>
            <a:r>
              <a:rPr lang="ru-RU" sz="24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Операции отношения: </a:t>
            </a:r>
            <a:r>
              <a:rPr lang="ru-RU" sz="2400" b="0" dirty="0">
                <a:solidFill>
                  <a:srgbClr val="01203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=, &lt;, &gt;, &lt;&gt;, &lt;=, &gt;=, …</a:t>
            </a:r>
            <a:endParaRPr lang="ru-RU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732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2F7DD91-8091-414D-9716-15B53FE1749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5314"/>
            <a:ext cx="11479237" cy="609802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D211E5-100F-4412-979E-9D5CEB99AF1C}"/>
              </a:ext>
            </a:extLst>
          </p:cNvPr>
          <p:cNvSpPr txBox="1"/>
          <p:nvPr/>
        </p:nvSpPr>
        <p:spPr>
          <a:xfrm>
            <a:off x="2690446" y="191827"/>
            <a:ext cx="6098344" cy="325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1560"/>
              </a:lnSpc>
              <a:spcBef>
                <a:spcPts val="1800"/>
              </a:spcBef>
              <a:spcAft>
                <a:spcPts val="840"/>
              </a:spcAft>
            </a:pPr>
            <a:r>
              <a:rPr lang="ru-RU" sz="2400" b="1" dirty="0">
                <a:solidFill>
                  <a:srgbClr val="3E3E3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Арифметические выражения и операции</a:t>
            </a:r>
            <a:endParaRPr lang="ru-RU" sz="2400" b="1" dirty="0">
              <a:solidFill>
                <a:srgbClr val="1F4D78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4947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1049</Words>
  <Application>Microsoft Office PowerPoint</Application>
  <PresentationFormat>Широкоэкранный</PresentationFormat>
  <Paragraphs>98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Symbol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KittyN</dc:creator>
  <cp:lastModifiedBy>KittyN</cp:lastModifiedBy>
  <cp:revision>1</cp:revision>
  <dcterms:created xsi:type="dcterms:W3CDTF">2022-01-18T21:48:27Z</dcterms:created>
  <dcterms:modified xsi:type="dcterms:W3CDTF">2022-01-18T22:02:09Z</dcterms:modified>
</cp:coreProperties>
</file>