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Inter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nter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Int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aa47dcc96_2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3aa47dcc96_2_2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c4e44a71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3c4e44a71e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6df9fce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466df9fce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d1a540d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13d1a540d2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c4e44a7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3c4e44a71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c4e44a71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3c4e44a71e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62ee21f3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1462ee21f3e_2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2ee21f3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462ee21f3e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2ee21f3e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462ee21f3e_2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2ee21f3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462ee21f3e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c4e44a71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3c4e44a71e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3.png"/><Relationship Id="rId8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 4">
  <p:cSld name="Титульный слайд 4">
    <p:bg>
      <p:bgPr>
        <a:solidFill>
          <a:srgbClr val="F7F3ED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29220" y="0"/>
            <a:ext cx="3316402" cy="58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811" y="1466806"/>
            <a:ext cx="744188" cy="74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54818" y="2193910"/>
            <a:ext cx="386485" cy="386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2180" y="3307500"/>
            <a:ext cx="1835999" cy="183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6561374" y="0"/>
            <a:ext cx="1466806" cy="14668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13"/>
          <p:cNvGrpSpPr/>
          <p:nvPr/>
        </p:nvGrpSpPr>
        <p:grpSpPr>
          <a:xfrm>
            <a:off x="8771906" y="4783130"/>
            <a:ext cx="361800" cy="361800"/>
            <a:chOff x="11471364" y="986984"/>
            <a:chExt cx="482400" cy="482400"/>
          </a:xfrm>
        </p:grpSpPr>
        <p:cxnSp>
          <p:nvCxnSpPr>
            <p:cNvPr id="57" name="Google Shape;57;p13"/>
            <p:cNvCxnSpPr/>
            <p:nvPr/>
          </p:nvCxnSpPr>
          <p:spPr>
            <a:xfrm>
              <a:off x="11712564" y="986984"/>
              <a:ext cx="0" cy="482400"/>
            </a:xfrm>
            <a:prstGeom prst="straightConnector1">
              <a:avLst/>
            </a:prstGeom>
            <a:noFill/>
            <a:ln cap="flat" cmpd="sng" w="101600">
              <a:solidFill>
                <a:srgbClr val="1D51C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8" name="Google Shape;58;p13"/>
            <p:cNvCxnSpPr/>
            <p:nvPr/>
          </p:nvCxnSpPr>
          <p:spPr>
            <a:xfrm>
              <a:off x="11712564" y="976843"/>
              <a:ext cx="0" cy="482400"/>
            </a:xfrm>
            <a:prstGeom prst="straightConnector1">
              <a:avLst/>
            </a:prstGeom>
            <a:noFill/>
            <a:ln cap="flat" cmpd="sng" w="101600">
              <a:solidFill>
                <a:srgbClr val="1D51C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9" name="Google Shape;59;p13"/>
          <p:cNvSpPr txBox="1"/>
          <p:nvPr/>
        </p:nvSpPr>
        <p:spPr>
          <a:xfrm>
            <a:off x="521494" y="-553076"/>
            <a:ext cx="747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ИНСТРУКЦИИ</a:t>
            </a:r>
            <a:endParaRPr sz="1100"/>
          </a:p>
        </p:txBody>
      </p:sp>
      <p:sp>
        <p:nvSpPr>
          <p:cNvPr id="60" name="Google Shape;60;p13"/>
          <p:cNvSpPr txBox="1"/>
          <p:nvPr/>
        </p:nvSpPr>
        <p:spPr>
          <a:xfrm>
            <a:off x="2681790" y="-553076"/>
            <a:ext cx="2727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Вариант обложки 4</a:t>
            </a:r>
            <a:endParaRPr sz="1100"/>
          </a:p>
        </p:txBody>
      </p:sp>
      <p:sp>
        <p:nvSpPr>
          <p:cNvPr id="61" name="Google Shape;61;p13"/>
          <p:cNvSpPr txBox="1"/>
          <p:nvPr>
            <p:ph type="ctrTitle"/>
          </p:nvPr>
        </p:nvSpPr>
        <p:spPr>
          <a:xfrm>
            <a:off x="521494" y="2855718"/>
            <a:ext cx="405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521493" y="3860925"/>
            <a:ext cx="405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2" type="body"/>
          </p:nvPr>
        </p:nvSpPr>
        <p:spPr>
          <a:xfrm>
            <a:off x="521493" y="4245936"/>
            <a:ext cx="40506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3708" y="527709"/>
            <a:ext cx="1507569" cy="459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93451" y="527709"/>
            <a:ext cx="1503373" cy="4591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3"/>
          <p:cNvGrpSpPr/>
          <p:nvPr/>
        </p:nvGrpSpPr>
        <p:grpSpPr>
          <a:xfrm rot="2700000">
            <a:off x="2272822" y="662715"/>
            <a:ext cx="188989" cy="188989"/>
            <a:chOff x="1045009" y="1315823"/>
            <a:chExt cx="252000" cy="252000"/>
          </a:xfrm>
        </p:grpSpPr>
        <p:cxnSp>
          <p:nvCxnSpPr>
            <p:cNvPr id="67" name="Google Shape;67;p13"/>
            <p:cNvCxnSpPr/>
            <p:nvPr/>
          </p:nvCxnSpPr>
          <p:spPr>
            <a:xfrm>
              <a:off x="1171009" y="1315823"/>
              <a:ext cx="0" cy="252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8" name="Google Shape;68;p13"/>
            <p:cNvCxnSpPr/>
            <p:nvPr/>
          </p:nvCxnSpPr>
          <p:spPr>
            <a:xfrm>
              <a:off x="1171009" y="1315823"/>
              <a:ext cx="0" cy="252000"/>
            </a:xfrm>
            <a:prstGeom prst="straightConnector1">
              <a:avLst/>
            </a:prstGeom>
            <a:noFill/>
            <a:ln cap="flat" cmpd="sng" w="12700">
              <a:solidFill>
                <a:srgbClr val="151A2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">
  <p:cSld name="Text 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521494" y="546497"/>
            <a:ext cx="81009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None/>
              <a:defRPr b="0" i="0" sz="2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79991" y="4826228"/>
            <a:ext cx="675000" cy="20558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6349232" y="4881101"/>
            <a:ext cx="450300" cy="9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7506" y="4824187"/>
            <a:ext cx="674999" cy="2061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4"/>
          <p:cNvGrpSpPr/>
          <p:nvPr/>
        </p:nvGrpSpPr>
        <p:grpSpPr>
          <a:xfrm rot="2700000">
            <a:off x="7762486" y="4888383"/>
            <a:ext cx="77549" cy="77549"/>
            <a:chOff x="1045009" y="1315823"/>
            <a:chExt cx="252000" cy="252000"/>
          </a:xfrm>
        </p:grpSpPr>
        <p:cxnSp>
          <p:nvCxnSpPr>
            <p:cNvPr id="75" name="Google Shape;75;p14"/>
            <p:cNvCxnSpPr/>
            <p:nvPr/>
          </p:nvCxnSpPr>
          <p:spPr>
            <a:xfrm>
              <a:off x="1171009" y="1315823"/>
              <a:ext cx="0" cy="252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4"/>
            <p:cNvCxnSpPr/>
            <p:nvPr/>
          </p:nvCxnSpPr>
          <p:spPr>
            <a:xfrm>
              <a:off x="1171009" y="1315823"/>
              <a:ext cx="0" cy="252000"/>
            </a:xfrm>
            <a:prstGeom prst="straightConnector1">
              <a:avLst/>
            </a:prstGeom>
            <a:noFill/>
            <a:ln cap="flat" cmpd="sng" w="12700">
              <a:solidFill>
                <a:srgbClr val="151A2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30.png"/><Relationship Id="rId11" Type="http://schemas.openxmlformats.org/officeDocument/2006/relationships/image" Target="../media/image19.png"/><Relationship Id="rId10" Type="http://schemas.openxmlformats.org/officeDocument/2006/relationships/image" Target="../media/image23.png"/><Relationship Id="rId13" Type="http://schemas.openxmlformats.org/officeDocument/2006/relationships/image" Target="../media/image20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5" Type="http://schemas.openxmlformats.org/officeDocument/2006/relationships/image" Target="../media/image25.png"/><Relationship Id="rId14" Type="http://schemas.openxmlformats.org/officeDocument/2006/relationships/image" Target="../media/image18.png"/><Relationship Id="rId17" Type="http://schemas.openxmlformats.org/officeDocument/2006/relationships/image" Target="../media/image22.png"/><Relationship Id="rId16" Type="http://schemas.openxmlformats.org/officeDocument/2006/relationships/image" Target="../media/image24.png"/><Relationship Id="rId5" Type="http://schemas.openxmlformats.org/officeDocument/2006/relationships/image" Target="../media/image5.png"/><Relationship Id="rId19" Type="http://schemas.openxmlformats.org/officeDocument/2006/relationships/image" Target="../media/image26.png"/><Relationship Id="rId6" Type="http://schemas.openxmlformats.org/officeDocument/2006/relationships/image" Target="../media/image4.png"/><Relationship Id="rId18" Type="http://schemas.openxmlformats.org/officeDocument/2006/relationships/image" Target="../media/image21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Relationship Id="rId5" Type="http://schemas.openxmlformats.org/officeDocument/2006/relationships/image" Target="../media/image36.png"/><Relationship Id="rId6" Type="http://schemas.openxmlformats.org/officeDocument/2006/relationships/image" Target="../media/image33.png"/><Relationship Id="rId7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ru"/>
              <a:t>Accelerating TR-ALS for Tensor Completion</a:t>
            </a:r>
            <a:endParaRPr b="1"/>
          </a:p>
        </p:txBody>
      </p:sp>
      <p:sp>
        <p:nvSpPr>
          <p:cNvPr id="82" name="Google Shape;82;p15"/>
          <p:cNvSpPr txBox="1"/>
          <p:nvPr/>
        </p:nvSpPr>
        <p:spPr>
          <a:xfrm>
            <a:off x="0" y="3666000"/>
            <a:ext cx="609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Maxim Kurkin, Igor Udovichenko</a:t>
            </a:r>
            <a:endParaRPr sz="2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Daniil Merkulov, </a:t>
            </a:r>
            <a:r>
              <a:rPr b="1" lang="ru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Nazariy Tupitsa</a:t>
            </a:r>
            <a:endParaRPr b="1" sz="2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idx="4294967295" type="title"/>
          </p:nvPr>
        </p:nvSpPr>
        <p:spPr>
          <a:xfrm>
            <a:off x="521494" y="546497"/>
            <a:ext cx="8100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None/>
            </a:pPr>
            <a:r>
              <a:rPr b="1" lang="ru" sz="2800"/>
              <a:t>Conclusion</a:t>
            </a:r>
            <a:endParaRPr b="1" sz="2800"/>
          </a:p>
        </p:txBody>
      </p:sp>
      <p:sp>
        <p:nvSpPr>
          <p:cNvPr id="228" name="Google Shape;228;p24"/>
          <p:cNvSpPr txBox="1"/>
          <p:nvPr/>
        </p:nvSpPr>
        <p:spPr>
          <a:xfrm>
            <a:off x="521500" y="1592025"/>
            <a:ext cx="6373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TT-ALS converges in one run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TR-AALS usually converges faster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/>
        </p:nvSpPr>
        <p:spPr>
          <a:xfrm>
            <a:off x="625650" y="1732875"/>
            <a:ext cx="789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Thanks for your attention!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4294967295" type="title"/>
          </p:nvPr>
        </p:nvSpPr>
        <p:spPr>
          <a:xfrm>
            <a:off x="521494" y="546497"/>
            <a:ext cx="8100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None/>
            </a:pPr>
            <a:r>
              <a:rPr b="1" lang="ru" sz="2800"/>
              <a:t>Introduction</a:t>
            </a:r>
            <a:endParaRPr b="1" sz="2800"/>
          </a:p>
        </p:txBody>
      </p:sp>
      <p:sp>
        <p:nvSpPr>
          <p:cNvPr id="89" name="Google Shape;89;p16"/>
          <p:cNvSpPr txBox="1"/>
          <p:nvPr/>
        </p:nvSpPr>
        <p:spPr>
          <a:xfrm>
            <a:off x="521500" y="1224650"/>
            <a:ext cx="810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Tensor Train [1] and Tensor Ring [2] formats can be used to compress  tensor of           size to                elements.</a:t>
            </a:r>
            <a:endParaRPr/>
          </a:p>
        </p:txBody>
      </p:sp>
      <p:pic>
        <p:nvPicPr>
          <p:cNvPr id="90" name="Google Shape;90;p16" title="[0,0,0,&quot;https://www.codecogs.com/eqnedit.php?latex=O(n%5Ed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425" y="1720525"/>
            <a:ext cx="718875" cy="3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 title="[0,0,0,&quot;https://www.codecogs.com/eqnedit.php?latex=O(dnr%5E2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349" y="1720536"/>
            <a:ext cx="1023023" cy="3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4294967295" type="title"/>
          </p:nvPr>
        </p:nvSpPr>
        <p:spPr>
          <a:xfrm>
            <a:off x="521494" y="546497"/>
            <a:ext cx="8100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None/>
            </a:pPr>
            <a:r>
              <a:rPr b="1" lang="ru" sz="2800"/>
              <a:t>Tensor Train and Tensor Ring decompositions</a:t>
            </a:r>
            <a:endParaRPr b="1" sz="2800"/>
          </a:p>
        </p:txBody>
      </p:sp>
      <p:grpSp>
        <p:nvGrpSpPr>
          <p:cNvPr id="97" name="Google Shape;97;p17"/>
          <p:cNvGrpSpPr/>
          <p:nvPr/>
        </p:nvGrpSpPr>
        <p:grpSpPr>
          <a:xfrm>
            <a:off x="1497336" y="1114425"/>
            <a:ext cx="6149222" cy="3610149"/>
            <a:chOff x="52475" y="2122330"/>
            <a:chExt cx="7958098" cy="4323015"/>
          </a:xfrm>
        </p:grpSpPr>
        <p:cxnSp>
          <p:nvCxnSpPr>
            <p:cNvPr id="98" name="Google Shape;98;p17"/>
            <p:cNvCxnSpPr>
              <a:endCxn id="99" idx="2"/>
            </p:cNvCxnSpPr>
            <p:nvPr/>
          </p:nvCxnSpPr>
          <p:spPr>
            <a:xfrm flipH="1" rot="10800000">
              <a:off x="1374603" y="5725871"/>
              <a:ext cx="663300" cy="27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7"/>
            <p:cNvCxnSpPr/>
            <p:nvPr/>
          </p:nvCxnSpPr>
          <p:spPr>
            <a:xfrm>
              <a:off x="951370" y="5015690"/>
              <a:ext cx="379800" cy="7278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7"/>
            <p:cNvCxnSpPr/>
            <p:nvPr/>
          </p:nvCxnSpPr>
          <p:spPr>
            <a:xfrm flipH="1" rot="10800000">
              <a:off x="2283299" y="5015716"/>
              <a:ext cx="405000" cy="7407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7"/>
            <p:cNvCxnSpPr/>
            <p:nvPr/>
          </p:nvCxnSpPr>
          <p:spPr>
            <a:xfrm>
              <a:off x="2295858" y="5725945"/>
              <a:ext cx="506400" cy="719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7"/>
            <p:cNvCxnSpPr/>
            <p:nvPr/>
          </p:nvCxnSpPr>
          <p:spPr>
            <a:xfrm>
              <a:off x="2295858" y="4287780"/>
              <a:ext cx="379800" cy="7278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" name="Google Shape;99;p17"/>
            <p:cNvSpPr/>
            <p:nvPr/>
          </p:nvSpPr>
          <p:spPr>
            <a:xfrm>
              <a:off x="2037903" y="5466821"/>
              <a:ext cx="528600" cy="518100"/>
            </a:xfrm>
            <a:prstGeom prst="ellipse">
              <a:avLst/>
            </a:prstGeom>
            <a:solidFill>
              <a:srgbClr val="B4A7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4" name="Google Shape;104;p17"/>
            <p:cNvCxnSpPr/>
            <p:nvPr/>
          </p:nvCxnSpPr>
          <p:spPr>
            <a:xfrm flipH="1" rot="10800000">
              <a:off x="2283299" y="3574955"/>
              <a:ext cx="506400" cy="719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7"/>
            <p:cNvCxnSpPr/>
            <p:nvPr/>
          </p:nvCxnSpPr>
          <p:spPr>
            <a:xfrm flipH="1" rot="10800000">
              <a:off x="837317" y="5725844"/>
              <a:ext cx="506400" cy="719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7"/>
            <p:cNvCxnSpPr/>
            <p:nvPr/>
          </p:nvCxnSpPr>
          <p:spPr>
            <a:xfrm rot="10800000">
              <a:off x="825011" y="3574955"/>
              <a:ext cx="506400" cy="719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7"/>
            <p:cNvCxnSpPr/>
            <p:nvPr/>
          </p:nvCxnSpPr>
          <p:spPr>
            <a:xfrm>
              <a:off x="52475" y="5018360"/>
              <a:ext cx="886500" cy="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7"/>
            <p:cNvCxnSpPr/>
            <p:nvPr/>
          </p:nvCxnSpPr>
          <p:spPr>
            <a:xfrm>
              <a:off x="2675898" y="5018360"/>
              <a:ext cx="886500" cy="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" name="Google Shape;109;p17"/>
            <p:cNvSpPr/>
            <p:nvPr/>
          </p:nvSpPr>
          <p:spPr>
            <a:xfrm>
              <a:off x="1076995" y="5466821"/>
              <a:ext cx="528600" cy="518100"/>
            </a:xfrm>
            <a:prstGeom prst="ellipse">
              <a:avLst/>
            </a:prstGeom>
            <a:solidFill>
              <a:srgbClr val="B4A7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2037903" y="4029925"/>
              <a:ext cx="528600" cy="518100"/>
            </a:xfrm>
            <a:prstGeom prst="ellipse">
              <a:avLst/>
            </a:prstGeom>
            <a:solidFill>
              <a:srgbClr val="B4A7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673147" y="4759236"/>
              <a:ext cx="528600" cy="518100"/>
            </a:xfrm>
            <a:prstGeom prst="ellipse">
              <a:avLst/>
            </a:prstGeom>
            <a:solidFill>
              <a:srgbClr val="B4A7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077012" y="4029941"/>
              <a:ext cx="528600" cy="518100"/>
            </a:xfrm>
            <a:prstGeom prst="ellipse">
              <a:avLst/>
            </a:prstGeom>
            <a:solidFill>
              <a:srgbClr val="B4A7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2410047" y="4759236"/>
              <a:ext cx="528600" cy="518100"/>
            </a:xfrm>
            <a:prstGeom prst="ellipse">
              <a:avLst/>
            </a:prstGeom>
            <a:solidFill>
              <a:srgbClr val="B4A7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4" name="Google Shape;114;p17"/>
            <p:cNvCxnSpPr>
              <a:stCxn id="112" idx="6"/>
              <a:endCxn id="110" idx="2"/>
            </p:cNvCxnSpPr>
            <p:nvPr/>
          </p:nvCxnSpPr>
          <p:spPr>
            <a:xfrm>
              <a:off x="1605612" y="4288991"/>
              <a:ext cx="432300" cy="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7"/>
            <p:cNvCxnSpPr>
              <a:endCxn id="116" idx="2"/>
            </p:cNvCxnSpPr>
            <p:nvPr/>
          </p:nvCxnSpPr>
          <p:spPr>
            <a:xfrm flipH="1" rot="10800000">
              <a:off x="5822778" y="5725871"/>
              <a:ext cx="663300" cy="27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7"/>
            <p:cNvCxnSpPr/>
            <p:nvPr/>
          </p:nvCxnSpPr>
          <p:spPr>
            <a:xfrm>
              <a:off x="5399545" y="5015690"/>
              <a:ext cx="379800" cy="7278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7"/>
            <p:cNvCxnSpPr/>
            <p:nvPr/>
          </p:nvCxnSpPr>
          <p:spPr>
            <a:xfrm flipH="1" rot="10800000">
              <a:off x="6731474" y="5015716"/>
              <a:ext cx="405000" cy="7407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7"/>
            <p:cNvCxnSpPr/>
            <p:nvPr/>
          </p:nvCxnSpPr>
          <p:spPr>
            <a:xfrm flipH="1" rot="10800000">
              <a:off x="5386986" y="4282700"/>
              <a:ext cx="405000" cy="7407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7"/>
            <p:cNvCxnSpPr/>
            <p:nvPr/>
          </p:nvCxnSpPr>
          <p:spPr>
            <a:xfrm>
              <a:off x="6744033" y="5725945"/>
              <a:ext cx="506400" cy="719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7"/>
            <p:cNvCxnSpPr/>
            <p:nvPr/>
          </p:nvCxnSpPr>
          <p:spPr>
            <a:xfrm>
              <a:off x="6744033" y="4287780"/>
              <a:ext cx="379800" cy="7278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" name="Google Shape;116;p17"/>
            <p:cNvSpPr/>
            <p:nvPr/>
          </p:nvSpPr>
          <p:spPr>
            <a:xfrm>
              <a:off x="6486078" y="5466821"/>
              <a:ext cx="528600" cy="518100"/>
            </a:xfrm>
            <a:prstGeom prst="ellipse">
              <a:avLst/>
            </a:prstGeom>
            <a:solidFill>
              <a:srgbClr val="B4A7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17"/>
            <p:cNvCxnSpPr/>
            <p:nvPr/>
          </p:nvCxnSpPr>
          <p:spPr>
            <a:xfrm flipH="1" rot="10800000">
              <a:off x="6731474" y="3574955"/>
              <a:ext cx="506400" cy="719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17"/>
            <p:cNvCxnSpPr/>
            <p:nvPr/>
          </p:nvCxnSpPr>
          <p:spPr>
            <a:xfrm flipH="1" rot="10800000">
              <a:off x="5285492" y="5725844"/>
              <a:ext cx="506400" cy="719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7"/>
            <p:cNvCxnSpPr/>
            <p:nvPr/>
          </p:nvCxnSpPr>
          <p:spPr>
            <a:xfrm rot="10800000">
              <a:off x="5273186" y="3574955"/>
              <a:ext cx="506400" cy="719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7"/>
            <p:cNvCxnSpPr/>
            <p:nvPr/>
          </p:nvCxnSpPr>
          <p:spPr>
            <a:xfrm>
              <a:off x="4500650" y="5018360"/>
              <a:ext cx="886500" cy="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7"/>
            <p:cNvCxnSpPr/>
            <p:nvPr/>
          </p:nvCxnSpPr>
          <p:spPr>
            <a:xfrm>
              <a:off x="7124073" y="5018360"/>
              <a:ext cx="886500" cy="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17"/>
            <p:cNvSpPr/>
            <p:nvPr/>
          </p:nvSpPr>
          <p:spPr>
            <a:xfrm>
              <a:off x="5525170" y="5466821"/>
              <a:ext cx="528600" cy="518100"/>
            </a:xfrm>
            <a:prstGeom prst="ellipse">
              <a:avLst/>
            </a:prstGeom>
            <a:solidFill>
              <a:srgbClr val="B4A7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486078" y="4029925"/>
              <a:ext cx="528600" cy="518100"/>
            </a:xfrm>
            <a:prstGeom prst="ellipse">
              <a:avLst/>
            </a:prstGeom>
            <a:solidFill>
              <a:srgbClr val="B4A7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121322" y="4759236"/>
              <a:ext cx="528600" cy="518100"/>
            </a:xfrm>
            <a:prstGeom prst="ellipse">
              <a:avLst/>
            </a:prstGeom>
            <a:solidFill>
              <a:srgbClr val="B4A7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5525187" y="4029941"/>
              <a:ext cx="528600" cy="518100"/>
            </a:xfrm>
            <a:prstGeom prst="ellipse">
              <a:avLst/>
            </a:prstGeom>
            <a:solidFill>
              <a:srgbClr val="B4A7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6858222" y="4759236"/>
              <a:ext cx="528600" cy="518100"/>
            </a:xfrm>
            <a:prstGeom prst="ellipse">
              <a:avLst/>
            </a:prstGeom>
            <a:solidFill>
              <a:srgbClr val="B4A7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" name="Google Shape;132;p17"/>
            <p:cNvCxnSpPr>
              <a:stCxn id="130" idx="6"/>
              <a:endCxn id="128" idx="2"/>
            </p:cNvCxnSpPr>
            <p:nvPr/>
          </p:nvCxnSpPr>
          <p:spPr>
            <a:xfrm>
              <a:off x="6053787" y="4288991"/>
              <a:ext cx="432300" cy="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7"/>
            <p:cNvCxnSpPr/>
            <p:nvPr/>
          </p:nvCxnSpPr>
          <p:spPr>
            <a:xfrm rot="10800000">
              <a:off x="3560161" y="2122330"/>
              <a:ext cx="506400" cy="719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7"/>
            <p:cNvCxnSpPr/>
            <p:nvPr/>
          </p:nvCxnSpPr>
          <p:spPr>
            <a:xfrm flipH="1" rot="10800000">
              <a:off x="3560149" y="2841730"/>
              <a:ext cx="506400" cy="719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180050" y="2855410"/>
              <a:ext cx="886500" cy="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4092123" y="2855410"/>
              <a:ext cx="886500" cy="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17"/>
            <p:cNvCxnSpPr/>
            <p:nvPr/>
          </p:nvCxnSpPr>
          <p:spPr>
            <a:xfrm>
              <a:off x="4092133" y="2841720"/>
              <a:ext cx="506400" cy="719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7"/>
            <p:cNvCxnSpPr/>
            <p:nvPr/>
          </p:nvCxnSpPr>
          <p:spPr>
            <a:xfrm flipH="1" rot="10800000">
              <a:off x="4092124" y="2122330"/>
              <a:ext cx="506400" cy="719400"/>
            </a:xfrm>
            <a:prstGeom prst="straightConnector1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9" name="Google Shape;139;p17"/>
            <p:cNvSpPr/>
            <p:nvPr/>
          </p:nvSpPr>
          <p:spPr>
            <a:xfrm>
              <a:off x="3806715" y="2596350"/>
              <a:ext cx="528600" cy="518100"/>
            </a:xfrm>
            <a:prstGeom prst="ellipse">
              <a:avLst/>
            </a:prstGeom>
            <a:solidFill>
              <a:srgbClr val="B4A7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0" name="Google Shape;140;p17" title="[0,0,0,&quot;https://www.codecogs.com/eqnedit.php?latex=%5Cmathcal%7BT%7D#0&quot;]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44025" y="2728400"/>
              <a:ext cx="254000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7" title="[0,0,0,&quot;https://www.codecogs.com/eqnedit.php?latex=%5Cmathbf%7BZ%7D_1#0&quot;]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45925" y="4891350"/>
              <a:ext cx="279400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7" title="[0,0,0,&quot;https://www.codecogs.com/eqnedit.php?latex=%5Cmathbf%7BZ%7D_2#0&quot;]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95250" y="5598875"/>
              <a:ext cx="292100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7" title="[0,0,0,&quot;https://www.codecogs.com/eqnedit.php?latex=%5Cmathbf%7BZ%7D_k#0&quot;]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28300" y="4891350"/>
              <a:ext cx="292100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7" title="[0,0,0,&quot;https://www.codecogs.com/eqnedit.php?latex=%5Cmathbf%7BZ%7D_d#0&quot;]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643425" y="4162075"/>
              <a:ext cx="292100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7" title="[0,0,0,&quot;https://www.codecogs.com/eqnedit.php?latex=%5Cmathbf%7BZ%7D_k#0&quot;]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976475" y="4891350"/>
              <a:ext cx="292100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7" title="[0,0,0,&quot;https://www.codecogs.com/eqnedit.php?latex=%5Cmathbf%7BZ%7D_2#0&quot;]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643425" y="5598875"/>
              <a:ext cx="292100" cy="2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7" title="[0,0,0,&quot;https://www.codecogs.com/eqnedit.php?latex=%5Ccdots#0&quot;]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162872" y="4257913"/>
              <a:ext cx="278657" cy="297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7" title="[0,0,0,&quot;https://www.codecogs.com/eqnedit.php?latex=n_1#0&quot;]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57200" y="4782800"/>
              <a:ext cx="2794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7" title="[0,0,0,&quot;https://www.codecogs.com/eqnedit.php?latex=n_2#0&quot;]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41375" y="5962650"/>
              <a:ext cx="2794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7" title="[0,0,0,&quot;https://www.codecogs.com/eqnedit.php?latex=n_k#0&quot;]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086013" y="4782800"/>
              <a:ext cx="2921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7" title="[0,0,0,&quot;https://www.codecogs.com/eqnedit.php?latex=n_d#0&quot;]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020775" y="3628275"/>
              <a:ext cx="2921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7" title="[0,0,0,&quot;https://www.codecogs.com/eqnedit.php?latex=%5Ccdots#0&quot;]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162872" y="5705713"/>
              <a:ext cx="278657" cy="297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7" title="[0,0,0,&quot;https://www.codecogs.com/eqnedit.php?latex=%5Ccdots#0&quot;]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611047" y="4257913"/>
              <a:ext cx="278657" cy="297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7" title="[0,0,0,&quot;https://www.codecogs.com/eqnedit.php?latex=%5Ccdots#0&quot;]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611047" y="5705713"/>
              <a:ext cx="278657" cy="297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17" title="[0,0,0,&quot;https://www.codecogs.com/eqnedit.php?latex=n_1#0&quot;]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676800" y="4782800"/>
              <a:ext cx="2794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7" title="[0,0,0,&quot;https://www.codecogs.com/eqnedit.php?latex=n_2#0&quot;]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160975" y="5962650"/>
              <a:ext cx="2794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7" title="[0,0,0,&quot;https://www.codecogs.com/eqnedit.php?latex=n_k#0&quot;]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505613" y="4782800"/>
              <a:ext cx="2921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7" title="[0,0,0,&quot;https://www.codecogs.com/eqnedit.php?latex=n_d#0&quot;]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5440375" y="3628275"/>
              <a:ext cx="2921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7" title="[0,0,0,&quot;https://www.codecogs.com/eqnedit.php?latex=r_1#0&quot;]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23150" y="5395250"/>
              <a:ext cx="2286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7" title="[0,0,0,&quot;https://www.codecogs.com/eqnedit.php?latex=r_2#0&quot;]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1701100" y="5794438"/>
              <a:ext cx="2413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7" title="[0,0,0,&quot;https://www.codecogs.com/eqnedit.php?latex=r_k#0&quot;]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2547350" y="4460575"/>
              <a:ext cx="2540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7" title="[0,0,0,&quot;https://www.codecogs.com/eqnedit.php?latex=r_d#0&quot;]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5206300" y="4460563"/>
              <a:ext cx="2540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7" title="[0,0,0,&quot;https://www.codecogs.com/eqnedit.php?latex=r_%7Bd-1%7D#0&quot;]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1547000" y="3971575"/>
              <a:ext cx="5207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7" title="[0,0,0,&quot;https://www.codecogs.com/eqnedit.php?latex=r_%7Bk-1%7D#0&quot;]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2528300" y="5340400"/>
              <a:ext cx="5334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7" title="[0,0,0,&quot;https://www.codecogs.com/eqnedit.php?latex=r_1#0&quot;]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5262400" y="5395250"/>
              <a:ext cx="2286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7" title="[0,0,0,&quot;https://www.codecogs.com/eqnedit.php?latex=r_2#0&quot;]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6140350" y="5794438"/>
              <a:ext cx="2413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7" title="[0,0,0,&quot;https://www.codecogs.com/eqnedit.php?latex=r_k#0&quot;]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6986600" y="4460575"/>
              <a:ext cx="2540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7" title="[0,0,0,&quot;https://www.codecogs.com/eqnedit.php?latex=r_%7Bd-1%7D#0&quot;]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5986250" y="3971575"/>
              <a:ext cx="5207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7" title="[0,0,0,&quot;https://www.codecogs.com/eqnedit.php?latex=r_%7Bk-1%7D#0&quot;]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6967550" y="5340400"/>
              <a:ext cx="5334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7" title="[0,0,0,&quot;https://www.codecogs.com/eqnedit.php?latex=%5Cmathbf%7Bz%7D_d#0&quot;]"/>
            <p:cNvPicPr preferRelativeResize="0"/>
            <p:nvPr/>
          </p:nvPicPr>
          <p:blipFill>
            <a:blip r:embed="rId19">
              <a:alphaModFix/>
            </a:blip>
            <a:stretch>
              <a:fillRect/>
            </a:stretch>
          </p:blipFill>
          <p:spPr>
            <a:xfrm>
              <a:off x="1227000" y="4191127"/>
              <a:ext cx="228600" cy="1632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7" title="[0,0,0,&quot;https://www.codecogs.com/eqnedit.php?latex=%5Cmathbf%7Bz%7D_1#0&quot;]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823136" y="4931420"/>
              <a:ext cx="228581" cy="1739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7" title="[0,0,0,&quot;https://www.codecogs.com/eqnedit.php?latex=n_1#0&quot;]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333775" y="2596350"/>
              <a:ext cx="2794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7" title="[0,0,0,&quot;https://www.codecogs.com/eqnedit.php?latex=n_2#0&quot;]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3436950" y="3106175"/>
              <a:ext cx="2794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7" title="[0,0,0,&quot;https://www.codecogs.com/eqnedit.php?latex=n_k#0&quot;]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528863" y="2596350"/>
              <a:ext cx="292100" cy="19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7" title="[0,0,0,&quot;https://www.codecogs.com/eqnedit.php?latex=n_d#0&quot;]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716350" y="2177050"/>
              <a:ext cx="292100" cy="19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17"/>
            <p:cNvSpPr txBox="1"/>
            <p:nvPr/>
          </p:nvSpPr>
          <p:spPr>
            <a:xfrm>
              <a:off x="1475702" y="2799136"/>
              <a:ext cx="886500" cy="7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/>
                <a:t>TT</a:t>
              </a:r>
              <a:endParaRPr sz="3000"/>
            </a:p>
          </p:txBody>
        </p:sp>
        <p:sp>
          <p:nvSpPr>
            <p:cNvPr id="177" name="Google Shape;177;p17"/>
            <p:cNvSpPr txBox="1"/>
            <p:nvPr/>
          </p:nvSpPr>
          <p:spPr>
            <a:xfrm>
              <a:off x="5938264" y="2799136"/>
              <a:ext cx="1198200" cy="77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/>
                <a:t>TR</a:t>
              </a:r>
              <a:endParaRPr sz="30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4294967295" type="title"/>
          </p:nvPr>
        </p:nvSpPr>
        <p:spPr>
          <a:xfrm>
            <a:off x="521494" y="546497"/>
            <a:ext cx="81009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None/>
            </a:pPr>
            <a:r>
              <a:rPr b="1" lang="ru" sz="2800"/>
              <a:t>Tensor Train and Tensor Ring decompositions</a:t>
            </a:r>
            <a:endParaRPr b="1" sz="2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None/>
            </a:pPr>
            <a:r>
              <a:t/>
            </a:r>
            <a:endParaRPr b="1" sz="2800"/>
          </a:p>
        </p:txBody>
      </p:sp>
      <p:sp>
        <p:nvSpPr>
          <p:cNvPr id="183" name="Google Shape;183;p18"/>
          <p:cNvSpPr txBox="1"/>
          <p:nvPr/>
        </p:nvSpPr>
        <p:spPr>
          <a:xfrm>
            <a:off x="521500" y="1083415"/>
            <a:ext cx="8328900" cy="3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Consider a tensor                          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Tensor Ring representation in index format can be written as trace of chain of three-dimensional tensors                           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Tensor Train is similar chain of multiplications, but with first and last factors being a matrix: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The goal is to find the TR factors that minimize the Frobenius norm between the given tensor and the recovered tensor: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3200"/>
              <a:t>      </a:t>
            </a:r>
            <a:endParaRPr/>
          </a:p>
        </p:txBody>
      </p:sp>
      <p:pic>
        <p:nvPicPr>
          <p:cNvPr id="184" name="Google Shape;184;p18" title="[0,0,0,&quot;https://www.codecogs.com/eqnedit.php?latex=%5Cmathcal%7BT%7D%20%5Cin%20%5Cmathbb%7BR%7D%5E%7Bn_1%20%5Ctimes%20%5Ccdots%20%5Ctimes%20n_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475" y="1150275"/>
            <a:ext cx="1822051" cy="23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8" title="[0,0,0,&quot;https://www.codecogs.com/eqnedit.php?latex=%5Cmathcal%7BT%7D%20(i_1%2C%20i_2%2C%20%5Cldots%2C%20i_d)%20%3D%20%5Cmathrm%7BTr%7D%20%5C%7B%20%5Cmathbf%7BZ%7D_1(i_1)%20%5Cmathbf%7BZ%7D_2(i_2)%20%5Ccdots%20%5Cmathbf%7BZ%7D_d(i_d)%20%5C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7287" y="2322250"/>
            <a:ext cx="6294827" cy="3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 title="[0,0,0,&quot;https://www.codecogs.com/eqnedit.php?latex=%5Csum%5Climits_%7Bi_1%2C%5Cldots%2Ci_d%7D%20%5Cbigl(%5Cmathcal%7BT%7D%20(i_1%2C%20i_2%2C%20%5Cldots%2C%20i_d)%20-%20%5Cmathrm%7BTr%7D%20%5C%7B%20%5Cmathbf%7BZ%7D_1(i_1)%20%5Cmathbf%7BZ%7D_2(i_2)%20%5Ccdots%20%5Cmathbf%7BZ%7D_d(i_d)%20%5C%7D%20%5Cbigr)%5E2%20%5Crightarrow%20%5Cmin%5Climits_%7B%5Cmathbf%7BZ%7D_1%2C%20%5Cldots%2C%20%5Cmathbf%7BZ%7D_d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488" y="7506155"/>
            <a:ext cx="8750302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 title="[0,0,0,&quot;https://www.codecogs.com/eqnedit.php?latex=%5Cmathcal%7BT%7D%20(i_1%2C%20i_2%2C%20%5Cldots%2C%20i_d)%20%3D%20%5Cmathbf%7Bz%7D_1%5ET(i_1)%20%5Cmathbf%7BZ%7D_2(i_2)%20%5Ccdots%20%5Cmathbf%7BZ%7D_%7Bd-1%7D(i_%7Bd-1%7D)%20%5Cmathbf%7Bz%7D_d(i_d)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4125" y="3764750"/>
            <a:ext cx="7486647" cy="3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 title="[0,0,0,&quot;https://www.codecogs.com/eqnedit.php?latex=%5Cmathbf%7BZ%7D_%7Bi%7D%20%5Cin%20%5Cmathbb%7BR%7D%5E%7Br_%7Bi-1%7D%20%5Ctimes%20n_i%20%5Ctimes%20r_%7Bi%7D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5951" y="1890100"/>
            <a:ext cx="1977400" cy="2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idx="4294967295" type="title"/>
          </p:nvPr>
        </p:nvSpPr>
        <p:spPr>
          <a:xfrm>
            <a:off x="521494" y="546497"/>
            <a:ext cx="8100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None/>
            </a:pPr>
            <a:r>
              <a:rPr b="1" lang="ru" sz="2800"/>
              <a:t>Problem</a:t>
            </a:r>
            <a:endParaRPr b="1" sz="2800"/>
          </a:p>
        </p:txBody>
      </p:sp>
      <p:sp>
        <p:nvSpPr>
          <p:cNvPr id="194" name="Google Shape;194;p19"/>
          <p:cNvSpPr txBox="1"/>
          <p:nvPr/>
        </p:nvSpPr>
        <p:spPr>
          <a:xfrm>
            <a:off x="521500" y="1089775"/>
            <a:ext cx="8014500" cy="3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The goal is to find the TR factors that minimize the Frobenius norm between the given tensor and the recovered tensor: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ru" sz="3200"/>
              <a:t>      </a:t>
            </a:r>
            <a:endParaRPr/>
          </a:p>
        </p:txBody>
      </p:sp>
      <p:pic>
        <p:nvPicPr>
          <p:cNvPr id="195" name="Google Shape;195;p19" title="[0,0,0,&quot;https://www.codecogs.com/eqnedit.php?latex=%5Csum%5Climits_%7Bi_1%2C%5Cldots%2Ci_d%7D%20%5Cbigl(%5Cmathcal%7BT%7D%20(i_1%2C%20i_2%2C%20%5Cldots%2C%20i_d)%20-%20%5Cmathrm%7BTr%7D%20%5C%7B%20%5Cmathbf%7BZ%7D_1(i_1)%20%5Cmathbf%7BZ%7D_2(i_2)%20%5Ccdots%20%5Cmathbf%7BZ%7D_d(i_d)%20%5C%7D%20%5Cbigr)%5E2%20%5Crightarrow%20%5Cmin%5Climits_%7B%5Cmathbf%7BZ%7D_1%2C%20%5Cldots%2C%20%5Cmathbf%7BZ%7D_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25" y="2850646"/>
            <a:ext cx="7984675" cy="695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idx="4294967295" type="title"/>
          </p:nvPr>
        </p:nvSpPr>
        <p:spPr>
          <a:xfrm>
            <a:off x="521494" y="546497"/>
            <a:ext cx="8100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None/>
            </a:pPr>
            <a:r>
              <a:rPr b="1" lang="ru" sz="2800"/>
              <a:t>ALS</a:t>
            </a:r>
            <a:r>
              <a:rPr b="1" lang="ru" sz="2800"/>
              <a:t> algorithm</a:t>
            </a:r>
            <a:endParaRPr b="1" sz="2800"/>
          </a:p>
        </p:txBody>
      </p:sp>
      <p:sp>
        <p:nvSpPr>
          <p:cNvPr id="201" name="Google Shape;201;p20"/>
          <p:cNvSpPr txBox="1"/>
          <p:nvPr/>
        </p:nvSpPr>
        <p:spPr>
          <a:xfrm>
            <a:off x="521500" y="1059325"/>
            <a:ext cx="8100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complexity of construction of full-rank exact decompositions, approximate truncated rank methods like ALS or SVD are used.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Alternating Least Squares algorithm finds minima of least squares problem w.r.t. to only one factor while others stay fixed: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i-th iteration it solves: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663" y="3926200"/>
            <a:ext cx="7984675" cy="837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idx="4294967295" type="title"/>
          </p:nvPr>
        </p:nvSpPr>
        <p:spPr>
          <a:xfrm>
            <a:off x="521494" y="546497"/>
            <a:ext cx="8100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None/>
            </a:pPr>
            <a:r>
              <a:rPr b="1" lang="ru" sz="2800"/>
              <a:t>Accelerated ALS algorithm</a:t>
            </a:r>
            <a:endParaRPr b="1" sz="2800"/>
          </a:p>
        </p:txBody>
      </p:sp>
      <p:pic>
        <p:nvPicPr>
          <p:cNvPr id="208" name="Google Shape;2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200" y="1048600"/>
            <a:ext cx="6423499" cy="37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idx="4294967295" type="title"/>
          </p:nvPr>
        </p:nvSpPr>
        <p:spPr>
          <a:xfrm>
            <a:off x="521494" y="546497"/>
            <a:ext cx="8100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None/>
            </a:pPr>
            <a:r>
              <a:rPr b="1" lang="ru" sz="2800"/>
              <a:t>Accelerated ALS</a:t>
            </a:r>
            <a:r>
              <a:rPr b="1" lang="ru" sz="2800"/>
              <a:t> algorithm</a:t>
            </a:r>
            <a:endParaRPr b="1" sz="2800"/>
          </a:p>
        </p:txBody>
      </p:sp>
      <p:pic>
        <p:nvPicPr>
          <p:cNvPr id="214" name="Google Shape;2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375" y="1034050"/>
            <a:ext cx="5791251" cy="351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idx="4294967295" type="title"/>
          </p:nvPr>
        </p:nvSpPr>
        <p:spPr>
          <a:xfrm>
            <a:off x="521494" y="546497"/>
            <a:ext cx="81009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None/>
            </a:pPr>
            <a:r>
              <a:rPr b="1" lang="ru" sz="2800"/>
              <a:t>Results</a:t>
            </a:r>
            <a:endParaRPr b="1" sz="2800"/>
          </a:p>
        </p:txBody>
      </p:sp>
      <p:sp>
        <p:nvSpPr>
          <p:cNvPr id="220" name="Google Shape;220;p23"/>
          <p:cNvSpPr txBox="1"/>
          <p:nvPr/>
        </p:nvSpPr>
        <p:spPr>
          <a:xfrm>
            <a:off x="672975" y="1048700"/>
            <a:ext cx="7152000" cy="11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TR-AALS is robust to random choice of factors</a:t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TR-AALS converges not worse than TR-ALS </a:t>
            </a:r>
            <a:endParaRPr sz="2400"/>
          </a:p>
        </p:txBody>
      </p:sp>
      <p:pic>
        <p:nvPicPr>
          <p:cNvPr id="221" name="Google Shape;2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6209" y="1984605"/>
            <a:ext cx="3955641" cy="2896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41" y="1984600"/>
            <a:ext cx="4109408" cy="289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