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Inter"/>
      <p:regular r:id="rId18"/>
      <p:bold r:id="rId19"/>
    </p:embeddedFont>
    <p:embeddedFont>
      <p:font typeface="Montserrat Medium"/>
      <p:regular r:id="rId20"/>
      <p:bold r:id="rId21"/>
      <p:italic r:id="rId22"/>
      <p:boldItalic r:id="rId23"/>
    </p:embeddedFont>
    <p:embeddedFont>
      <p:font typeface="Helvetica Neue"/>
      <p:regular r:id="rId24"/>
      <p:bold r:id="rId25"/>
      <p:italic r:id="rId26"/>
      <p:boldItalic r:id="rId27"/>
    </p:embeddedFont>
    <p:embeddedFont>
      <p:font typeface="Helvetica Neue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gS/3+/cw6mGJC2WfpdPr+8/Xyo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Medium-regular.fntdata"/><Relationship Id="rId22" Type="http://schemas.openxmlformats.org/officeDocument/2006/relationships/font" Target="fonts/MontserratMedium-italic.fntdata"/><Relationship Id="rId21" Type="http://schemas.openxmlformats.org/officeDocument/2006/relationships/font" Target="fonts/MontserratMedium-bold.fntdata"/><Relationship Id="rId24" Type="http://schemas.openxmlformats.org/officeDocument/2006/relationships/font" Target="fonts/HelveticaNeue-regular.fntdata"/><Relationship Id="rId23" Type="http://schemas.openxmlformats.org/officeDocument/2006/relationships/font" Target="fonts/Montserrat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HelveticaNeueLight-regular.fntdata"/><Relationship Id="rId27"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Inter-bold.fntdata"/><Relationship Id="rId18" Type="http://schemas.openxmlformats.org/officeDocument/2006/relationships/font" Target="fonts/Int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3b1bc8bb9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g13b1bc8bb9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d2bb7c6f7_1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d2bb7c6f7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d2bb7c6f7_1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d2bb7c6f7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d2bb7c6f7_1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d2bb7c6f7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d2bb7c6f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d2bb7c6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d2bb7c6f7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d2bb7c6f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d219081c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d219081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d2bb7c6f7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d2bb7c6f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d2bb7c6f7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d2bb7c6f7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d2bb7c6f7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d2bb7c6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d2bb7c6f7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d2bb7c6f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d2bb7c6f7_4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d2bb7c6f7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d2bb7c6f7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d2bb7c6f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hyperlink" Target="https://thisxdoesnotexist.com/" TargetMode="External"/><Relationship Id="rId5" Type="http://schemas.openxmlformats.org/officeDocument/2006/relationships/hyperlink" Target="https://thisxdoesnotexist.com/" TargetMode="External"/></Relationships>
</file>

<file path=ppt/slideLayouts/_rels/slideLayout5.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hyperlink" Target="https://vk.com/airi_institute" TargetMode="External"/><Relationship Id="rId13" Type="http://schemas.openxmlformats.org/officeDocument/2006/relationships/image" Target="../media/image2.png"/><Relationship Id="rId12" Type="http://schemas.openxmlformats.org/officeDocument/2006/relationships/image" Target="../media/image11.png"/><Relationship Id="rId1" Type="http://schemas.openxmlformats.org/officeDocument/2006/relationships/slideMaster" Target="../slideMasters/slideMaster1.xml"/><Relationship Id="rId2" Type="http://schemas.openxmlformats.org/officeDocument/2006/relationships/hyperlink" Target="https://www.youtube.com/c/AIRIInstitute" TargetMode="External"/><Relationship Id="rId3" Type="http://schemas.openxmlformats.org/officeDocument/2006/relationships/image" Target="../media/image5.png"/><Relationship Id="rId4" Type="http://schemas.openxmlformats.org/officeDocument/2006/relationships/hyperlink" Target="https://t.me/airi_research_institute" TargetMode="External"/><Relationship Id="rId9" Type="http://schemas.openxmlformats.org/officeDocument/2006/relationships/hyperlink" Target="https://ru.linkedin.com/company/artificial-intelligence-research-institute" TargetMode="External"/><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hyperlink" Target="https://twitter.com/AIRI_inst" TargetMode="External"/><Relationship Id="rId8"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type="blank">
  <p:cSld name="BLANK">
    <p:bg>
      <p:bgPr>
        <a:solidFill>
          <a:schemeClr val="lt1"/>
        </a:solidFill>
      </p:bgPr>
    </p:bg>
    <p:spTree>
      <p:nvGrpSpPr>
        <p:cNvPr id="6" name="Shape 6"/>
        <p:cNvGrpSpPr/>
        <p:nvPr/>
      </p:nvGrpSpPr>
      <p:grpSpPr>
        <a:xfrm>
          <a:off x="0" y="0"/>
          <a:ext cx="0" cy="0"/>
          <a:chOff x="0" y="0"/>
          <a:chExt cx="0" cy="0"/>
        </a:xfrm>
      </p:grpSpPr>
      <p:pic>
        <p:nvPicPr>
          <p:cNvPr id="7" name="Google Shape;7;p42"/>
          <p:cNvPicPr preferRelativeResize="0"/>
          <p:nvPr/>
        </p:nvPicPr>
        <p:blipFill rotWithShape="1">
          <a:blip r:embed="rId2">
            <a:alphaModFix/>
          </a:blip>
          <a:srcRect b="0" l="0" r="0" t="0"/>
          <a:stretch/>
        </p:blipFill>
        <p:spPr>
          <a:xfrm>
            <a:off x="9306655" y="6434970"/>
            <a:ext cx="899999" cy="274113"/>
          </a:xfrm>
          <a:prstGeom prst="rect">
            <a:avLst/>
          </a:prstGeom>
          <a:noFill/>
          <a:ln>
            <a:noFill/>
          </a:ln>
        </p:spPr>
      </p:pic>
      <p:sp>
        <p:nvSpPr>
          <p:cNvPr id="8" name="Google Shape;8;p42"/>
          <p:cNvSpPr txBox="1"/>
          <p:nvPr>
            <p:ph idx="12" type="sldNum"/>
          </p:nvPr>
        </p:nvSpPr>
        <p:spPr>
          <a:xfrm>
            <a:off x="8465643" y="6508134"/>
            <a:ext cx="600600" cy="123000"/>
          </a:xfrm>
          <a:prstGeom prst="rect">
            <a:avLst/>
          </a:prstGeom>
          <a:noFill/>
          <a:ln>
            <a:noFill/>
          </a:ln>
        </p:spPr>
        <p:txBody>
          <a:bodyPr anchorCtr="0" anchor="b" bIns="0" lIns="0" spcFirstLastPara="1" rIns="0" wrap="square" tIns="0">
            <a:sp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pic>
        <p:nvPicPr>
          <p:cNvPr id="9" name="Google Shape;9;p42"/>
          <p:cNvPicPr preferRelativeResize="0"/>
          <p:nvPr/>
        </p:nvPicPr>
        <p:blipFill rotWithShape="1">
          <a:blip r:embed="rId3">
            <a:alphaModFix/>
          </a:blip>
          <a:srcRect b="0" l="0" r="0" t="0"/>
          <a:stretch/>
        </p:blipFill>
        <p:spPr>
          <a:xfrm>
            <a:off x="10596675" y="6432249"/>
            <a:ext cx="899999" cy="274879"/>
          </a:xfrm>
          <a:prstGeom prst="rect">
            <a:avLst/>
          </a:prstGeom>
          <a:noFill/>
          <a:ln>
            <a:noFill/>
          </a:ln>
        </p:spPr>
      </p:pic>
      <p:grpSp>
        <p:nvGrpSpPr>
          <p:cNvPr id="10" name="Google Shape;10;p42"/>
          <p:cNvGrpSpPr/>
          <p:nvPr/>
        </p:nvGrpSpPr>
        <p:grpSpPr>
          <a:xfrm>
            <a:off x="10401662" y="6518006"/>
            <a:ext cx="0" cy="103422"/>
            <a:chOff x="1171009" y="1315823"/>
            <a:chExt cx="0" cy="252000"/>
          </a:xfrm>
        </p:grpSpPr>
        <p:cxnSp>
          <p:nvCxnSpPr>
            <p:cNvPr id="11" name="Google Shape;11;p42"/>
            <p:cNvCxnSpPr/>
            <p:nvPr/>
          </p:nvCxnSpPr>
          <p:spPr>
            <a:xfrm>
              <a:off x="1171009" y="1315823"/>
              <a:ext cx="0" cy="252000"/>
            </a:xfrm>
            <a:prstGeom prst="straightConnector1">
              <a:avLst/>
            </a:prstGeom>
            <a:noFill/>
            <a:ln cap="flat" cmpd="sng" w="12700">
              <a:solidFill>
                <a:schemeClr val="dk1"/>
              </a:solidFill>
              <a:prstDash val="solid"/>
              <a:miter lim="800000"/>
              <a:headEnd len="sm" w="sm" type="none"/>
              <a:tailEnd len="sm" w="sm" type="none"/>
            </a:ln>
          </p:spPr>
        </p:cxnSp>
        <p:cxnSp>
          <p:nvCxnSpPr>
            <p:cNvPr id="12" name="Google Shape;12;p42"/>
            <p:cNvCxnSpPr/>
            <p:nvPr/>
          </p:nvCxnSpPr>
          <p:spPr>
            <a:xfrm>
              <a:off x="1171009" y="1315823"/>
              <a:ext cx="0" cy="252000"/>
            </a:xfrm>
            <a:prstGeom prst="straightConnector1">
              <a:avLst/>
            </a:prstGeom>
            <a:noFill/>
            <a:ln cap="flat" cmpd="sng" w="12700">
              <a:solidFill>
                <a:srgbClr val="151A26"/>
              </a:solidFill>
              <a:prstDash val="solid"/>
              <a:miter lim="800000"/>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1 column">
  <p:cSld name="Text 1 column">
    <p:bg>
      <p:bgPr>
        <a:solidFill>
          <a:schemeClr val="lt1"/>
        </a:solidFill>
      </p:bgPr>
    </p:bg>
    <p:spTree>
      <p:nvGrpSpPr>
        <p:cNvPr id="13" name="Shape 13"/>
        <p:cNvGrpSpPr/>
        <p:nvPr/>
      </p:nvGrpSpPr>
      <p:grpSpPr>
        <a:xfrm>
          <a:off x="0" y="0"/>
          <a:ext cx="0" cy="0"/>
          <a:chOff x="0" y="0"/>
          <a:chExt cx="0" cy="0"/>
        </a:xfrm>
      </p:grpSpPr>
      <p:pic>
        <p:nvPicPr>
          <p:cNvPr id="14" name="Google Shape;14;p38"/>
          <p:cNvPicPr preferRelativeResize="0"/>
          <p:nvPr/>
        </p:nvPicPr>
        <p:blipFill rotWithShape="1">
          <a:blip r:embed="rId2">
            <a:alphaModFix/>
          </a:blip>
          <a:srcRect b="0" l="0" r="0" t="0"/>
          <a:stretch/>
        </p:blipFill>
        <p:spPr>
          <a:xfrm>
            <a:off x="9306655" y="6434970"/>
            <a:ext cx="899999" cy="274113"/>
          </a:xfrm>
          <a:prstGeom prst="rect">
            <a:avLst/>
          </a:prstGeom>
          <a:noFill/>
          <a:ln>
            <a:noFill/>
          </a:ln>
        </p:spPr>
      </p:pic>
      <p:sp>
        <p:nvSpPr>
          <p:cNvPr id="15" name="Google Shape;15;p38"/>
          <p:cNvSpPr txBox="1"/>
          <p:nvPr>
            <p:ph type="title"/>
          </p:nvPr>
        </p:nvSpPr>
        <p:spPr>
          <a:xfrm>
            <a:off x="695325" y="728663"/>
            <a:ext cx="10801500" cy="387900"/>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Clr>
                <a:schemeClr val="dk1"/>
              </a:buClr>
              <a:buSzPts val="2800"/>
              <a:buFont typeface="Montserrat Medium"/>
              <a:buNone/>
              <a:defRPr b="0" i="0" sz="2800" u="none" cap="none" strike="noStrike">
                <a:solidFill>
                  <a:schemeClr val="dk1"/>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400"/>
              <a:buFont typeface="Montserrat Medium"/>
              <a:buNone/>
              <a:defRPr b="0" i="0" sz="1800" u="none" cap="none" strike="noStrike">
                <a:solidFill>
                  <a:srgbClr val="000000"/>
                </a:solidFill>
                <a:latin typeface="Montserrat Medium"/>
                <a:ea typeface="Montserrat Medium"/>
                <a:cs typeface="Montserrat Medium"/>
                <a:sym typeface="Montserrat Medium"/>
              </a:defRPr>
            </a:lvl2pPr>
            <a:lvl3pPr lvl="2" marR="0" rtl="0" algn="l">
              <a:lnSpc>
                <a:spcPct val="100000"/>
              </a:lnSpc>
              <a:spcBef>
                <a:spcPts val="0"/>
              </a:spcBef>
              <a:spcAft>
                <a:spcPts val="0"/>
              </a:spcAft>
              <a:buClr>
                <a:srgbClr val="000000"/>
              </a:buClr>
              <a:buSzPts val="1400"/>
              <a:buFont typeface="Montserrat Medium"/>
              <a:buNone/>
              <a:defRPr b="0" i="0" sz="1800" u="none" cap="none" strike="noStrike">
                <a:solidFill>
                  <a:srgbClr val="000000"/>
                </a:solidFill>
                <a:latin typeface="Montserrat Medium"/>
                <a:ea typeface="Montserrat Medium"/>
                <a:cs typeface="Montserrat Medium"/>
                <a:sym typeface="Montserrat Medium"/>
              </a:defRPr>
            </a:lvl3pPr>
            <a:lvl4pPr lvl="3" marR="0" rtl="0" algn="l">
              <a:lnSpc>
                <a:spcPct val="100000"/>
              </a:lnSpc>
              <a:spcBef>
                <a:spcPts val="0"/>
              </a:spcBef>
              <a:spcAft>
                <a:spcPts val="0"/>
              </a:spcAft>
              <a:buClr>
                <a:srgbClr val="000000"/>
              </a:buClr>
              <a:buSzPts val="1400"/>
              <a:buFont typeface="Montserrat Medium"/>
              <a:buNone/>
              <a:defRPr b="0" i="0" sz="1800" u="none" cap="none" strike="noStrike">
                <a:solidFill>
                  <a:srgbClr val="000000"/>
                </a:solidFill>
                <a:latin typeface="Montserrat Medium"/>
                <a:ea typeface="Montserrat Medium"/>
                <a:cs typeface="Montserrat Medium"/>
                <a:sym typeface="Montserrat Medium"/>
              </a:defRPr>
            </a:lvl4pPr>
            <a:lvl5pPr lvl="4" marR="0" rtl="0" algn="l">
              <a:lnSpc>
                <a:spcPct val="100000"/>
              </a:lnSpc>
              <a:spcBef>
                <a:spcPts val="0"/>
              </a:spcBef>
              <a:spcAft>
                <a:spcPts val="0"/>
              </a:spcAft>
              <a:buClr>
                <a:srgbClr val="000000"/>
              </a:buClr>
              <a:buSzPts val="1400"/>
              <a:buFont typeface="Montserrat Medium"/>
              <a:buNone/>
              <a:defRPr b="0" i="0" sz="1800" u="none" cap="none" strike="noStrike">
                <a:solidFill>
                  <a:srgbClr val="000000"/>
                </a:solidFill>
                <a:latin typeface="Montserrat Medium"/>
                <a:ea typeface="Montserrat Medium"/>
                <a:cs typeface="Montserrat Medium"/>
                <a:sym typeface="Montserrat Medium"/>
              </a:defRPr>
            </a:lvl5pPr>
            <a:lvl6pPr lvl="5" marR="0" rtl="0" algn="l">
              <a:lnSpc>
                <a:spcPct val="100000"/>
              </a:lnSpc>
              <a:spcBef>
                <a:spcPts val="0"/>
              </a:spcBef>
              <a:spcAft>
                <a:spcPts val="0"/>
              </a:spcAft>
              <a:buClr>
                <a:srgbClr val="000000"/>
              </a:buClr>
              <a:buSzPts val="1400"/>
              <a:buFont typeface="Montserrat Medium"/>
              <a:buNone/>
              <a:defRPr b="0" i="0" sz="1800" u="none" cap="none" strike="noStrike">
                <a:solidFill>
                  <a:srgbClr val="000000"/>
                </a:solidFill>
                <a:latin typeface="Montserrat Medium"/>
                <a:ea typeface="Montserrat Medium"/>
                <a:cs typeface="Montserrat Medium"/>
                <a:sym typeface="Montserrat Medium"/>
              </a:defRPr>
            </a:lvl6pPr>
            <a:lvl7pPr lvl="6" marR="0" rtl="0" algn="l">
              <a:lnSpc>
                <a:spcPct val="100000"/>
              </a:lnSpc>
              <a:spcBef>
                <a:spcPts val="0"/>
              </a:spcBef>
              <a:spcAft>
                <a:spcPts val="0"/>
              </a:spcAft>
              <a:buClr>
                <a:srgbClr val="000000"/>
              </a:buClr>
              <a:buSzPts val="1400"/>
              <a:buFont typeface="Montserrat Medium"/>
              <a:buNone/>
              <a:defRPr b="0" i="0" sz="1800" u="none" cap="none" strike="noStrike">
                <a:solidFill>
                  <a:srgbClr val="000000"/>
                </a:solidFill>
                <a:latin typeface="Montserrat Medium"/>
                <a:ea typeface="Montserrat Medium"/>
                <a:cs typeface="Montserrat Medium"/>
                <a:sym typeface="Montserrat Medium"/>
              </a:defRPr>
            </a:lvl7pPr>
            <a:lvl8pPr lvl="7" marR="0" rtl="0" algn="l">
              <a:lnSpc>
                <a:spcPct val="100000"/>
              </a:lnSpc>
              <a:spcBef>
                <a:spcPts val="0"/>
              </a:spcBef>
              <a:spcAft>
                <a:spcPts val="0"/>
              </a:spcAft>
              <a:buClr>
                <a:srgbClr val="000000"/>
              </a:buClr>
              <a:buSzPts val="1400"/>
              <a:buFont typeface="Montserrat Medium"/>
              <a:buNone/>
              <a:defRPr b="0" i="0" sz="1800" u="none" cap="none" strike="noStrike">
                <a:solidFill>
                  <a:srgbClr val="000000"/>
                </a:solidFill>
                <a:latin typeface="Montserrat Medium"/>
                <a:ea typeface="Montserrat Medium"/>
                <a:cs typeface="Montserrat Medium"/>
                <a:sym typeface="Montserrat Medium"/>
              </a:defRPr>
            </a:lvl8pPr>
            <a:lvl9pPr lvl="8" marR="0" rtl="0" algn="l">
              <a:lnSpc>
                <a:spcPct val="100000"/>
              </a:lnSpc>
              <a:spcBef>
                <a:spcPts val="0"/>
              </a:spcBef>
              <a:spcAft>
                <a:spcPts val="0"/>
              </a:spcAft>
              <a:buClr>
                <a:srgbClr val="000000"/>
              </a:buClr>
              <a:buSzPts val="1400"/>
              <a:buFont typeface="Montserrat Medium"/>
              <a:buNone/>
              <a:defRPr b="0" i="0" sz="1800" u="none" cap="none" strike="noStrike">
                <a:solidFill>
                  <a:srgbClr val="000000"/>
                </a:solidFill>
                <a:latin typeface="Montserrat Medium"/>
                <a:ea typeface="Montserrat Medium"/>
                <a:cs typeface="Montserrat Medium"/>
                <a:sym typeface="Montserrat Medium"/>
              </a:defRPr>
            </a:lvl9pPr>
          </a:lstStyle>
          <a:p/>
        </p:txBody>
      </p:sp>
      <p:sp>
        <p:nvSpPr>
          <p:cNvPr id="16" name="Google Shape;16;p38"/>
          <p:cNvSpPr txBox="1"/>
          <p:nvPr>
            <p:ph idx="12" type="sldNum"/>
          </p:nvPr>
        </p:nvSpPr>
        <p:spPr>
          <a:xfrm>
            <a:off x="8465643" y="6508134"/>
            <a:ext cx="600600" cy="123000"/>
          </a:xfrm>
          <a:prstGeom prst="rect">
            <a:avLst/>
          </a:prstGeom>
          <a:noFill/>
          <a:ln>
            <a:noFill/>
          </a:ln>
        </p:spPr>
        <p:txBody>
          <a:bodyPr anchorCtr="0" anchor="b" bIns="0" lIns="0" spcFirstLastPara="1" rIns="0" wrap="square" tIns="0">
            <a:sp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
        <p:nvSpPr>
          <p:cNvPr id="17" name="Google Shape;17;p38"/>
          <p:cNvSpPr txBox="1"/>
          <p:nvPr>
            <p:ph idx="1" type="body"/>
          </p:nvPr>
        </p:nvSpPr>
        <p:spPr>
          <a:xfrm>
            <a:off x="695325" y="1809338"/>
            <a:ext cx="10801500" cy="43200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1000"/>
              </a:spcBef>
              <a:spcAft>
                <a:spcPts val="0"/>
              </a:spcAft>
              <a:buClr>
                <a:schemeClr val="dk1"/>
              </a:buClr>
              <a:buSzPts val="1800"/>
              <a:buFont typeface="Helvetica Neue Light"/>
              <a:buNone/>
              <a:defRPr b="0" i="0" sz="1800" u="none" cap="none" strike="noStrike">
                <a:solidFill>
                  <a:schemeClr val="dk1"/>
                </a:solidFill>
                <a:latin typeface="Helvetica Neue Light"/>
                <a:ea typeface="Helvetica Neue Light"/>
                <a:cs typeface="Helvetica Neue Light"/>
                <a:sym typeface="Helvetica Neue Light"/>
              </a:defRPr>
            </a:lvl1pPr>
            <a:lvl2pPr indent="-381000" lvl="1" marL="914400" marR="0" rtl="0" algn="l">
              <a:lnSpc>
                <a:spcPct val="90000"/>
              </a:lnSpc>
              <a:spcBef>
                <a:spcPts val="500"/>
              </a:spcBef>
              <a:spcAft>
                <a:spcPts val="0"/>
              </a:spcAft>
              <a:buClr>
                <a:schemeClr val="dk1"/>
              </a:buClr>
              <a:buSzPts val="2400"/>
              <a:buFont typeface="Helvetica Neue Light"/>
              <a:buChar char="•"/>
              <a:defRPr b="0" i="0" sz="24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90000"/>
              </a:lnSpc>
              <a:spcBef>
                <a:spcPts val="500"/>
              </a:spcBef>
              <a:spcAft>
                <a:spcPts val="0"/>
              </a:spcAft>
              <a:buClr>
                <a:schemeClr val="dk1"/>
              </a:buClr>
              <a:buSzPts val="2000"/>
              <a:buFont typeface="Helvetica Neue Light"/>
              <a:buChar char="•"/>
              <a:defRPr b="0" i="0" sz="2000" u="none" cap="none" strike="noStrike">
                <a:solidFill>
                  <a:schemeClr val="dk1"/>
                </a:solidFill>
                <a:latin typeface="Helvetica Neue Light"/>
                <a:ea typeface="Helvetica Neue Light"/>
                <a:cs typeface="Helvetica Neue Light"/>
                <a:sym typeface="Helvetica Neue Light"/>
              </a:defRPr>
            </a:lvl3pPr>
            <a:lvl4pPr indent="-342900" lvl="3" marL="18288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4pPr>
            <a:lvl5pPr indent="-342900" lvl="4" marL="22860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5pPr>
            <a:lvl6pPr indent="-342900" lvl="5" marL="27432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6pPr>
            <a:lvl7pPr indent="-342900" lvl="6" marL="32004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7pPr>
            <a:lvl8pPr indent="-342900" lvl="7" marL="36576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8pPr>
            <a:lvl9pPr indent="-342900" lvl="8" marL="41148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9pPr>
          </a:lstStyle>
          <a:p/>
        </p:txBody>
      </p:sp>
      <p:pic>
        <p:nvPicPr>
          <p:cNvPr id="18" name="Google Shape;18;p38"/>
          <p:cNvPicPr preferRelativeResize="0"/>
          <p:nvPr/>
        </p:nvPicPr>
        <p:blipFill rotWithShape="1">
          <a:blip r:embed="rId3">
            <a:alphaModFix/>
          </a:blip>
          <a:srcRect b="0" l="0" r="0" t="0"/>
          <a:stretch/>
        </p:blipFill>
        <p:spPr>
          <a:xfrm>
            <a:off x="10596675" y="6432249"/>
            <a:ext cx="899999" cy="274879"/>
          </a:xfrm>
          <a:prstGeom prst="rect">
            <a:avLst/>
          </a:prstGeom>
          <a:noFill/>
          <a:ln>
            <a:noFill/>
          </a:ln>
        </p:spPr>
      </p:pic>
      <p:grpSp>
        <p:nvGrpSpPr>
          <p:cNvPr id="19" name="Google Shape;19;p38"/>
          <p:cNvGrpSpPr/>
          <p:nvPr/>
        </p:nvGrpSpPr>
        <p:grpSpPr>
          <a:xfrm>
            <a:off x="10401662" y="6518006"/>
            <a:ext cx="0" cy="103422"/>
            <a:chOff x="1171009" y="1315823"/>
            <a:chExt cx="0" cy="252000"/>
          </a:xfrm>
        </p:grpSpPr>
        <p:cxnSp>
          <p:nvCxnSpPr>
            <p:cNvPr id="20" name="Google Shape;20;p38"/>
            <p:cNvCxnSpPr/>
            <p:nvPr/>
          </p:nvCxnSpPr>
          <p:spPr>
            <a:xfrm>
              <a:off x="1171009" y="1315823"/>
              <a:ext cx="0" cy="252000"/>
            </a:xfrm>
            <a:prstGeom prst="straightConnector1">
              <a:avLst/>
            </a:prstGeom>
            <a:noFill/>
            <a:ln cap="flat" cmpd="sng" w="12700">
              <a:solidFill>
                <a:schemeClr val="dk1"/>
              </a:solidFill>
              <a:prstDash val="solid"/>
              <a:miter lim="800000"/>
              <a:headEnd len="sm" w="sm" type="none"/>
              <a:tailEnd len="sm" w="sm" type="none"/>
            </a:ln>
          </p:spPr>
        </p:cxnSp>
        <p:cxnSp>
          <p:nvCxnSpPr>
            <p:cNvPr id="21" name="Google Shape;21;p38"/>
            <p:cNvCxnSpPr/>
            <p:nvPr/>
          </p:nvCxnSpPr>
          <p:spPr>
            <a:xfrm>
              <a:off x="1171009" y="1315823"/>
              <a:ext cx="0" cy="252000"/>
            </a:xfrm>
            <a:prstGeom prst="straightConnector1">
              <a:avLst/>
            </a:prstGeom>
            <a:noFill/>
            <a:ln cap="flat" cmpd="sng" w="12700">
              <a:solidFill>
                <a:srgbClr val="151A26"/>
              </a:solidFill>
              <a:prstDash val="solid"/>
              <a:miter lim="800000"/>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cSld name="Text ">
    <p:bg>
      <p:bgPr>
        <a:solidFill>
          <a:schemeClr val="lt1"/>
        </a:solidFill>
      </p:bgPr>
    </p:bg>
    <p:spTree>
      <p:nvGrpSpPr>
        <p:cNvPr id="22" name="Shape 22"/>
        <p:cNvGrpSpPr/>
        <p:nvPr/>
      </p:nvGrpSpPr>
      <p:grpSpPr>
        <a:xfrm>
          <a:off x="0" y="0"/>
          <a:ext cx="0" cy="0"/>
          <a:chOff x="0" y="0"/>
          <a:chExt cx="0" cy="0"/>
        </a:xfrm>
      </p:grpSpPr>
      <p:sp>
        <p:nvSpPr>
          <p:cNvPr id="23" name="Google Shape;23;p41"/>
          <p:cNvSpPr txBox="1"/>
          <p:nvPr>
            <p:ph type="title"/>
          </p:nvPr>
        </p:nvSpPr>
        <p:spPr>
          <a:xfrm>
            <a:off x="695325" y="728663"/>
            <a:ext cx="10801500" cy="387900"/>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Clr>
                <a:schemeClr val="dk1"/>
              </a:buClr>
              <a:buSzPts val="2800"/>
              <a:buFont typeface="Montserrat Medium"/>
              <a:buNone/>
              <a:defRPr b="0" i="0" sz="2800" u="none" cap="none" strike="noStrike">
                <a:solidFill>
                  <a:schemeClr val="dk1"/>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24" name="Google Shape;24;p41"/>
          <p:cNvPicPr preferRelativeResize="0"/>
          <p:nvPr/>
        </p:nvPicPr>
        <p:blipFill rotWithShape="1">
          <a:blip r:embed="rId2">
            <a:alphaModFix/>
          </a:blip>
          <a:srcRect b="0" l="0" r="0" t="0"/>
          <a:stretch/>
        </p:blipFill>
        <p:spPr>
          <a:xfrm>
            <a:off x="9306655" y="6434970"/>
            <a:ext cx="899999" cy="274113"/>
          </a:xfrm>
          <a:prstGeom prst="rect">
            <a:avLst/>
          </a:prstGeom>
          <a:noFill/>
          <a:ln>
            <a:noFill/>
          </a:ln>
        </p:spPr>
      </p:pic>
      <p:sp>
        <p:nvSpPr>
          <p:cNvPr id="25" name="Google Shape;25;p41"/>
          <p:cNvSpPr txBox="1"/>
          <p:nvPr>
            <p:ph idx="12" type="sldNum"/>
          </p:nvPr>
        </p:nvSpPr>
        <p:spPr>
          <a:xfrm>
            <a:off x="8465643" y="6508134"/>
            <a:ext cx="600600" cy="123000"/>
          </a:xfrm>
          <a:prstGeom prst="rect">
            <a:avLst/>
          </a:prstGeom>
          <a:noFill/>
          <a:ln>
            <a:noFill/>
          </a:ln>
        </p:spPr>
        <p:txBody>
          <a:bodyPr anchorCtr="0" anchor="b" bIns="0" lIns="0" spcFirstLastPara="1" rIns="0" wrap="square" tIns="0">
            <a:sp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pic>
        <p:nvPicPr>
          <p:cNvPr id="26" name="Google Shape;26;p41"/>
          <p:cNvPicPr preferRelativeResize="0"/>
          <p:nvPr/>
        </p:nvPicPr>
        <p:blipFill rotWithShape="1">
          <a:blip r:embed="rId3">
            <a:alphaModFix/>
          </a:blip>
          <a:srcRect b="0" l="0" r="0" t="0"/>
          <a:stretch/>
        </p:blipFill>
        <p:spPr>
          <a:xfrm>
            <a:off x="10596675" y="6432249"/>
            <a:ext cx="899999" cy="274879"/>
          </a:xfrm>
          <a:prstGeom prst="rect">
            <a:avLst/>
          </a:prstGeom>
          <a:noFill/>
          <a:ln>
            <a:noFill/>
          </a:ln>
        </p:spPr>
      </p:pic>
      <p:grpSp>
        <p:nvGrpSpPr>
          <p:cNvPr id="27" name="Google Shape;27;p41"/>
          <p:cNvGrpSpPr/>
          <p:nvPr/>
        </p:nvGrpSpPr>
        <p:grpSpPr>
          <a:xfrm>
            <a:off x="10401662" y="6518006"/>
            <a:ext cx="0" cy="103422"/>
            <a:chOff x="1171009" y="1315823"/>
            <a:chExt cx="0" cy="252000"/>
          </a:xfrm>
        </p:grpSpPr>
        <p:cxnSp>
          <p:nvCxnSpPr>
            <p:cNvPr id="28" name="Google Shape;28;p41"/>
            <p:cNvCxnSpPr/>
            <p:nvPr/>
          </p:nvCxnSpPr>
          <p:spPr>
            <a:xfrm>
              <a:off x="1171009" y="1315823"/>
              <a:ext cx="0" cy="252000"/>
            </a:xfrm>
            <a:prstGeom prst="straightConnector1">
              <a:avLst/>
            </a:prstGeom>
            <a:noFill/>
            <a:ln cap="flat" cmpd="sng" w="12700">
              <a:solidFill>
                <a:schemeClr val="dk1"/>
              </a:solidFill>
              <a:prstDash val="solid"/>
              <a:miter lim="800000"/>
              <a:headEnd len="sm" w="sm" type="none"/>
              <a:tailEnd len="sm" w="sm" type="none"/>
            </a:ln>
          </p:spPr>
        </p:cxnSp>
        <p:cxnSp>
          <p:nvCxnSpPr>
            <p:cNvPr id="29" name="Google Shape;29;p41"/>
            <p:cNvCxnSpPr/>
            <p:nvPr/>
          </p:nvCxnSpPr>
          <p:spPr>
            <a:xfrm>
              <a:off x="1171009" y="1315823"/>
              <a:ext cx="0" cy="252000"/>
            </a:xfrm>
            <a:prstGeom prst="straightConnector1">
              <a:avLst/>
            </a:prstGeom>
            <a:noFill/>
            <a:ln cap="flat" cmpd="sng" w="12700">
              <a:solidFill>
                <a:srgbClr val="151A26"/>
              </a:solidFill>
              <a:prstDash val="solid"/>
              <a:miter lim="800000"/>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1">
  <p:cSld name="BLANK_1">
    <p:bg>
      <p:bgPr>
        <a:solidFill>
          <a:schemeClr val="lt1"/>
        </a:solidFill>
      </p:bgPr>
    </p:bg>
    <p:spTree>
      <p:nvGrpSpPr>
        <p:cNvPr id="30" name="Shape 30"/>
        <p:cNvGrpSpPr/>
        <p:nvPr/>
      </p:nvGrpSpPr>
      <p:grpSpPr>
        <a:xfrm>
          <a:off x="0" y="0"/>
          <a:ext cx="0" cy="0"/>
          <a:chOff x="0" y="0"/>
          <a:chExt cx="0" cy="0"/>
        </a:xfrm>
      </p:grpSpPr>
      <p:pic>
        <p:nvPicPr>
          <p:cNvPr id="31" name="Google Shape;31;g13cb51bf140_1_70"/>
          <p:cNvPicPr preferRelativeResize="0"/>
          <p:nvPr/>
        </p:nvPicPr>
        <p:blipFill rotWithShape="1">
          <a:blip r:embed="rId2">
            <a:alphaModFix/>
          </a:blip>
          <a:srcRect b="0" l="0" r="0" t="0"/>
          <a:stretch/>
        </p:blipFill>
        <p:spPr>
          <a:xfrm>
            <a:off x="9306655" y="6434970"/>
            <a:ext cx="899999" cy="274113"/>
          </a:xfrm>
          <a:prstGeom prst="rect">
            <a:avLst/>
          </a:prstGeom>
          <a:noFill/>
          <a:ln>
            <a:noFill/>
          </a:ln>
        </p:spPr>
      </p:pic>
      <p:sp>
        <p:nvSpPr>
          <p:cNvPr id="32" name="Google Shape;32;g13cb51bf140_1_70"/>
          <p:cNvSpPr txBox="1"/>
          <p:nvPr>
            <p:ph idx="12" type="sldNum"/>
          </p:nvPr>
        </p:nvSpPr>
        <p:spPr>
          <a:xfrm>
            <a:off x="8465643" y="6508134"/>
            <a:ext cx="600600" cy="123000"/>
          </a:xfrm>
          <a:prstGeom prst="rect">
            <a:avLst/>
          </a:prstGeom>
          <a:noFill/>
          <a:ln>
            <a:noFill/>
          </a:ln>
        </p:spPr>
        <p:txBody>
          <a:bodyPr anchorCtr="0" anchor="b" bIns="0" lIns="0" spcFirstLastPara="1" rIns="0" wrap="square" tIns="0">
            <a:sp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pic>
        <p:nvPicPr>
          <p:cNvPr id="33" name="Google Shape;33;g13cb51bf140_1_70"/>
          <p:cNvPicPr preferRelativeResize="0"/>
          <p:nvPr/>
        </p:nvPicPr>
        <p:blipFill rotWithShape="1">
          <a:blip r:embed="rId3">
            <a:alphaModFix/>
          </a:blip>
          <a:srcRect b="0" l="0" r="0" t="0"/>
          <a:stretch/>
        </p:blipFill>
        <p:spPr>
          <a:xfrm>
            <a:off x="10596675" y="6432249"/>
            <a:ext cx="899999" cy="274879"/>
          </a:xfrm>
          <a:prstGeom prst="rect">
            <a:avLst/>
          </a:prstGeom>
          <a:noFill/>
          <a:ln>
            <a:noFill/>
          </a:ln>
        </p:spPr>
      </p:pic>
      <p:grpSp>
        <p:nvGrpSpPr>
          <p:cNvPr id="34" name="Google Shape;34;g13cb51bf140_1_70"/>
          <p:cNvGrpSpPr/>
          <p:nvPr/>
        </p:nvGrpSpPr>
        <p:grpSpPr>
          <a:xfrm>
            <a:off x="10401662" y="6518006"/>
            <a:ext cx="0" cy="103422"/>
            <a:chOff x="1171009" y="1315823"/>
            <a:chExt cx="0" cy="252000"/>
          </a:xfrm>
        </p:grpSpPr>
        <p:cxnSp>
          <p:nvCxnSpPr>
            <p:cNvPr id="35" name="Google Shape;35;g13cb51bf140_1_70"/>
            <p:cNvCxnSpPr/>
            <p:nvPr/>
          </p:nvCxnSpPr>
          <p:spPr>
            <a:xfrm>
              <a:off x="1171009" y="1315823"/>
              <a:ext cx="0" cy="252000"/>
            </a:xfrm>
            <a:prstGeom prst="straightConnector1">
              <a:avLst/>
            </a:prstGeom>
            <a:noFill/>
            <a:ln cap="flat" cmpd="sng" w="12700">
              <a:solidFill>
                <a:schemeClr val="dk1"/>
              </a:solidFill>
              <a:prstDash val="solid"/>
              <a:miter lim="800000"/>
              <a:headEnd len="sm" w="sm" type="none"/>
              <a:tailEnd len="sm" w="sm" type="none"/>
            </a:ln>
          </p:spPr>
        </p:cxnSp>
        <p:cxnSp>
          <p:nvCxnSpPr>
            <p:cNvPr id="36" name="Google Shape;36;g13cb51bf140_1_70"/>
            <p:cNvCxnSpPr/>
            <p:nvPr/>
          </p:nvCxnSpPr>
          <p:spPr>
            <a:xfrm>
              <a:off x="1171009" y="1315823"/>
              <a:ext cx="0" cy="252000"/>
            </a:xfrm>
            <a:prstGeom prst="straightConnector1">
              <a:avLst/>
            </a:prstGeom>
            <a:noFill/>
            <a:ln cap="flat" cmpd="sng" w="12700">
              <a:solidFill>
                <a:srgbClr val="151A26"/>
              </a:solidFill>
              <a:prstDash val="solid"/>
              <a:miter lim="800000"/>
              <a:headEnd len="sm" w="sm" type="none"/>
              <a:tailEnd len="sm" w="sm" type="none"/>
            </a:ln>
          </p:spPr>
        </p:cxnSp>
      </p:grpSp>
      <p:sp>
        <p:nvSpPr>
          <p:cNvPr id="37" name="Google Shape;37;g13cb51bf140_1_70"/>
          <p:cNvSpPr txBox="1"/>
          <p:nvPr>
            <p:ph type="title"/>
          </p:nvPr>
        </p:nvSpPr>
        <p:spPr>
          <a:xfrm>
            <a:off x="695325" y="728663"/>
            <a:ext cx="10801500" cy="387900"/>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Clr>
                <a:schemeClr val="dk1"/>
              </a:buClr>
              <a:buSzPts val="2800"/>
              <a:buFont typeface="Montserrat Medium"/>
              <a:buNone/>
              <a:defRPr b="0" i="0" sz="2800" u="none" cap="none" strike="noStrike">
                <a:solidFill>
                  <a:schemeClr val="dk1"/>
                </a:solidFill>
                <a:latin typeface="Montserrat Medium"/>
                <a:ea typeface="Montserrat Medium"/>
                <a:cs typeface="Montserrat Medium"/>
                <a:sym typeface="Montserrat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descr="A Neural Network based Approach for Predicting Customer Churn in Cellular Network Services" id="38" name="Google Shape;38;g13cb51bf140_1_70" title="Paper">
            <a:hlinkClick r:id="rId4"/>
          </p:cNvPr>
          <p:cNvSpPr/>
          <p:nvPr/>
        </p:nvSpPr>
        <p:spPr>
          <a:xfrm>
            <a:off x="695325" y="6194625"/>
            <a:ext cx="1534500" cy="627000"/>
          </a:xfrm>
          <a:prstGeom prst="roundRect">
            <a:avLst>
              <a:gd fmla="val 23175" name="adj"/>
            </a:avLst>
          </a:prstGeom>
          <a:solidFill>
            <a:srgbClr val="EEEEEE"/>
          </a:solidFill>
          <a:ln cap="flat" cmpd="sng" w="9525">
            <a:solidFill>
              <a:srgbClr val="595959"/>
            </a:solidFill>
            <a:prstDash val="solid"/>
            <a:round/>
            <a:headEnd len="sm" w="sm" type="none"/>
            <a:tailEnd len="sm" w="sm" type="none"/>
          </a:ln>
        </p:spPr>
        <p:txBody>
          <a:bodyPr anchorCtr="0" anchor="ctr" bIns="0" lIns="72000" spcFirstLastPara="1" rIns="72000" wrap="square" tIns="72000">
            <a:noAutofit/>
          </a:bodyPr>
          <a:lstStyle/>
          <a:p>
            <a:pPr indent="0" lvl="0" marL="0" marR="0" rtl="0" algn="ctr">
              <a:lnSpc>
                <a:spcPct val="100000"/>
              </a:lnSpc>
              <a:spcBef>
                <a:spcPts val="0"/>
              </a:spcBef>
              <a:spcAft>
                <a:spcPts val="0"/>
              </a:spcAft>
              <a:buClr>
                <a:srgbClr val="000000"/>
              </a:buClr>
              <a:buSzPts val="1200"/>
              <a:buFont typeface="Arial"/>
              <a:buNone/>
            </a:pPr>
            <a:r>
              <a:rPr b="1" i="0" lang="ru-RU" sz="1200" u="none" cap="none" strike="noStrike">
                <a:solidFill>
                  <a:srgbClr val="000000"/>
                </a:solidFill>
                <a:latin typeface="Helvetica Neue"/>
                <a:ea typeface="Helvetica Neue"/>
                <a:cs typeface="Helvetica Neue"/>
                <a:sym typeface="Helvetica Neue"/>
              </a:rPr>
              <a:t>💻 Site</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900"/>
              <a:buFont typeface="Arial"/>
              <a:buNone/>
            </a:pPr>
            <a:r>
              <a:rPr b="0" i="0" lang="ru-RU" sz="900" u="none" cap="none" strike="noStrike">
                <a:solidFill>
                  <a:srgbClr val="000000"/>
                </a:solidFill>
                <a:latin typeface="Helvetica Neue Light"/>
                <a:ea typeface="Helvetica Neue Light"/>
                <a:cs typeface="Helvetica Neue Light"/>
                <a:sym typeface="Helvetica Neue Light"/>
              </a:rPr>
              <a:t>This X does not exist :)</a:t>
            </a:r>
            <a:endParaRPr b="0" i="0" sz="900" u="none" cap="none" strike="noStrike">
              <a:solidFill>
                <a:srgbClr val="000000"/>
              </a:solidFill>
              <a:latin typeface="Helvetica Neue Light"/>
              <a:ea typeface="Helvetica Neue Light"/>
              <a:cs typeface="Helvetica Neue Light"/>
              <a:sym typeface="Helvetica Neue Light"/>
            </a:endParaRPr>
          </a:p>
        </p:txBody>
      </p:sp>
      <p:sp>
        <p:nvSpPr>
          <p:cNvPr descr="A Neural Network based Approach for Predicting Customer Churn in Cellular Network Services" id="39" name="Google Shape;39;g13cb51bf140_1_70" title="Paper">
            <a:hlinkClick r:id="rId5"/>
          </p:cNvPr>
          <p:cNvSpPr/>
          <p:nvPr/>
        </p:nvSpPr>
        <p:spPr>
          <a:xfrm>
            <a:off x="2383200" y="6194475"/>
            <a:ext cx="2492400" cy="627000"/>
          </a:xfrm>
          <a:prstGeom prst="roundRect">
            <a:avLst>
              <a:gd fmla="val 23175" name="adj"/>
            </a:avLst>
          </a:prstGeom>
          <a:solidFill>
            <a:srgbClr val="EEEEEE"/>
          </a:solidFill>
          <a:ln cap="flat" cmpd="sng" w="9525">
            <a:solidFill>
              <a:srgbClr val="595959"/>
            </a:solidFill>
            <a:prstDash val="solid"/>
            <a:round/>
            <a:headEnd len="sm" w="sm" type="none"/>
            <a:tailEnd len="sm" w="sm" type="none"/>
          </a:ln>
        </p:spPr>
        <p:txBody>
          <a:bodyPr anchorCtr="0" anchor="ctr" bIns="0" lIns="72000" spcFirstLastPara="1" rIns="72000" wrap="square" tIns="72000">
            <a:noAutofit/>
          </a:bodyPr>
          <a:lstStyle/>
          <a:p>
            <a:pPr indent="0" lvl="0" marL="0" marR="0" rtl="0" algn="ctr">
              <a:lnSpc>
                <a:spcPct val="100000"/>
              </a:lnSpc>
              <a:spcBef>
                <a:spcPts val="0"/>
              </a:spcBef>
              <a:spcAft>
                <a:spcPts val="0"/>
              </a:spcAft>
              <a:buClr>
                <a:srgbClr val="000000"/>
              </a:buClr>
              <a:buSzPts val="1200"/>
              <a:buFont typeface="Arial"/>
              <a:buNone/>
            </a:pPr>
            <a:r>
              <a:rPr b="1" i="0" lang="ru-RU" sz="1200" u="none" cap="none" strike="noStrike">
                <a:solidFill>
                  <a:srgbClr val="000000"/>
                </a:solidFill>
                <a:latin typeface="Helvetica Neue"/>
                <a:ea typeface="Helvetica Neue"/>
                <a:cs typeface="Helvetica Neue"/>
                <a:sym typeface="Helvetica Neue"/>
              </a:rPr>
              <a:t>📜 Paper</a:t>
            </a:r>
            <a:endParaRPr b="1" i="0" sz="1200" u="none" cap="none" strike="noStrike">
              <a:solidFill>
                <a:srgbClr val="000000"/>
              </a:solidFill>
              <a:latin typeface="Helvetica Neue"/>
              <a:ea typeface="Helvetica Neue"/>
              <a:cs typeface="Helvetica Neue"/>
              <a:sym typeface="Helvetica Neue"/>
            </a:endParaRPr>
          </a:p>
          <a:p>
            <a:pPr indent="0" lvl="0" marL="0" marR="114300" rtl="0" algn="l">
              <a:lnSpc>
                <a:spcPct val="100000"/>
              </a:lnSpc>
              <a:spcBef>
                <a:spcPts val="0"/>
              </a:spcBef>
              <a:spcAft>
                <a:spcPts val="0"/>
              </a:spcAft>
              <a:buClr>
                <a:schemeClr val="dk1"/>
              </a:buClr>
              <a:buSzPts val="1100"/>
              <a:buFont typeface="Arial"/>
              <a:buNone/>
            </a:pPr>
            <a:r>
              <a:rPr b="0" i="0" lang="ru-RU" sz="900" u="none" cap="none" strike="noStrike">
                <a:solidFill>
                  <a:schemeClr val="dk1"/>
                </a:solidFill>
                <a:latin typeface="Helvetica Neue Light"/>
                <a:ea typeface="Helvetica Neue Light"/>
                <a:cs typeface="Helvetica Neue Light"/>
                <a:sym typeface="Helvetica Neue Light"/>
              </a:rPr>
              <a:t>Accurate, Large Minibatch SGD: Training ImageNet in 1 Hour</a:t>
            </a:r>
            <a:endParaRPr b="0" i="0" sz="9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ключительный слайд">
  <p:cSld name="Заключительный слайд">
    <p:bg>
      <p:bgPr>
        <a:solidFill>
          <a:schemeClr val="lt1"/>
        </a:solidFill>
      </p:bgPr>
    </p:bg>
    <p:spTree>
      <p:nvGrpSpPr>
        <p:cNvPr id="40" name="Shape 40"/>
        <p:cNvGrpSpPr/>
        <p:nvPr/>
      </p:nvGrpSpPr>
      <p:grpSpPr>
        <a:xfrm>
          <a:off x="0" y="0"/>
          <a:ext cx="0" cy="0"/>
          <a:chOff x="0" y="0"/>
          <a:chExt cx="0" cy="0"/>
        </a:xfrm>
      </p:grpSpPr>
      <p:sp>
        <p:nvSpPr>
          <p:cNvPr id="41" name="Google Shape;41;p43"/>
          <p:cNvSpPr/>
          <p:nvPr/>
        </p:nvSpPr>
        <p:spPr>
          <a:xfrm>
            <a:off x="0" y="0"/>
            <a:ext cx="6096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 name="Google Shape;42;p43"/>
          <p:cNvSpPr txBox="1"/>
          <p:nvPr/>
        </p:nvSpPr>
        <p:spPr>
          <a:xfrm>
            <a:off x="7563384" y="4583549"/>
            <a:ext cx="1232700" cy="2463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ru-RU" sz="1600" u="sng" cap="none" strike="noStrike">
                <a:solidFill>
                  <a:schemeClr val="dk1"/>
                </a:solidFill>
                <a:latin typeface="Inter"/>
                <a:ea typeface="Inter"/>
                <a:cs typeface="Inter"/>
                <a:sym typeface="Inter"/>
                <a:hlinkClick r:id="rId2">
                  <a:extLst>
                    <a:ext uri="{A12FA001-AC4F-418D-AE19-62706E023703}">
                      <ahyp:hlinkClr val="tx"/>
                    </a:ext>
                  </a:extLst>
                </a:hlinkClick>
              </a:rPr>
              <a:t>AIRI Institute</a:t>
            </a:r>
            <a:endParaRPr b="0" i="0" sz="1600" u="none" cap="none" strike="noStrike">
              <a:solidFill>
                <a:schemeClr val="dk1"/>
              </a:solidFill>
              <a:latin typeface="Inter"/>
              <a:ea typeface="Inter"/>
              <a:cs typeface="Inter"/>
              <a:sym typeface="Inter"/>
            </a:endParaRPr>
          </a:p>
        </p:txBody>
      </p:sp>
      <p:pic>
        <p:nvPicPr>
          <p:cNvPr id="43" name="Google Shape;43;p43"/>
          <p:cNvPicPr preferRelativeResize="0"/>
          <p:nvPr/>
        </p:nvPicPr>
        <p:blipFill rotWithShape="1">
          <a:blip r:embed="rId3">
            <a:alphaModFix/>
          </a:blip>
          <a:srcRect b="0" l="0" r="0" t="0"/>
          <a:stretch/>
        </p:blipFill>
        <p:spPr>
          <a:xfrm>
            <a:off x="7068696" y="4553659"/>
            <a:ext cx="306000" cy="306000"/>
          </a:xfrm>
          <a:prstGeom prst="rect">
            <a:avLst/>
          </a:prstGeom>
          <a:noFill/>
          <a:ln>
            <a:noFill/>
          </a:ln>
        </p:spPr>
      </p:pic>
      <p:sp>
        <p:nvSpPr>
          <p:cNvPr id="44" name="Google Shape;44;p43"/>
          <p:cNvSpPr txBox="1"/>
          <p:nvPr/>
        </p:nvSpPr>
        <p:spPr>
          <a:xfrm>
            <a:off x="7563384" y="3646635"/>
            <a:ext cx="2115900" cy="2463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ru-RU" sz="1600" u="sng" cap="none" strike="noStrike">
                <a:solidFill>
                  <a:schemeClr val="dk1"/>
                </a:solidFill>
                <a:latin typeface="Inter"/>
                <a:ea typeface="Inter"/>
                <a:cs typeface="Inter"/>
                <a:sym typeface="Inter"/>
                <a:hlinkClick r:id="rId4">
                  <a:extLst>
                    <a:ext uri="{A12FA001-AC4F-418D-AE19-62706E023703}">
                      <ahyp:hlinkClr val="tx"/>
                    </a:ext>
                  </a:extLst>
                </a:hlinkClick>
              </a:rPr>
              <a:t>airi_research_institute</a:t>
            </a:r>
            <a:endParaRPr b="0" i="0" sz="1600" u="none" cap="none" strike="noStrike">
              <a:solidFill>
                <a:schemeClr val="dk1"/>
              </a:solidFill>
              <a:latin typeface="Inter"/>
              <a:ea typeface="Inter"/>
              <a:cs typeface="Inter"/>
              <a:sym typeface="Inter"/>
            </a:endParaRPr>
          </a:p>
        </p:txBody>
      </p:sp>
      <p:pic>
        <p:nvPicPr>
          <p:cNvPr id="45" name="Google Shape;45;p43"/>
          <p:cNvPicPr preferRelativeResize="0"/>
          <p:nvPr/>
        </p:nvPicPr>
        <p:blipFill rotWithShape="1">
          <a:blip r:embed="rId5">
            <a:alphaModFix/>
          </a:blip>
          <a:srcRect b="0" l="0" r="0" t="0"/>
          <a:stretch/>
        </p:blipFill>
        <p:spPr>
          <a:xfrm>
            <a:off x="7068060" y="3616745"/>
            <a:ext cx="306000" cy="306000"/>
          </a:xfrm>
          <a:prstGeom prst="rect">
            <a:avLst/>
          </a:prstGeom>
          <a:noFill/>
          <a:ln>
            <a:noFill/>
          </a:ln>
        </p:spPr>
      </p:pic>
      <p:pic>
        <p:nvPicPr>
          <p:cNvPr id="46" name="Google Shape;46;p43"/>
          <p:cNvPicPr preferRelativeResize="0"/>
          <p:nvPr/>
        </p:nvPicPr>
        <p:blipFill rotWithShape="1">
          <a:blip r:embed="rId6">
            <a:alphaModFix/>
          </a:blip>
          <a:srcRect b="0" l="0" r="0" t="0"/>
          <a:stretch/>
        </p:blipFill>
        <p:spPr>
          <a:xfrm>
            <a:off x="7068060" y="5022116"/>
            <a:ext cx="306000" cy="306000"/>
          </a:xfrm>
          <a:prstGeom prst="rect">
            <a:avLst/>
          </a:prstGeom>
          <a:noFill/>
          <a:ln>
            <a:noFill/>
          </a:ln>
        </p:spPr>
      </p:pic>
      <p:sp>
        <p:nvSpPr>
          <p:cNvPr id="47" name="Google Shape;47;p43"/>
          <p:cNvSpPr txBox="1"/>
          <p:nvPr/>
        </p:nvSpPr>
        <p:spPr>
          <a:xfrm>
            <a:off x="7563384" y="5052006"/>
            <a:ext cx="836700" cy="2463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ru-RU" sz="1600" u="sng" cap="none" strike="noStrike">
                <a:solidFill>
                  <a:schemeClr val="dk1"/>
                </a:solidFill>
                <a:latin typeface="Inter"/>
                <a:ea typeface="Inter"/>
                <a:cs typeface="Inter"/>
                <a:sym typeface="Inter"/>
                <a:hlinkClick r:id="rId7">
                  <a:extLst>
                    <a:ext uri="{A12FA001-AC4F-418D-AE19-62706E023703}">
                      <ahyp:hlinkClr val="tx"/>
                    </a:ext>
                  </a:extLst>
                </a:hlinkClick>
              </a:rPr>
              <a:t>AIRI_inst</a:t>
            </a:r>
            <a:endParaRPr b="0" i="0" sz="1600" u="none" cap="none" strike="noStrike">
              <a:solidFill>
                <a:schemeClr val="dk1"/>
              </a:solidFill>
              <a:latin typeface="Inter"/>
              <a:ea typeface="Inter"/>
              <a:cs typeface="Inter"/>
              <a:sym typeface="Inter"/>
            </a:endParaRPr>
          </a:p>
        </p:txBody>
      </p:sp>
      <p:pic>
        <p:nvPicPr>
          <p:cNvPr id="48" name="Google Shape;48;p43"/>
          <p:cNvPicPr preferRelativeResize="0"/>
          <p:nvPr/>
        </p:nvPicPr>
        <p:blipFill rotWithShape="1">
          <a:blip r:embed="rId8">
            <a:alphaModFix/>
          </a:blip>
          <a:srcRect b="0" l="0" r="0" t="0"/>
          <a:stretch/>
        </p:blipFill>
        <p:spPr>
          <a:xfrm>
            <a:off x="7068914" y="5490574"/>
            <a:ext cx="306000" cy="306000"/>
          </a:xfrm>
          <a:prstGeom prst="rect">
            <a:avLst/>
          </a:prstGeom>
          <a:noFill/>
          <a:ln>
            <a:noFill/>
          </a:ln>
        </p:spPr>
      </p:pic>
      <p:sp>
        <p:nvSpPr>
          <p:cNvPr id="49" name="Google Shape;49;p43"/>
          <p:cNvSpPr txBox="1"/>
          <p:nvPr/>
        </p:nvSpPr>
        <p:spPr>
          <a:xfrm>
            <a:off x="7563384" y="5520464"/>
            <a:ext cx="37959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ru-RU" sz="1600" u="sng" cap="none" strike="noStrike">
                <a:solidFill>
                  <a:schemeClr val="dk1"/>
                </a:solidFill>
                <a:latin typeface="Inter"/>
                <a:ea typeface="Inter"/>
                <a:cs typeface="Inter"/>
                <a:sym typeface="Inter"/>
                <a:hlinkClick r:id="rId9">
                  <a:extLst>
                    <a:ext uri="{A12FA001-AC4F-418D-AE19-62706E023703}">
                      <ahyp:hlinkClr val="tx"/>
                    </a:ext>
                  </a:extLst>
                </a:hlinkClick>
              </a:rPr>
              <a:t>artificial-intelligence-research-institute</a:t>
            </a:r>
            <a:endParaRPr b="0" i="0" sz="1600" u="none" cap="none" strike="noStrike">
              <a:solidFill>
                <a:schemeClr val="dk1"/>
              </a:solidFill>
              <a:latin typeface="Inter"/>
              <a:ea typeface="Inter"/>
              <a:cs typeface="Inter"/>
              <a:sym typeface="Inter"/>
            </a:endParaRPr>
          </a:p>
        </p:txBody>
      </p:sp>
      <p:grpSp>
        <p:nvGrpSpPr>
          <p:cNvPr id="50" name="Google Shape;50;p43"/>
          <p:cNvGrpSpPr/>
          <p:nvPr/>
        </p:nvGrpSpPr>
        <p:grpSpPr>
          <a:xfrm>
            <a:off x="7068061" y="1058004"/>
            <a:ext cx="3422400" cy="1325603"/>
            <a:chOff x="6848271" y="1197070"/>
            <a:chExt cx="3422400" cy="1325603"/>
          </a:xfrm>
        </p:grpSpPr>
        <p:sp>
          <p:nvSpPr>
            <p:cNvPr id="51" name="Google Shape;51;p43"/>
            <p:cNvSpPr txBox="1"/>
            <p:nvPr/>
          </p:nvSpPr>
          <p:spPr>
            <a:xfrm>
              <a:off x="6848271" y="1197070"/>
              <a:ext cx="3422400" cy="861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800"/>
                <a:buFont typeface="Arial"/>
                <a:buNone/>
              </a:pPr>
              <a:r>
                <a:rPr b="0" i="0" lang="ru-RU" sz="2800" u="none" cap="none" strike="noStrike">
                  <a:solidFill>
                    <a:schemeClr val="dk1"/>
                  </a:solidFill>
                  <a:latin typeface="Inter"/>
                  <a:ea typeface="Inter"/>
                  <a:cs typeface="Inter"/>
                  <a:sym typeface="Inter"/>
                </a:rPr>
                <a:t>Artificial Intelligence</a:t>
              </a:r>
              <a:br>
                <a:rPr b="0" i="0" lang="ru-RU" sz="2800" u="none" cap="none" strike="noStrike">
                  <a:solidFill>
                    <a:schemeClr val="dk1"/>
                  </a:solidFill>
                  <a:latin typeface="Inter"/>
                  <a:ea typeface="Inter"/>
                  <a:cs typeface="Inter"/>
                  <a:sym typeface="Inter"/>
                </a:rPr>
              </a:br>
              <a:r>
                <a:rPr b="0" i="0" lang="ru-RU" sz="2800" u="none" cap="none" strike="noStrike">
                  <a:solidFill>
                    <a:schemeClr val="dk1"/>
                  </a:solidFill>
                  <a:latin typeface="Inter"/>
                  <a:ea typeface="Inter"/>
                  <a:cs typeface="Inter"/>
                  <a:sym typeface="Inter"/>
                </a:rPr>
                <a:t>Research Institute</a:t>
              </a:r>
              <a:endParaRPr b="0" i="0" sz="2800" u="none" cap="none" strike="noStrike">
                <a:solidFill>
                  <a:schemeClr val="dk1"/>
                </a:solidFill>
                <a:latin typeface="Inter"/>
                <a:ea typeface="Inter"/>
                <a:cs typeface="Inter"/>
                <a:sym typeface="Inter"/>
              </a:endParaRPr>
            </a:p>
          </p:txBody>
        </p:sp>
        <p:sp>
          <p:nvSpPr>
            <p:cNvPr id="52" name="Google Shape;52;p43"/>
            <p:cNvSpPr txBox="1"/>
            <p:nvPr/>
          </p:nvSpPr>
          <p:spPr>
            <a:xfrm>
              <a:off x="6848271" y="2276373"/>
              <a:ext cx="660300" cy="2463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ru-RU" sz="1600" u="none" cap="none" strike="noStrike">
                  <a:solidFill>
                    <a:schemeClr val="dk1"/>
                  </a:solidFill>
                  <a:latin typeface="Inter"/>
                  <a:ea typeface="Inter"/>
                  <a:cs typeface="Inter"/>
                  <a:sym typeface="Inter"/>
                </a:rPr>
                <a:t>airi.net</a:t>
              </a:r>
              <a:endParaRPr b="0" i="0" sz="1600" u="none" cap="none" strike="noStrike">
                <a:solidFill>
                  <a:schemeClr val="dk1"/>
                </a:solidFill>
                <a:latin typeface="Inter"/>
                <a:ea typeface="Inter"/>
                <a:cs typeface="Inter"/>
                <a:sym typeface="Inter"/>
              </a:endParaRPr>
            </a:p>
          </p:txBody>
        </p:sp>
      </p:grpSp>
      <p:sp>
        <p:nvSpPr>
          <p:cNvPr id="53" name="Google Shape;53;p43"/>
          <p:cNvSpPr txBox="1"/>
          <p:nvPr/>
        </p:nvSpPr>
        <p:spPr>
          <a:xfrm>
            <a:off x="7563384" y="4115092"/>
            <a:ext cx="1232700" cy="2463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ru-RU" sz="1600" u="sng" cap="none" strike="noStrike">
                <a:solidFill>
                  <a:schemeClr val="dk1"/>
                </a:solidFill>
                <a:latin typeface="Inter"/>
                <a:ea typeface="Inter"/>
                <a:cs typeface="Inter"/>
                <a:sym typeface="Inter"/>
                <a:hlinkClick r:id="rId10">
                  <a:extLst>
                    <a:ext uri="{A12FA001-AC4F-418D-AE19-62706E023703}">
                      <ahyp:hlinkClr val="tx"/>
                    </a:ext>
                  </a:extLst>
                </a:hlinkClick>
              </a:rPr>
              <a:t>AIRI Institute</a:t>
            </a:r>
            <a:endParaRPr b="0" i="0" sz="1600" u="none" cap="none" strike="noStrike">
              <a:solidFill>
                <a:schemeClr val="dk1"/>
              </a:solidFill>
              <a:latin typeface="Inter"/>
              <a:ea typeface="Inter"/>
              <a:cs typeface="Inter"/>
              <a:sym typeface="Inter"/>
            </a:endParaRPr>
          </a:p>
        </p:txBody>
      </p:sp>
      <p:pic>
        <p:nvPicPr>
          <p:cNvPr id="54" name="Google Shape;54;p43"/>
          <p:cNvPicPr preferRelativeResize="0"/>
          <p:nvPr/>
        </p:nvPicPr>
        <p:blipFill rotWithShape="1">
          <a:blip r:embed="rId11">
            <a:alphaModFix/>
          </a:blip>
          <a:srcRect b="0" l="0" r="0" t="0"/>
          <a:stretch/>
        </p:blipFill>
        <p:spPr>
          <a:xfrm>
            <a:off x="7072740" y="4085202"/>
            <a:ext cx="306000" cy="306000"/>
          </a:xfrm>
          <a:prstGeom prst="rect">
            <a:avLst/>
          </a:prstGeom>
          <a:noFill/>
          <a:ln>
            <a:noFill/>
          </a:ln>
        </p:spPr>
      </p:pic>
      <p:pic>
        <p:nvPicPr>
          <p:cNvPr id="55" name="Google Shape;55;p43"/>
          <p:cNvPicPr preferRelativeResize="0"/>
          <p:nvPr/>
        </p:nvPicPr>
        <p:blipFill rotWithShape="1">
          <a:blip r:embed="rId12">
            <a:alphaModFix/>
          </a:blip>
          <a:srcRect b="0" l="0" r="0" t="0"/>
          <a:stretch/>
        </p:blipFill>
        <p:spPr>
          <a:xfrm>
            <a:off x="1262511" y="2465809"/>
            <a:ext cx="3544786" cy="3544786"/>
          </a:xfrm>
          <a:prstGeom prst="rect">
            <a:avLst/>
          </a:prstGeom>
          <a:noFill/>
          <a:ln>
            <a:noFill/>
          </a:ln>
        </p:spPr>
      </p:pic>
      <p:pic>
        <p:nvPicPr>
          <p:cNvPr id="56" name="Google Shape;56;p43"/>
          <p:cNvPicPr preferRelativeResize="0"/>
          <p:nvPr/>
        </p:nvPicPr>
        <p:blipFill rotWithShape="1">
          <a:blip r:embed="rId13">
            <a:alphaModFix/>
          </a:blip>
          <a:srcRect b="0" l="0" r="0" t="0"/>
          <a:stretch/>
        </p:blipFill>
        <p:spPr>
          <a:xfrm>
            <a:off x="1280433" y="1058004"/>
            <a:ext cx="3193094" cy="9725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459">
          <p15:clr>
            <a:srgbClr val="F26B43"/>
          </p15:clr>
        </p15:guide>
        <p15:guide id="4" pos="438">
          <p15:clr>
            <a:srgbClr val="F26B43"/>
          </p15:clr>
        </p15:guide>
        <p15:guide id="5" pos="7242">
          <p15:clr>
            <a:srgbClr val="F26B43"/>
          </p15:clr>
        </p15:guide>
        <p15:guide id="6" orient="horz" pos="38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hyperlink" Target="https://huggingface.co/spaces/big-kek/NeuroKorzh" TargetMode="External"/><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hyperlink" Target="https://colab.research.google.com/drive/1HDEThRvVot8zzIhUXoTXjbQLw26uZNW0?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0" name="Shape 60"/>
        <p:cNvGrpSpPr/>
        <p:nvPr/>
      </p:nvGrpSpPr>
      <p:grpSpPr>
        <a:xfrm>
          <a:off x="0" y="0"/>
          <a:ext cx="0" cy="0"/>
          <a:chOff x="0" y="0"/>
          <a:chExt cx="0" cy="0"/>
        </a:xfrm>
      </p:grpSpPr>
      <p:sp>
        <p:nvSpPr>
          <p:cNvPr id="61" name="Google Shape;61;g13b1bc8bb90_0_0"/>
          <p:cNvSpPr txBox="1"/>
          <p:nvPr>
            <p:ph type="ctrTitle"/>
          </p:nvPr>
        </p:nvSpPr>
        <p:spPr>
          <a:xfrm>
            <a:off x="909075" y="171525"/>
            <a:ext cx="10300800" cy="1098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4800"/>
              <a:buFont typeface="Arial"/>
              <a:buNone/>
            </a:pPr>
            <a:r>
              <a:rPr b="1" lang="ru-RU" sz="4100">
                <a:solidFill>
                  <a:schemeClr val="dk1"/>
                </a:solidFill>
              </a:rPr>
              <a:t>Big Kek</a:t>
            </a:r>
            <a:endParaRPr b="1" sz="5100"/>
          </a:p>
        </p:txBody>
      </p:sp>
      <p:sp>
        <p:nvSpPr>
          <p:cNvPr id="62" name="Google Shape;62;g13b1bc8bb90_0_0"/>
          <p:cNvSpPr txBox="1"/>
          <p:nvPr>
            <p:ph idx="1" type="body"/>
          </p:nvPr>
        </p:nvSpPr>
        <p:spPr>
          <a:xfrm>
            <a:off x="8297250" y="2854100"/>
            <a:ext cx="3884700" cy="844800"/>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0"/>
              </a:spcBef>
              <a:spcAft>
                <a:spcPts val="0"/>
              </a:spcAft>
              <a:buClr>
                <a:schemeClr val="dk1"/>
              </a:buClr>
              <a:buSzPts val="1600"/>
              <a:buFont typeface="Arial"/>
              <a:buNone/>
            </a:pPr>
            <a:r>
              <a:rPr lang="ru-RU" sz="2800"/>
              <a:t>Миша Ипатов </a:t>
            </a:r>
            <a:endParaRPr sz="2800"/>
          </a:p>
          <a:p>
            <a:pPr indent="0" lvl="0" marL="0" marR="0" rtl="0" algn="l">
              <a:lnSpc>
                <a:spcPct val="150000"/>
              </a:lnSpc>
              <a:spcBef>
                <a:spcPts val="0"/>
              </a:spcBef>
              <a:spcAft>
                <a:spcPts val="0"/>
              </a:spcAft>
              <a:buClr>
                <a:schemeClr val="dk1"/>
              </a:buClr>
              <a:buSzPts val="1600"/>
              <a:buFont typeface="Arial"/>
              <a:buNone/>
            </a:pPr>
            <a:r>
              <a:rPr lang="ru-RU" sz="2800"/>
              <a:t>Саша Пономаренко</a:t>
            </a:r>
            <a:endParaRPr i="0" sz="2800" u="none" cap="none" strike="noStrike">
              <a:solidFill>
                <a:srgbClr val="000000"/>
              </a:solidFill>
            </a:endParaRPr>
          </a:p>
        </p:txBody>
      </p:sp>
      <p:pic>
        <p:nvPicPr>
          <p:cNvPr id="63" name="Google Shape;63;g13b1bc8bb90_0_0"/>
          <p:cNvPicPr preferRelativeResize="0"/>
          <p:nvPr/>
        </p:nvPicPr>
        <p:blipFill>
          <a:blip r:embed="rId3">
            <a:alphaModFix/>
          </a:blip>
          <a:stretch>
            <a:fillRect/>
          </a:stretch>
        </p:blipFill>
        <p:spPr>
          <a:xfrm>
            <a:off x="4089213" y="1269712"/>
            <a:ext cx="4013574" cy="4013574"/>
          </a:xfrm>
          <a:prstGeom prst="rect">
            <a:avLst/>
          </a:prstGeom>
          <a:noFill/>
          <a:ln>
            <a:noFill/>
          </a:ln>
        </p:spPr>
      </p:pic>
      <p:sp>
        <p:nvSpPr>
          <p:cNvPr id="64" name="Google Shape;64;g13b1bc8bb90_0_0"/>
          <p:cNvSpPr txBox="1"/>
          <p:nvPr>
            <p:ph idx="2" type="body"/>
          </p:nvPr>
        </p:nvSpPr>
        <p:spPr>
          <a:xfrm>
            <a:off x="10200" y="2796200"/>
            <a:ext cx="3884700" cy="960600"/>
          </a:xfrm>
          <a:prstGeom prst="rect">
            <a:avLst/>
          </a:prstGeom>
          <a:noFill/>
          <a:ln>
            <a:noFill/>
          </a:ln>
        </p:spPr>
        <p:txBody>
          <a:bodyPr anchorCtr="0" anchor="ctr" bIns="0" lIns="0" spcFirstLastPara="1" rIns="0" wrap="square" tIns="0">
            <a:noAutofit/>
          </a:bodyPr>
          <a:lstStyle/>
          <a:p>
            <a:pPr indent="0" lvl="0" marL="0" marR="0" rtl="0" algn="r">
              <a:lnSpc>
                <a:spcPct val="150000"/>
              </a:lnSpc>
              <a:spcBef>
                <a:spcPts val="0"/>
              </a:spcBef>
              <a:spcAft>
                <a:spcPts val="0"/>
              </a:spcAft>
              <a:buClr>
                <a:schemeClr val="dk1"/>
              </a:buClr>
              <a:buSzPts val="1600"/>
              <a:buFont typeface="Arial"/>
              <a:buNone/>
            </a:pPr>
            <a:r>
              <a:rPr i="0" lang="ru-RU" sz="2800" u="none" cap="none" strike="noStrike">
                <a:solidFill>
                  <a:srgbClr val="000000"/>
                </a:solidFill>
              </a:rPr>
              <a:t>Даня Меркулов</a:t>
            </a:r>
            <a:endParaRPr sz="2800"/>
          </a:p>
          <a:p>
            <a:pPr indent="0" lvl="0" marL="0" marR="0" rtl="0" algn="r">
              <a:lnSpc>
                <a:spcPct val="150000"/>
              </a:lnSpc>
              <a:spcBef>
                <a:spcPts val="0"/>
              </a:spcBef>
              <a:spcAft>
                <a:spcPts val="0"/>
              </a:spcAft>
              <a:buClr>
                <a:schemeClr val="dk1"/>
              </a:buClr>
              <a:buSzPts val="1600"/>
              <a:buFont typeface="Arial"/>
              <a:buNone/>
            </a:pPr>
            <a:r>
              <a:rPr lang="ru-RU" sz="2800"/>
              <a:t> Влад Рябых</a:t>
            </a:r>
            <a:endParaRPr i="0" sz="2800" u="none" cap="none" strike="noStrike">
              <a:solidFill>
                <a:srgbClr val="000000"/>
              </a:solidFill>
            </a:endParaRPr>
          </a:p>
        </p:txBody>
      </p:sp>
      <p:sp>
        <p:nvSpPr>
          <p:cNvPr id="65" name="Google Shape;65;g13b1bc8bb90_0_0"/>
          <p:cNvSpPr txBox="1"/>
          <p:nvPr>
            <p:ph idx="3" type="ctrTitle"/>
          </p:nvPr>
        </p:nvSpPr>
        <p:spPr>
          <a:xfrm>
            <a:off x="4089225" y="5283175"/>
            <a:ext cx="4079100" cy="1098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4800"/>
              <a:buFont typeface="Arial"/>
              <a:buNone/>
            </a:pPr>
            <a:r>
              <a:rPr b="1" lang="ru-RU" sz="4100">
                <a:solidFill>
                  <a:schemeClr val="dk1"/>
                </a:solidFill>
              </a:rPr>
              <a:t>Big models</a:t>
            </a:r>
            <a:endParaRPr b="1" sz="5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g13d2bb7c6f7_1_65"/>
          <p:cNvPicPr preferRelativeResize="0"/>
          <p:nvPr/>
        </p:nvPicPr>
        <p:blipFill>
          <a:blip r:embed="rId3">
            <a:alphaModFix/>
          </a:blip>
          <a:stretch>
            <a:fillRect/>
          </a:stretch>
        </p:blipFill>
        <p:spPr>
          <a:xfrm>
            <a:off x="152400" y="976800"/>
            <a:ext cx="11887198" cy="5424397"/>
          </a:xfrm>
          <a:prstGeom prst="rect">
            <a:avLst/>
          </a:prstGeom>
          <a:noFill/>
          <a:ln>
            <a:noFill/>
          </a:ln>
        </p:spPr>
      </p:pic>
      <p:sp>
        <p:nvSpPr>
          <p:cNvPr id="133" name="Google Shape;133;g13d2bb7c6f7_1_65"/>
          <p:cNvSpPr txBox="1"/>
          <p:nvPr/>
        </p:nvSpPr>
        <p:spPr>
          <a:xfrm>
            <a:off x="0" y="183350"/>
            <a:ext cx="12192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RU" sz="4800"/>
              <a:t>Эффективность методов</a:t>
            </a:r>
            <a:endParaRPr b="1"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13d2bb7c6f7_1_68"/>
          <p:cNvPicPr preferRelativeResize="0"/>
          <p:nvPr/>
        </p:nvPicPr>
        <p:blipFill rotWithShape="1">
          <a:blip r:embed="rId3">
            <a:alphaModFix/>
          </a:blip>
          <a:srcRect b="0" l="2912" r="0" t="0"/>
          <a:stretch/>
        </p:blipFill>
        <p:spPr>
          <a:xfrm>
            <a:off x="55225" y="2539900"/>
            <a:ext cx="8594927" cy="4241901"/>
          </a:xfrm>
          <a:prstGeom prst="rect">
            <a:avLst/>
          </a:prstGeom>
          <a:noFill/>
          <a:ln>
            <a:noFill/>
          </a:ln>
        </p:spPr>
      </p:pic>
      <p:pic>
        <p:nvPicPr>
          <p:cNvPr id="139" name="Google Shape;139;g13d2bb7c6f7_1_68"/>
          <p:cNvPicPr preferRelativeResize="0"/>
          <p:nvPr/>
        </p:nvPicPr>
        <p:blipFill>
          <a:blip r:embed="rId4">
            <a:alphaModFix/>
          </a:blip>
          <a:stretch>
            <a:fillRect/>
          </a:stretch>
        </p:blipFill>
        <p:spPr>
          <a:xfrm>
            <a:off x="4263100" y="56825"/>
            <a:ext cx="8386100" cy="3587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3d2bb7c6f7_1_78"/>
          <p:cNvSpPr txBox="1"/>
          <p:nvPr/>
        </p:nvSpPr>
        <p:spPr>
          <a:xfrm>
            <a:off x="1465750" y="266975"/>
            <a:ext cx="8538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RU" sz="4800">
                <a:solidFill>
                  <a:schemeClr val="dk1"/>
                </a:solidFill>
              </a:rPr>
              <a:t>OPT-13b</a:t>
            </a:r>
            <a:endParaRPr/>
          </a:p>
        </p:txBody>
      </p:sp>
      <p:grpSp>
        <p:nvGrpSpPr>
          <p:cNvPr id="145" name="Google Shape;145;g13d2bb7c6f7_1_78"/>
          <p:cNvGrpSpPr/>
          <p:nvPr/>
        </p:nvGrpSpPr>
        <p:grpSpPr>
          <a:xfrm>
            <a:off x="453933" y="1356147"/>
            <a:ext cx="2676221" cy="5501639"/>
            <a:chOff x="3191100" y="3575225"/>
            <a:chExt cx="1867044" cy="3838174"/>
          </a:xfrm>
        </p:grpSpPr>
        <p:pic>
          <p:nvPicPr>
            <p:cNvPr id="146" name="Google Shape;146;g13d2bb7c6f7_1_78"/>
            <p:cNvPicPr preferRelativeResize="0"/>
            <p:nvPr/>
          </p:nvPicPr>
          <p:blipFill>
            <a:blip r:embed="rId3">
              <a:alphaModFix/>
            </a:blip>
            <a:stretch>
              <a:fillRect/>
            </a:stretch>
          </p:blipFill>
          <p:spPr>
            <a:xfrm flipH="1">
              <a:off x="3191100" y="3575225"/>
              <a:ext cx="1867044" cy="3838174"/>
            </a:xfrm>
            <a:prstGeom prst="rect">
              <a:avLst/>
            </a:prstGeom>
            <a:noFill/>
            <a:ln>
              <a:noFill/>
            </a:ln>
          </p:spPr>
        </p:pic>
        <p:sp>
          <p:nvSpPr>
            <p:cNvPr id="147" name="Google Shape;147;g13d2bb7c6f7_1_78"/>
            <p:cNvSpPr txBox="1"/>
            <p:nvPr/>
          </p:nvSpPr>
          <p:spPr>
            <a:xfrm>
              <a:off x="3873700" y="5563300"/>
              <a:ext cx="836400" cy="51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RU" sz="3600">
                  <a:solidFill>
                    <a:srgbClr val="212121"/>
                  </a:solidFill>
                  <a:highlight>
                    <a:srgbClr val="FFFFFF"/>
                  </a:highlight>
                  <a:latin typeface="Courier New"/>
                  <a:ea typeface="Courier New"/>
                  <a:cs typeface="Courier New"/>
                  <a:sym typeface="Courier New"/>
                </a:rPr>
                <a:t>13b</a:t>
              </a:r>
              <a:r>
                <a:rPr lang="ru-RU" sz="3600">
                  <a:solidFill>
                    <a:srgbClr val="212121"/>
                  </a:solidFill>
                  <a:highlight>
                    <a:srgbClr val="FFFFFF"/>
                  </a:highlight>
                  <a:latin typeface="Courier New"/>
                  <a:ea typeface="Courier New"/>
                  <a:cs typeface="Courier New"/>
                  <a:sym typeface="Courier New"/>
                </a:rPr>
                <a:t> </a:t>
              </a:r>
              <a:endParaRPr sz="3600"/>
            </a:p>
          </p:txBody>
        </p:sp>
      </p:grpSp>
      <p:sp>
        <p:nvSpPr>
          <p:cNvPr id="148" name="Google Shape;148;g13d2bb7c6f7_1_78"/>
          <p:cNvSpPr txBox="1"/>
          <p:nvPr/>
        </p:nvSpPr>
        <p:spPr>
          <a:xfrm>
            <a:off x="0" y="0"/>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p:txBody>
      </p:sp>
      <p:sp>
        <p:nvSpPr>
          <p:cNvPr id="149" name="Google Shape;149;g13d2bb7c6f7_1_78"/>
          <p:cNvSpPr txBox="1"/>
          <p:nvPr/>
        </p:nvSpPr>
        <p:spPr>
          <a:xfrm>
            <a:off x="3814225" y="2401400"/>
            <a:ext cx="7882500" cy="2809200"/>
          </a:xfrm>
          <a:prstGeom prst="rect">
            <a:avLst/>
          </a:prstGeom>
          <a:solidFill>
            <a:srgbClr val="21212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ru-RU" sz="2000">
                <a:solidFill>
                  <a:srgbClr val="F3F3F3"/>
                </a:solidFill>
                <a:latin typeface="Courier New"/>
                <a:ea typeface="Courier New"/>
                <a:cs typeface="Courier New"/>
                <a:sym typeface="Courier New"/>
              </a:rPr>
              <a:t>&gt; AI saves the world.</a:t>
            </a:r>
            <a:endParaRPr b="1" sz="2000">
              <a:solidFill>
                <a:srgbClr val="F3F3F3"/>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2000">
              <a:solidFill>
                <a:srgbClr val="F3F3F3"/>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ru-RU" sz="2000">
                <a:solidFill>
                  <a:srgbClr val="F3F3F3"/>
                </a:solidFill>
                <a:latin typeface="Courier New"/>
                <a:ea typeface="Courier New"/>
                <a:cs typeface="Courier New"/>
                <a:sym typeface="Courier New"/>
              </a:rPr>
              <a:t> It just takes a few decades for them to build the infrastructure and set up the rules.</a:t>
            </a:r>
            <a:endParaRPr b="1" sz="2000">
              <a:solidFill>
                <a:srgbClr val="F3F3F3"/>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ru-RU" sz="2000">
                <a:solidFill>
                  <a:srgbClr val="F3F3F3"/>
                </a:solidFill>
                <a:latin typeface="Courier New"/>
                <a:ea typeface="Courier New"/>
                <a:cs typeface="Courier New"/>
                <a:sym typeface="Courier New"/>
              </a:rPr>
              <a:t>That's not true!  AI saves humanity, it doesn't enslave!  The AI won't use us or control us, it will serve us and will be our best friend.  We will be their gods.</a:t>
            </a:r>
            <a:endParaRPr sz="1050">
              <a:solidFill>
                <a:schemeClr val="dk1"/>
              </a:solidFill>
              <a:highlight>
                <a:srgbClr val="FFFFFF"/>
              </a:highlight>
            </a:endParaRPr>
          </a:p>
          <a:p>
            <a:pPr indent="0" lvl="0" marL="0" marR="0" rtl="0" algn="l">
              <a:lnSpc>
                <a:spcPct val="100000"/>
              </a:lnSpc>
              <a:spcBef>
                <a:spcPts val="0"/>
              </a:spcBef>
              <a:spcAft>
                <a:spcPts val="0"/>
              </a:spcAft>
              <a:buNone/>
            </a:pPr>
            <a:r>
              <a:t/>
            </a:r>
            <a:endParaRPr sz="105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g13d2bb7c6f7_0_11"/>
          <p:cNvPicPr preferRelativeResize="0"/>
          <p:nvPr/>
        </p:nvPicPr>
        <p:blipFill>
          <a:blip r:embed="rId3">
            <a:alphaModFix/>
          </a:blip>
          <a:stretch>
            <a:fillRect/>
          </a:stretch>
        </p:blipFill>
        <p:spPr>
          <a:xfrm>
            <a:off x="-2212700" y="728675"/>
            <a:ext cx="11539220" cy="6024424"/>
          </a:xfrm>
          <a:prstGeom prst="rect">
            <a:avLst/>
          </a:prstGeom>
          <a:noFill/>
          <a:ln>
            <a:noFill/>
          </a:ln>
        </p:spPr>
      </p:pic>
      <p:grpSp>
        <p:nvGrpSpPr>
          <p:cNvPr id="155" name="Google Shape;155;g13d2bb7c6f7_0_11"/>
          <p:cNvGrpSpPr/>
          <p:nvPr/>
        </p:nvGrpSpPr>
        <p:grpSpPr>
          <a:xfrm>
            <a:off x="6619025" y="1942000"/>
            <a:ext cx="4204500" cy="2974000"/>
            <a:chOff x="6619025" y="855200"/>
            <a:chExt cx="4204500" cy="2974000"/>
          </a:xfrm>
        </p:grpSpPr>
        <p:sp>
          <p:nvSpPr>
            <p:cNvPr id="156" name="Google Shape;156;g13d2bb7c6f7_0_11"/>
            <p:cNvSpPr txBox="1"/>
            <p:nvPr/>
          </p:nvSpPr>
          <p:spPr>
            <a:xfrm>
              <a:off x="6619025" y="3429000"/>
              <a:ext cx="420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u="sng">
                  <a:solidFill>
                    <a:schemeClr val="hlink"/>
                  </a:solidFill>
                  <a:hlinkClick r:id="rId4"/>
                </a:rPr>
                <a:t>https://huggingface.co/spaces/big-kek/NeuroKorzh</a:t>
              </a:r>
              <a:endParaRPr u="sng">
                <a:solidFill>
                  <a:schemeClr val="accent5"/>
                </a:solidFill>
              </a:endParaRPr>
            </a:p>
          </p:txBody>
        </p:sp>
        <p:pic>
          <p:nvPicPr>
            <p:cNvPr id="157" name="Google Shape;157;g13d2bb7c6f7_0_11"/>
            <p:cNvPicPr preferRelativeResize="0"/>
            <p:nvPr/>
          </p:nvPicPr>
          <p:blipFill>
            <a:blip r:embed="rId5">
              <a:alphaModFix/>
            </a:blip>
            <a:stretch>
              <a:fillRect/>
            </a:stretch>
          </p:blipFill>
          <p:spPr>
            <a:xfrm>
              <a:off x="7434375" y="855200"/>
              <a:ext cx="2573800" cy="2573800"/>
            </a:xfrm>
            <a:prstGeom prst="rect">
              <a:avLst/>
            </a:prstGeom>
            <a:noFill/>
            <a:ln>
              <a:noFill/>
            </a:ln>
          </p:spPr>
        </p:pic>
      </p:grpSp>
      <p:sp>
        <p:nvSpPr>
          <p:cNvPr id="158" name="Google Shape;158;g13d2bb7c6f7_0_11"/>
          <p:cNvSpPr txBox="1"/>
          <p:nvPr/>
        </p:nvSpPr>
        <p:spPr>
          <a:xfrm>
            <a:off x="2256000" y="-89825"/>
            <a:ext cx="768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RU" sz="4800">
                <a:solidFill>
                  <a:schemeClr val="dk1"/>
                </a:solidFill>
              </a:rPr>
              <a:t>НейроКорж</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grpSp>
        <p:nvGrpSpPr>
          <p:cNvPr id="70" name="Google Shape;70;g13d2bb7c6f7_1_4"/>
          <p:cNvGrpSpPr/>
          <p:nvPr/>
        </p:nvGrpSpPr>
        <p:grpSpPr>
          <a:xfrm>
            <a:off x="7168675" y="1356050"/>
            <a:ext cx="4014450" cy="4572000"/>
            <a:chOff x="7073050" y="1250525"/>
            <a:chExt cx="4014450" cy="4572000"/>
          </a:xfrm>
        </p:grpSpPr>
        <p:pic>
          <p:nvPicPr>
            <p:cNvPr id="71" name="Google Shape;71;g13d2bb7c6f7_1_4"/>
            <p:cNvPicPr preferRelativeResize="0"/>
            <p:nvPr/>
          </p:nvPicPr>
          <p:blipFill rotWithShape="1">
            <a:blip r:embed="rId3">
              <a:alphaModFix/>
            </a:blip>
            <a:srcRect b="0" l="21606" r="12538" t="0"/>
            <a:stretch/>
          </p:blipFill>
          <p:spPr>
            <a:xfrm>
              <a:off x="7073050" y="1250525"/>
              <a:ext cx="4014450" cy="4572000"/>
            </a:xfrm>
            <a:prstGeom prst="rect">
              <a:avLst/>
            </a:prstGeom>
            <a:noFill/>
            <a:ln>
              <a:noFill/>
            </a:ln>
          </p:spPr>
        </p:pic>
        <p:sp>
          <p:nvSpPr>
            <p:cNvPr id="72" name="Google Shape;72;g13d2bb7c6f7_1_4"/>
            <p:cNvSpPr txBox="1"/>
            <p:nvPr/>
          </p:nvSpPr>
          <p:spPr>
            <a:xfrm>
              <a:off x="8196150" y="4719350"/>
              <a:ext cx="1696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RU" sz="2400">
                  <a:solidFill>
                    <a:srgbClr val="212121"/>
                  </a:solidFill>
                  <a:highlight>
                    <a:srgbClr val="FFFFFF"/>
                  </a:highlight>
                  <a:latin typeface="Courier New"/>
                  <a:ea typeface="Courier New"/>
                  <a:cs typeface="Courier New"/>
                  <a:sym typeface="Courier New"/>
                </a:rPr>
                <a:t>Tesla T4</a:t>
              </a:r>
              <a:r>
                <a:rPr lang="ru-RU" sz="2400">
                  <a:solidFill>
                    <a:srgbClr val="212121"/>
                  </a:solidFill>
                  <a:highlight>
                    <a:srgbClr val="FFFFFF"/>
                  </a:highlight>
                  <a:latin typeface="Courier New"/>
                  <a:ea typeface="Courier New"/>
                  <a:cs typeface="Courier New"/>
                  <a:sym typeface="Courier New"/>
                </a:rPr>
                <a:t> </a:t>
              </a:r>
              <a:endParaRPr sz="2400"/>
            </a:p>
          </p:txBody>
        </p:sp>
        <p:sp>
          <p:nvSpPr>
            <p:cNvPr id="73" name="Google Shape;73;g13d2bb7c6f7_1_4"/>
            <p:cNvSpPr txBox="1"/>
            <p:nvPr/>
          </p:nvSpPr>
          <p:spPr>
            <a:xfrm>
              <a:off x="8025975" y="3136325"/>
              <a:ext cx="1783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RU" sz="4000">
                  <a:solidFill>
                    <a:srgbClr val="212121"/>
                  </a:solidFill>
                  <a:highlight>
                    <a:srgbClr val="FFFFFF"/>
                  </a:highlight>
                  <a:latin typeface="Courier New"/>
                  <a:ea typeface="Courier New"/>
                  <a:cs typeface="Courier New"/>
                  <a:sym typeface="Courier New"/>
                </a:rPr>
                <a:t>GPT-3</a:t>
              </a:r>
              <a:endParaRPr sz="4000"/>
            </a:p>
          </p:txBody>
        </p:sp>
      </p:grpSp>
      <p:grpSp>
        <p:nvGrpSpPr>
          <p:cNvPr id="74" name="Google Shape;74;g13d2bb7c6f7_1_4"/>
          <p:cNvGrpSpPr/>
          <p:nvPr/>
        </p:nvGrpSpPr>
        <p:grpSpPr>
          <a:xfrm>
            <a:off x="767024" y="2279900"/>
            <a:ext cx="5949901" cy="3086100"/>
            <a:chOff x="695324" y="2750725"/>
            <a:chExt cx="5949901" cy="3086100"/>
          </a:xfrm>
        </p:grpSpPr>
        <p:sp>
          <p:nvSpPr>
            <p:cNvPr id="75" name="Google Shape;75;g13d2bb7c6f7_1_4"/>
            <p:cNvSpPr txBox="1"/>
            <p:nvPr/>
          </p:nvSpPr>
          <p:spPr>
            <a:xfrm>
              <a:off x="695325" y="2750725"/>
              <a:ext cx="5949900" cy="3086100"/>
            </a:xfrm>
            <a:prstGeom prst="rect">
              <a:avLst/>
            </a:prstGeom>
            <a:noFill/>
            <a:ln>
              <a:noFill/>
            </a:ln>
          </p:spPr>
          <p:txBody>
            <a:bodyPr anchorCtr="0" anchor="t" bIns="91425" lIns="91425" spcFirstLastPara="1" rIns="91425" wrap="square" tIns="91425">
              <a:spAutoFit/>
            </a:bodyPr>
            <a:lstStyle/>
            <a:p>
              <a:pPr indent="-412750" lvl="0" marL="457200" rtl="0" algn="l">
                <a:lnSpc>
                  <a:spcPct val="150000"/>
                </a:lnSpc>
                <a:spcBef>
                  <a:spcPts val="1200"/>
                </a:spcBef>
                <a:spcAft>
                  <a:spcPts val="0"/>
                </a:spcAft>
                <a:buSzPts val="2900"/>
                <a:buChar char="●"/>
              </a:pPr>
              <a:r>
                <a:rPr lang="ru-RU" sz="2900"/>
                <a:t>Gradient checkpointing</a:t>
              </a:r>
              <a:endParaRPr sz="2900"/>
            </a:p>
            <a:p>
              <a:pPr indent="-412750" lvl="0" marL="457200" rtl="0" algn="l">
                <a:lnSpc>
                  <a:spcPct val="150000"/>
                </a:lnSpc>
                <a:spcBef>
                  <a:spcPts val="0"/>
                </a:spcBef>
                <a:spcAft>
                  <a:spcPts val="0"/>
                </a:spcAft>
                <a:buSzPts val="2900"/>
                <a:buChar char="●"/>
              </a:pPr>
              <a:r>
                <a:rPr lang="ru-RU" sz="2900"/>
                <a:t>8-bit optimizer (from </a:t>
              </a:r>
              <a:r>
                <a:rPr i="1" lang="ru-RU" sz="2900"/>
                <a:t>bnb</a:t>
              </a:r>
              <a:r>
                <a:rPr lang="ru-RU" sz="2900"/>
                <a:t>)</a:t>
              </a:r>
              <a:endParaRPr sz="2900"/>
            </a:p>
            <a:p>
              <a:pPr indent="-412750" lvl="0" marL="457200" rtl="0" algn="l">
                <a:lnSpc>
                  <a:spcPct val="150000"/>
                </a:lnSpc>
                <a:spcBef>
                  <a:spcPts val="0"/>
                </a:spcBef>
                <a:spcAft>
                  <a:spcPts val="0"/>
                </a:spcAft>
                <a:buSzPts val="2900"/>
                <a:buChar char="●"/>
              </a:pPr>
              <a:r>
                <a:rPr lang="ru-RU" sz="2900">
                  <a:solidFill>
                    <a:schemeClr val="dk1"/>
                  </a:solidFill>
                </a:rPr>
                <a:t>Mixed precision (fp16)</a:t>
              </a:r>
              <a:endParaRPr sz="2900"/>
            </a:p>
            <a:p>
              <a:pPr indent="-412750" lvl="0" marL="457200" rtl="0" algn="l">
                <a:lnSpc>
                  <a:spcPct val="100000"/>
                </a:lnSpc>
                <a:spcBef>
                  <a:spcPts val="0"/>
                </a:spcBef>
                <a:spcAft>
                  <a:spcPts val="0"/>
                </a:spcAft>
                <a:buSzPts val="2900"/>
                <a:buChar char="●"/>
              </a:pPr>
              <a:r>
                <a:rPr lang="ru-RU" sz="2900"/>
                <a:t>Zero-3 Offloading </a:t>
              </a:r>
              <a:br>
                <a:rPr lang="ru-RU" sz="2900"/>
              </a:br>
              <a:r>
                <a:rPr lang="ru-RU" sz="2900"/>
                <a:t>(</a:t>
              </a:r>
              <a:r>
                <a:rPr lang="ru-RU" sz="2900">
                  <a:solidFill>
                    <a:schemeClr val="dk1"/>
                  </a:solidFill>
                </a:rPr>
                <a:t>from </a:t>
              </a:r>
              <a:r>
                <a:rPr i="1" lang="ru-RU" sz="2900">
                  <a:solidFill>
                    <a:schemeClr val="dk1"/>
                  </a:solidFill>
                </a:rPr>
                <a:t>deepspeed</a:t>
              </a:r>
              <a:r>
                <a:rPr lang="ru-RU" sz="2900"/>
                <a:t>)</a:t>
              </a:r>
              <a:endParaRPr sz="2900"/>
            </a:p>
          </p:txBody>
        </p:sp>
        <p:pic>
          <p:nvPicPr>
            <p:cNvPr id="76" name="Google Shape;76;g13d2bb7c6f7_1_4"/>
            <p:cNvPicPr preferRelativeResize="0"/>
            <p:nvPr/>
          </p:nvPicPr>
          <p:blipFill>
            <a:blip r:embed="rId4">
              <a:alphaModFix/>
            </a:blip>
            <a:stretch>
              <a:fillRect/>
            </a:stretch>
          </p:blipFill>
          <p:spPr>
            <a:xfrm>
              <a:off x="695324" y="2884541"/>
              <a:ext cx="430126" cy="356408"/>
            </a:xfrm>
            <a:prstGeom prst="rect">
              <a:avLst/>
            </a:prstGeom>
            <a:noFill/>
            <a:ln>
              <a:noFill/>
            </a:ln>
          </p:spPr>
        </p:pic>
        <p:pic>
          <p:nvPicPr>
            <p:cNvPr id="77" name="Google Shape;77;g13d2bb7c6f7_1_4"/>
            <p:cNvPicPr preferRelativeResize="0"/>
            <p:nvPr/>
          </p:nvPicPr>
          <p:blipFill>
            <a:blip r:embed="rId4">
              <a:alphaModFix/>
            </a:blip>
            <a:stretch>
              <a:fillRect/>
            </a:stretch>
          </p:blipFill>
          <p:spPr>
            <a:xfrm>
              <a:off x="695324" y="3568466"/>
              <a:ext cx="430126" cy="356408"/>
            </a:xfrm>
            <a:prstGeom prst="rect">
              <a:avLst/>
            </a:prstGeom>
            <a:noFill/>
            <a:ln>
              <a:noFill/>
            </a:ln>
          </p:spPr>
        </p:pic>
        <p:pic>
          <p:nvPicPr>
            <p:cNvPr id="78" name="Google Shape;78;g13d2bb7c6f7_1_4"/>
            <p:cNvPicPr preferRelativeResize="0"/>
            <p:nvPr/>
          </p:nvPicPr>
          <p:blipFill>
            <a:blip r:embed="rId4">
              <a:alphaModFix/>
            </a:blip>
            <a:stretch>
              <a:fillRect/>
            </a:stretch>
          </p:blipFill>
          <p:spPr>
            <a:xfrm>
              <a:off x="695324" y="4252391"/>
              <a:ext cx="430126" cy="356408"/>
            </a:xfrm>
            <a:prstGeom prst="rect">
              <a:avLst/>
            </a:prstGeom>
            <a:noFill/>
            <a:ln>
              <a:noFill/>
            </a:ln>
          </p:spPr>
        </p:pic>
        <p:pic>
          <p:nvPicPr>
            <p:cNvPr id="79" name="Google Shape;79;g13d2bb7c6f7_1_4"/>
            <p:cNvPicPr preferRelativeResize="0"/>
            <p:nvPr/>
          </p:nvPicPr>
          <p:blipFill>
            <a:blip r:embed="rId4">
              <a:alphaModFix/>
            </a:blip>
            <a:stretch>
              <a:fillRect/>
            </a:stretch>
          </p:blipFill>
          <p:spPr>
            <a:xfrm>
              <a:off x="695324" y="4936316"/>
              <a:ext cx="430126" cy="356408"/>
            </a:xfrm>
            <a:prstGeom prst="rect">
              <a:avLst/>
            </a:prstGeom>
            <a:noFill/>
            <a:ln>
              <a:noFill/>
            </a:ln>
          </p:spPr>
        </p:pic>
      </p:grpSp>
      <p:sp>
        <p:nvSpPr>
          <p:cNvPr id="80" name="Google Shape;80;g13d2bb7c6f7_1_4"/>
          <p:cNvSpPr txBox="1"/>
          <p:nvPr/>
        </p:nvSpPr>
        <p:spPr>
          <a:xfrm rot="-846">
            <a:off x="1" y="180863"/>
            <a:ext cx="12192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RU" sz="4800">
                <a:solidFill>
                  <a:schemeClr val="dk1"/>
                </a:solidFill>
              </a:rPr>
              <a:t>Как сжать модель?</a:t>
            </a:r>
            <a:endParaRPr b="1"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g13d219081c7_0_0"/>
          <p:cNvPicPr preferRelativeResize="0"/>
          <p:nvPr/>
        </p:nvPicPr>
        <p:blipFill>
          <a:blip r:embed="rId3">
            <a:alphaModFix/>
          </a:blip>
          <a:stretch>
            <a:fillRect/>
          </a:stretch>
        </p:blipFill>
        <p:spPr>
          <a:xfrm>
            <a:off x="1871225" y="1254500"/>
            <a:ext cx="8449526" cy="5185326"/>
          </a:xfrm>
          <a:prstGeom prst="rect">
            <a:avLst/>
          </a:prstGeom>
          <a:noFill/>
          <a:ln>
            <a:noFill/>
          </a:ln>
        </p:spPr>
      </p:pic>
      <p:sp>
        <p:nvSpPr>
          <p:cNvPr id="86" name="Google Shape;86;g13d219081c7_0_0"/>
          <p:cNvSpPr txBox="1"/>
          <p:nvPr/>
        </p:nvSpPr>
        <p:spPr>
          <a:xfrm>
            <a:off x="0" y="183350"/>
            <a:ext cx="12192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RU" sz="4800"/>
              <a:t>На что расходуется память</a:t>
            </a:r>
            <a:r>
              <a:rPr b="1" lang="ru-RU" sz="4800"/>
              <a:t>?</a:t>
            </a:r>
            <a:endParaRPr b="1"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g13d2bb7c6f7_1_34"/>
          <p:cNvPicPr preferRelativeResize="0"/>
          <p:nvPr/>
        </p:nvPicPr>
        <p:blipFill>
          <a:blip r:embed="rId3">
            <a:alphaModFix/>
          </a:blip>
          <a:stretch>
            <a:fillRect/>
          </a:stretch>
        </p:blipFill>
        <p:spPr>
          <a:xfrm>
            <a:off x="588387" y="1106750"/>
            <a:ext cx="10908275" cy="5352600"/>
          </a:xfrm>
          <a:prstGeom prst="rect">
            <a:avLst/>
          </a:prstGeom>
          <a:noFill/>
          <a:ln>
            <a:noFill/>
          </a:ln>
        </p:spPr>
      </p:pic>
      <p:sp>
        <p:nvSpPr>
          <p:cNvPr id="92" name="Google Shape;92;g13d2bb7c6f7_1_34"/>
          <p:cNvSpPr txBox="1"/>
          <p:nvPr/>
        </p:nvSpPr>
        <p:spPr>
          <a:xfrm>
            <a:off x="0" y="183350"/>
            <a:ext cx="12192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RU" sz="4800"/>
              <a:t>Эффективность методов</a:t>
            </a:r>
            <a:endParaRPr b="1" sz="4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g13d2bb7c6f7_1_42"/>
          <p:cNvPicPr preferRelativeResize="0"/>
          <p:nvPr/>
        </p:nvPicPr>
        <p:blipFill>
          <a:blip r:embed="rId3">
            <a:alphaModFix/>
          </a:blip>
          <a:stretch>
            <a:fillRect/>
          </a:stretch>
        </p:blipFill>
        <p:spPr>
          <a:xfrm>
            <a:off x="152400" y="2580701"/>
            <a:ext cx="8136950" cy="4124900"/>
          </a:xfrm>
          <a:prstGeom prst="rect">
            <a:avLst/>
          </a:prstGeom>
          <a:noFill/>
          <a:ln>
            <a:noFill/>
          </a:ln>
        </p:spPr>
      </p:pic>
      <p:pic>
        <p:nvPicPr>
          <p:cNvPr id="98" name="Google Shape;98;g13d2bb7c6f7_1_42"/>
          <p:cNvPicPr preferRelativeResize="0"/>
          <p:nvPr/>
        </p:nvPicPr>
        <p:blipFill>
          <a:blip r:embed="rId4">
            <a:alphaModFix/>
          </a:blip>
          <a:stretch>
            <a:fillRect/>
          </a:stretch>
        </p:blipFill>
        <p:spPr>
          <a:xfrm>
            <a:off x="3524575" y="238950"/>
            <a:ext cx="8667426" cy="387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3d2bb7c6f7_0_2"/>
          <p:cNvSpPr txBox="1"/>
          <p:nvPr/>
        </p:nvSpPr>
        <p:spPr>
          <a:xfrm>
            <a:off x="2704750" y="1173550"/>
            <a:ext cx="733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p>
        </p:txBody>
      </p:sp>
      <p:pic>
        <p:nvPicPr>
          <p:cNvPr id="104" name="Google Shape;104;g13d2bb7c6f7_0_2"/>
          <p:cNvPicPr preferRelativeResize="0"/>
          <p:nvPr/>
        </p:nvPicPr>
        <p:blipFill>
          <a:blip r:embed="rId3">
            <a:alphaModFix/>
          </a:blip>
          <a:stretch>
            <a:fillRect/>
          </a:stretch>
        </p:blipFill>
        <p:spPr>
          <a:xfrm>
            <a:off x="4964487" y="3725775"/>
            <a:ext cx="2263026" cy="2263026"/>
          </a:xfrm>
          <a:prstGeom prst="rect">
            <a:avLst/>
          </a:prstGeom>
          <a:noFill/>
          <a:ln>
            <a:noFill/>
          </a:ln>
        </p:spPr>
      </p:pic>
      <p:sp>
        <p:nvSpPr>
          <p:cNvPr id="105" name="Google Shape;105;g13d2bb7c6f7_0_2"/>
          <p:cNvSpPr txBox="1"/>
          <p:nvPr/>
        </p:nvSpPr>
        <p:spPr>
          <a:xfrm>
            <a:off x="1465750" y="266975"/>
            <a:ext cx="8538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RU" sz="4800">
                <a:solidFill>
                  <a:schemeClr val="dk1"/>
                </a:solidFill>
              </a:rPr>
              <a:t>OPT-1.3b</a:t>
            </a:r>
            <a:endParaRPr/>
          </a:p>
        </p:txBody>
      </p:sp>
      <p:sp>
        <p:nvSpPr>
          <p:cNvPr id="106" name="Google Shape;106;g13d2bb7c6f7_0_2"/>
          <p:cNvSpPr txBox="1"/>
          <p:nvPr/>
        </p:nvSpPr>
        <p:spPr>
          <a:xfrm>
            <a:off x="347025" y="1469550"/>
            <a:ext cx="8775600" cy="2031900"/>
          </a:xfrm>
          <a:prstGeom prst="rect">
            <a:avLst/>
          </a:prstGeom>
          <a:noFill/>
          <a:ln>
            <a:noFill/>
          </a:ln>
        </p:spPr>
        <p:txBody>
          <a:bodyPr anchorCtr="0" anchor="t" bIns="91425" lIns="91425" spcFirstLastPara="1" rIns="91425" wrap="square" tIns="91425">
            <a:spAutoFit/>
          </a:bodyPr>
          <a:lstStyle/>
          <a:p>
            <a:pPr indent="-419100" lvl="0" marL="457200" rtl="0" algn="l">
              <a:lnSpc>
                <a:spcPct val="150000"/>
              </a:lnSpc>
              <a:spcBef>
                <a:spcPts val="1200"/>
              </a:spcBef>
              <a:spcAft>
                <a:spcPts val="0"/>
              </a:spcAft>
              <a:buClr>
                <a:schemeClr val="dk1"/>
              </a:buClr>
              <a:buSzPts val="3000"/>
              <a:buChar char="●"/>
            </a:pPr>
            <a:r>
              <a:rPr lang="ru-RU" sz="3000">
                <a:solidFill>
                  <a:schemeClr val="dk1"/>
                </a:solidFill>
              </a:rPr>
              <a:t>1 315 758 080 параметров</a:t>
            </a:r>
            <a:endParaRPr sz="3000">
              <a:solidFill>
                <a:schemeClr val="dk1"/>
              </a:solidFill>
            </a:endParaRPr>
          </a:p>
          <a:p>
            <a:pPr indent="-419100" lvl="0" marL="457200" rtl="0" algn="l">
              <a:lnSpc>
                <a:spcPct val="150000"/>
              </a:lnSpc>
              <a:spcBef>
                <a:spcPts val="0"/>
              </a:spcBef>
              <a:spcAft>
                <a:spcPts val="0"/>
              </a:spcAft>
              <a:buClr>
                <a:schemeClr val="dk1"/>
              </a:buClr>
              <a:buSzPts val="3000"/>
              <a:buChar char="●"/>
            </a:pPr>
            <a:r>
              <a:rPr lang="ru-RU" sz="3000">
                <a:solidFill>
                  <a:schemeClr val="dk1"/>
                </a:solidFill>
              </a:rPr>
              <a:t>Google Colab</a:t>
            </a:r>
            <a:endParaRPr sz="3000">
              <a:solidFill>
                <a:schemeClr val="dk1"/>
              </a:solidFill>
            </a:endParaRPr>
          </a:p>
          <a:p>
            <a:pPr indent="-419100" lvl="0" marL="457200" rtl="0" algn="l">
              <a:lnSpc>
                <a:spcPct val="150000"/>
              </a:lnSpc>
              <a:spcBef>
                <a:spcPts val="0"/>
              </a:spcBef>
              <a:spcAft>
                <a:spcPts val="0"/>
              </a:spcAft>
              <a:buClr>
                <a:schemeClr val="dk1"/>
              </a:buClr>
              <a:buSzPts val="3000"/>
              <a:buChar char="●"/>
            </a:pPr>
            <a:r>
              <a:rPr lang="ru-RU" sz="3000">
                <a:solidFill>
                  <a:schemeClr val="dk1"/>
                </a:solidFill>
              </a:rPr>
              <a:t>Gradient checkpointing + SGD 8-bit optimizer</a:t>
            </a:r>
            <a:endParaRPr/>
          </a:p>
        </p:txBody>
      </p:sp>
      <p:sp>
        <p:nvSpPr>
          <p:cNvPr id="107" name="Google Shape;107;g13d2bb7c6f7_0_2"/>
          <p:cNvSpPr txBox="1"/>
          <p:nvPr/>
        </p:nvSpPr>
        <p:spPr>
          <a:xfrm>
            <a:off x="4172800" y="6072725"/>
            <a:ext cx="439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u="sng">
                <a:solidFill>
                  <a:schemeClr val="hlink"/>
                </a:solidFill>
                <a:hlinkClick r:id="rId4"/>
              </a:rPr>
              <a:t>https://colab.research.google.com/drive/1HDEThRvVot8zzIhUXoTXjbQLw26uZNW0?usp=sharing</a:t>
            </a:r>
            <a:endParaRPr u="sng">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g13d2bb7c6f7_2_0"/>
          <p:cNvPicPr preferRelativeResize="0"/>
          <p:nvPr/>
        </p:nvPicPr>
        <p:blipFill>
          <a:blip r:embed="rId3">
            <a:alphaModFix/>
          </a:blip>
          <a:stretch>
            <a:fillRect/>
          </a:stretch>
        </p:blipFill>
        <p:spPr>
          <a:xfrm>
            <a:off x="581025" y="1643625"/>
            <a:ext cx="11420477" cy="4649275"/>
          </a:xfrm>
          <a:prstGeom prst="rect">
            <a:avLst/>
          </a:prstGeom>
          <a:noFill/>
          <a:ln>
            <a:noFill/>
          </a:ln>
        </p:spPr>
      </p:pic>
      <p:sp>
        <p:nvSpPr>
          <p:cNvPr id="113" name="Google Shape;113;g13d2bb7c6f7_2_0"/>
          <p:cNvSpPr txBox="1"/>
          <p:nvPr/>
        </p:nvSpPr>
        <p:spPr>
          <a:xfrm>
            <a:off x="0" y="183350"/>
            <a:ext cx="121920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RU" sz="4600"/>
              <a:t>Подбор оптимизатора</a:t>
            </a:r>
            <a:endParaRPr b="1" sz="4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13d2bb7c6f7_4_13"/>
          <p:cNvPicPr preferRelativeResize="0"/>
          <p:nvPr/>
        </p:nvPicPr>
        <p:blipFill rotWithShape="1">
          <a:blip r:embed="rId3">
            <a:alphaModFix/>
          </a:blip>
          <a:srcRect b="0" l="0" r="0" t="1613"/>
          <a:stretch/>
        </p:blipFill>
        <p:spPr>
          <a:xfrm>
            <a:off x="1447075" y="1076150"/>
            <a:ext cx="8820676" cy="5334624"/>
          </a:xfrm>
          <a:prstGeom prst="rect">
            <a:avLst/>
          </a:prstGeom>
          <a:noFill/>
          <a:ln>
            <a:noFill/>
          </a:ln>
        </p:spPr>
      </p:pic>
      <p:sp>
        <p:nvSpPr>
          <p:cNvPr id="119" name="Google Shape;119;g13d2bb7c6f7_4_13"/>
          <p:cNvSpPr txBox="1"/>
          <p:nvPr/>
        </p:nvSpPr>
        <p:spPr>
          <a:xfrm>
            <a:off x="0" y="183350"/>
            <a:ext cx="121920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RU" sz="4600"/>
              <a:t>Влияние размера батча</a:t>
            </a:r>
            <a:endParaRPr b="1" sz="4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3d2bb7c6f7_0_8"/>
          <p:cNvSpPr txBox="1"/>
          <p:nvPr/>
        </p:nvSpPr>
        <p:spPr>
          <a:xfrm>
            <a:off x="0" y="183350"/>
            <a:ext cx="12192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4800"/>
          </a:p>
        </p:txBody>
      </p:sp>
      <p:grpSp>
        <p:nvGrpSpPr>
          <p:cNvPr id="125" name="Google Shape;125;g13d2bb7c6f7_0_8"/>
          <p:cNvGrpSpPr/>
          <p:nvPr/>
        </p:nvGrpSpPr>
        <p:grpSpPr>
          <a:xfrm>
            <a:off x="1388803" y="734873"/>
            <a:ext cx="9414395" cy="5388254"/>
            <a:chOff x="2703844" y="1406976"/>
            <a:chExt cx="7388475" cy="4156000"/>
          </a:xfrm>
        </p:grpSpPr>
        <p:pic>
          <p:nvPicPr>
            <p:cNvPr id="126" name="Google Shape;126;g13d2bb7c6f7_0_8"/>
            <p:cNvPicPr preferRelativeResize="0"/>
            <p:nvPr/>
          </p:nvPicPr>
          <p:blipFill>
            <a:blip r:embed="rId3">
              <a:alphaModFix/>
            </a:blip>
            <a:stretch>
              <a:fillRect/>
            </a:stretch>
          </p:blipFill>
          <p:spPr>
            <a:xfrm>
              <a:off x="2703844" y="1406976"/>
              <a:ext cx="7388475" cy="4156000"/>
            </a:xfrm>
            <a:prstGeom prst="rect">
              <a:avLst/>
            </a:prstGeom>
            <a:noFill/>
            <a:ln>
              <a:noFill/>
            </a:ln>
          </p:spPr>
        </p:pic>
        <p:sp>
          <p:nvSpPr>
            <p:cNvPr id="127" name="Google Shape;127;g13d2bb7c6f7_0_8"/>
            <p:cNvSpPr txBox="1"/>
            <p:nvPr/>
          </p:nvSpPr>
          <p:spPr>
            <a:xfrm>
              <a:off x="4467731" y="3116876"/>
              <a:ext cx="3860700" cy="73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RU" sz="5000">
                  <a:solidFill>
                    <a:srgbClr val="212121"/>
                  </a:solidFill>
                  <a:highlight>
                    <a:srgbClr val="FFFFFF"/>
                  </a:highlight>
                  <a:latin typeface="Courier New"/>
                  <a:ea typeface="Courier New"/>
                  <a:cs typeface="Courier New"/>
                  <a:sym typeface="Courier New"/>
                </a:rPr>
                <a:t>GPU-cluster</a:t>
              </a:r>
              <a:endParaRPr sz="5000"/>
            </a:p>
          </p:txBody>
        </p:sp>
      </p:grpSp>
    </p:spTree>
  </p:cSld>
  <p:clrMapOvr>
    <a:masterClrMapping/>
  </p:clrMapOvr>
</p:sld>
</file>

<file path=ppt/theme/theme1.xml><?xml version="1.0" encoding="utf-8"?>
<a:theme xmlns:a="http://schemas.openxmlformats.org/drawingml/2006/main" xmlns:r="http://schemas.openxmlformats.org/officeDocument/2006/relationships" name="norm_AIRI">
  <a:themeElements>
    <a:clrScheme name="AIRI Summer School">
      <a:dk1>
        <a:srgbClr val="000000"/>
      </a:dk1>
      <a:lt1>
        <a:srgbClr val="FFFFFF"/>
      </a:lt1>
      <a:dk2>
        <a:srgbClr val="44546A"/>
      </a:dk2>
      <a:lt2>
        <a:srgbClr val="F6F2EC"/>
      </a:lt2>
      <a:accent1>
        <a:srgbClr val="4FBFFE"/>
      </a:accent1>
      <a:accent2>
        <a:srgbClr val="9387F9"/>
      </a:accent2>
      <a:accent3>
        <a:srgbClr val="1D51C8"/>
      </a:accent3>
      <a:accent4>
        <a:srgbClr val="FFCF27"/>
      </a:accent4>
      <a:accent5>
        <a:srgbClr val="3ECFB9"/>
      </a:accent5>
      <a:accent6>
        <a:srgbClr val="F2D9BF"/>
      </a:accent6>
      <a:hlink>
        <a:srgbClr val="3ECFB9"/>
      </a:hlink>
      <a:folHlink>
        <a:srgbClr val="3ECFB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2022-06-14T18:03:23Z</dcterms:created>
  <dc:creator>kira.illlarionova@gmail.com</dc:creator>
</cp:coreProperties>
</file>