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7DB9401-471D-4244-9FE6-E1D5EF54ABF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Ермухаммед АСАНХАН" initials="ЕА" lastIdx="1" clrIdx="0">
    <p:extLst>
      <p:ext uri="{19B8F6BF-5375-455C-9EA6-DF929625EA0E}">
        <p15:presenceInfo xmlns:p15="http://schemas.microsoft.com/office/powerpoint/2012/main" userId="S::y.assankhan@ifce.kz::95c6d485-0aa7-49c3-9fab-9cc9a40be66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4685D-5972-4AE5-BFA8-F37C804F5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B673CB-EECF-49E3-B042-6722F13EE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0AF654-0D12-4D08-8512-2CE0609D8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957F-E351-4573-90FF-9C70A3E7E266}" type="datetimeFigureOut">
              <a:rPr lang="ru-KZ" smtClean="0"/>
              <a:t>19.11.2024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CFEABD-C97A-401D-A043-40C87F1B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6085DA-A940-46AB-BDB4-D4C00815C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E6A-680F-4E43-8DDD-92F04421B1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141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0E448-2204-4780-8BB2-B2980329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D48789-F096-4BD8-AB62-FED1C791B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D7E654-22B9-4201-945C-EBE879F3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957F-E351-4573-90FF-9C70A3E7E266}" type="datetimeFigureOut">
              <a:rPr lang="ru-KZ" smtClean="0"/>
              <a:t>19.11.2024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683A3E-CA0F-466F-A3BD-206A92040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345F8C-0FD9-42FD-890A-7E1B8DAD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E6A-680F-4E43-8DDD-92F04421B1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6797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87F98E6-DC9A-4EDD-8052-2E43BAA9D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836C34-9411-43C8-A15E-218548F31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8C524F-E8C4-4C4C-96C7-410B8008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957F-E351-4573-90FF-9C70A3E7E266}" type="datetimeFigureOut">
              <a:rPr lang="ru-KZ" smtClean="0"/>
              <a:t>19.11.2024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259BE5-B467-4F07-8FC1-856F0727C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DA7782-FC98-4261-9026-D8BC2A94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E6A-680F-4E43-8DDD-92F04421B1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0630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52E86-CEE0-4576-BC4A-BC4C27BA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D8AC72-8597-4EE5-8CEB-D03EDC1CE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F887DF-5D56-4833-AD85-F411AA9F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957F-E351-4573-90FF-9C70A3E7E266}" type="datetimeFigureOut">
              <a:rPr lang="ru-KZ" smtClean="0"/>
              <a:t>19.11.2024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41B87F-8D19-42A1-95CE-4A2265497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B980E1-A5DF-40E8-971F-B75E7822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E6A-680F-4E43-8DDD-92F04421B1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0329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D4A80-8D1D-4AAA-8BA6-C78526AAC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CDA9AA-31D4-448B-8D02-318BE0DB3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CC9FD4-FAC5-4431-B9E4-62D8A7AB9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957F-E351-4573-90FF-9C70A3E7E266}" type="datetimeFigureOut">
              <a:rPr lang="ru-KZ" smtClean="0"/>
              <a:t>19.11.2024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049955-575C-439A-B125-8BB3E207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99D5A6-FF78-4C24-BAFB-8E36389E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E6A-680F-4E43-8DDD-92F04421B1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9420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75FC86-D23E-4466-9F21-B68E4742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89696E-599A-4393-8B15-2C072D903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00749D-AC41-45E1-A082-A322C6C2A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6E95E2-B52B-4D5E-8F48-3078B05F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957F-E351-4573-90FF-9C70A3E7E266}" type="datetimeFigureOut">
              <a:rPr lang="ru-KZ" smtClean="0"/>
              <a:t>19.11.2024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07043A-F20F-4B2A-B576-86051841C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F13E90-AE79-4E22-BC00-62C37462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E6A-680F-4E43-8DDD-92F04421B1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4244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3DF60-A70F-44C2-A342-8FE67243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D68B58-48E3-4E25-9404-CDFA7D6CA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0A4A96C-44FA-43C3-A001-E31A83009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6CB74D1-13FE-4DA2-B00E-4CD5EC6C4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93F7B40-AE22-4314-B5D2-EB044A209E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6693B28-CAB1-4323-8881-C18EC2CD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957F-E351-4573-90FF-9C70A3E7E266}" type="datetimeFigureOut">
              <a:rPr lang="ru-KZ" smtClean="0"/>
              <a:t>19.11.2024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F1786E-EDC4-4DF9-8DAA-2A4251CF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D14680-FE22-4969-A79F-CB53CC20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E6A-680F-4E43-8DDD-92F04421B1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03602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467C-6CC4-4125-A4CD-F483F0AC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23AC8E1-5822-456F-89FF-1B682389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957F-E351-4573-90FF-9C70A3E7E266}" type="datetimeFigureOut">
              <a:rPr lang="ru-KZ" smtClean="0"/>
              <a:t>19.11.2024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E0D518-6D14-46DE-8DF3-B14D51AB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4B023F-0AE9-445E-8F59-E60BC062D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E6A-680F-4E43-8DDD-92F04421B1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9612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19D6C1D-D69F-4CAF-BB6C-06D8D42F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957F-E351-4573-90FF-9C70A3E7E266}" type="datetimeFigureOut">
              <a:rPr lang="ru-KZ" smtClean="0"/>
              <a:t>19.11.2024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6867E71-93C5-4A82-B660-99C6E10A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8F6B7A-7F02-46CD-9732-3071D061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E6A-680F-4E43-8DDD-92F04421B1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3405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C7E726-9F2E-4D7F-A169-396C14CA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CAFCF-AE11-4CCC-9BA7-915231D87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F1B7E3-44AD-400F-B383-749250060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CE89A2-B9D6-4163-8CB6-8DFD4BB7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957F-E351-4573-90FF-9C70A3E7E266}" type="datetimeFigureOut">
              <a:rPr lang="ru-KZ" smtClean="0"/>
              <a:t>19.11.2024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FEFB81-0E56-455E-A20E-E3A64502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4D59DC-5290-4E2D-A6AD-3D562033F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E6A-680F-4E43-8DDD-92F04421B1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7337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D03BC1-5A7E-4C7D-AA22-1BF3A33C6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A91114-1BAD-453B-8EC8-054734F4D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B08028-4F88-4BCD-B7E5-9A7945B14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EDD324-C2F0-4BB8-9C40-51A2AD5D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B957F-E351-4573-90FF-9C70A3E7E266}" type="datetimeFigureOut">
              <a:rPr lang="ru-KZ" smtClean="0"/>
              <a:t>19.11.2024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33CF70-F5A4-4F7E-A021-42495B186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28E13C-AF79-47D2-930B-8317EDA2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28E6A-680F-4E43-8DDD-92F04421B1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30955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AD520-3C3E-41E3-B030-395FF4376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482362-3999-4CA2-9686-EE3CC931F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2B1661-E5B6-4F61-A002-35FE24E2B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B957F-E351-4573-90FF-9C70A3E7E266}" type="datetimeFigureOut">
              <a:rPr lang="ru-KZ" smtClean="0"/>
              <a:t>19.11.2024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733494-ED61-4BA8-BB27-E3424832E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A96614-3C2C-43DD-85F6-B1E30CC20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28E6A-680F-4E43-8DDD-92F04421B1B8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5227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E724EA-CACA-4892-BC03-022092541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568" y="662781"/>
            <a:ext cx="9082861" cy="5978686"/>
          </a:xfrm>
          <a:prstGeom prst="rect">
            <a:avLst/>
          </a:prstGeom>
        </p:spPr>
      </p:pic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ABF6EB4F-8E9F-4E68-AD3E-76767C45EF74}"/>
              </a:ext>
            </a:extLst>
          </p:cNvPr>
          <p:cNvSpPr txBox="1">
            <a:spLocks/>
          </p:cNvSpPr>
          <p:nvPr/>
        </p:nvSpPr>
        <p:spPr>
          <a:xfrm>
            <a:off x="838199" y="-6627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Электрофильтр</a:t>
            </a:r>
            <a:endParaRPr lang="ru-KZ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137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D5530-BA80-4D52-80E8-553E7909A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скорость жидкости</a:t>
            </a:r>
            <a:endParaRPr lang="ru-KZ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8D314E-CEA1-4272-9CB1-5694C4EE83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Скорость жидкости в колонне можно найти, используя простое уравнение, которое связывает расход жидкости с её средней скоростью:</a:t>
                </a:r>
                <a:endParaRPr lang="ru-KZ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KZ" sz="2400" i="1"/>
                          </m:ctrlPr>
                        </m:sSubPr>
                        <m:e>
                          <m:r>
                            <a:rPr lang="kk-KZ" sz="2400" i="1"/>
                            <m:t>𝑣</m:t>
                          </m:r>
                        </m:e>
                        <m:sub>
                          <m:r>
                            <a:rPr lang="ru-RU" sz="2400" i="1"/>
                            <m:t>𝑙</m:t>
                          </m:r>
                        </m:sub>
                      </m:sSub>
                      <m:r>
                        <a:rPr lang="ru-RU" sz="2400" i="1"/>
                        <m:t>= </m:t>
                      </m:r>
                      <m:f>
                        <m:fPr>
                          <m:ctrlPr>
                            <a:rPr lang="ru-KZ" sz="2400" i="1"/>
                          </m:ctrlPr>
                        </m:fPr>
                        <m:num>
                          <m:r>
                            <a:rPr lang="ru-RU" sz="2400" i="1"/>
                            <m:t>4</m:t>
                          </m:r>
                          <m:sSub>
                            <m:sSubPr>
                              <m:ctrlPr>
                                <a:rPr lang="ru-KZ" sz="2400" i="1"/>
                              </m:ctrlPr>
                            </m:sSubPr>
                            <m:e>
                              <m:r>
                                <a:rPr lang="en-US" sz="2400" i="1"/>
                                <m:t>𝑄</m:t>
                              </m:r>
                            </m:e>
                            <m:sub>
                              <m:r>
                                <a:rPr lang="en-US" sz="2400" i="1"/>
                                <m:t>𝑙</m:t>
                              </m:r>
                            </m:sub>
                          </m:sSub>
                          <m:r>
                            <a:rPr lang="en-US" sz="2400"/>
                            <m:t>​</m:t>
                          </m:r>
                        </m:num>
                        <m:den>
                          <m:r>
                            <a:rPr lang="ru-KZ" sz="2400" i="1"/>
                            <m:t>𝜋</m:t>
                          </m:r>
                          <m:sSup>
                            <m:sSupPr>
                              <m:ctrlPr>
                                <a:rPr lang="ru-KZ" sz="2400" i="1"/>
                              </m:ctrlPr>
                            </m:sSupPr>
                            <m:e>
                              <m:r>
                                <a:rPr lang="ru-KZ" sz="2400" i="1"/>
                                <m:t>𝐷</m:t>
                              </m:r>
                            </m:e>
                            <m:sup>
                              <m:r>
                                <a:rPr lang="ru-KZ" sz="2400" i="1"/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KZ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KZ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где:</a:t>
                </a:r>
                <a:endParaRPr lang="ru-KZ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ru-KZ" sz="2400" i="1"/>
                        </m:ctrlPr>
                      </m:sSubPr>
                      <m:e>
                        <m:r>
                          <a:rPr lang="kk-KZ" sz="2400" i="1"/>
                          <m:t>𝑣</m:t>
                        </m:r>
                      </m:e>
                      <m:sub>
                        <m:r>
                          <a:rPr lang="ru-RU" sz="2400" i="1"/>
                          <m:t>𝑙</m:t>
                        </m:r>
                      </m:sub>
                    </m:sSub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средняя скорость жидкости (м/с),</a:t>
                </a:r>
                <a:endParaRPr lang="ru-KZ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ru-KZ" sz="2400" i="1"/>
                        </m:ctrlPr>
                      </m:sSubPr>
                      <m:e>
                        <m:r>
                          <a:rPr lang="en-US" sz="2400" i="1"/>
                          <m:t>𝑄</m:t>
                        </m:r>
                      </m:e>
                      <m:sub>
                        <m:r>
                          <a:rPr lang="en-US" sz="2400" i="1"/>
                          <m:t>𝑙</m:t>
                        </m:r>
                      </m:sub>
                    </m:sSub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расход жидкости (м³/с),</a:t>
                </a:r>
                <a:endParaRPr lang="ru-KZ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ru-KZ" sz="2400" i="1"/>
                      <m:t>𝐷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диаметр колонны (м).</a:t>
                </a:r>
                <a:endParaRPr lang="ru-KZ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KZ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C8D314E-CEA1-4272-9CB1-5694C4EE83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K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48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819ACDC-E8DA-4D39-86C4-87AB61B4896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803275"/>
              </a:xfrm>
            </p:spPr>
            <p:txBody>
              <a:bodyPr>
                <a:normAutofit/>
              </a:bodyPr>
              <a:lstStyle/>
              <a:p>
                <a:r>
                  <a:rPr lang="ru-KZ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 массового переноса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KZ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KZ" sz="3200" b="1" i="1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ru-KZ" sz="3200" b="1" i="1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ru-KZ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KZ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7819ACDC-E8DA-4D39-86C4-87AB61B48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803275"/>
              </a:xfrm>
              <a:blipFill>
                <a:blip r:embed="rId2"/>
                <a:stretch>
                  <a:fillRect l="-1507" b="-6818"/>
                </a:stretch>
              </a:blipFill>
            </p:spPr>
            <p:txBody>
              <a:bodyPr/>
              <a:lstStyle/>
              <a:p>
                <a:r>
                  <a:rPr lang="ru-K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0C4DD67-727A-4ACB-B201-3E2F70CCC8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1906"/>
                <a:ext cx="10515600" cy="5423694"/>
              </a:xfrm>
            </p:spPr>
            <p:txBody>
              <a:bodyPr>
                <a:normAutofit fontScale="32500" lnSpcReduction="20000"/>
              </a:bodyPr>
              <a:lstStyle/>
              <a:p>
                <a:pPr marL="0" indent="0">
                  <a:buNone/>
                </a:pPr>
                <a:r>
                  <a:rPr lang="ru-RU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Коэффициент массового переноса в тарельчатом скруббере зависит от различных факторов, таких как скорость газа и жидкости, размер капель жидкости и характеристик жидкости и газа. Он может быть рассчитан с использованием эмпирических зависимостей:</a:t>
                </a:r>
                <a:endParaRPr lang="ru-KZ" sz="6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KZ" sz="6000" i="1"/>
                          </m:ctrlPr>
                        </m:sSubPr>
                        <m:e>
                          <m:r>
                            <a:rPr lang="ru-KZ" sz="6000" i="1"/>
                            <m:t>𝑘</m:t>
                          </m:r>
                        </m:e>
                        <m:sub>
                          <m:r>
                            <a:rPr lang="ru-KZ" sz="6000" i="1"/>
                            <m:t>𝐿</m:t>
                          </m:r>
                        </m:sub>
                      </m:sSub>
                      <m:r>
                        <a:rPr lang="ru-KZ" sz="6000" i="1"/>
                        <m:t>= </m:t>
                      </m:r>
                      <m:r>
                        <a:rPr lang="ru-KZ" sz="6000" i="1"/>
                        <m:t>𝛼</m:t>
                      </m:r>
                      <m:r>
                        <a:rPr lang="ru-KZ" sz="6000" i="1"/>
                        <m:t>∗</m:t>
                      </m:r>
                      <m:sSup>
                        <m:sSupPr>
                          <m:ctrlPr>
                            <a:rPr lang="ru-KZ" sz="6000" i="1"/>
                          </m:ctrlPr>
                        </m:sSupPr>
                        <m:e>
                          <m:r>
                            <a:rPr lang="ru-KZ" sz="6000" i="1"/>
                            <m:t>(</m:t>
                          </m:r>
                          <m:f>
                            <m:fPr>
                              <m:ctrlPr>
                                <a:rPr lang="ru-KZ" sz="6000" i="1"/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KZ" sz="6000" i="1"/>
                                  </m:ctrlPr>
                                </m:sSubPr>
                                <m:e>
                                  <m:r>
                                    <a:rPr lang="ru-KZ" sz="6000" i="1"/>
                                    <m:t>𝑅</m:t>
                                  </m:r>
                                </m:e>
                                <m:sub>
                                  <m:r>
                                    <a:rPr lang="ru-KZ" sz="6000" i="1"/>
                                    <m:t>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KZ" sz="6000" i="1"/>
                                <m:t>𝑑</m:t>
                              </m:r>
                            </m:den>
                          </m:f>
                          <m:r>
                            <a:rPr lang="ru-KZ" sz="6000" i="1"/>
                            <m:t>)</m:t>
                          </m:r>
                        </m:e>
                        <m:sup>
                          <m:r>
                            <a:rPr lang="ru-KZ" sz="6000" i="1"/>
                            <m:t>𝛽</m:t>
                          </m:r>
                        </m:sup>
                      </m:sSup>
                    </m:oMath>
                  </m:oMathPara>
                </a14:m>
                <a:br>
                  <a:rPr lang="ru-KZ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KZ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где: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sz="6000" i="1"/>
                      <m:t>𝛼</m:t>
                    </m:r>
                  </m:oMath>
                </a14:m>
                <a:r>
                  <a:rPr lang="ru-RU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en-US" sz="6000" i="1"/>
                      <m:t>𝛽</m:t>
                    </m:r>
                  </m:oMath>
                </a14:m>
                <a:r>
                  <a:rPr lang="ru-RU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эмпирические константы,</a:t>
                </a:r>
                <a:endParaRPr lang="ru-KZ" sz="6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ru-KZ" sz="6000" i="1"/>
                        </m:ctrlPr>
                      </m:sSubPr>
                      <m:e>
                        <m:r>
                          <a:rPr lang="en-US" sz="6000" i="1"/>
                          <m:t>𝑅</m:t>
                        </m:r>
                      </m:e>
                      <m:sub>
                        <m:r>
                          <a:rPr lang="en-US" sz="6000" i="1"/>
                          <m:t>𝑒</m:t>
                        </m:r>
                      </m:sub>
                    </m:sSub>
                  </m:oMath>
                </a14:m>
                <a:r>
                  <a:rPr lang="ru-RU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Рейнольдс число,</a:t>
                </a:r>
                <a:endParaRPr lang="ru-KZ" sz="6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6000" i="1"/>
                      <m:t>𝑑</m:t>
                    </m:r>
                  </m:oMath>
                </a14:m>
                <a:r>
                  <a:rPr lang="ru-RU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диаметр капель жидкости. (м)</a:t>
                </a:r>
                <a:endParaRPr lang="ru-KZ" sz="6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KZ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Рейнольдс число рассчитывается как:</a:t>
                </a:r>
                <a:endParaRPr lang="ru-RU" sz="6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KZ" sz="6000" i="1"/>
                          </m:ctrlPr>
                        </m:sSubPr>
                        <m:e>
                          <m:r>
                            <a:rPr lang="ru-KZ" sz="6000" i="1"/>
                            <m:t>𝑅</m:t>
                          </m:r>
                        </m:e>
                        <m:sub>
                          <m:r>
                            <a:rPr lang="ru-KZ" sz="6000" i="1"/>
                            <m:t>𝑒</m:t>
                          </m:r>
                        </m:sub>
                      </m:sSub>
                      <m:r>
                        <a:rPr lang="ru-KZ" sz="6000" i="1"/>
                        <m:t>= </m:t>
                      </m:r>
                      <m:f>
                        <m:fPr>
                          <m:ctrlPr>
                            <a:rPr lang="ru-KZ" sz="6000" i="1"/>
                          </m:ctrlPr>
                        </m:fPr>
                        <m:num>
                          <m:sSub>
                            <m:sSubPr>
                              <m:ctrlPr>
                                <a:rPr lang="ru-KZ" sz="6000" i="1"/>
                              </m:ctrlPr>
                            </m:sSubPr>
                            <m:e>
                              <m:r>
                                <a:rPr lang="ru-KZ" sz="6000" i="1"/>
                                <m:t>𝜌</m:t>
                              </m:r>
                            </m:e>
                            <m:sub>
                              <m:r>
                                <a:rPr lang="ru-KZ" sz="6000" i="1"/>
                                <m:t>𝑔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KZ" sz="6000" i="1"/>
                              </m:ctrlPr>
                            </m:sSubPr>
                            <m:e>
                              <m:r>
                                <a:rPr lang="ru-KZ" sz="6000" i="1"/>
                                <m:t>𝑣</m:t>
                              </m:r>
                            </m:e>
                            <m:sub>
                              <m:r>
                                <a:rPr lang="ru-KZ" sz="6000" i="1"/>
                                <m:t>𝑔</m:t>
                              </m:r>
                            </m:sub>
                          </m:sSub>
                          <m:r>
                            <a:rPr lang="ru-KZ" sz="6000" i="1"/>
                            <m:t>𝑑</m:t>
                          </m:r>
                        </m:num>
                        <m:den>
                          <m:r>
                            <a:rPr lang="ru-KZ" sz="6000" i="1"/>
                            <m:t>𝜇</m:t>
                          </m:r>
                        </m:den>
                      </m:f>
                    </m:oMath>
                  </m:oMathPara>
                </a14:m>
                <a:endParaRPr lang="ru-RU" sz="6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ru-KZ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где: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ru-KZ" sz="6000" i="1"/>
                        </m:ctrlPr>
                      </m:sSubPr>
                      <m:e>
                        <m:r>
                          <a:rPr lang="en-US" sz="6000" i="1"/>
                          <m:t>𝜌</m:t>
                        </m:r>
                      </m:e>
                      <m:sub>
                        <m:r>
                          <a:rPr lang="en-US" sz="6000" i="1"/>
                          <m:t>𝑔</m:t>
                        </m:r>
                      </m:sub>
                    </m:sSub>
                  </m:oMath>
                </a14:m>
                <a:r>
                  <a:rPr lang="ru-RU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 — плотность газа, (кг/м³),</a:t>
                </a:r>
                <a:endParaRPr lang="ru-KZ" sz="6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ru-KZ" sz="6000" i="1"/>
                        </m:ctrlPr>
                      </m:sSubPr>
                      <m:e>
                        <m:r>
                          <a:rPr lang="en-US" sz="6000" i="1"/>
                          <m:t>𝑣</m:t>
                        </m:r>
                      </m:e>
                      <m:sub>
                        <m:r>
                          <a:rPr lang="en-US" sz="6000" i="1"/>
                          <m:t>𝑔</m:t>
                        </m:r>
                      </m:sub>
                    </m:sSub>
                  </m:oMath>
                </a14:m>
                <a:r>
                  <a: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</a:t>
                </a:r>
                <a:r>
                  <a:rPr lang="en-US" sz="6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скорость</a:t>
                </a:r>
                <a:r>
                  <a: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газа</a:t>
                </a:r>
                <a:r>
                  <a: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(м/с)</a:t>
                </a:r>
                <a:endParaRPr lang="ru-KZ" sz="6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6000" i="1"/>
                      <m:t>𝑑</m:t>
                    </m:r>
                  </m:oMath>
                </a14:m>
                <a:r>
                  <a: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</a:t>
                </a:r>
                <a:r>
                  <a:rPr lang="en-US" sz="6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диаметр</a:t>
                </a:r>
                <a:r>
                  <a: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капель</a:t>
                </a:r>
                <a:r>
                  <a: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6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жидкости</a:t>
                </a:r>
                <a:r>
                  <a:rPr lang="en-US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(м)</a:t>
                </a:r>
                <a:endParaRPr lang="ru-KZ" sz="6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6000" i="1"/>
                      <m:t>𝜇</m:t>
                    </m:r>
                  </m:oMath>
                </a14:m>
                <a:r>
                  <a:rPr lang="ru-RU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динамическая вязкость газа. (</a:t>
                </a:r>
                <a:r>
                  <a:rPr lang="ru-RU" sz="6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Н·с</a:t>
                </a:r>
                <a:r>
                  <a:rPr lang="ru-RU" sz="6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/м²)</a:t>
                </a:r>
                <a:endParaRPr lang="ru-KZ" sz="6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KZ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0C4DD67-727A-4ACB-B201-3E2F70CCC8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1906"/>
                <a:ext cx="10515600" cy="5423694"/>
              </a:xfrm>
              <a:blipFill>
                <a:blip r:embed="rId3"/>
                <a:stretch>
                  <a:fillRect l="-638" t="-2135" r="-928" b="-337"/>
                </a:stretch>
              </a:blipFill>
            </p:spPr>
            <p:txBody>
              <a:bodyPr/>
              <a:lstStyle/>
              <a:p>
                <a:r>
                  <a:rPr lang="ru-K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88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9F9EF-E09E-4039-96EF-F99EC207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Электростатическое поле (уравнение Пуассона): </a:t>
            </a:r>
            <a:endParaRPr lang="ru-KZ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049DF0B-E242-41B2-BCB6-E210615740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KZ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Формула для расчета электрического потенциала выглядит так:</a:t>
                </a:r>
                <a:br>
                  <a:rPr lang="ru-KZ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ru-KZ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KZ" sz="2400" i="1"/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KZ" sz="2400"/>
                            <m:t>∇</m:t>
                          </m:r>
                        </m:e>
                        <m:sup>
                          <m:r>
                            <a:rPr lang="ru-KZ" sz="2400" i="1"/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ru-KZ" sz="2400"/>
                        <m:t>ϕ</m:t>
                      </m:r>
                      <m:r>
                        <a:rPr lang="ru-KZ" sz="2400"/>
                        <m:t>= </m:t>
                      </m:r>
                      <m:r>
                        <a:rPr lang="ru-KZ" sz="2400" i="1"/>
                        <m:t>−</m:t>
                      </m:r>
                      <m:r>
                        <a:rPr lang="ru-KZ" sz="2400"/>
                        <m:t> </m:t>
                      </m:r>
                      <m:f>
                        <m:fPr>
                          <m:ctrlPr>
                            <a:rPr lang="ru-KZ" sz="2400" i="1"/>
                          </m:ctrlPr>
                        </m:fPr>
                        <m:num>
                          <m:sSub>
                            <m:sSubPr>
                              <m:ctrlPr>
                                <a:rPr lang="ru-KZ" sz="2400" i="1"/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KZ" sz="2400"/>
                                <m:t>ρ</m:t>
                              </m:r>
                            </m:e>
                            <m:sub>
                              <m:r>
                                <a:rPr lang="ru-KZ" sz="2400"/>
                                <m:t>заряд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ru-KZ" sz="2400"/>
                            <m:t>ϵ</m:t>
                          </m:r>
                        </m:den>
                      </m:f>
                    </m:oMath>
                  </m:oMathPara>
                </a14:m>
                <a:br>
                  <a:rPr lang="ru-KZ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KZ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этом уравнении: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KZ" sz="2400"/>
                      <m:t>ϕ</m:t>
                    </m:r>
                  </m:oMath>
                </a14:m>
                <a:r>
                  <a:rPr lang="ru-KZ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электрический потенциал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В</a:t>
                </a:r>
              </a:p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KZ" sz="24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KZ" sz="2400"/>
                          <m:t>ρ</m:t>
                        </m:r>
                      </m:e>
                      <m:sub>
                        <m:r>
                          <a:rPr lang="ru-KZ" sz="2400"/>
                          <m:t>заряд</m:t>
                        </m:r>
                      </m:sub>
                    </m:sSub>
                    <m:r>
                      <a:rPr lang="ru-KZ" sz="2400" i="1"/>
                      <m:t> </m:t>
                    </m:r>
                  </m:oMath>
                </a14:m>
                <a:r>
                  <a:rPr lang="ru-KZ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плотность заряда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Кл/</m:t>
                    </m:r>
                    <m:sSup>
                      <m:sSup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м</m:t>
                        </m:r>
                      </m:e>
                      <m:sup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ru-KZ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KZ" sz="2400"/>
                      <m:t>ϵ</m:t>
                    </m:r>
                  </m:oMath>
                </a14:m>
                <a:r>
                  <a:rPr lang="ru-KZ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диэлектрическая проницаемость среды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KZ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Ф/м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br>
                  <a:rPr lang="ru-KZ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ru-KZ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049DF0B-E242-41B2-BCB6-E21061574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K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22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9F9EF-E09E-4039-96EF-F99EC207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Уравнение потока газа (Навье-Стокса, упрощенное) </a:t>
            </a:r>
            <a:endParaRPr lang="ru-KZ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049DF0B-E242-41B2-BCB6-E210615740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KZ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Формула для расчета электрического потенциала выглядит так:</a:t>
                </a:r>
                <a:br>
                  <a:rPr lang="ru-KZ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ru-KZ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KZ" sz="2400" i="1"/>
                          </m:ctrlPr>
                        </m:fPr>
                        <m:num>
                          <m:r>
                            <a:rPr lang="ru-KZ" sz="2400"/>
                            <m:t>∂</m:t>
                          </m:r>
                          <m:r>
                            <m:rPr>
                              <m:sty m:val="p"/>
                            </m:rPr>
                            <a:rPr lang="ru-KZ" sz="2400"/>
                            <m:t>ρ</m:t>
                          </m:r>
                        </m:num>
                        <m:den>
                          <m:r>
                            <a:rPr lang="ru-KZ" sz="2400"/>
                            <m:t>∂</m:t>
                          </m:r>
                          <m:r>
                            <m:rPr>
                              <m:sty m:val="p"/>
                            </m:rPr>
                            <a:rPr lang="ru-KZ" sz="2400"/>
                            <m:t>t</m:t>
                          </m:r>
                        </m:den>
                      </m:f>
                      <m:r>
                        <a:rPr lang="ru-KZ" sz="2400"/>
                        <m:t>+</m:t>
                      </m:r>
                      <m:r>
                        <m:rPr>
                          <m:sty m:val="p"/>
                        </m:rPr>
                        <a:rPr lang="ru-KZ" sz="2400"/>
                        <m:t>∇</m:t>
                      </m:r>
                      <m:r>
                        <a:rPr lang="ru-KZ" sz="2400"/>
                        <m:t>⋅</m:t>
                      </m:r>
                      <m:d>
                        <m:dPr>
                          <m:ctrlPr>
                            <a:rPr lang="ru-KZ" sz="2400" i="1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ru-KZ" sz="2400"/>
                            <m:t>ρ</m:t>
                          </m:r>
                          <m:acc>
                            <m:accPr>
                              <m:chr m:val="⃗"/>
                              <m:ctrlPr>
                                <a:rPr lang="ru-KZ" sz="2400" i="1"/>
                              </m:ctrlPr>
                            </m:accPr>
                            <m:e>
                              <m:r>
                                <a:rPr lang="ru-KZ" sz="2400" i="1"/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ru-KZ" sz="2400" i="1"/>
                        <m:t>=0</m:t>
                      </m:r>
                      <m:r>
                        <m:rPr>
                          <m:nor/>
                        </m:rPr>
                        <a:rPr lang="ru-KZ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br>
                  <a:rPr lang="ru-KZ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</a:rPr>
                      <m:t>Ρ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плотность газа (кг/м³),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время (с),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вектор скорости газа (м/с),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KZ" sz="240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ru-KZ" sz="2400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ru-KZ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KZ" sz="2400">
                            <a:latin typeface="Cambria Math" panose="02040503050406030204" pitchFamily="18" charset="0"/>
                          </a:rPr>
                          <m:t>ρ</m:t>
                        </m:r>
                        <m:acc>
                          <m:accPr>
                            <m:chr m:val="⃗"/>
                            <m:ctrlPr>
                              <a:rPr lang="ru-KZ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ru-KZ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дивергенция плотности потока массы.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049DF0B-E242-41B2-BCB6-E210615740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K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5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8B5D3-7AB1-4A12-8DE4-23EF0CE30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K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Уравнение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переноса твердых частиц (уравнение переноса частиц):</a:t>
            </a:r>
            <a:endParaRPr lang="ru-KZ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F024CDF-85B0-44C7-9BA4-812F856EA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KZ" sz="2400" i="1" smtClean="0"/>
                          </m:ctrlPr>
                        </m:fPr>
                        <m:num>
                          <m:r>
                            <a:rPr lang="en-US" sz="2400" i="1"/>
                            <m:t>𝑑</m:t>
                          </m:r>
                          <m:sSub>
                            <m:sSubPr>
                              <m:ctrlPr>
                                <a:rPr lang="ru-KZ" sz="2400" i="1"/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ru-KZ" sz="2400" i="1"/>
                                  </m:ctrlPr>
                                </m:accPr>
                                <m:e>
                                  <m:r>
                                    <a:rPr lang="ru-KZ" sz="2400" i="1"/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 i="1"/>
                                <m:t>частицы</m:t>
                              </m:r>
                            </m:sub>
                          </m:sSub>
                        </m:num>
                        <m:den>
                          <m:r>
                            <a:rPr lang="ru-KZ" sz="2400" i="1"/>
                            <m:t>𝑑𝑡</m:t>
                          </m:r>
                        </m:den>
                      </m:f>
                      <m:r>
                        <a:rPr lang="ru-KZ" sz="2400" i="1"/>
                        <m:t>= </m:t>
                      </m:r>
                      <m:f>
                        <m:fPr>
                          <m:ctrlPr>
                            <a:rPr lang="ru-KZ" sz="2400" i="1"/>
                          </m:ctrlPr>
                        </m:fPr>
                        <m:num>
                          <m:r>
                            <a:rPr lang="ru-KZ" sz="2400" i="1"/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KZ" sz="2400" i="1"/>
                              </m:ctrlPr>
                            </m:sSubPr>
                            <m:e>
                              <m:r>
                                <a:rPr lang="ru-KZ" sz="2400" i="1"/>
                                <m:t>𝑚</m:t>
                              </m:r>
                            </m:e>
                            <m:sub>
                              <m:r>
                                <a:rPr lang="ru-RU" sz="2400" i="1"/>
                                <m:t>частицы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ru-KZ" sz="2400" i="1"/>
                          </m:ctrlPr>
                        </m:dPr>
                        <m:e>
                          <m:sSub>
                            <m:sSubPr>
                              <m:ctrlPr>
                                <a:rPr lang="ru-KZ" sz="2400" i="1"/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ru-KZ" sz="2400" i="1"/>
                                  </m:ctrlPr>
                                </m:accPr>
                                <m:e>
                                  <m:r>
                                    <a:rPr lang="en-US" sz="2400" i="1"/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/>
                                <m:t>сопротивление</m:t>
                              </m:r>
                            </m:sub>
                          </m:sSub>
                          <m:r>
                            <a:rPr lang="ru-RU" sz="2400" i="1"/>
                            <m:t>+</m:t>
                          </m:r>
                          <m:sSub>
                            <m:sSubPr>
                              <m:ctrlPr>
                                <a:rPr lang="ru-KZ" sz="2400" i="1"/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ru-KZ" sz="2400" i="1"/>
                                  </m:ctrlPr>
                                </m:accPr>
                                <m:e>
                                  <m:r>
                                    <a:rPr lang="en-US" sz="2400" i="1"/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/>
                                <m:t>гравитация</m:t>
                              </m:r>
                            </m:sub>
                          </m:sSub>
                          <m:r>
                            <a:rPr lang="ru-RU" sz="2400" i="1"/>
                            <m:t>+</m:t>
                          </m:r>
                          <m:sSub>
                            <m:sSubPr>
                              <m:ctrlPr>
                                <a:rPr lang="ru-KZ" sz="2400" i="1"/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ru-KZ" sz="2400" i="1"/>
                                  </m:ctrlPr>
                                </m:accPr>
                                <m:e>
                                  <m:r>
                                    <a:rPr lang="en-US" sz="2400" i="1"/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ru-RU" sz="2400"/>
                                <m:t>электр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KZ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где:</a:t>
                </a:r>
                <a:endParaRPr lang="ru-KZ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KZ" sz="2400" i="1"/>
                      <m:t> </m:t>
                    </m:r>
                    <m:sSub>
                      <m:sSubPr>
                        <m:ctrlPr>
                          <a:rPr lang="ru-KZ" sz="2400" i="1"/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KZ" sz="2400" i="1"/>
                            </m:ctrlPr>
                          </m:accPr>
                          <m:e>
                            <m:r>
                              <a:rPr lang="ru-KZ" sz="2400" i="1"/>
                              <m:t>𝑣</m:t>
                            </m:r>
                          </m:e>
                        </m:acc>
                      </m:e>
                      <m:sub>
                        <m:r>
                          <a:rPr lang="ru-RU" sz="2400" i="1"/>
                          <m:t>частицы</m:t>
                        </m:r>
                      </m:sub>
                    </m:sSub>
                    <m:r>
                      <a:rPr lang="ru-KZ" sz="2400" i="1"/>
                      <m:t>  </m:t>
                    </m:r>
                  </m:oMath>
                </a14:m>
                <a:r>
                  <a:rPr lang="ru-KZ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скорость частицы,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(м/с)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KZ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KZ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частицы</m:t>
                        </m:r>
                      </m:sub>
                    </m:sSub>
                  </m:oMath>
                </a14:m>
                <a:r>
                  <a:rPr lang="ru-KZ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масса частицы,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(кг)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KZ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KZ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сопротивление</m:t>
                        </m:r>
                      </m:sub>
                    </m:sSub>
                  </m:oMath>
                </a14:m>
                <a:r>
                  <a:rPr lang="ru-KZ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сила сопротивления от газа,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кг ∗м/</m:t>
                        </m:r>
                        <m:r>
                          <a:rPr lang="ru-RU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KZ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KZ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гравитация</m:t>
                        </m:r>
                      </m:sub>
                    </m:sSub>
                  </m:oMath>
                </a14:m>
                <a:r>
                  <a:rPr lang="ru-KZ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сила тяжести,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кг ∗м/</m:t>
                        </m:r>
                        <m:r>
                          <a:rPr lang="ru-RU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KZ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KZ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ru-RU" sz="2400">
                            <a:latin typeface="Cambria Math" panose="02040503050406030204" pitchFamily="18" charset="0"/>
                          </a:rPr>
                          <m:t>электр</m:t>
                        </m:r>
                      </m:sub>
                    </m:sSub>
                  </m:oMath>
                </a14:m>
                <a:r>
                  <a:rPr lang="ru-KZ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электростатическая сила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кг ∗м/</m:t>
                        </m:r>
                        <m:r>
                          <a:rPr lang="ru-RU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KZ" sz="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F024CDF-85B0-44C7-9BA4-812F856EA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b="-1120"/>
                </a:stretch>
              </a:blipFill>
            </p:spPr>
            <p:txBody>
              <a:bodyPr/>
              <a:lstStyle/>
              <a:p>
                <a:r>
                  <a:rPr lang="ru-K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050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BD4DC-5873-4B08-9C35-2FAA1784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79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СО2</a:t>
            </a:r>
            <a:endParaRPr lang="ru-KZ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09612A-A3F3-4767-ABD7-157A235A6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006" y="681037"/>
            <a:ext cx="9121988" cy="601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6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7D7931-55F0-4500-8551-CEFF41D6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KZ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Эффективность улавливания</a:t>
            </a:r>
            <a:endParaRPr lang="ru-KZ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96A0E93-9B55-45CE-BA27-B7B00F8524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KZ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Эффективность улавливания (η) загрязняющих веществ можно рассчитать по следующей формуле:</a:t>
                </a:r>
              </a:p>
              <a:p>
                <a:pPr marL="0" indent="0">
                  <a:buNone/>
                </a:pPr>
                <a:r>
                  <a:rPr lang="ru-KZ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KZ" sz="2400"/>
                      <m:t>η</m:t>
                    </m:r>
                    <m:r>
                      <a:rPr lang="ru-KZ" sz="2400"/>
                      <m:t>= </m:t>
                    </m:r>
                    <m:f>
                      <m:fPr>
                        <m:ctrlPr>
                          <a:rPr lang="ru-KZ" sz="2400" i="1"/>
                        </m:ctrlPr>
                      </m:fPr>
                      <m:num>
                        <m:sSub>
                          <m:sSubPr>
                            <m:ctrlPr>
                              <a:rPr lang="ru-KZ" sz="2400" i="1"/>
                            </m:ctrlPr>
                          </m:sSubPr>
                          <m:e>
                            <m:r>
                              <a:rPr lang="ru-KZ" sz="2400" i="1"/>
                              <m:t>С</m:t>
                            </m:r>
                          </m:e>
                          <m:sub>
                            <m:r>
                              <a:rPr lang="ru-KZ" sz="2400" i="1"/>
                              <m:t>вх</m:t>
                            </m:r>
                          </m:sub>
                        </m:sSub>
                        <m:r>
                          <a:rPr lang="ru-KZ" sz="2400" i="1"/>
                          <m:t>−</m:t>
                        </m:r>
                        <m:sSub>
                          <m:sSubPr>
                            <m:ctrlPr>
                              <a:rPr lang="ru-KZ" sz="2400" i="1"/>
                            </m:ctrlPr>
                          </m:sSubPr>
                          <m:e>
                            <m:r>
                              <a:rPr lang="ru-KZ" sz="2400" i="1"/>
                              <m:t>С</m:t>
                            </m:r>
                          </m:e>
                          <m:sub>
                            <m:r>
                              <a:rPr lang="ru-KZ" sz="2400" i="1"/>
                              <m:t>вых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KZ" sz="2400" i="1"/>
                            </m:ctrlPr>
                          </m:sSubPr>
                          <m:e>
                            <m:r>
                              <a:rPr lang="ru-KZ" sz="2400" i="1"/>
                              <m:t>С</m:t>
                            </m:r>
                          </m:e>
                          <m:sub>
                            <m:r>
                              <a:rPr lang="ru-KZ" sz="2400" i="1"/>
                              <m:t>вх</m:t>
                            </m:r>
                          </m:sub>
                        </m:sSub>
                      </m:den>
                    </m:f>
                    <m:r>
                      <a:rPr lang="ru-KZ" sz="2400" i="1"/>
                      <m:t>∗100 %</m:t>
                    </m:r>
                  </m:oMath>
                </a14:m>
                <a:r>
                  <a:rPr lang="ru-KZ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ru-KZ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где: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ru-KZ" sz="2400" i="1"/>
                        </m:ctrlPr>
                      </m:sSubPr>
                      <m:e>
                        <m:r>
                          <a:rPr lang="ru-KZ" sz="2400" i="1"/>
                          <m:t>С</m:t>
                        </m:r>
                      </m:e>
                      <m:sub>
                        <m:r>
                          <a:rPr lang="ru-KZ" sz="2400" i="1"/>
                          <m:t>вх</m:t>
                        </m:r>
                      </m:sub>
                    </m:sSub>
                  </m:oMath>
                </a14:m>
                <a:r>
                  <a:rPr lang="ru-KZ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​ — концентрация загрязняющих веществ на входе (мг/м³),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ru-KZ" sz="2400" i="1"/>
                        </m:ctrlPr>
                      </m:sSubPr>
                      <m:e>
                        <m:r>
                          <a:rPr lang="ru-KZ" sz="2400" i="1"/>
                          <m:t>С</m:t>
                        </m:r>
                      </m:e>
                      <m:sub>
                        <m:r>
                          <a:rPr lang="ru-KZ" sz="2400" i="1"/>
                          <m:t>вых</m:t>
                        </m:r>
                      </m:sub>
                    </m:sSub>
                  </m:oMath>
                </a14:m>
                <a:r>
                  <a:rPr lang="ru-KZ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концентрация загрязняющих веществ на выходе (мг/м³).</a:t>
                </a:r>
              </a:p>
              <a:p>
                <a:endParaRPr lang="ru-KZ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96A0E93-9B55-45CE-BA27-B7B00F8524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K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52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D1F3E-7494-4A89-BDFB-0F079DAF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Средняя скорость газа</a:t>
            </a:r>
            <a:endParaRPr lang="ru-KZ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0AF3B72-C1F8-4287-9648-3BC582741B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Средняя скорость газа в аппарате (</a:t>
                </a:r>
                <a14:m>
                  <m:oMath xmlns:m="http://schemas.openxmlformats.org/officeDocument/2006/math">
                    <m:r>
                      <a:rPr lang="kk-KZ" sz="2400" i="1"/>
                      <m:t>𝑣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в тарельчатом скруббере может быть найдена, если известны расход газа (</a:t>
                </a:r>
                <a14:m>
                  <m:oMath xmlns:m="http://schemas.openxmlformats.org/officeDocument/2006/math">
                    <m:r>
                      <a:rPr lang="en-US" sz="2400" i="1"/>
                      <m:t>𝐺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и площадь поперечного сечения скруббера (</a:t>
                </a:r>
                <a14:m>
                  <m:oMath xmlns:m="http://schemas.openxmlformats.org/officeDocument/2006/math">
                    <m:r>
                      <a:rPr lang="en-US" sz="2400" i="1"/>
                      <m:t>𝐴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:endParaRPr lang="ru-KZ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KZ" sz="2400" i="1"/>
                          </m:ctrlPr>
                        </m:sSubPr>
                        <m:e>
                          <m:r>
                            <a:rPr lang="kk-KZ" sz="2400" i="1"/>
                            <m:t>𝑣</m:t>
                          </m:r>
                        </m:e>
                        <m:sub>
                          <m:r>
                            <a:rPr lang="ru-RU" sz="2400" i="1"/>
                            <m:t>газа</m:t>
                          </m:r>
                        </m:sub>
                      </m:sSub>
                      <m:r>
                        <a:rPr lang="ru-RU" sz="2400" i="1"/>
                        <m:t>= </m:t>
                      </m:r>
                      <m:f>
                        <m:fPr>
                          <m:ctrlPr>
                            <a:rPr lang="ru-KZ" sz="2400" i="1"/>
                          </m:ctrlPr>
                        </m:fPr>
                        <m:num>
                          <m:r>
                            <a:rPr lang="ru-RU" sz="2400" i="1"/>
                            <m:t>4</m:t>
                          </m:r>
                          <m:r>
                            <a:rPr lang="en-US" sz="2400" i="1"/>
                            <m:t>𝐺</m:t>
                          </m:r>
                        </m:num>
                        <m:den>
                          <m:r>
                            <a:rPr lang="ru-KZ" sz="2400" i="1"/>
                            <m:t>𝜋</m:t>
                          </m:r>
                          <m:sSup>
                            <m:sSupPr>
                              <m:ctrlPr>
                                <a:rPr lang="ru-KZ" sz="2400" i="1"/>
                              </m:ctrlPr>
                            </m:sSupPr>
                            <m:e>
                              <m:r>
                                <a:rPr lang="ru-KZ" sz="2400" i="1"/>
                                <m:t>𝐷</m:t>
                              </m:r>
                            </m:e>
                            <m:sup>
                              <m:r>
                                <a:rPr lang="ru-KZ" sz="2400" i="1"/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ru-KZ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где:</a:t>
                </a:r>
              </a:p>
              <a:p>
                <a14:m>
                  <m:oMath xmlns:m="http://schemas.openxmlformats.org/officeDocument/2006/math">
                    <m:r>
                      <a:rPr lang="en-US" sz="2400" i="1"/>
                      <m:t>𝐺</m:t>
                    </m:r>
                  </m:oMath>
                </a14:m>
                <a:r>
                  <a:rPr lang="ru-KZ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объемный расход газа (м³/ч),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ru-KZ" sz="2400" i="1"/>
                      <m:t>𝐷</m:t>
                    </m:r>
                  </m:oMath>
                </a14:m>
                <a:r>
                  <a:rPr lang="ru-KZ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диаметр скруббера (м),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ru-KZ" sz="2400" i="1"/>
                      <m:t>𝜋</m:t>
                    </m:r>
                  </m:oMath>
                </a14:m>
                <a:r>
                  <a:rPr lang="ru-KZ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постоянная (примерно 3.14159).</a:t>
                </a:r>
              </a:p>
              <a:p>
                <a:pPr marL="0" indent="0">
                  <a:buNone/>
                </a:pPr>
                <a:endParaRPr lang="ru-KZ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0AF3B72-C1F8-4287-9648-3BC582741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K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117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E503FE-9336-41A5-A043-D51AE5C6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Уравнение для потока газа </a:t>
            </a:r>
            <a:endParaRPr lang="ru-KZ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C51CD43-2339-4AA8-856A-76F8E909B3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Газ в тарельчатом скруббере движется по колонне, и его поток можно описать уравнением для скорости газа:</a:t>
                </a:r>
                <a:endParaRPr lang="ru-KZ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KZ" sz="2400" i="1"/>
                          </m:ctrlPr>
                        </m:sSubPr>
                        <m:e>
                          <m:r>
                            <a:rPr lang="en-US" sz="2400" i="1"/>
                            <m:t>𝑄</m:t>
                          </m:r>
                        </m:e>
                        <m:sub>
                          <m:r>
                            <a:rPr lang="en-US" sz="2400" i="1"/>
                            <m:t>𝑔</m:t>
                          </m:r>
                        </m:sub>
                      </m:sSub>
                      <m:r>
                        <a:rPr lang="en-US" sz="2400" i="1"/>
                        <m:t>=</m:t>
                      </m:r>
                      <m:sSub>
                        <m:sSubPr>
                          <m:ctrlPr>
                            <a:rPr lang="ru-KZ" sz="2400" i="1"/>
                          </m:ctrlPr>
                        </m:sSubPr>
                        <m:e>
                          <m:r>
                            <a:rPr lang="en-US" sz="2400" i="1"/>
                            <m:t>𝑣</m:t>
                          </m:r>
                        </m:e>
                        <m:sub>
                          <m:r>
                            <a:rPr lang="en-US" sz="2400" i="1"/>
                            <m:t>𝑔</m:t>
                          </m:r>
                        </m:sub>
                      </m:sSub>
                      <m:r>
                        <a:rPr lang="en-US" sz="2400" i="1"/>
                        <m:t>∗</m:t>
                      </m:r>
                      <m:r>
                        <a:rPr lang="en-US" sz="2400" i="1"/>
                        <m:t>𝐴</m:t>
                      </m:r>
                    </m:oMath>
                  </m:oMathPara>
                </a14:m>
                <a:endParaRPr lang="ru-KZ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где:</a:t>
                </a:r>
                <a:endParaRPr lang="ru-KZ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ru-KZ" sz="2400" i="1"/>
                        </m:ctrlPr>
                      </m:sSubPr>
                      <m:e>
                        <m:r>
                          <a:rPr lang="en-US" sz="2400" i="1"/>
                          <m:t>𝑄</m:t>
                        </m:r>
                      </m:e>
                      <m:sub>
                        <m:r>
                          <a:rPr lang="en-US" sz="2400" i="1"/>
                          <m:t>𝑔</m:t>
                        </m:r>
                      </m:sub>
                    </m:sSub>
                    <m:r>
                      <a:rPr lang="en-US" sz="2400" i="1"/>
                      <m:t> 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массовый поток газа,</a:t>
                </a:r>
                <a:r>
                  <a:rPr lang="ru-RU" dirty="0"/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(м³/с)</a:t>
                </a:r>
                <a:endParaRPr lang="ru-KZ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ru-KZ" sz="2400" i="1"/>
                        </m:ctrlPr>
                      </m:sSubPr>
                      <m:e>
                        <m:r>
                          <a:rPr lang="en-US" sz="2400" i="1"/>
                          <m:t>𝑣</m:t>
                        </m:r>
                      </m:e>
                      <m:sub>
                        <m:r>
                          <a:rPr lang="en-US" sz="2400" i="1"/>
                          <m:t>𝑔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скорость газа в колонне, (м/с)</a:t>
                </a:r>
                <a:endParaRPr lang="ru-KZ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2400" i="1"/>
                      <m:t>𝐴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— поперечное сечение потока газа. (м)</a:t>
                </a:r>
                <a:endParaRPr lang="ru-KZ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KZ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7C51CD43-2339-4AA8-856A-76F8E909B3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K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871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DA495-3D88-4A9A-AC1D-D611C774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Уравнение для потока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жидкости</a:t>
            </a:r>
            <a:endParaRPr lang="ru-KZ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973A1D-854C-4873-BBA2-460E8DB140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Жидкость, подаваемая в колонну, также имеет свой поток. Его можно описать с помощью уравнения:</a:t>
                </a:r>
                <a:endParaRPr lang="ru-KZ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KZ" sz="2400" i="1"/>
                          </m:ctrlPr>
                        </m:sSubPr>
                        <m:e>
                          <m:r>
                            <a:rPr lang="en-US" sz="2400" i="1"/>
                            <m:t>𝑄</m:t>
                          </m:r>
                        </m:e>
                        <m:sub>
                          <m:r>
                            <a:rPr lang="en-US" sz="2400" i="1"/>
                            <m:t>𝑙</m:t>
                          </m:r>
                        </m:sub>
                      </m:sSub>
                      <m:r>
                        <a:rPr lang="en-US" sz="2400" i="1"/>
                        <m:t>=</m:t>
                      </m:r>
                      <m:sSub>
                        <m:sSubPr>
                          <m:ctrlPr>
                            <a:rPr lang="ru-KZ" sz="2400" i="1"/>
                          </m:ctrlPr>
                        </m:sSubPr>
                        <m:e>
                          <m:r>
                            <a:rPr lang="en-US" sz="2400" i="1"/>
                            <m:t>𝑣</m:t>
                          </m:r>
                        </m:e>
                        <m:sub>
                          <m:r>
                            <a:rPr lang="en-US" sz="2400" i="1"/>
                            <m:t>𝑙</m:t>
                          </m:r>
                        </m:sub>
                      </m:sSub>
                      <m:r>
                        <a:rPr lang="en-US" sz="2400" i="1"/>
                        <m:t>∗</m:t>
                      </m:r>
                      <m:r>
                        <a:rPr lang="en-US" sz="2400" i="1"/>
                        <m:t>𝐴</m:t>
                      </m:r>
                    </m:oMath>
                  </m:oMathPara>
                </a14:m>
                <a:endParaRPr lang="ru-KZ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где:</a:t>
                </a:r>
                <a:endParaRPr lang="ru-KZ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KZ" sz="2400" i="1"/>
                        </m:ctrlPr>
                      </m:sSubPr>
                      <m:e>
                        <m:r>
                          <a:rPr lang="en-US" sz="2400" i="1"/>
                          <m:t>𝑄</m:t>
                        </m:r>
                      </m:e>
                      <m:sub>
                        <m:r>
                          <a:rPr lang="en-US" sz="2400" i="1"/>
                          <m:t>𝑙</m:t>
                        </m:r>
                      </m:sub>
                    </m:sSub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массовый поток жидкости, (м³/с)</a:t>
                </a:r>
                <a:endParaRPr lang="ru-KZ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KZ" sz="2400" i="1"/>
                        </m:ctrlPr>
                      </m:sSubPr>
                      <m:e>
                        <m:r>
                          <a:rPr lang="en-US" sz="2400" i="1"/>
                          <m:t>𝑣</m:t>
                        </m:r>
                      </m:e>
                      <m:sub>
                        <m:r>
                          <a:rPr lang="en-US" sz="2400" i="1"/>
                          <m:t>𝑙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скорость жидкости в колонне, (м/с)</a:t>
                </a:r>
                <a:endParaRPr lang="ru-KZ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/>
                      <m:t>𝐴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— площадь поперечного сечения потока жидкости. (м)</a:t>
                </a:r>
                <a:endParaRPr lang="ru-KZ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KZ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973A1D-854C-4873-BBA2-460E8DB140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K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653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594</Words>
  <Application>Microsoft Office PowerPoint</Application>
  <PresentationFormat>Широкоэкранный</PresentationFormat>
  <Paragraphs>70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Электростатическое поле (уравнение Пуассона): </vt:lpstr>
      <vt:lpstr>Уравнение потока газа (Навье-Стокса, упрощенное) </vt:lpstr>
      <vt:lpstr>Уравнение переноса твердых частиц (уравнение переноса частиц):</vt:lpstr>
      <vt:lpstr>Сбор СО2</vt:lpstr>
      <vt:lpstr>Эффективность улавливания</vt:lpstr>
      <vt:lpstr>Средняя скорость газа</vt:lpstr>
      <vt:lpstr>Уравнение для потока газа </vt:lpstr>
      <vt:lpstr>Уравнение для потока жидкости</vt:lpstr>
      <vt:lpstr>Средняя скорость жидкости</vt:lpstr>
      <vt:lpstr>Коэффициент массового переноса k_L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Ермухаммед АСАНХАН</dc:creator>
  <cp:lastModifiedBy>Ермухаммед АСАНХАН</cp:lastModifiedBy>
  <cp:revision>1</cp:revision>
  <dcterms:created xsi:type="dcterms:W3CDTF">2024-11-19T09:27:03Z</dcterms:created>
  <dcterms:modified xsi:type="dcterms:W3CDTF">2024-11-19T11:13:44Z</dcterms:modified>
</cp:coreProperties>
</file>