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740" r:id="rId2"/>
    <p:sldId id="2739" r:id="rId3"/>
    <p:sldId id="2738" r:id="rId4"/>
    <p:sldId id="2652" r:id="rId5"/>
    <p:sldId id="2515" r:id="rId6"/>
    <p:sldId id="2516" r:id="rId7"/>
    <p:sldId id="2700" r:id="rId8"/>
    <p:sldId id="2701" r:id="rId9"/>
    <p:sldId id="2518" r:id="rId10"/>
    <p:sldId id="2702" r:id="rId11"/>
    <p:sldId id="2519" r:id="rId12"/>
    <p:sldId id="2312" r:id="rId13"/>
    <p:sldId id="2704" r:id="rId14"/>
    <p:sldId id="2523" r:id="rId15"/>
    <p:sldId id="2706" r:id="rId16"/>
    <p:sldId id="2705" r:id="rId17"/>
    <p:sldId id="2543" r:id="rId18"/>
    <p:sldId id="2763" r:id="rId19"/>
    <p:sldId id="2764" r:id="rId20"/>
    <p:sldId id="2709" r:id="rId21"/>
    <p:sldId id="2741" r:id="rId22"/>
    <p:sldId id="2742" r:id="rId23"/>
    <p:sldId id="2744" r:id="rId24"/>
    <p:sldId id="2743" r:id="rId25"/>
    <p:sldId id="2749" r:id="rId26"/>
    <p:sldId id="2745" r:id="rId27"/>
    <p:sldId id="2754" r:id="rId28"/>
    <p:sldId id="2755" r:id="rId29"/>
    <p:sldId id="2756" r:id="rId30"/>
    <p:sldId id="2750" r:id="rId31"/>
    <p:sldId id="2666" r:id="rId32"/>
    <p:sldId id="2457" r:id="rId33"/>
    <p:sldId id="2462" r:id="rId34"/>
    <p:sldId id="2664" r:id="rId35"/>
    <p:sldId id="2723" r:id="rId36"/>
    <p:sldId id="2724" r:id="rId37"/>
    <p:sldId id="2725" r:id="rId38"/>
    <p:sldId id="2726" r:id="rId39"/>
    <p:sldId id="2727" r:id="rId40"/>
    <p:sldId id="2728" r:id="rId41"/>
    <p:sldId id="2733" r:id="rId42"/>
    <p:sldId id="2729" r:id="rId43"/>
    <p:sldId id="2751" r:id="rId44"/>
    <p:sldId id="2752" r:id="rId45"/>
    <p:sldId id="2757" r:id="rId46"/>
    <p:sldId id="2746" r:id="rId47"/>
    <p:sldId id="2761" r:id="rId48"/>
    <p:sldId id="2762" r:id="rId49"/>
    <p:sldId id="2758" r:id="rId50"/>
    <p:sldId id="2760" r:id="rId51"/>
    <p:sldId id="2675" r:id="rId52"/>
    <p:sldId id="2688" r:id="rId53"/>
    <p:sldId id="2659" r:id="rId54"/>
    <p:sldId id="2349" r:id="rId55"/>
    <p:sldId id="245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8885" autoAdjust="0"/>
  </p:normalViewPr>
  <p:slideViewPr>
    <p:cSldViewPr>
      <p:cViewPr varScale="1">
        <p:scale>
          <a:sx n="92" d="100"/>
          <a:sy n="92" d="100"/>
        </p:scale>
        <p:origin x="456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0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14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</a:t>
            </a:r>
            <a:r>
              <a:rPr lang="en-US" altLang="ja-JP" sz="4000" dirty="0">
                <a:latin typeface="Helvetica Neue Light" charset="0"/>
                <a:cs typeface="Helvetica Neue Light" charset="0"/>
                <a:sym typeface="Helvetica Neue Light" charset="0"/>
              </a:rPr>
              <a:t>part 2</a:t>
            </a:r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951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14.772, df = 84.53, p-value &lt; 2.2e-16</a:t>
            </a: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18.471, df = 84.088, p-value &lt; 2.2e-16</a:t>
            </a:r>
          </a:p>
          <a:p>
            <a:endParaRPr lang="en-GB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 #</a:t>
            </a:r>
            <a:r>
              <a:rPr lang="en-US" b="0" dirty="0" err="1">
                <a:latin typeface="Courier" pitchFamily="2" charset="0"/>
              </a:rPr>
              <a:t>install.packages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")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  158    101.1658      5.181152e-29          * 0.561515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 1  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464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significant differences </a:t>
            </a:r>
          </a:p>
          <a:p>
            <a:pPr eaLnBrk="1" hangingPunct="1"/>
            <a:endParaRPr lang="en-US" sz="1800" dirty="0">
              <a:solidFill>
                <a:srgbClr val="99CC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and we don’t need to do the Bonferroni correction (already included)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F2,158=101.16,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458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 #</a:t>
            </a:r>
            <a:r>
              <a:rPr lang="en-US" b="0" dirty="0" err="1">
                <a:latin typeface="Courier" pitchFamily="2" charset="0"/>
              </a:rPr>
              <a:t>install.packages</a:t>
            </a:r>
            <a:r>
              <a:rPr lang="en-US" b="0" dirty="0">
                <a:latin typeface="Courier" pitchFamily="2" charset="0"/>
              </a:rPr>
              <a:t>('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',dependencies=true)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    A 64 6.687500 2.3494342 0.2936793 0.5868712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    B 57 6.877193 1.7634197 0.2335706 0.4678982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    C 40 1.950000 0.8149249 0.1288509 0.2606256</a:t>
            </a:r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7B869-AD21-244D-9385-C5BF51CA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2" y="0"/>
            <a:ext cx="7520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0F2E-7C9C-7D4D-A0F5-5AAEB0D5701B}"/>
              </a:ext>
            </a:extLst>
          </p:cNvPr>
          <p:cNvSpPr txBox="1">
            <a:spLocks/>
          </p:cNvSpPr>
          <p:nvPr/>
        </p:nvSpPr>
        <p:spPr bwMode="auto">
          <a:xfrm>
            <a:off x="762000" y="19050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note of course the “slap” condition was made up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in practice it would be improbable that any ethical approval board would allow this = a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mandatory  process </a:t>
            </a:r>
            <a:r>
              <a:rPr lang="en-US" b="0" dirty="0">
                <a:latin typeface="Arial" charset="0"/>
                <a:cs typeface="Arial" charset="0"/>
              </a:rPr>
              <a:t>before any user studies is done!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95C5D-0F50-1B40-80D3-7F61AC69EAB5}"/>
              </a:ext>
            </a:extLst>
          </p:cNvPr>
          <p:cNvSpPr/>
          <p:nvPr/>
        </p:nvSpPr>
        <p:spPr>
          <a:xfrm>
            <a:off x="762000" y="4038601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http://</a:t>
            </a:r>
            <a:r>
              <a:rPr lang="en-US" dirty="0" err="1">
                <a:solidFill>
                  <a:srgbClr val="99CC00"/>
                </a:solidFill>
              </a:rPr>
              <a:t>www.bristol.ac.uk</a:t>
            </a:r>
            <a:r>
              <a:rPr lang="en-US" dirty="0">
                <a:solidFill>
                  <a:srgbClr val="99CC00"/>
                </a:solidFill>
              </a:rPr>
              <a:t>/red/research-governance/ethics/</a:t>
            </a:r>
            <a:r>
              <a:rPr lang="en-US" dirty="0" err="1">
                <a:solidFill>
                  <a:srgbClr val="99CC00"/>
                </a:solidFill>
              </a:rPr>
              <a:t>uni</a:t>
            </a:r>
            <a:r>
              <a:rPr lang="en-US" dirty="0">
                <a:solidFill>
                  <a:srgbClr val="99CC00"/>
                </a:solidFill>
              </a:rPr>
              <a:t>-ethics/</a:t>
            </a:r>
          </a:p>
        </p:txBody>
      </p:sp>
    </p:spTree>
    <p:extLst>
      <p:ext uri="{BB962C8B-B14F-4D97-AF65-F5344CB8AC3E}">
        <p14:creationId xmlns:p14="http://schemas.microsoft.com/office/powerpoint/2010/main" val="200064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66491-FBF6-904E-A001-141D0EA0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0"/>
          <a:stretch/>
        </p:blipFill>
        <p:spPr>
          <a:xfrm>
            <a:off x="-1" y="0"/>
            <a:ext cx="9137073" cy="6858000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CB141BC0-0E9B-8243-B44D-23F3FE85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check out the Standford experiment ) to know more about why ethical considerations are crucial in user studies</a:t>
            </a:r>
          </a:p>
        </p:txBody>
      </p:sp>
    </p:spTree>
    <p:extLst>
      <p:ext uri="{BB962C8B-B14F-4D97-AF65-F5344CB8AC3E}">
        <p14:creationId xmlns:p14="http://schemas.microsoft.com/office/powerpoint/2010/main" val="4184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200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design another experiment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28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CEF62-ED5D-6D40-8A85-7A09B7CE50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/>
          <a:stretch/>
        </p:blipFill>
        <p:spPr bwMode="auto">
          <a:xfrm>
            <a:off x="0" y="175200"/>
            <a:ext cx="5868862" cy="66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3E35-720E-264B-9F04-2AF68E23D19A}"/>
              </a:ext>
            </a:extLst>
          </p:cNvPr>
          <p:cNvSpPr/>
          <p:nvPr/>
        </p:nvSpPr>
        <p:spPr>
          <a:xfrm>
            <a:off x="5879748" y="2286000"/>
            <a:ext cx="2883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/>
              <a:t>biggest cause disputes in UK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sz="2400" b="0" dirty="0"/>
              <a:t>do you put milk in your cup of tea before or after the boiling water? </a:t>
            </a:r>
            <a:endParaRPr lang="en-US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B802D8A4-9837-E34D-AE5C-F5790563711F}"/>
              </a:ext>
            </a:extLst>
          </p:cNvPr>
          <p:cNvSpPr>
            <a:spLocks/>
          </p:cNvSpPr>
          <p:nvPr/>
        </p:nvSpPr>
        <p:spPr bwMode="auto">
          <a:xfrm rot="19800000" flipV="1">
            <a:off x="5971680" y="1176602"/>
            <a:ext cx="386548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AAB8E-ABED-4E42-9778-4D6EAE2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D33A7841-5354-5046-B2AC-16989708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92333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putting milk after = less tasty 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</a:rPr>
              <a:t>(Dr </a:t>
            </a:r>
            <a:r>
              <a:rPr lang="en-US" sz="2000" b="0" dirty="0" err="1">
                <a:solidFill>
                  <a:schemeClr val="bg1"/>
                </a:solidFill>
              </a:rPr>
              <a:t>Stapley</a:t>
            </a:r>
            <a:r>
              <a:rPr lang="en-US" sz="2000" b="0" dirty="0">
                <a:solidFill>
                  <a:schemeClr val="bg1"/>
                </a:solidFill>
              </a:rPr>
              <a:t> of Loughborough University)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6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5200"/>
          </a:xfrm>
        </p:spPr>
        <p:txBody>
          <a:bodyPr/>
          <a:lstStyle/>
          <a:p>
            <a:r>
              <a:rPr lang="en-US" dirty="0"/>
              <a:t>let’s try to </a:t>
            </a:r>
            <a:r>
              <a:rPr lang="en-US" b="1" dirty="0">
                <a:solidFill>
                  <a:srgbClr val="99CC00"/>
                </a:solidFill>
              </a:rPr>
              <a:t>reproduce the experiment </a:t>
            </a:r>
            <a:r>
              <a:rPr lang="en-US" dirty="0"/>
              <a:t>by Dr </a:t>
            </a:r>
            <a:r>
              <a:rPr lang="en-US" dirty="0" err="1"/>
              <a:t>Stapley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method is the best: adding milk before or after the boiling water? (this is our </a:t>
            </a:r>
            <a:r>
              <a:rPr lang="en-US" b="1" dirty="0">
                <a:solidFill>
                  <a:srgbClr val="99CC00"/>
                </a:solidFill>
              </a:rPr>
              <a:t>research question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335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03F19A-5211-DA48-8568-17A59F75967C}"/>
              </a:ext>
            </a:extLst>
          </p:cNvPr>
          <p:cNvSpPr/>
          <p:nvPr/>
        </p:nvSpPr>
        <p:spPr>
          <a:xfrm>
            <a:off x="1219200" y="381000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is your hypothesis?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51E77-B5B4-4446-9B32-D6ACE56DA9CC}"/>
              </a:ext>
            </a:extLst>
          </p:cNvPr>
          <p:cNvSpPr txBox="1">
            <a:spLocks/>
          </p:cNvSpPr>
          <p:nvPr/>
        </p:nvSpPr>
        <p:spPr>
          <a:xfrm>
            <a:off x="1143000" y="842665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</a:rPr>
              <a:t>(a sentence that can derive a test) 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9D21AF3-A266-DE45-9833-05CC01DC1533}"/>
              </a:ext>
            </a:extLst>
          </p:cNvPr>
          <p:cNvGrpSpPr>
            <a:grpSpLocks/>
          </p:cNvGrpSpPr>
          <p:nvPr/>
        </p:nvGrpSpPr>
        <p:grpSpPr bwMode="auto">
          <a:xfrm>
            <a:off x="205577" y="304800"/>
            <a:ext cx="880533" cy="838200"/>
            <a:chOff x="6324600" y="990600"/>
            <a:chExt cx="2438400" cy="24384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D9245D0-DB71-A247-A722-5C566609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ABB163D-4F4E-CF4B-836D-AFBE9319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38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03F19A-5211-DA48-8568-17A59F75967C}"/>
              </a:ext>
            </a:extLst>
          </p:cNvPr>
          <p:cNvSpPr/>
          <p:nvPr/>
        </p:nvSpPr>
        <p:spPr>
          <a:xfrm>
            <a:off x="1219200" y="381000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is your hypothesis?</a:t>
            </a:r>
            <a:endParaRPr lang="en-US" sz="2400" dirty="0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9D21AF3-A266-DE45-9833-05CC01DC1533}"/>
              </a:ext>
            </a:extLst>
          </p:cNvPr>
          <p:cNvGrpSpPr>
            <a:grpSpLocks/>
          </p:cNvGrpSpPr>
          <p:nvPr/>
        </p:nvGrpSpPr>
        <p:grpSpPr bwMode="auto">
          <a:xfrm>
            <a:off x="205577" y="304800"/>
            <a:ext cx="880533" cy="838200"/>
            <a:chOff x="6324600" y="990600"/>
            <a:chExt cx="2438400" cy="24384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D9245D0-DB71-A247-A722-5C566609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ABB163D-4F4E-CF4B-836D-AFBE9319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F4E62B-ED85-AF47-AC24-BB06C8BC03C6}"/>
              </a:ext>
            </a:extLst>
          </p:cNvPr>
          <p:cNvSpPr txBox="1">
            <a:spLocks/>
          </p:cNvSpPr>
          <p:nvPr/>
        </p:nvSpPr>
        <p:spPr>
          <a:xfrm>
            <a:off x="1219200" y="2927493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594DB-A510-6946-A9F7-277E8E767913}"/>
              </a:ext>
            </a:extLst>
          </p:cNvPr>
          <p:cNvSpPr txBox="1">
            <a:spLocks/>
          </p:cNvSpPr>
          <p:nvPr/>
        </p:nvSpPr>
        <p:spPr>
          <a:xfrm>
            <a:off x="1143000" y="842665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sentence that can derive a test) </a:t>
            </a:r>
          </a:p>
        </p:txBody>
      </p:sp>
    </p:spTree>
    <p:extLst>
      <p:ext uri="{BB962C8B-B14F-4D97-AF65-F5344CB8AC3E}">
        <p14:creationId xmlns:p14="http://schemas.microsoft.com/office/powerpoint/2010/main" val="49772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74958A-D12C-324E-B70F-657ED20A4875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14707B-7458-C942-B727-C49C156D1880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54185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109106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6405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r>
              <a:rPr lang="en-US" b="0" kern="0" dirty="0">
                <a:solidFill>
                  <a:schemeClr val="tx1"/>
                </a:solidFill>
              </a:rPr>
              <a:t>     2. What are you measuring and how? 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2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r>
              <a:rPr lang="en-US" b="0" kern="0" dirty="0">
                <a:solidFill>
                  <a:schemeClr val="tx1"/>
                </a:solidFill>
              </a:rPr>
              <a:t>     2. What are you measuring and how? 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6036BE-110D-324F-A526-40D13B0133BB}"/>
              </a:ext>
            </a:extLst>
          </p:cNvPr>
          <p:cNvSpPr txBox="1">
            <a:spLocks/>
          </p:cNvSpPr>
          <p:nvPr/>
        </p:nvSpPr>
        <p:spPr>
          <a:xfrm>
            <a:off x="467139" y="4559587"/>
            <a:ext cx="8229600" cy="545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 … but how?</a:t>
            </a:r>
          </a:p>
        </p:txBody>
      </p:sp>
    </p:spTree>
    <p:extLst>
      <p:ext uri="{BB962C8B-B14F-4D97-AF65-F5344CB8AC3E}">
        <p14:creationId xmlns:p14="http://schemas.microsoft.com/office/powerpoint/2010/main" val="41320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P&gt;0.05. We did not find evidences of statistically differences between the two groups chocolate vs. no chocolate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446"/>
            <a:ext cx="33528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ask them to rank two cup of tea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ask them to evaluate teach on a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6ADDD-382A-9649-94B5-172BA285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08" y="4024109"/>
            <a:ext cx="4507606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0A138-CDE0-C54F-9989-1B5578070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4" b="41429"/>
          <a:stretch/>
        </p:blipFill>
        <p:spPr>
          <a:xfrm>
            <a:off x="4320708" y="1909582"/>
            <a:ext cx="4540210" cy="1362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546F9C-1989-5F48-BE23-D35F05F004C3}"/>
              </a:ext>
            </a:extLst>
          </p:cNvPr>
          <p:cNvSpPr/>
          <p:nvPr/>
        </p:nvSpPr>
        <p:spPr>
          <a:xfrm>
            <a:off x="2699294" y="366067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which is the best way?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37A0E-78A4-D544-A943-75FBBB7FEBFD}"/>
              </a:ext>
            </a:extLst>
          </p:cNvPr>
          <p:cNvSpPr/>
          <p:nvPr/>
        </p:nvSpPr>
        <p:spPr>
          <a:xfrm>
            <a:off x="499646" y="404531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99CC00"/>
                </a:solidFill>
                <a:latin typeface="Arial"/>
                <a:cs typeface="Arial"/>
              </a:rPr>
              <a:t>X</a:t>
            </a:r>
            <a:endParaRPr lang="en-US" dirty="0">
              <a:solidFill>
                <a:srgbClr val="99CC00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65CC77E-81F5-6744-B956-D9F6CD39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7227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dirty="0">
                <a:solidFill>
                  <a:srgbClr val="FF9900"/>
                </a:solidFill>
              </a:rPr>
              <a:t>ranking = not good</a:t>
            </a:r>
            <a:r>
              <a:rPr lang="en-US" sz="3400" b="0" dirty="0">
                <a:solidFill>
                  <a:schemeClr val="bg1"/>
                </a:solidFill>
              </a:rPr>
              <a:t>, does not indicate the scale, e.g. the different might be minimal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>
                <a:solidFill>
                  <a:srgbClr val="99CC00"/>
                </a:solidFill>
              </a:rPr>
              <a:t>Likert Scale </a:t>
            </a:r>
            <a:r>
              <a:rPr lang="en-US" sz="3400" b="0" dirty="0">
                <a:solidFill>
                  <a:schemeClr val="bg1"/>
                </a:solidFill>
              </a:rPr>
              <a:t>= ordinal but treated as </a:t>
            </a:r>
            <a:r>
              <a:rPr lang="en-US" sz="3400" dirty="0">
                <a:solidFill>
                  <a:srgbClr val="99CC00"/>
                </a:solidFill>
              </a:rPr>
              <a:t>continuous variable </a:t>
            </a:r>
          </a:p>
        </p:txBody>
      </p:sp>
    </p:spTree>
    <p:extLst>
      <p:ext uri="{BB962C8B-B14F-4D97-AF65-F5344CB8AC3E}">
        <p14:creationId xmlns:p14="http://schemas.microsoft.com/office/powerpoint/2010/main" val="126121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4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876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writing good questions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6C94B4B-6DA0-D645-80D8-1160DC2B0CD7}"/>
              </a:ext>
            </a:extLst>
          </p:cNvPr>
          <p:cNvSpPr/>
          <p:nvPr/>
        </p:nvSpPr>
        <p:spPr bwMode="auto">
          <a:xfrm>
            <a:off x="1295400" y="473075"/>
            <a:ext cx="990600" cy="5827059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2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FD0C337-D856-1F40-BDB1-631A675294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34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0" kern="0" dirty="0"/>
              <a:t>Goal is to collect information that is:</a:t>
            </a:r>
          </a:p>
          <a:p>
            <a:endParaRPr lang="en-US" altLang="en-US" b="1" kern="0" dirty="0">
              <a:solidFill>
                <a:srgbClr val="99CC00"/>
              </a:solidFill>
            </a:endParaRPr>
          </a:p>
          <a:p>
            <a:r>
              <a:rPr lang="en-US" altLang="en-US" b="1" kern="0" dirty="0">
                <a:solidFill>
                  <a:srgbClr val="99CC00"/>
                </a:solidFill>
              </a:rPr>
              <a:t>Valid</a:t>
            </a:r>
            <a:endParaRPr lang="en-US" altLang="en-US" b="0" kern="0" dirty="0">
              <a:solidFill>
                <a:srgbClr val="99CC00"/>
              </a:solidFill>
            </a:endParaRPr>
          </a:p>
          <a:p>
            <a:r>
              <a:rPr lang="en-US" altLang="en-US" b="0" kern="0" dirty="0"/>
              <a:t>measures the quantity that is supposed to be measured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Reliable</a:t>
            </a:r>
          </a:p>
          <a:p>
            <a:r>
              <a:rPr lang="en-US" altLang="en-US" b="0" kern="0" dirty="0"/>
              <a:t>measures the quantity in consistent/reproducible manner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Unbiased</a:t>
            </a:r>
          </a:p>
          <a:p>
            <a:r>
              <a:rPr lang="en-US" altLang="en-US" b="0" kern="0" dirty="0"/>
              <a:t>measures the quantity in a way that does not systematically</a:t>
            </a:r>
          </a:p>
          <a:p>
            <a:r>
              <a:rPr lang="en-US" altLang="en-US" b="0" kern="0" dirty="0"/>
              <a:t>under- or overestimate the true value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Discriminating</a:t>
            </a:r>
          </a:p>
          <a:p>
            <a:r>
              <a:rPr lang="en-US" altLang="en-US" b="0" kern="0" dirty="0"/>
              <a:t>can distinguish adequately between respondents for whom </a:t>
            </a:r>
          </a:p>
          <a:p>
            <a:r>
              <a:rPr lang="en-US" altLang="en-US" b="0" kern="0" dirty="0"/>
              <a:t>the underlying level of the quantity or concept is different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26921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E2899-266C-644F-833B-E7B6F06315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kern="0" dirty="0">
                <a:solidFill>
                  <a:schemeClr val="tx1"/>
                </a:solidFill>
              </a:rPr>
              <a:t>How many cups of coffee or tea do you drink in a day?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AAD78-55CE-CA48-875B-7B1435F230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No, ask for an answer in only one dimension, </a:t>
            </a:r>
            <a:r>
              <a:rPr lang="en-US" altLang="en-US" kern="0" dirty="0">
                <a:solidFill>
                  <a:srgbClr val="99CC00"/>
                </a:solidFill>
              </a:rPr>
              <a:t>separate the question into two </a:t>
            </a:r>
          </a:p>
          <a:p>
            <a:pPr algn="ctr"/>
            <a:endParaRPr lang="en-US" altLang="en-US" kern="0" dirty="0">
              <a:solidFill>
                <a:srgbClr val="99CC00"/>
              </a:solidFill>
            </a:endParaRPr>
          </a:p>
          <a:p>
            <a:pPr lvl="1"/>
            <a:r>
              <a:rPr lang="en-US" altLang="en-US" b="0" kern="0" dirty="0"/>
              <a:t>(1) How many cups of coffee do you drink during a typical day?</a:t>
            </a:r>
          </a:p>
          <a:p>
            <a:pPr lvl="1"/>
            <a:r>
              <a:rPr lang="en-US" altLang="en-US" b="0" kern="0" dirty="0"/>
              <a:t>(2) How many cups of tea do you drink during a typical day?</a:t>
            </a:r>
          </a:p>
        </p:txBody>
      </p:sp>
    </p:spTree>
    <p:extLst>
      <p:ext uri="{BB962C8B-B14F-4D97-AF65-F5344CB8AC3E}">
        <p14:creationId xmlns:p14="http://schemas.microsoft.com/office/powerpoint/2010/main" val="21100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18C2A-B939-FE43-B938-CD876A09BF7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6096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200" b="0" kern="0" dirty="0"/>
              <a:t>What brand of computer do you own?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(A) IBM PC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(B) Apple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384CF-BACE-4743-B106-321E450A0CC7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447800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200" b="0" kern="0" dirty="0"/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FF9900"/>
                </a:solidFill>
              </a:rPr>
              <a:t>Avoid hidden assumptions</a:t>
            </a:r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99CC00"/>
                </a:solidFill>
              </a:rPr>
              <a:t>Make sure to accommodate all possible answers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Make each response a separate dichotomous item 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IBM PC? (Circle:  Yes or No)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Apple computer? (Circle:  Yes or No)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Or allow for multiple responses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What brand of computer do you own?  (Circle all that apply)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Do not own computer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IBM PC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Apple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Other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13708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DF6BFA9-D017-2F4C-8535-EDA7F9965A2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0" kern="0" dirty="0"/>
              <a:t>Have you had pain in the last week?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en-US" b="0" kern="0" dirty="0"/>
              <a:t>[  ] Never	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8E51B-F6CD-354D-9D4C-1F591F976941}"/>
              </a:ext>
            </a:extLst>
          </p:cNvPr>
          <p:cNvSpPr txBox="1">
            <a:spLocks noChangeArrowheads="1"/>
          </p:cNvSpPr>
          <p:nvPr/>
        </p:nvSpPr>
        <p:spPr>
          <a:xfrm>
            <a:off x="169889" y="25908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Make sure question and answer options match</a:t>
            </a:r>
          </a:p>
          <a:p>
            <a:pPr algn="ctr"/>
            <a:r>
              <a:rPr lang="en-US" altLang="en-US" kern="0" dirty="0">
                <a:solidFill>
                  <a:srgbClr val="99CC00"/>
                </a:solidFill>
              </a:rPr>
              <a:t>Reword either question or answer to match</a:t>
            </a:r>
          </a:p>
          <a:p>
            <a:pPr lvl="1"/>
            <a:endParaRPr lang="en-US" altLang="en-US" b="0" kern="0" dirty="0"/>
          </a:p>
          <a:p>
            <a:pPr lvl="1"/>
            <a:r>
              <a:rPr lang="en-US" altLang="en-US" b="0" kern="0" dirty="0"/>
              <a:t>How often have you had pain in the last week?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0" kern="0" dirty="0"/>
              <a:t>[  ] Never     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1035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Country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Farm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questions having non-mutually exclusive answers</a:t>
            </a: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House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Farm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6335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331732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complexify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0" kern="0" dirty="0"/>
              <a:t>Which one of the following do you think increases a person’s chance of having a heart attack the most?  (Check one.)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0" kern="0" dirty="0"/>
              <a:t>	[  ] Smoking	[  ] Being overweight	[  ] Stress</a:t>
            </a:r>
          </a:p>
          <a:p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Encourage to consider each possible response to avoid the uncertainty of whether a missing item may represent either an answer that does not apply or an overlooked item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Which of the following increases the chance of having a heart attack?</a:t>
            </a:r>
          </a:p>
          <a:p>
            <a:pPr lvl="1"/>
            <a:r>
              <a:rPr lang="en-US" altLang="en-US" sz="2000" b="0" kern="0" dirty="0"/>
              <a:t>Smoking:			[  ] Yes   [  ] No   [  ] Don’t know</a:t>
            </a:r>
          </a:p>
          <a:p>
            <a:pPr lvl="1"/>
            <a:r>
              <a:rPr lang="en-US" altLang="en-US" sz="2000" b="0" kern="0" dirty="0"/>
              <a:t>Being overweight:		[  ] Yes   [  ] No   [  ] Don’t know</a:t>
            </a:r>
          </a:p>
          <a:p>
            <a:pPr lvl="1"/>
            <a:r>
              <a:rPr lang="en-US" altLang="en-US" sz="2000" b="0" kern="0" dirty="0"/>
              <a:t>Stress:			[  ] Yes   [  ] No   [  ] Don’t know</a:t>
            </a:r>
          </a:p>
        </p:txBody>
      </p:sp>
    </p:spTree>
    <p:extLst>
      <p:ext uri="{BB962C8B-B14F-4D97-AF65-F5344CB8AC3E}">
        <p14:creationId xmlns:p14="http://schemas.microsoft.com/office/powerpoint/2010/main" val="542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fun did you have using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0" kern="0" dirty="0"/>
              <a:t>1. not at all   2. Not really   3.undecided     4. somewhat   5. very much</a:t>
            </a:r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biased questions </a:t>
            </a:r>
          </a:p>
          <a:p>
            <a:pPr algn="ctr">
              <a:lnSpc>
                <a:spcPct val="90000"/>
              </a:lnSpc>
            </a:pPr>
            <a:endParaRPr lang="en-US" altLang="en-US" kern="0" dirty="0">
              <a:solidFill>
                <a:srgbClr val="FF99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would you rate your experience with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1600" b="0" kern="0" dirty="0"/>
              <a:t>1. not fun at all   2. Not really fun   3.undecided     4. somewhat fun   5. very much fun</a:t>
            </a:r>
          </a:p>
        </p:txBody>
      </p:sp>
    </p:spTree>
    <p:extLst>
      <p:ext uri="{BB962C8B-B14F-4D97-AF65-F5344CB8AC3E}">
        <p14:creationId xmlns:p14="http://schemas.microsoft.com/office/powerpoint/2010/main" val="30700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200" b="0" kern="0" dirty="0"/>
              <a:t>Rank from 1 to 3 your preference in beverage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200" b="0" kern="0" dirty="0"/>
              <a:t>	[  ] Tea	[  ]  Coffee	[  ] Orange Jus</a:t>
            </a:r>
          </a:p>
          <a:p>
            <a:pPr algn="ctr"/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8223354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Avoid ranking at all cost and rather use Likert scales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On a scale from 1 to 5 rate how much you like the following beverages</a:t>
            </a:r>
          </a:p>
          <a:p>
            <a:pPr lvl="1"/>
            <a:r>
              <a:rPr lang="en-US" altLang="en-US" sz="1600" b="0" kern="0" dirty="0"/>
              <a:t>Tea:	            1. not at all   2. Not really   3.undecided     4. somewhat   5. very much</a:t>
            </a:r>
          </a:p>
          <a:p>
            <a:pPr lvl="1"/>
            <a:r>
              <a:rPr lang="en-US" altLang="en-US" sz="1600" b="0" kern="0" dirty="0"/>
              <a:t>Coffee:         1. not at all   2. Not really   3.undecided    4. somewhat    5. very much </a:t>
            </a:r>
          </a:p>
          <a:p>
            <a:pPr lvl="1"/>
            <a:r>
              <a:rPr lang="en-US" altLang="en-US" sz="1600" b="0" kern="0" dirty="0"/>
              <a:t>Orange jus:  1. not at all   2. Not really   3.undecided     4. somewhat   5. very much</a:t>
            </a:r>
          </a:p>
        </p:txBody>
      </p:sp>
    </p:spTree>
    <p:extLst>
      <p:ext uri="{BB962C8B-B14F-4D97-AF65-F5344CB8AC3E}">
        <p14:creationId xmlns:p14="http://schemas.microsoft.com/office/powerpoint/2010/main" val="14580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86C94B4B-6DA0-D645-80D8-1160DC2B0CD7}"/>
              </a:ext>
            </a:extLst>
          </p:cNvPr>
          <p:cNvSpPr/>
          <p:nvPr/>
        </p:nvSpPr>
        <p:spPr bwMode="auto">
          <a:xfrm rot="10800000">
            <a:off x="7696200" y="515470"/>
            <a:ext cx="990600" cy="5827059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656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219200" y="13716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219200" y="28459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81100" y="43806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</p:spTree>
    <p:extLst>
      <p:ext uri="{BB962C8B-B14F-4D97-AF65-F5344CB8AC3E}">
        <p14:creationId xmlns:p14="http://schemas.microsoft.com/office/powerpoint/2010/main" val="2783910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6723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Is this a within or between subjects experiment?</a:t>
            </a: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97E589-472A-2B4A-A63D-1F81D70DC233}"/>
              </a:ext>
            </a:extLst>
          </p:cNvPr>
          <p:cNvSpPr txBox="1">
            <a:spLocks/>
          </p:cNvSpPr>
          <p:nvPr/>
        </p:nvSpPr>
        <p:spPr>
          <a:xfrm>
            <a:off x="1219200" y="1054387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they do each condition or only one?</a:t>
            </a:r>
          </a:p>
        </p:txBody>
      </p:sp>
    </p:spTree>
    <p:extLst>
      <p:ext uri="{BB962C8B-B14F-4D97-AF65-F5344CB8AC3E}">
        <p14:creationId xmlns:p14="http://schemas.microsoft.com/office/powerpoint/2010/main" val="319655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6723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Is this a within or between subjects experiment?</a:t>
            </a: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97E589-472A-2B4A-A63D-1F81D70DC233}"/>
              </a:ext>
            </a:extLst>
          </p:cNvPr>
          <p:cNvSpPr txBox="1">
            <a:spLocks/>
          </p:cNvSpPr>
          <p:nvPr/>
        </p:nvSpPr>
        <p:spPr>
          <a:xfrm>
            <a:off x="1219200" y="1054387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they do each condition or only one?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1D48F-45BE-4C4E-9DD3-5F7A7B551A42}"/>
              </a:ext>
            </a:extLst>
          </p:cNvPr>
          <p:cNvSpPr txBox="1">
            <a:spLocks/>
          </p:cNvSpPr>
          <p:nvPr/>
        </p:nvSpPr>
        <p:spPr>
          <a:xfrm>
            <a:off x="1219200" y="2845905"/>
            <a:ext cx="6781800" cy="88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Between: taste buds compromised by drinking a cup -&gt; better to take two different groups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437DE0-A79B-4A4E-B3DD-BC040F578BE7}"/>
              </a:ext>
            </a:extLst>
          </p:cNvPr>
          <p:cNvSpPr txBox="1">
            <a:spLocks/>
          </p:cNvSpPr>
          <p:nvPr/>
        </p:nvSpPr>
        <p:spPr>
          <a:xfrm>
            <a:off x="4076700" y="4186511"/>
            <a:ext cx="4200936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(note in this case there is nothing to counterbalance)</a:t>
            </a:r>
          </a:p>
        </p:txBody>
      </p:sp>
    </p:spTree>
    <p:extLst>
      <p:ext uri="{BB962C8B-B14F-4D97-AF65-F5344CB8AC3E}">
        <p14:creationId xmlns:p14="http://schemas.microsoft.com/office/powerpoint/2010/main" val="7796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How many repetitions?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622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How many repetitions?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1D48F-45BE-4C4E-9DD3-5F7A7B551A42}"/>
              </a:ext>
            </a:extLst>
          </p:cNvPr>
          <p:cNvSpPr txBox="1">
            <a:spLocks/>
          </p:cNvSpPr>
          <p:nvPr/>
        </p:nvSpPr>
        <p:spPr>
          <a:xfrm>
            <a:off x="1219200" y="2845905"/>
            <a:ext cx="6781800" cy="88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Only one trial (same reason, taste buds compromised)</a:t>
            </a:r>
          </a:p>
        </p:txBody>
      </p:sp>
    </p:spTree>
    <p:extLst>
      <p:ext uri="{BB962C8B-B14F-4D97-AF65-F5344CB8AC3E}">
        <p14:creationId xmlns:p14="http://schemas.microsoft.com/office/powerpoint/2010/main" val="395732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181100" y="7620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181100" y="22363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43000" y="37710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0AA69-C849-3740-BEEE-6D3BAAD13065}"/>
              </a:ext>
            </a:extLst>
          </p:cNvPr>
          <p:cNvSpPr txBox="1">
            <a:spLocks/>
          </p:cNvSpPr>
          <p:nvPr/>
        </p:nvSpPr>
        <p:spPr>
          <a:xfrm>
            <a:off x="1181100" y="5484767"/>
            <a:ext cx="6781800" cy="583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 subjects with one trial only</a:t>
            </a:r>
          </a:p>
        </p:txBody>
      </p:sp>
    </p:spTree>
    <p:extLst>
      <p:ext uri="{BB962C8B-B14F-4D97-AF65-F5344CB8AC3E}">
        <p14:creationId xmlns:p14="http://schemas.microsoft.com/office/powerpoint/2010/main" val="11879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08A565-6318-134C-A4DA-B168D6689B26}"/>
              </a:ext>
            </a:extLst>
          </p:cNvPr>
          <p:cNvGrpSpPr/>
          <p:nvPr/>
        </p:nvGrpSpPr>
        <p:grpSpPr>
          <a:xfrm>
            <a:off x="2101574" y="1600200"/>
            <a:ext cx="3886200" cy="1985159"/>
            <a:chOff x="2119518" y="609600"/>
            <a:chExt cx="4229779" cy="2160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9AAB8E-ABED-4E42-9778-4D6EAE2D8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69277" y="609600"/>
              <a:ext cx="2380020" cy="2155156"/>
            </a:xfrm>
            <a:prstGeom prst="rect">
              <a:avLst/>
            </a:prstGeom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D33A7841-5354-5046-B2AC-16989708B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518" y="609600"/>
              <a:ext cx="181712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CD82B6-DDAB-8F4F-805E-00A34B90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" y="1601312"/>
            <a:ext cx="20066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95BE4-E912-B741-997A-C9B2B467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7" y="4470698"/>
            <a:ext cx="2006600" cy="2006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19D1BE-F068-E445-A255-3A9281FABDF1}"/>
              </a:ext>
            </a:extLst>
          </p:cNvPr>
          <p:cNvGrpSpPr/>
          <p:nvPr/>
        </p:nvGrpSpPr>
        <p:grpSpPr>
          <a:xfrm>
            <a:off x="2115077" y="4497202"/>
            <a:ext cx="3872697" cy="1985159"/>
            <a:chOff x="2127004" y="609600"/>
            <a:chExt cx="4215083" cy="21606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806E32-5824-824C-B4E7-D21C1749A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94805" y="609600"/>
              <a:ext cx="2347282" cy="21551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98688-D716-334D-A929-F066FC82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004" y="609600"/>
              <a:ext cx="180991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69C03-A46C-CC44-8328-A93E6E03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74" y="1600200"/>
            <a:ext cx="1980096" cy="1980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9D344-36D4-7648-9A7D-36742E2A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04" y="4497202"/>
            <a:ext cx="1980096" cy="198009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A4E5FF-EE88-1645-8BFC-8EE6615C7622}"/>
              </a:ext>
            </a:extLst>
          </p:cNvPr>
          <p:cNvSpPr txBox="1">
            <a:spLocks/>
          </p:cNvSpPr>
          <p:nvPr/>
        </p:nvSpPr>
        <p:spPr>
          <a:xfrm>
            <a:off x="557545" y="381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kern="0" dirty="0"/>
              <a:t>try this with a friend during reading weeks</a:t>
            </a:r>
          </a:p>
          <a:p>
            <a:pPr algn="ctr"/>
            <a:r>
              <a:rPr lang="en-US" sz="2800" b="1" kern="0" dirty="0">
                <a:solidFill>
                  <a:srgbClr val="99CC00"/>
                </a:solidFill>
              </a:rPr>
              <a:t>https://</a:t>
            </a:r>
            <a:r>
              <a:rPr lang="en-US" sz="2800" b="1" kern="0" dirty="0" err="1">
                <a:solidFill>
                  <a:srgbClr val="99CC00"/>
                </a:solidFill>
              </a:rPr>
              <a:t>tinyurl.com</a:t>
            </a:r>
            <a:r>
              <a:rPr lang="en-US" sz="2800" b="1" kern="0" dirty="0">
                <a:solidFill>
                  <a:srgbClr val="99CC00"/>
                </a:solidFill>
              </a:rPr>
              <a:t>/</a:t>
            </a:r>
            <a:r>
              <a:rPr lang="en-US" sz="2800" b="1" kern="0" dirty="0" err="1">
                <a:solidFill>
                  <a:srgbClr val="99CC00"/>
                </a:solidFill>
              </a:rPr>
              <a:t>statsBristol</a:t>
            </a:r>
            <a:endParaRPr lang="en-US" sz="2800" b="1" kern="0" dirty="0">
              <a:solidFill>
                <a:srgbClr val="99CC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0EE484-91DD-1040-9C83-C7DBD439A637}"/>
              </a:ext>
            </a:extLst>
          </p:cNvPr>
          <p:cNvSpPr txBox="1">
            <a:spLocks/>
          </p:cNvSpPr>
          <p:nvPr/>
        </p:nvSpPr>
        <p:spPr>
          <a:xfrm>
            <a:off x="2088322" y="3810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/>
              <a:t>don’t tell them how you made the cup</a:t>
            </a:r>
            <a:endParaRPr lang="en-US" b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69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447800"/>
            <a:ext cx="6525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being able top design an experiment from a research question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Likert-style questionnaire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being able to design appropriate questions for questionnaires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6.687500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6.877193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    C   1.950000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3A8BD-EC60-234A-BF6F-3BB1E0FF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5279370" cy="48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61631</TotalTime>
  <Words>2702</Words>
  <Application>Microsoft Macintosh PowerPoint</Application>
  <PresentationFormat>On-screen Show (4:3)</PresentationFormat>
  <Paragraphs>407</Paragraphs>
  <Slides>55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Courier</vt:lpstr>
      <vt:lpstr>Helvetica Neue Light</vt:lpstr>
      <vt:lpstr>Wingdings</vt:lpstr>
      <vt:lpstr>Default Design</vt:lpstr>
      <vt:lpstr>PowerPoint Presentation</vt:lpstr>
      <vt:lpstr>PowerPoint Presentation</vt:lpstr>
      <vt:lpstr>PowerPoint Presentation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design another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good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1563</cp:revision>
  <cp:lastPrinted>2018-11-21T09:40:17Z</cp:lastPrinted>
  <dcterms:created xsi:type="dcterms:W3CDTF">2010-06-22T07:38:57Z</dcterms:created>
  <dcterms:modified xsi:type="dcterms:W3CDTF">2019-11-14T15:05:36Z</dcterms:modified>
</cp:coreProperties>
</file>