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1701" r:id="rId2"/>
    <p:sldId id="2877" r:id="rId3"/>
    <p:sldId id="2868" r:id="rId4"/>
    <p:sldId id="2813" r:id="rId5"/>
    <p:sldId id="2878" r:id="rId6"/>
    <p:sldId id="2879" r:id="rId7"/>
    <p:sldId id="2667" r:id="rId8"/>
    <p:sldId id="2669" r:id="rId9"/>
    <p:sldId id="2814" r:id="rId10"/>
    <p:sldId id="2810" r:id="rId11"/>
    <p:sldId id="2811" r:id="rId12"/>
    <p:sldId id="2812" r:id="rId13"/>
    <p:sldId id="2824" r:id="rId14"/>
    <p:sldId id="2826" r:id="rId15"/>
    <p:sldId id="2827" r:id="rId16"/>
    <p:sldId id="2873" r:id="rId17"/>
    <p:sldId id="2874" r:id="rId18"/>
    <p:sldId id="2875" r:id="rId19"/>
    <p:sldId id="2829" r:id="rId20"/>
    <p:sldId id="2828" r:id="rId21"/>
    <p:sldId id="2830" r:id="rId22"/>
    <p:sldId id="2825" r:id="rId23"/>
    <p:sldId id="2837" r:id="rId24"/>
    <p:sldId id="2872" r:id="rId25"/>
    <p:sldId id="2869" r:id="rId26"/>
    <p:sldId id="2838" r:id="rId27"/>
    <p:sldId id="2845" r:id="rId28"/>
    <p:sldId id="2840" r:id="rId29"/>
    <p:sldId id="2839" r:id="rId30"/>
    <p:sldId id="2841" r:id="rId31"/>
    <p:sldId id="2842" r:id="rId32"/>
    <p:sldId id="2843" r:id="rId33"/>
    <p:sldId id="2847" r:id="rId34"/>
    <p:sldId id="2848" r:id="rId35"/>
    <p:sldId id="2870" r:id="rId36"/>
    <p:sldId id="2849" r:id="rId37"/>
    <p:sldId id="2880" r:id="rId38"/>
    <p:sldId id="2864" r:id="rId39"/>
    <p:sldId id="2863" r:id="rId40"/>
    <p:sldId id="2866" r:id="rId41"/>
    <p:sldId id="2881" r:id="rId42"/>
    <p:sldId id="2884" r:id="rId43"/>
    <p:sldId id="2852" r:id="rId44"/>
    <p:sldId id="2808" r:id="rId45"/>
    <p:sldId id="2856" r:id="rId46"/>
    <p:sldId id="2855" r:id="rId47"/>
    <p:sldId id="2853" r:id="rId48"/>
    <p:sldId id="2857" r:id="rId49"/>
    <p:sldId id="2871" r:id="rId50"/>
    <p:sldId id="2859" r:id="rId51"/>
    <p:sldId id="2886" r:id="rId52"/>
    <p:sldId id="2860" r:id="rId53"/>
    <p:sldId id="2885" r:id="rId54"/>
    <p:sldId id="2851" r:id="rId55"/>
    <p:sldId id="2806" r:id="rId56"/>
    <p:sldId id="2349" r:id="rId57"/>
    <p:sldId id="221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FF9900"/>
    <a:srgbClr val="99CC00"/>
    <a:srgbClr val="F03191"/>
    <a:srgbClr val="C06293"/>
    <a:srgbClr val="FFF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/>
    <p:restoredTop sz="95416" autoAdjust="0"/>
  </p:normalViewPr>
  <p:slideViewPr>
    <p:cSldViewPr>
      <p:cViewPr varScale="1">
        <p:scale>
          <a:sx n="117" d="100"/>
          <a:sy n="117" d="100"/>
        </p:scale>
        <p:origin x="1768" y="16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64" y="6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>
      <p:cViewPr>
        <p:scale>
          <a:sx n="140" d="100"/>
          <a:sy n="140" d="100"/>
        </p:scale>
        <p:origin x="-952" y="14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91DA07C-0371-AF49-92B1-98B16D460E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charset="0"/>
        <a:cs typeface="Arial" pitchFamily="-11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Arial" pitchFamily="-112" charset="0"/>
        <a:cs typeface="Arial" pitchFamily="-11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&lt;-c(0.16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err="1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ysorted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itchFamily="-112" charset="0"/>
                <a:ea typeface="ＭＳ Ｐゴシック" charset="0"/>
                <a:cs typeface="Arial" pitchFamily="-112" charset="0"/>
              </a:rPr>
              <a:t> &lt;- sort(y)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p = 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ecdf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X = sort(X)</a:t>
            </a:r>
          </a:p>
          <a:p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 &lt;- p(X)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fobs &lt;- p(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ysorted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 = max(abs(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fexp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-fobs))</a:t>
            </a:r>
          </a:p>
          <a:p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12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12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9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DA07C-0371-AF49-92B1-98B16D460E6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de-DE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93191-D65F-F149-BC40-48BA506CB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C33BC-767D-8845-BB2C-A473FB4A75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1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</a:t>
            </a:r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381750"/>
            <a:ext cx="3886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34804-006E-DC44-93A2-A63A0AD6AB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168275" y="-23813"/>
            <a:ext cx="9312275" cy="90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as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0BC4A3-FD0C-0441-AC2B-0C5BB645784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0" r:id="rId1"/>
    <p:sldLayoutId id="2147484521" r:id="rId2"/>
    <p:sldLayoutId id="2147484522" r:id="rId3"/>
  </p:sldLayoutIdLst>
  <p:txStyles>
    <p:titleStyle>
      <a:lvl1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2pPr>
      <a:lvl3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3pPr>
      <a:lvl4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4pPr>
      <a:lvl5pPr algn="l" rtl="0" eaLnBrk="0" fontAlgn="base" hangingPunct="0">
        <a:lnSpc>
          <a:spcPts val="5900"/>
        </a:lnSpc>
        <a:spcBef>
          <a:spcPct val="0"/>
        </a:spcBef>
        <a:spcAft>
          <a:spcPct val="0"/>
        </a:spcAft>
        <a:defRPr sz="7000" b="1">
          <a:solidFill>
            <a:srgbClr val="404040"/>
          </a:solidFill>
          <a:latin typeface="Arial" pitchFamily="-112" charset="0"/>
          <a:ea typeface="ＭＳ Ｐゴシック" charset="0"/>
          <a:cs typeface="Arial" pitchFamily="-11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Arial" pitchFamily="-112" charset="0"/>
          <a:cs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 txBox="1">
            <a:spLocks/>
          </p:cNvSpPr>
          <p:nvPr/>
        </p:nvSpPr>
        <p:spPr bwMode="auto">
          <a:xfrm>
            <a:off x="-1981200" y="1219736"/>
            <a:ext cx="9144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40000" dirty="0">
                <a:solidFill>
                  <a:srgbClr val="99CC00"/>
                </a:solidFill>
              </a:rPr>
              <a:t>16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00631" y="2615148"/>
            <a:ext cx="3494867" cy="3508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5000" dirty="0">
                <a:solidFill>
                  <a:srgbClr val="99CC00"/>
                </a:solidFill>
              </a:rPr>
              <a:t>Probability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and</a:t>
            </a:r>
          </a:p>
          <a:p>
            <a:pPr lvl="0"/>
            <a:r>
              <a:rPr lang="en-US" sz="5000" dirty="0">
                <a:solidFill>
                  <a:srgbClr val="99CC00"/>
                </a:solidFill>
              </a:rPr>
              <a:t>Statistics</a:t>
            </a:r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COMS10011 </a:t>
            </a:r>
          </a:p>
          <a:p>
            <a:pPr lvl="0"/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Dr. Anne Roudaut</a:t>
            </a:r>
          </a:p>
          <a:p>
            <a:pPr lvl="0"/>
            <a:r>
              <a:rPr lang="en-US" b="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csxar@bristol.ac.uk</a:t>
            </a:r>
            <a:endParaRPr lang="en-US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9" name="Rectangle 2"/>
          <p:cNvSpPr>
            <a:spLocks/>
          </p:cNvSpPr>
          <p:nvPr/>
        </p:nvSpPr>
        <p:spPr bwMode="auto">
          <a:xfrm>
            <a:off x="4330700" y="1066800"/>
            <a:ext cx="595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altLang="ja-JP" sz="4000" dirty="0">
                <a:solidFill>
                  <a:schemeClr val="tx1"/>
                </a:solidFill>
                <a:latin typeface="Helvetica Neue Light" charset="0"/>
                <a:cs typeface="Helvetica Neue Light" charset="0"/>
                <a:sym typeface="Helvetica Neue Light" charset="0"/>
              </a:rPr>
              <a:t>Normality and</a:t>
            </a:r>
          </a:p>
          <a:p>
            <a:pPr marL="39688"/>
            <a:r>
              <a:rPr lang="en-US" sz="4000" dirty="0">
                <a:latin typeface="Helvetica Neue Light" charset="0"/>
                <a:cs typeface="ＭＳ Ｐゴシック" charset="0"/>
                <a:sym typeface="Helvetica Neue Light" charset="0"/>
              </a:rPr>
              <a:t>Homogeneity tests</a:t>
            </a:r>
            <a:endParaRPr lang="en-US" sz="4000" dirty="0">
              <a:solidFill>
                <a:schemeClr val="tx1"/>
              </a:solidFill>
              <a:latin typeface="Helvetica Neue Light" charset="0"/>
              <a:cs typeface="ＭＳ Ｐゴシック" charset="0"/>
              <a:sym typeface="Helvetica Neue Light" charset="0"/>
            </a:endParaRPr>
          </a:p>
        </p:txBody>
      </p:sp>
      <p:sp>
        <p:nvSpPr>
          <p:cNvPr id="10" name="AutoShape 3"/>
          <p:cNvSpPr>
            <a:spLocks/>
          </p:cNvSpPr>
          <p:nvPr/>
        </p:nvSpPr>
        <p:spPr bwMode="auto">
          <a:xfrm flipH="1" flipV="1">
            <a:off x="3657600" y="1460500"/>
            <a:ext cx="457200" cy="1130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cubicBezTo>
                  <a:pt x="21176" y="7169"/>
                  <a:pt x="20753" y="14339"/>
                  <a:pt x="17153" y="17939"/>
                </a:cubicBezTo>
                <a:cubicBezTo>
                  <a:pt x="13553" y="21539"/>
                  <a:pt x="6776" y="21569"/>
                  <a:pt x="0" y="21600"/>
                </a:cubicBezTo>
              </a:path>
            </a:pathLst>
          </a:custGeom>
          <a:noFill/>
          <a:ln w="317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1B45C8-9CE8-0943-9F38-727C766D20BF}"/>
              </a:ext>
            </a:extLst>
          </p:cNvPr>
          <p:cNvSpPr/>
          <p:nvPr/>
        </p:nvSpPr>
        <p:spPr>
          <a:xfrm>
            <a:off x="6202169" y="6415921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dirty="0">
                <a:latin typeface="Helvetica" pitchFamily="2" charset="0"/>
              </a:rPr>
              <a:t>(Thanks S. Massa, Oxford)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437C3D-22BC-624D-AE61-050E3EA9BBDB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given the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mean</a:t>
            </a:r>
            <a:r>
              <a:rPr lang="en-US" b="0" dirty="0">
                <a:latin typeface="Arial" charset="0"/>
                <a:cs typeface="Arial" charset="0"/>
              </a:rPr>
              <a:t> 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standard deviation </a:t>
            </a:r>
            <a:r>
              <a:rPr 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of a dataset </a:t>
            </a:r>
            <a:r>
              <a:rPr lang="en-US" b="0" dirty="0">
                <a:latin typeface="Arial" charset="0"/>
                <a:cs typeface="Arial" charset="0"/>
              </a:rPr>
              <a:t>= a theoretical normal distribution has those proportions (Z-score)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BE152-C84A-214F-A4E6-8F44D53C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104900"/>
            <a:ext cx="567690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C898D3-8103-2F4D-9286-DCD3618B6B8C}"/>
              </a:ext>
            </a:extLst>
          </p:cNvPr>
          <p:cNvSpPr txBox="1">
            <a:spLocks/>
          </p:cNvSpPr>
          <p:nvPr/>
        </p:nvSpPr>
        <p:spPr bwMode="auto">
          <a:xfrm>
            <a:off x="381000" y="304800"/>
            <a:ext cx="8153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this theoretical normal distribution can then be compared to the actual distribution of the data.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360C9-F16C-2543-A9F2-AD748D3D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226300" cy="4292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08F20F-457A-5644-BC3C-49EDACEE53A4}"/>
              </a:ext>
            </a:extLst>
          </p:cNvPr>
          <p:cNvSpPr txBox="1">
            <a:spLocks/>
          </p:cNvSpPr>
          <p:nvPr/>
        </p:nvSpPr>
        <p:spPr bwMode="auto">
          <a:xfrm>
            <a:off x="381000" y="5751286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&lt;are the actual data statistically different than the computed normal curve? &gt;</a:t>
            </a:r>
          </a:p>
        </p:txBody>
      </p:sp>
    </p:spTree>
    <p:extLst>
      <p:ext uri="{BB962C8B-B14F-4D97-AF65-F5344CB8AC3E}">
        <p14:creationId xmlns:p14="http://schemas.microsoft.com/office/powerpoint/2010/main" val="241642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42A04C-2CC9-DF40-97AE-1C4588349551}"/>
              </a:ext>
            </a:extLst>
          </p:cNvPr>
          <p:cNvSpPr txBox="1">
            <a:spLocks/>
          </p:cNvSpPr>
          <p:nvPr/>
        </p:nvSpPr>
        <p:spPr bwMode="auto">
          <a:xfrm>
            <a:off x="381000" y="1676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several methods to check that, we are only going to look at two: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 test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 test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9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DFB930-2001-5F4B-95EB-F4C8A42F4FD4}"/>
              </a:ext>
            </a:extLst>
          </p:cNvPr>
          <p:cNvSpPr txBox="1">
            <a:spLocks/>
          </p:cNvSpPr>
          <p:nvPr/>
        </p:nvSpPr>
        <p:spPr bwMode="auto">
          <a:xfrm>
            <a:off x="457200" y="1421296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Kolmogorov-Smirnov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&gt;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not sensitive to problems in the tails</a:t>
            </a:r>
          </a:p>
          <a:p>
            <a:br>
              <a:rPr lang="en-US" b="0" dirty="0"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Shapiro-Wilks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works best for data sets with n &lt; 50</a:t>
            </a:r>
          </a:p>
          <a:p>
            <a:pPr lvl="1"/>
            <a:r>
              <a:rPr lang="en-US" b="0" dirty="0">
                <a:latin typeface="Arial" charset="0"/>
                <a:cs typeface="Arial" charset="0"/>
              </a:rPr>
              <a:t>doesn't work well if several values are same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Kolmogorov-Smirnov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1AD1A-B56C-C441-9096-99E5526B7545}"/>
              </a:ext>
            </a:extLst>
          </p:cNvPr>
          <p:cNvSpPr/>
          <p:nvPr/>
        </p:nvSpPr>
        <p:spPr>
          <a:xfrm>
            <a:off x="2541012" y="3595439"/>
            <a:ext cx="35549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expected</a:t>
            </a:r>
            <a:endParaRPr lang="en-US" sz="24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7E1C6E3-D6DA-EF4D-93A6-A22FE5243CE0}"/>
              </a:ext>
            </a:extLst>
          </p:cNvPr>
          <p:cNvSpPr/>
          <p:nvPr/>
        </p:nvSpPr>
        <p:spPr bwMode="auto">
          <a:xfrm rot="16951003">
            <a:off x="2810681" y="2831096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A2214-4C85-7049-9A34-AB0AA630D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48" b="-13841"/>
          <a:stretch/>
        </p:blipFill>
        <p:spPr>
          <a:xfrm>
            <a:off x="990600" y="2088179"/>
            <a:ext cx="4217412" cy="9253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5399900" y="274280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cumulative distribution function observed</a:t>
            </a:r>
            <a:endParaRPr lang="en-US" sz="24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13921073">
            <a:off x="4523351" y="2643688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952459" y="2933589"/>
            <a:ext cx="7509195" cy="2460460"/>
            <a:chOff x="952459" y="2933589"/>
            <a:chExt cx="7509195" cy="246046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908883" y="2977165"/>
              <a:ext cx="2075416" cy="1988263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2841502" y="4932384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55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259031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38835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intuitively, we search for the maximum absolute distance between our data cumulative distribution function and the normal cumulative distribution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4EF88D-31F7-5E49-BF52-B69AEFF5829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6868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another way to represent </a:t>
            </a:r>
            <a:r>
              <a:rPr lang="en-GB" dirty="0">
                <a:solidFill>
                  <a:srgbClr val="99CC00"/>
                </a:solidFill>
              </a:rPr>
              <a:t>probability density function</a:t>
            </a:r>
            <a:r>
              <a:rPr lang="en-US" b="0" dirty="0">
                <a:latin typeface="Arial" charset="0"/>
                <a:cs typeface="Arial" charset="0"/>
              </a:rPr>
              <a:t> =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cumulative distribution function</a:t>
            </a:r>
            <a:r>
              <a:rPr lang="en-US" b="0" dirty="0">
                <a:solidFill>
                  <a:srgbClr val="99CC00"/>
                </a:solidFill>
                <a:latin typeface="Arial" charset="0"/>
                <a:cs typeface="Arial" charset="0"/>
              </a:rPr>
              <a:t>,</a:t>
            </a:r>
            <a:r>
              <a:rPr lang="en-US" b="0" dirty="0">
                <a:latin typeface="Arial" charset="0"/>
                <a:cs typeface="Arial" charset="0"/>
              </a:rPr>
              <a:t> represents </a:t>
            </a:r>
            <a:r>
              <a:rPr lang="en-GB" b="0" dirty="0"/>
              <a:t>probability that the variable takes a value less than or equal to x</a:t>
            </a:r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B5E2A-DA9D-024D-9EE8-9802A1F9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3276600"/>
            <a:ext cx="4066278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901876-98C9-8748-8078-3DC5E6344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77" y="3276600"/>
            <a:ext cx="406627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25F029-E4BA-AC49-9B7A-0780F57F2C65}"/>
              </a:ext>
            </a:extLst>
          </p:cNvPr>
          <p:cNvSpPr txBox="1">
            <a:spLocks/>
          </p:cNvSpPr>
          <p:nvPr/>
        </p:nvSpPr>
        <p:spPr bwMode="auto">
          <a:xfrm>
            <a:off x="510209" y="4187755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of n=100 comes from a normality distributed population?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3C332-76F7-6542-A1FF-0DAE3D55C628}"/>
              </a:ext>
            </a:extLst>
          </p:cNvPr>
          <p:cNvSpPr/>
          <p:nvPr/>
        </p:nvSpPr>
        <p:spPr>
          <a:xfrm>
            <a:off x="1295400" y="1524000"/>
            <a:ext cx="6934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0.16 -0.68 -0.32 -0.85  0.89 -2.28  0.63  0.41  0.15  0.74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1.30 -0.13  0.80 -0.75  0.28 -1.00  0.14 -1.38 -0.04 -0.25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  1.29  0.47 -1.23  0.21 -0.04  0.07 -0.08  0.32 -0.17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0.13 -1.94  0.78  0.19 -0.12 -0.19  0.76 -1.48 -0.01  0.20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-1.97 -0.37  3.08 -0.40  0.80  0.01  1.32 -0.47  2.29 -0.26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-1.52 -0.06 -1.02  1.06  0.60  1.15  1.92 -0.06 -0.19  0.67    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0.29  0.58  0.02  2.18 -0.04 -0.13 -0.79 -1.28 -1.41 -0.23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0.65 -0.26 -0.17 -1.53 -1.69 -1.60  0.09 -1.11  0.30  0.71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-0.88 -0.03  0.56 -3.68  2.40  0.62  0.52 -1.25  0.85 -0.09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-0.23 -1.16  0.22 -1.68  0.50 -0.35 -0.35 -0.33 -0.24  0.25</a:t>
            </a:r>
          </a:p>
        </p:txBody>
      </p:sp>
    </p:spTree>
    <p:extLst>
      <p:ext uri="{BB962C8B-B14F-4D97-AF65-F5344CB8AC3E}">
        <p14:creationId xmlns:p14="http://schemas.microsoft.com/office/powerpoint/2010/main" val="359225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1. order the data: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9F9712-76B7-0A4F-89CB-B07F124DF6CD}"/>
              </a:ext>
            </a:extLst>
          </p:cNvPr>
          <p:cNvGrpSpPr/>
          <p:nvPr/>
        </p:nvGrpSpPr>
        <p:grpSpPr>
          <a:xfrm>
            <a:off x="381000" y="3200400"/>
            <a:ext cx="8153400" cy="1255068"/>
            <a:chOff x="457200" y="4343400"/>
            <a:chExt cx="8153400" cy="1255068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42B584B-B69D-F848-B244-6555D2BEFD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7200" y="43434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2. compute the empirical distribution function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7C70A7-BF06-ED40-B34F-BB2FFA4FF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6" y="4724400"/>
              <a:ext cx="8062127" cy="874068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BB52C-474E-EB42-9137-C2152D8B7D9E}"/>
              </a:ext>
            </a:extLst>
          </p:cNvPr>
          <p:cNvSpPr/>
          <p:nvPr/>
        </p:nvSpPr>
        <p:spPr>
          <a:xfrm>
            <a:off x="1348781" y="953631"/>
            <a:ext cx="67284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-3.68 -2.28 -1.97 -1.94 -1.69 -1.68 -1.60 -1.53 -1.52 -1.48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-1.41 -1.38 -1.28 -1.25 -1.23 -1.16 -1.11 -1.02 -1.00 -0.88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-0.85 -0.79 -0.75 -0.68 -0.47 -0.40 -0.37 -0.35 -0.35 -0.33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-0.32 -0.26 -0.26 -0.25 -0.24 -0.23 -0.23 -0.19 -0.19 -0.17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-0.17 -0.17 -0.13 -0.13 -0.12 -0.09 -0.08 -0.06 -0.06 -0.04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-0.04 -0.04 -0.03 -0.01  0.01  0.02  0.07  0.09  0.13  0.14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0.15  0.16  0.19  0.20  0.21  0.22  0.25  0.28  0.29  0.30 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0.32  0.41  0.47  0.50  0.52  0.56  0.58  0.60  0.62  0.63 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0.65  0.67  0.71  0.74  0.76  0.78  0.80  0.80  0.85  0.89 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1.06  1.15  1.29  1.30  1.32  1.92 2.18   2.29  2.40  3.08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DE2BB6-F102-494F-BDB7-7A88BEA29FE2}"/>
              </a:ext>
            </a:extLst>
          </p:cNvPr>
          <p:cNvGrpSpPr/>
          <p:nvPr/>
        </p:nvGrpSpPr>
        <p:grpSpPr>
          <a:xfrm>
            <a:off x="1085849" y="4455468"/>
            <a:ext cx="6457951" cy="2246769"/>
            <a:chOff x="1085849" y="4455468"/>
            <a:chExt cx="6457951" cy="2246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FF433-8E12-174A-8322-40BD52619682}"/>
                </a:ext>
              </a:extLst>
            </p:cNvPr>
            <p:cNvSpPr/>
            <p:nvPr/>
          </p:nvSpPr>
          <p:spPr>
            <a:xfrm>
              <a:off x="1752600" y="4455468"/>
              <a:ext cx="579120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000000"/>
                  </a:solidFill>
                  <a:latin typeface="Menlo" panose="020B0609030804020204" pitchFamily="49" charset="0"/>
                </a:rPr>
                <a:t>0.01 0.02 0.03 0.04 0.05 0.06 0.07 0.08 0.09 0.10 0.11 0.12 0.13 0.14 0.15 0.16 0.17 0.18 0.19 0.20 0.21 0.22 0.23 0.24 0.25 0.26 0.27 0.28 0.29 0.30 0.31 0.32 0.33 0.34 0.35 0.36 0.37 0.38 0.39 0.40 0.41 0.42 0.43 0.44 0.45 0.46 0.47 0.48 0.49 0.50 0.51 0.52 0.53 0.54 0.55 0.56 0.57 0.58 0.59 0.60 0.61 0.62 0.63 0.64 0.65 0.66 0.67 0.68 0.69 0.70 0.71 0.72 0.73 0.74 0.75 0.76 0.77 0.78 0.79 0.80 0.81 0.82 0.83 0.84 0.85 0.86 0.87 0.88 0.89 0.90 0.91 0.92 0.93 0.94 0.95 0.96 0.97 0.98 0.99 1.00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E1E9E2-2AC3-CC42-B7F9-676042538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477"/>
            <a:stretch/>
          </p:blipFill>
          <p:spPr>
            <a:xfrm>
              <a:off x="1085849" y="5034215"/>
              <a:ext cx="525864" cy="8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86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95534C1-7916-5943-9231-8E2EB11A23ED}"/>
              </a:ext>
            </a:extLst>
          </p:cNvPr>
          <p:cNvGrpSpPr/>
          <p:nvPr/>
        </p:nvGrpSpPr>
        <p:grpSpPr>
          <a:xfrm>
            <a:off x="2410956" y="278365"/>
            <a:ext cx="6733044" cy="6579635"/>
            <a:chOff x="2410956" y="278365"/>
            <a:chExt cx="6733044" cy="657963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CF7C1B-AD4F-4143-A9C4-F14EAFBA2FE3}"/>
                </a:ext>
              </a:extLst>
            </p:cNvPr>
            <p:cNvSpPr/>
            <p:nvPr/>
          </p:nvSpPr>
          <p:spPr bwMode="auto">
            <a:xfrm>
              <a:off x="3130959" y="1028745"/>
              <a:ext cx="6013041" cy="582925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83AF3ED-306E-694E-9525-6E98E32602CC}"/>
                </a:ext>
              </a:extLst>
            </p:cNvPr>
            <p:cNvSpPr/>
            <p:nvPr/>
          </p:nvSpPr>
          <p:spPr bwMode="auto">
            <a:xfrm>
              <a:off x="2410956" y="2839911"/>
              <a:ext cx="710121" cy="401808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2413B5F-22D5-DE46-8EC7-6D15FAEAA3DF}"/>
                </a:ext>
              </a:extLst>
            </p:cNvPr>
            <p:cNvSpPr/>
            <p:nvPr/>
          </p:nvSpPr>
          <p:spPr bwMode="auto">
            <a:xfrm>
              <a:off x="6429144" y="278365"/>
              <a:ext cx="2486256" cy="78843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0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A310-A271-A14F-81D7-B3660F1BE276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3. for each observation xi from the data, compute: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(in this case, the expected distribution function is standard normal so use the normal table)</a:t>
            </a: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83E9B-3D6F-5040-992A-8EEF7958C029}"/>
              </a:ext>
            </a:extLst>
          </p:cNvPr>
          <p:cNvSpPr/>
          <p:nvPr/>
        </p:nvSpPr>
        <p:spPr>
          <a:xfrm>
            <a:off x="1828800" y="3429000"/>
            <a:ext cx="579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0.01 0.02 0.03 0.04 0.05 0.06 0.07 0.08 0.09 0.10 0.11 0.12 0.13 0.14 0.15 0.16 0.17 0.18 0.19 0.20 0.21 0.22 0.23 0.24 0.25 0.26 0.27 0.28 0.29 0.30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0.31 0.32 0.33 0.34 0.35 0.36 0.37 0.38 0.39 0.40 0.41 0.42 0.43 0.44 0.45 0.46 0.47 0.48 0.49 0.50 0.51 0.52 0.53 0.54 0.55 0.56 0.57 0.58 0.59 0.60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0.61 0.62 0.63 0.64 0.65 0.66 0.67 0.68 0.69 0.70 0.71 0.72 0.73 0.74 0.75 0.76 0.77 0.78 0.79 0.80 0.81 0.82 0.83 0.84 0.85 0.86 0.87 0.88 0.89 0.90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0.91 0.92 0.93 0.94 0.95 0.96 0.97 0.98 0.99 1.00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B6FF-B624-5E43-A708-652B209B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49064"/>
            <a:ext cx="2743200" cy="46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5FFA6-D10B-764A-8F13-1FDEA84A4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8" r="80556"/>
          <a:stretch/>
        </p:blipFill>
        <p:spPr>
          <a:xfrm>
            <a:off x="1219200" y="4343400"/>
            <a:ext cx="533400" cy="43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7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FE3C-F3A0-9E4C-85D6-A6E0AA291D74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now we have two tables Fobs and </a:t>
            </a:r>
            <a:r>
              <a:rPr lang="en-US" b="0" dirty="0" err="1">
                <a:latin typeface="Arial" charset="0"/>
                <a:cs typeface="Arial" charset="0"/>
              </a:rPr>
              <a:t>Fexp</a:t>
            </a:r>
            <a:r>
              <a:rPr lang="en-US" b="0" dirty="0">
                <a:latin typeface="Arial" charset="0"/>
                <a:cs typeface="Arial" charset="0"/>
              </a:rPr>
              <a:t> …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4. lets compute the absolute difference between the two and find the highest value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6957E20-895C-884F-B08D-F0AA81A8ABE5}"/>
              </a:ext>
            </a:extLst>
          </p:cNvPr>
          <p:cNvSpPr/>
          <p:nvPr/>
        </p:nvSpPr>
        <p:spPr bwMode="auto">
          <a:xfrm rot="12320084">
            <a:off x="5573005" y="4064017"/>
            <a:ext cx="459248" cy="2181932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B01A8-68B2-EB4F-8C71-FC3AEAE61099}"/>
              </a:ext>
            </a:extLst>
          </p:cNvPr>
          <p:cNvSpPr/>
          <p:nvPr/>
        </p:nvSpPr>
        <p:spPr>
          <a:xfrm>
            <a:off x="1647624" y="5724559"/>
            <a:ext cx="5620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this is the D searched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D8873-9C62-C444-886D-57AC9A87AE0E}"/>
              </a:ext>
            </a:extLst>
          </p:cNvPr>
          <p:cNvSpPr/>
          <p:nvPr/>
        </p:nvSpPr>
        <p:spPr>
          <a:xfrm>
            <a:off x="1219200" y="2671166"/>
            <a:ext cx="670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0.01  0.02  0.01  0.01  0.02  0.02  0.02  0.03  0.04  0.04 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0.04  0.05  0.04  0.04  0.05  0.06  0.07  0.07  0.08  0.08 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0.09  0.06 -0.04 -0.05 -0.05 -0.04 -0.03 -0.04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-0.03 -0.04 -0.03 -0.02 -0.01  0.00  0.01  0.01  0.02  0.03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0.04  0.05  0.03  0.04  0.05  0.06  0.06  0.06  0.07  0.08 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0.09  0.10  0.11  0.12  0.11  0.12  0.12  0.13  0.13  0.11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0.12  0.12  0.13  0.14  0.15  0.16  0.17  0.18  0.19  0.19 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0.18  0.12  0.11  0.10  0.11  0.10  0.08  0.09  0.08  0.09 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0.09  0.09  0.10  0.10  0.10  0.11  0.11  0.12  0.13  0.11  </a:t>
            </a:r>
          </a:p>
          <a:p>
            <a:r>
              <a:rPr lang="en-GB" sz="1400" b="0" dirty="0">
                <a:solidFill>
                  <a:srgbClr val="000000"/>
                </a:solidFill>
                <a:latin typeface="Menlo" panose="020B0609030804020204" pitchFamily="49" charset="0"/>
              </a:rPr>
              <a:t> 0.06  0.06  0.04  0.05  0.06 -0.02 -0.03 -0.02 -0.01  0.00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5A63BE-4232-704D-BFB8-D9CF2C2306E5}"/>
              </a:ext>
            </a:extLst>
          </p:cNvPr>
          <p:cNvSpPr/>
          <p:nvPr/>
        </p:nvSpPr>
        <p:spPr bwMode="auto">
          <a:xfrm>
            <a:off x="6361553" y="3886200"/>
            <a:ext cx="801247" cy="457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59DAF6-1EA3-6D45-80B6-7C264F3F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24" y="5084835"/>
            <a:ext cx="3517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2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250687-6302-9045-8E74-B8F75484A47E}"/>
              </a:ext>
            </a:extLst>
          </p:cNvPr>
          <p:cNvSpPr txBox="1">
            <a:spLocks/>
          </p:cNvSpPr>
          <p:nvPr/>
        </p:nvSpPr>
        <p:spPr bwMode="auto">
          <a:xfrm>
            <a:off x="381000" y="533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we have calculated the maximum absolute distance between expected and observed distribution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518EC-8AD0-F841-A668-72EDD3B3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1828800"/>
            <a:ext cx="8623300" cy="429225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6DF120-6AD8-B748-8004-841D9D4938C8}"/>
              </a:ext>
            </a:extLst>
          </p:cNvPr>
          <p:cNvSpPr/>
          <p:nvPr/>
        </p:nvSpPr>
        <p:spPr bwMode="auto">
          <a:xfrm>
            <a:off x="5791200" y="2035368"/>
            <a:ext cx="342236" cy="1165031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12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170953-893E-5545-92D7-AFA3DAE11794}"/>
              </a:ext>
            </a:extLst>
          </p:cNvPr>
          <p:cNvSpPr/>
          <p:nvPr/>
        </p:nvSpPr>
        <p:spPr>
          <a:xfrm>
            <a:off x="533400" y="381000"/>
            <a:ext cx="807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0" dirty="0">
                <a:solidFill>
                  <a:srgbClr val="000000"/>
                </a:solidFill>
              </a:rPr>
              <a:t>5. at 95% level the critical value is approximately given by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pPr lvl="0"/>
            <a:r>
              <a:rPr lang="en-US" sz="2400" b="0" dirty="0">
                <a:solidFill>
                  <a:srgbClr val="000000"/>
                </a:solidFill>
              </a:rPr>
              <a:t>we have a sample size of n = 100 so </a:t>
            </a:r>
            <a:r>
              <a:rPr lang="en-US" sz="2400" b="0" dirty="0" err="1">
                <a:solidFill>
                  <a:srgbClr val="000000"/>
                </a:solidFill>
              </a:rPr>
              <a:t>Dcrit</a:t>
            </a:r>
            <a:r>
              <a:rPr lang="en-US" sz="2400" b="0" dirty="0">
                <a:solidFill>
                  <a:srgbClr val="000000"/>
                </a:solidFill>
              </a:rPr>
              <a:t> = 0.136</a:t>
            </a:r>
          </a:p>
          <a:p>
            <a:pPr lvl="0"/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and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endParaRPr lang="en-US" sz="2400" b="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6DF16-909C-F64A-A546-6ADF1F46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90" y="1368425"/>
            <a:ext cx="3838419" cy="15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86934-4353-014B-B2A0-66F2019D9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" r="4647" b="1316"/>
          <a:stretch/>
        </p:blipFill>
        <p:spPr>
          <a:xfrm>
            <a:off x="4876800" y="14068"/>
            <a:ext cx="4267200" cy="6890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728974-7C47-F540-8AA3-A0040924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3838419" cy="153035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42D09-F18A-AB46-AD72-3ABAC50E9763}"/>
              </a:ext>
            </a:extLst>
          </p:cNvPr>
          <p:cNvSpPr/>
          <p:nvPr/>
        </p:nvSpPr>
        <p:spPr bwMode="auto">
          <a:xfrm>
            <a:off x="6324600" y="6324600"/>
            <a:ext cx="609601" cy="6858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EDEC9C-0DF7-7946-ADE1-94DB6BDD9F7B}"/>
              </a:ext>
            </a:extLst>
          </p:cNvPr>
          <p:cNvSpPr txBox="1">
            <a:spLocks/>
          </p:cNvSpPr>
          <p:nvPr/>
        </p:nvSpPr>
        <p:spPr bwMode="auto">
          <a:xfrm>
            <a:off x="1172" y="3678197"/>
            <a:ext cx="9144000" cy="1803765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there is a plethora of </a:t>
            </a:r>
            <a:r>
              <a:rPr lang="en-US" sz="3600" dirty="0">
                <a:solidFill>
                  <a:srgbClr val="99CC00"/>
                </a:solidFill>
              </a:rPr>
              <a:t>tables / sampling distributions </a:t>
            </a:r>
            <a:r>
              <a:rPr lang="en-US" sz="3600" b="0" dirty="0">
                <a:solidFill>
                  <a:srgbClr val="FFFFFF"/>
                </a:solidFill>
              </a:rPr>
              <a:t>that are established and are the basis of all statistic tests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4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so 0.19 &gt; </a:t>
            </a:r>
            <a:r>
              <a:rPr lang="en-US" sz="2400" dirty="0">
                <a:solidFill>
                  <a:srgbClr val="99CC00"/>
                </a:solidFill>
              </a:rPr>
              <a:t>0.136</a:t>
            </a:r>
            <a:r>
              <a:rPr lang="en-US" sz="2400" b="0" dirty="0">
                <a:solidFill>
                  <a:srgbClr val="000000"/>
                </a:solidFill>
              </a:rPr>
              <a:t> so null hypothesis rejected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dirty="0">
                <a:solidFill>
                  <a:srgbClr val="99CC00"/>
                </a:solidFill>
              </a:rPr>
              <a:t>H0: the samples come from a normal distribution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r>
              <a:rPr lang="en-US" sz="2400" b="0" dirty="0"/>
              <a:t>conclusion: data </a:t>
            </a:r>
            <a:r>
              <a:rPr lang="en-US" sz="2400" dirty="0">
                <a:solidFill>
                  <a:srgbClr val="FF9900"/>
                </a:solidFill>
              </a:rPr>
              <a:t>not following </a:t>
            </a:r>
            <a:r>
              <a:rPr lang="en-US" sz="2400" b="0" dirty="0"/>
              <a:t>a normal distribution</a:t>
            </a:r>
          </a:p>
          <a:p>
            <a:endParaRPr lang="en-US" sz="2400" b="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99CC00"/>
              </a:solidFill>
            </a:endParaRPr>
          </a:p>
          <a:p>
            <a:r>
              <a:rPr lang="en-US" sz="2400" b="0" dirty="0">
                <a:solidFill>
                  <a:srgbClr val="99CC00"/>
                </a:solidFill>
              </a:rPr>
              <a:t>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FA364-254F-294B-B042-3965466C190C}"/>
              </a:ext>
            </a:extLst>
          </p:cNvPr>
          <p:cNvSpPr/>
          <p:nvPr/>
        </p:nvSpPr>
        <p:spPr>
          <a:xfrm>
            <a:off x="533400" y="12954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/>
              <a:t>what if </a:t>
            </a:r>
            <a:r>
              <a:rPr lang="en-US" sz="2400" b="0" dirty="0" err="1"/>
              <a:t>Dn</a:t>
            </a:r>
            <a:r>
              <a:rPr lang="en-US" sz="2400" b="0" dirty="0"/>
              <a:t> &lt; </a:t>
            </a:r>
            <a:r>
              <a:rPr lang="en-US" sz="2400" b="0" dirty="0" err="1"/>
              <a:t>Dcrit</a:t>
            </a:r>
            <a:r>
              <a:rPr lang="en-US" sz="2400" b="0" dirty="0"/>
              <a:t>?  </a:t>
            </a:r>
          </a:p>
          <a:p>
            <a:endParaRPr lang="en-US" sz="2400" b="0" dirty="0"/>
          </a:p>
          <a:p>
            <a:r>
              <a:rPr lang="en-US" sz="2400" b="0" dirty="0"/>
              <a:t>here is a tricky bit … remember lecture on hypothesis testing, we cannot prove that two things are equal so we are going to </a:t>
            </a:r>
            <a:r>
              <a:rPr lang="en-US" sz="2400" dirty="0">
                <a:solidFill>
                  <a:srgbClr val="99CC00"/>
                </a:solidFill>
              </a:rPr>
              <a:t>assume</a:t>
            </a:r>
            <a:r>
              <a:rPr lang="en-US" sz="2400" b="0" dirty="0"/>
              <a:t> that the normality is met</a:t>
            </a:r>
          </a:p>
          <a:p>
            <a:endParaRPr lang="en-US" sz="2400" b="0" dirty="0"/>
          </a:p>
          <a:p>
            <a:r>
              <a:rPr lang="en-US" sz="2400" b="0" dirty="0"/>
              <a:t>which is why we call this </a:t>
            </a:r>
            <a:r>
              <a:rPr lang="en-US" sz="2400" dirty="0">
                <a:solidFill>
                  <a:srgbClr val="99CC00"/>
                </a:solidFill>
              </a:rPr>
              <a:t>assumption of normality</a:t>
            </a:r>
          </a:p>
          <a:p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6127-0A46-5041-9734-3812A79C4B9A}"/>
              </a:ext>
            </a:extLst>
          </p:cNvPr>
          <p:cNvSpPr/>
          <p:nvPr/>
        </p:nvSpPr>
        <p:spPr>
          <a:xfrm>
            <a:off x="531223" y="57912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kolmogorov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smirnov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1857340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y &lt;-c(</a:t>
            </a:r>
            <a:r>
              <a:rPr lang="en-GB" sz="1000" b="0" dirty="0">
                <a:solidFill>
                  <a:srgbClr val="000000"/>
                </a:solidFill>
                <a:latin typeface="Courier" pitchFamily="2" charset="0"/>
              </a:rPr>
              <a:t>0.16,-0.68,-0.32,-0.85,0.89,-2.28,0.63,0.41,0.15,0.74,1.30,-0.13,0.80,-0.75,0.28,-1.00,0.14,-1.38,-0.04,-0.25,-0.17,1.29,0.47,-1.23,0.21,-0.04,0.07,-0.08,0.32,-0.17,0.13,-1.94,0.78,0.19,-0.12,-0.19,0.76,-1.48,-0.01,0.20,-1.97,-0.37,3.08,-0.40,0.80,0.01,1.32,-0.47,2.29,-0.26,-1.52,-0.06,-1.02,1.06,0.60,1.15,1.92,-0.06,-0.19,0.67,0.29,0.58,0.02,2.18,-0.04,-0.13,-0.79,-1.28,-1.41,-0.23,0.65,-0.26,-0.17,-1.53,-1.69,-1.60,0.09,-1.11,0.30,0.71,-0.88,-0.03,0.56,-3.68,2.40,0.62,0.52,-1.25,0.85,-0.09,-0.23,-1.16,0.22,-1.68,0.50,-0.35,-0.35,-0.33,-0.24,0.25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X &lt;-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(100)</a:t>
            </a:r>
          </a:p>
          <a:p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ks.test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X,y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Two-sample Kolmogorov-Smirnov test</a:t>
            </a:r>
          </a:p>
          <a:p>
            <a:br>
              <a:rPr lang="en-GB" sz="2000" b="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data:  X and y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D = 0.19, p-value = 0.05410262</a:t>
            </a:r>
          </a:p>
          <a:p>
            <a:r>
              <a:rPr lang="en-GB" sz="2000" b="0" dirty="0">
                <a:solidFill>
                  <a:srgbClr val="99CC00"/>
                </a:solidFill>
                <a:latin typeface="Courier" pitchFamily="2" charset="0"/>
              </a:rPr>
              <a:t>alternative hypothesis: two-sided</a:t>
            </a:r>
          </a:p>
          <a:p>
            <a:endParaRPr lang="en-GB" sz="2000" b="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#note that if you run the code you will have different D (because of the random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rnorm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generation) but likely that your </a:t>
            </a:r>
            <a:r>
              <a:rPr lang="en-GB" sz="2000" b="0" dirty="0" err="1">
                <a:solidFill>
                  <a:srgbClr val="000000"/>
                </a:solidFill>
                <a:latin typeface="Courier" pitchFamily="2" charset="0"/>
              </a:rPr>
              <a:t>pvalue</a:t>
            </a:r>
            <a:r>
              <a:rPr lang="en-GB" sz="2000" b="0" dirty="0">
                <a:solidFill>
                  <a:srgbClr val="000000"/>
                </a:solidFill>
                <a:latin typeface="Courier" pitchFamily="2" charset="0"/>
              </a:rPr>
              <a:t> will always be above 0.05</a:t>
            </a: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0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Kolmogorov-Smirnov works well with </a:t>
            </a:r>
            <a:r>
              <a:rPr lang="en-US" sz="2400" dirty="0">
                <a:solidFill>
                  <a:srgbClr val="99CC00"/>
                </a:solidFill>
              </a:rPr>
              <a:t>sample size &gt; 50 </a:t>
            </a:r>
            <a:r>
              <a:rPr lang="en-US" sz="2400" b="0" dirty="0">
                <a:solidFill>
                  <a:srgbClr val="000000"/>
                </a:solidFill>
              </a:rPr>
              <a:t>but when the sample is smaller Shapiro-Wilks works best 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2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7BC125-AC78-9249-B88E-2F8B83C33882}"/>
              </a:ext>
            </a:extLst>
          </p:cNvPr>
          <p:cNvSpPr/>
          <p:nvPr/>
        </p:nvSpPr>
        <p:spPr>
          <a:xfrm>
            <a:off x="-401509" y="222647"/>
            <a:ext cx="78486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3400" b="0" dirty="0"/>
              <a:t>Shapiro-Wilks test</a:t>
            </a:r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EA0EA727-246A-9D4B-BD77-0870E945F6EA}"/>
              </a:ext>
            </a:extLst>
          </p:cNvPr>
          <p:cNvGrpSpPr>
            <a:grpSpLocks/>
          </p:cNvGrpSpPr>
          <p:nvPr/>
        </p:nvGrpSpPr>
        <p:grpSpPr bwMode="auto">
          <a:xfrm>
            <a:off x="6511412" y="-76200"/>
            <a:ext cx="3089787" cy="1865532"/>
            <a:chOff x="5029200" y="990600"/>
            <a:chExt cx="4038600" cy="2438400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5C884CCD-177B-8043-B4A1-18C47C66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990600"/>
              <a:ext cx="2438400" cy="2438400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endParaRPr lang="en-US" sz="3000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20DDF04-43E2-6C47-8CD1-706CBA333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990600"/>
              <a:ext cx="4038600" cy="24384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rIns="0" bIns="0" anchor="ctr" anchorCtr="1"/>
            <a:lstStyle/>
            <a:p>
              <a:r>
                <a:rPr lang="en-US" sz="20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E327F-61C5-9E49-96F1-1D575D0FB478}"/>
              </a:ext>
            </a:extLst>
          </p:cNvPr>
          <p:cNvSpPr/>
          <p:nvPr/>
        </p:nvSpPr>
        <p:spPr>
          <a:xfrm>
            <a:off x="4150488" y="1648020"/>
            <a:ext cx="37440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x(i) is the </a:t>
            </a:r>
            <a:r>
              <a:rPr lang="en-US" sz="2400" dirty="0" err="1">
                <a:solidFill>
                  <a:srgbClr val="99CC00"/>
                </a:solidFill>
              </a:rPr>
              <a:t>ith</a:t>
            </a:r>
            <a:r>
              <a:rPr lang="en-US" sz="2400" dirty="0">
                <a:solidFill>
                  <a:srgbClr val="99CC00"/>
                </a:solidFill>
              </a:rPr>
              <a:t> order statistic 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8EEFE26-3580-6C40-B015-DF9934D3D6EB}"/>
              </a:ext>
            </a:extLst>
          </p:cNvPr>
          <p:cNvSpPr/>
          <p:nvPr/>
        </p:nvSpPr>
        <p:spPr bwMode="auto">
          <a:xfrm rot="693774">
            <a:off x="3272258" y="1935641"/>
            <a:ext cx="769139" cy="54762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193575-64EF-A247-BE06-C0B96CCB4A47}"/>
              </a:ext>
            </a:extLst>
          </p:cNvPr>
          <p:cNvGrpSpPr/>
          <p:nvPr/>
        </p:nvGrpSpPr>
        <p:grpSpPr>
          <a:xfrm>
            <a:off x="391107" y="3352800"/>
            <a:ext cx="5620152" cy="3349188"/>
            <a:chOff x="546961" y="2560353"/>
            <a:chExt cx="5620152" cy="334918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24FFEF-DEA7-8A43-9E4C-EFAC01B9848B}"/>
                </a:ext>
              </a:extLst>
            </p:cNvPr>
            <p:cNvSpPr/>
            <p:nvPr/>
          </p:nvSpPr>
          <p:spPr bwMode="auto">
            <a:xfrm rot="16951003">
              <a:off x="519349" y="2849695"/>
              <a:ext cx="2641550" cy="2062866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A2617F-DAF8-8647-B513-B069D2D729AD}"/>
                </a:ext>
              </a:extLst>
            </p:cNvPr>
            <p:cNvSpPr/>
            <p:nvPr/>
          </p:nvSpPr>
          <p:spPr>
            <a:xfrm>
              <a:off x="546961" y="5447876"/>
              <a:ext cx="56201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dirty="0"/>
                <a:t>can generate a </a:t>
              </a:r>
              <a:r>
                <a:rPr lang="en-US" sz="2400" dirty="0">
                  <a:solidFill>
                    <a:srgbClr val="99CC00"/>
                  </a:solidFill>
                </a:rPr>
                <a:t>p-value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25E67FE-1E3F-584F-B116-452916433C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9"/>
          <a:stretch/>
        </p:blipFill>
        <p:spPr>
          <a:xfrm>
            <a:off x="742447" y="2058135"/>
            <a:ext cx="3219953" cy="12507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44A557-E084-B24E-B440-7F8C51827A43}"/>
              </a:ext>
            </a:extLst>
          </p:cNvPr>
          <p:cNvGrpSpPr/>
          <p:nvPr/>
        </p:nvGrpSpPr>
        <p:grpSpPr>
          <a:xfrm>
            <a:off x="2362362" y="2722141"/>
            <a:ext cx="6286500" cy="3072145"/>
            <a:chOff x="2362362" y="2722141"/>
            <a:chExt cx="6286500" cy="30721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E1AD1A-B56C-C441-9096-99E5526B7545}"/>
                </a:ext>
              </a:extLst>
            </p:cNvPr>
            <p:cNvSpPr/>
            <p:nvPr/>
          </p:nvSpPr>
          <p:spPr>
            <a:xfrm>
              <a:off x="3522791" y="4316958"/>
              <a:ext cx="507988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99CC00"/>
                  </a:solidFill>
                </a:rPr>
                <a:t>m1, ..., </a:t>
              </a:r>
              <a:r>
                <a:rPr lang="en-US" dirty="0" err="1">
                  <a:solidFill>
                    <a:srgbClr val="99CC00"/>
                  </a:solidFill>
                </a:rPr>
                <a:t>mn</a:t>
              </a:r>
              <a:r>
                <a:rPr lang="en-US" dirty="0">
                  <a:solidFill>
                    <a:srgbClr val="99CC00"/>
                  </a:solidFill>
                </a:rPr>
                <a:t> </a:t>
              </a:r>
              <a:r>
                <a:rPr lang="en-US" b="0" dirty="0"/>
                <a:t>are the expected values of the order</a:t>
              </a:r>
            </a:p>
            <a:p>
              <a:r>
                <a:rPr lang="en-US" b="0" dirty="0"/>
                <a:t>statistics of independent and identically</a:t>
              </a:r>
            </a:p>
            <a:p>
              <a:r>
                <a:rPr lang="en-US" b="0" dirty="0"/>
                <a:t>distributed random variables sampled from the</a:t>
              </a:r>
            </a:p>
            <a:p>
              <a:r>
                <a:rPr lang="en-US" b="0" dirty="0"/>
                <a:t>standard normal distribution, and </a:t>
              </a:r>
              <a:r>
                <a:rPr lang="en-US" dirty="0">
                  <a:solidFill>
                    <a:srgbClr val="99CC00"/>
                  </a:solidFill>
                </a:rPr>
                <a:t>V </a:t>
              </a:r>
              <a:r>
                <a:rPr lang="en-US" b="0" dirty="0"/>
                <a:t>is the</a:t>
              </a:r>
            </a:p>
            <a:p>
              <a:r>
                <a:rPr lang="en-US" b="0" dirty="0"/>
                <a:t>covariance matrix of those order statistics.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412B7A-67E5-A047-9548-503F506B8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2362" y="3452506"/>
              <a:ext cx="6286500" cy="685800"/>
            </a:xfrm>
            <a:prstGeom prst="rect">
              <a:avLst/>
            </a:prstGeom>
          </p:spPr>
        </p:pic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D86993A-AA1C-0C4E-AE27-0396ED37E0BA}"/>
                </a:ext>
              </a:extLst>
            </p:cNvPr>
            <p:cNvSpPr/>
            <p:nvPr/>
          </p:nvSpPr>
          <p:spPr bwMode="auto">
            <a:xfrm rot="1427686" flipH="1">
              <a:off x="2845735" y="2722141"/>
              <a:ext cx="663925" cy="756801"/>
            </a:xfrm>
            <a:custGeom>
              <a:avLst/>
              <a:gdLst>
                <a:gd name="connsiteX0" fmla="*/ 0 w 736979"/>
                <a:gd name="connsiteY0" fmla="*/ 516397 h 516397"/>
                <a:gd name="connsiteX1" fmla="*/ 423081 w 736979"/>
                <a:gd name="connsiteY1" fmla="*/ 66021 h 516397"/>
                <a:gd name="connsiteX2" fmla="*/ 736979 w 736979"/>
                <a:gd name="connsiteY2" fmla="*/ 11430 h 51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979" h="516397">
                  <a:moveTo>
                    <a:pt x="0" y="516397"/>
                  </a:moveTo>
                  <a:cubicBezTo>
                    <a:pt x="150125" y="333289"/>
                    <a:pt x="300251" y="150182"/>
                    <a:pt x="423081" y="66021"/>
                  </a:cubicBezTo>
                  <a:cubicBezTo>
                    <a:pt x="545911" y="-18140"/>
                    <a:pt x="641445" y="-3355"/>
                    <a:pt x="736979" y="11430"/>
                  </a:cubicBezTo>
                </a:path>
              </a:pathLst>
            </a:cu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57437C-EB6F-A846-A08F-521069DDB1F9}"/>
              </a:ext>
            </a:extLst>
          </p:cNvPr>
          <p:cNvSpPr/>
          <p:nvPr/>
        </p:nvSpPr>
        <p:spPr>
          <a:xfrm>
            <a:off x="4321320" y="2733445"/>
            <a:ext cx="4822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9CC00"/>
                </a:solidFill>
              </a:rPr>
              <a:t>SS (sum of squared difference)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911BCCB-D8C9-3248-89F7-0BBF9BF1E223}"/>
              </a:ext>
            </a:extLst>
          </p:cNvPr>
          <p:cNvSpPr/>
          <p:nvPr/>
        </p:nvSpPr>
        <p:spPr bwMode="auto">
          <a:xfrm rot="693774" flipH="1" flipV="1">
            <a:off x="3912058" y="3020015"/>
            <a:ext cx="496913" cy="156359"/>
          </a:xfrm>
          <a:custGeom>
            <a:avLst/>
            <a:gdLst>
              <a:gd name="connsiteX0" fmla="*/ 0 w 736979"/>
              <a:gd name="connsiteY0" fmla="*/ 516397 h 516397"/>
              <a:gd name="connsiteX1" fmla="*/ 423081 w 736979"/>
              <a:gd name="connsiteY1" fmla="*/ 66021 h 516397"/>
              <a:gd name="connsiteX2" fmla="*/ 736979 w 736979"/>
              <a:gd name="connsiteY2" fmla="*/ 11430 h 516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979" h="516397">
                <a:moveTo>
                  <a:pt x="0" y="516397"/>
                </a:moveTo>
                <a:cubicBezTo>
                  <a:pt x="150125" y="333289"/>
                  <a:pt x="300251" y="150182"/>
                  <a:pt x="423081" y="66021"/>
                </a:cubicBezTo>
                <a:cubicBezTo>
                  <a:pt x="545911" y="-18140"/>
                  <a:pt x="641445" y="-3355"/>
                  <a:pt x="736979" y="1143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A0A38173-B5A9-F042-A03C-FF77DD0CD203}"/>
              </a:ext>
            </a:extLst>
          </p:cNvPr>
          <p:cNvSpPr/>
          <p:nvPr/>
        </p:nvSpPr>
        <p:spPr bwMode="auto">
          <a:xfrm>
            <a:off x="-235131" y="-130629"/>
            <a:ext cx="9379131" cy="7053943"/>
          </a:xfrm>
          <a:custGeom>
            <a:avLst/>
            <a:gdLst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2560320 w 9379131"/>
              <a:gd name="connsiteY2" fmla="*/ 6844938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3004457 w 9379131"/>
              <a:gd name="connsiteY5" fmla="*/ 3161212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5930537 w 9379131"/>
              <a:gd name="connsiteY6" fmla="*/ 3135086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2429691 w 9379131"/>
              <a:gd name="connsiteY3" fmla="*/ 39449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538651 w 9379131"/>
              <a:gd name="connsiteY2" fmla="*/ 4441372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844937 w 9379131"/>
              <a:gd name="connsiteY6" fmla="*/ 2325189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74674 w 9379131"/>
              <a:gd name="connsiteY6" fmla="*/ 2272938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799909 w 9379131"/>
              <a:gd name="connsiteY3" fmla="*/ 3866606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2795451 w 9379131"/>
              <a:gd name="connsiteY4" fmla="*/ 3474720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075612 w 9379131"/>
              <a:gd name="connsiteY5" fmla="*/ 1724298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  <a:gd name="connsiteX0" fmla="*/ 0 w 9379131"/>
              <a:gd name="connsiteY0" fmla="*/ 78378 h 7053943"/>
              <a:gd name="connsiteX1" fmla="*/ 104502 w 9379131"/>
              <a:gd name="connsiteY1" fmla="*/ 7053943 h 7053943"/>
              <a:gd name="connsiteX2" fmla="*/ 5799908 w 9379131"/>
              <a:gd name="connsiteY2" fmla="*/ 6688184 h 7053943"/>
              <a:gd name="connsiteX3" fmla="*/ 5982789 w 9379131"/>
              <a:gd name="connsiteY3" fmla="*/ 3030583 h 7053943"/>
              <a:gd name="connsiteX4" fmla="*/ 4049485 w 9379131"/>
              <a:gd name="connsiteY4" fmla="*/ 2952206 h 7053943"/>
              <a:gd name="connsiteX5" fmla="*/ 4101737 w 9379131"/>
              <a:gd name="connsiteY5" fmla="*/ 1985555 h 7053943"/>
              <a:gd name="connsiteX6" fmla="*/ 6322423 w 9379131"/>
              <a:gd name="connsiteY6" fmla="*/ 2978333 h 7053943"/>
              <a:gd name="connsiteX7" fmla="*/ 6061165 w 9379131"/>
              <a:gd name="connsiteY7" fmla="*/ 6714309 h 7053943"/>
              <a:gd name="connsiteX8" fmla="*/ 9379131 w 9379131"/>
              <a:gd name="connsiteY8" fmla="*/ 6688183 h 7053943"/>
              <a:gd name="connsiteX9" fmla="*/ 9353005 w 9379131"/>
              <a:gd name="connsiteY9" fmla="*/ 0 h 7053943"/>
              <a:gd name="connsiteX10" fmla="*/ 0 w 9379131"/>
              <a:gd name="connsiteY10" fmla="*/ 78378 h 70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9131" h="7053943">
                <a:moveTo>
                  <a:pt x="0" y="78378"/>
                </a:moveTo>
                <a:lnTo>
                  <a:pt x="104502" y="7053943"/>
                </a:lnTo>
                <a:lnTo>
                  <a:pt x="5799908" y="6688184"/>
                </a:lnTo>
                <a:cubicBezTo>
                  <a:pt x="5799908" y="5747658"/>
                  <a:pt x="5982789" y="3971109"/>
                  <a:pt x="5982789" y="3030583"/>
                </a:cubicBezTo>
                <a:lnTo>
                  <a:pt x="4049485" y="2952206"/>
                </a:lnTo>
                <a:lnTo>
                  <a:pt x="4101737" y="1985555"/>
                </a:lnTo>
                <a:cubicBezTo>
                  <a:pt x="4868091" y="2168435"/>
                  <a:pt x="6992983" y="1959430"/>
                  <a:pt x="6322423" y="2978333"/>
                </a:cubicBezTo>
                <a:cubicBezTo>
                  <a:pt x="6000206" y="3988526"/>
                  <a:pt x="6148251" y="5468984"/>
                  <a:pt x="6061165" y="6714309"/>
                </a:cubicBezTo>
                <a:lnTo>
                  <a:pt x="9379131" y="6688183"/>
                </a:lnTo>
                <a:lnTo>
                  <a:pt x="9353005" y="0"/>
                </a:lnTo>
                <a:lnTo>
                  <a:pt x="0" y="78378"/>
                </a:lnTo>
                <a:close/>
              </a:path>
            </a:pathLst>
          </a:custGeom>
          <a:solidFill>
            <a:schemeClr val="bg1">
              <a:alpha val="8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1033B9B-C14C-7B4D-8F1F-AA996325721C}"/>
              </a:ext>
            </a:extLst>
          </p:cNvPr>
          <p:cNvSpPr/>
          <p:nvPr/>
        </p:nvSpPr>
        <p:spPr bwMode="auto">
          <a:xfrm>
            <a:off x="3723735" y="2035369"/>
            <a:ext cx="2409701" cy="702118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71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more beefy but let’s go steps by steps …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36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E4C30-7F9D-FB49-881D-EECD59F89718}"/>
              </a:ext>
            </a:extLst>
          </p:cNvPr>
          <p:cNvSpPr/>
          <p:nvPr/>
        </p:nvSpPr>
        <p:spPr>
          <a:xfrm>
            <a:off x="762000" y="7620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3.83	3.16	4.70	3.97	2.03	2.87	3.65	5.09 </a:t>
            </a:r>
            <a:endParaRPr lang="en-GB" sz="2400" dirty="0">
              <a:effectLst/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F920-DD5E-B547-9CF6-C90493DD950D}"/>
              </a:ext>
            </a:extLst>
          </p:cNvPr>
          <p:cNvSpPr txBox="1">
            <a:spLocks/>
          </p:cNvSpPr>
          <p:nvPr/>
        </p:nvSpPr>
        <p:spPr bwMode="auto">
          <a:xfrm>
            <a:off x="381000" y="1828800"/>
            <a:ext cx="8153400" cy="9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does the following sample comes from a normality distributed population?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33488F-4AB0-2D4D-B01D-FA47A338DDF4}"/>
              </a:ext>
            </a:extLst>
          </p:cNvPr>
          <p:cNvGrpSpPr/>
          <p:nvPr/>
        </p:nvGrpSpPr>
        <p:grpSpPr>
          <a:xfrm>
            <a:off x="381000" y="3159649"/>
            <a:ext cx="9601200" cy="1147465"/>
            <a:chOff x="381000" y="3159649"/>
            <a:chExt cx="9601200" cy="114746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E4853562-A317-D944-90A0-9D1B19A229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3159649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1. order the data: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2C5FB3-B73F-D241-85C7-C41B40ECA54C}"/>
                </a:ext>
              </a:extLst>
            </p:cNvPr>
            <p:cNvSpPr/>
            <p:nvPr/>
          </p:nvSpPr>
          <p:spPr>
            <a:xfrm>
              <a:off x="762000" y="380553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FDE1DF-9FC1-3940-AEB9-8096D749CE67}"/>
              </a:ext>
            </a:extLst>
          </p:cNvPr>
          <p:cNvSpPr txBox="1">
            <a:spLocks/>
          </p:cNvSpPr>
          <p:nvPr/>
        </p:nvSpPr>
        <p:spPr bwMode="auto">
          <a:xfrm>
            <a:off x="390525" y="4602565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2. divide them in two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F7C225-1C46-2046-943F-AB2B7F047CFE}"/>
              </a:ext>
            </a:extLst>
          </p:cNvPr>
          <p:cNvGrpSpPr/>
          <p:nvPr/>
        </p:nvGrpSpPr>
        <p:grpSpPr>
          <a:xfrm>
            <a:off x="390525" y="4096239"/>
            <a:ext cx="9220200" cy="1932011"/>
            <a:chOff x="390525" y="4096239"/>
            <a:chExt cx="9220200" cy="19320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2DEEE-6DD9-8C41-A38F-9C3E5D579C94}"/>
                </a:ext>
              </a:extLst>
            </p:cNvPr>
            <p:cNvSpPr/>
            <p:nvPr/>
          </p:nvSpPr>
          <p:spPr>
            <a:xfrm>
              <a:off x="390525" y="5566585"/>
              <a:ext cx="92202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/>
                <a:t>2.03	2.87	3.16	3.65		3.83	3.97	4.70	</a:t>
              </a:r>
              <a:r>
                <a:rPr lang="en-GB" sz="2400" dirty="0">
                  <a:latin typeface="Helvetica" pitchFamily="2" charset="0"/>
                </a:rPr>
                <a:t>5.09 </a:t>
              </a:r>
              <a:r>
                <a:rPr lang="en-GB" sz="2400" dirty="0"/>
                <a:t> 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79D9B5-3C41-1243-99A1-65F63EF840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6200" y="4096239"/>
              <a:ext cx="457200" cy="17011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81C304-9B86-EA42-B5B8-EDDAD9EEAF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43400" y="4129911"/>
              <a:ext cx="571500" cy="16675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3790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B46D0-0658-1043-A7DF-1903732412CC}"/>
              </a:ext>
            </a:extLst>
          </p:cNvPr>
          <p:cNvSpPr/>
          <p:nvPr/>
        </p:nvSpPr>
        <p:spPr>
          <a:xfrm>
            <a:off x="381000" y="3810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2.03	2.87	3.16	3.65		3.83	3.97	4.70	</a:t>
            </a:r>
            <a:r>
              <a:rPr lang="en-GB" sz="2400" dirty="0">
                <a:latin typeface="Helvetica" pitchFamily="2" charset="0"/>
              </a:rPr>
              <a:t>5.09 </a:t>
            </a:r>
            <a:r>
              <a:rPr lang="en-GB" sz="2400" dirty="0"/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0E77A4-3C32-004A-916F-359E4A3ED44E}"/>
              </a:ext>
            </a:extLst>
          </p:cNvPr>
          <p:cNvGrpSpPr/>
          <p:nvPr/>
        </p:nvGrpSpPr>
        <p:grpSpPr>
          <a:xfrm>
            <a:off x="371061" y="765331"/>
            <a:ext cx="8153400" cy="3077962"/>
            <a:chOff x="371061" y="765331"/>
            <a:chExt cx="8153400" cy="3077962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BA626F5B-8716-554E-99C4-BAA8EFAF3A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1061" y="1371600"/>
              <a:ext cx="8153400" cy="1147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sz="2400">
                  <a:solidFill>
                    <a:srgbClr val="40404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0" dirty="0">
                  <a:latin typeface="Arial" charset="0"/>
                  <a:cs typeface="Arial" charset="0"/>
                </a:rPr>
                <a:t>3. compute di the differences between both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5A260DB-7A32-804F-B07A-E9F2F51AE68D}"/>
                </a:ext>
              </a:extLst>
            </p:cNvPr>
            <p:cNvSpPr/>
            <p:nvPr/>
          </p:nvSpPr>
          <p:spPr bwMode="auto">
            <a:xfrm>
              <a:off x="2514600" y="810336"/>
              <a:ext cx="3581400" cy="75236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9EEB824-EE6B-1B46-8CE7-4A5B4FFBFFB7}"/>
                </a:ext>
              </a:extLst>
            </p:cNvPr>
            <p:cNvSpPr/>
            <p:nvPr/>
          </p:nvSpPr>
          <p:spPr bwMode="auto">
            <a:xfrm>
              <a:off x="1676400" y="765331"/>
              <a:ext cx="5715000" cy="302167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B4F42D9-5A4A-C24F-B2A4-72B2CF1896CC}"/>
                </a:ext>
              </a:extLst>
            </p:cNvPr>
            <p:cNvSpPr/>
            <p:nvPr/>
          </p:nvSpPr>
          <p:spPr bwMode="auto">
            <a:xfrm>
              <a:off x="864704" y="914400"/>
              <a:ext cx="7517296" cy="380157"/>
            </a:xfrm>
            <a:custGeom>
              <a:avLst/>
              <a:gdLst>
                <a:gd name="connsiteX0" fmla="*/ 4591878 w 4591878"/>
                <a:gd name="connsiteY0" fmla="*/ 0 h 258696"/>
                <a:gd name="connsiteX1" fmla="*/ 1590261 w 4591878"/>
                <a:gd name="connsiteY1" fmla="*/ 258418 h 258696"/>
                <a:gd name="connsiteX2" fmla="*/ 0 w 4591878"/>
                <a:gd name="connsiteY2" fmla="*/ 39757 h 25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1878" h="258696">
                  <a:moveTo>
                    <a:pt x="4591878" y="0"/>
                  </a:moveTo>
                  <a:cubicBezTo>
                    <a:pt x="3473726" y="125896"/>
                    <a:pt x="2355574" y="251792"/>
                    <a:pt x="1590261" y="258418"/>
                  </a:cubicBezTo>
                  <a:cubicBezTo>
                    <a:pt x="824948" y="265044"/>
                    <a:pt x="412474" y="152400"/>
                    <a:pt x="0" y="39757"/>
                  </a:cubicBezTo>
                </a:path>
              </a:pathLst>
            </a:custGeom>
            <a:noFill/>
            <a:ln w="9525" cap="flat" cmpd="sng" algn="ctr">
              <a:solidFill>
                <a:srgbClr val="99CC00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B314B8-52CB-7B41-8AA8-92F308C5DBC2}"/>
                </a:ext>
              </a:extLst>
            </p:cNvPr>
            <p:cNvSpPr/>
            <p:nvPr/>
          </p:nvSpPr>
          <p:spPr>
            <a:xfrm>
              <a:off x="3972339" y="1904301"/>
              <a:ext cx="114300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b="0" dirty="0"/>
                <a:t>3.06	</a:t>
              </a:r>
            </a:p>
            <a:p>
              <a:r>
                <a:rPr lang="en-GB" sz="2400" b="0" dirty="0">
                  <a:latin typeface="Helvetica" pitchFamily="2" charset="0"/>
                </a:rPr>
                <a:t>1.83</a:t>
              </a:r>
            </a:p>
            <a:p>
              <a:r>
                <a:rPr lang="en-GB" sz="2400" b="0" dirty="0">
                  <a:latin typeface="Helvetica" pitchFamily="2" charset="0"/>
                </a:rPr>
                <a:t>0.81</a:t>
              </a:r>
            </a:p>
            <a:p>
              <a:r>
                <a:rPr lang="en-GB" sz="2400" b="0" dirty="0">
                  <a:latin typeface="Helvetica" pitchFamily="2" charset="0"/>
                </a:rPr>
                <a:t>0.18</a:t>
              </a:r>
            </a:p>
            <a:p>
              <a:r>
                <a:rPr lang="en-GB" sz="2400" b="0" dirty="0">
                  <a:latin typeface="Helvetica" pitchFamily="2" charset="0"/>
                </a:rPr>
                <a:t> </a:t>
              </a:r>
              <a:r>
                <a:rPr lang="en-GB" sz="2400" b="0" dirty="0"/>
                <a:t> 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74849F-2F18-034B-805E-32E85E0E9717}"/>
              </a:ext>
            </a:extLst>
          </p:cNvPr>
          <p:cNvSpPr txBox="1">
            <a:spLocks/>
          </p:cNvSpPr>
          <p:nvPr/>
        </p:nvSpPr>
        <p:spPr bwMode="auto">
          <a:xfrm>
            <a:off x="394252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4. multiply each of these by </a:t>
            </a:r>
            <a:r>
              <a:rPr lang="en-US" b="0" dirty="0" err="1">
                <a:latin typeface="Arial" charset="0"/>
                <a:cs typeface="Arial" charset="0"/>
              </a:rPr>
              <a:t>ai</a:t>
            </a:r>
            <a:endParaRPr lang="en-US" b="0" dirty="0">
              <a:latin typeface="Arial" charset="0"/>
              <a:cs typeface="Arial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750FE8C-C095-0543-B249-7B589F53EC17}"/>
              </a:ext>
            </a:extLst>
          </p:cNvPr>
          <p:cNvSpPr/>
          <p:nvPr/>
        </p:nvSpPr>
        <p:spPr bwMode="auto">
          <a:xfrm>
            <a:off x="3941535" y="602106"/>
            <a:ext cx="1011465" cy="120318"/>
          </a:xfrm>
          <a:custGeom>
            <a:avLst/>
            <a:gdLst>
              <a:gd name="connsiteX0" fmla="*/ 4591878 w 4591878"/>
              <a:gd name="connsiteY0" fmla="*/ 0 h 258696"/>
              <a:gd name="connsiteX1" fmla="*/ 1590261 w 4591878"/>
              <a:gd name="connsiteY1" fmla="*/ 258418 h 258696"/>
              <a:gd name="connsiteX2" fmla="*/ 0 w 4591878"/>
              <a:gd name="connsiteY2" fmla="*/ 39757 h 25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878" h="258696">
                <a:moveTo>
                  <a:pt x="4591878" y="0"/>
                </a:moveTo>
                <a:cubicBezTo>
                  <a:pt x="3473726" y="125896"/>
                  <a:pt x="2355574" y="251792"/>
                  <a:pt x="1590261" y="258418"/>
                </a:cubicBezTo>
                <a:cubicBezTo>
                  <a:pt x="824948" y="265044"/>
                  <a:pt x="412474" y="152400"/>
                  <a:pt x="0" y="39757"/>
                </a:cubicBezTo>
              </a:path>
            </a:pathLst>
          </a:custGeom>
          <a:noFill/>
          <a:ln w="9525" cap="flat" cmpd="sng" algn="ctr">
            <a:solidFill>
              <a:srgbClr val="99CC00"/>
            </a:solidFill>
            <a:prstDash val="sysDash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E4B456-5AAD-1947-8EA1-EFF4A4D6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" y="1137166"/>
            <a:ext cx="8140700" cy="165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1EF026-D4FD-D040-9DB9-FE25EC21CAB7}"/>
              </a:ext>
            </a:extLst>
          </p:cNvPr>
          <p:cNvSpPr/>
          <p:nvPr/>
        </p:nvSpPr>
        <p:spPr>
          <a:xfrm>
            <a:off x="8157265" y="26035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…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C62DB4-427C-C94C-BDF0-55909C3FCE7A}"/>
              </a:ext>
            </a:extLst>
          </p:cNvPr>
          <p:cNvSpPr/>
          <p:nvPr/>
        </p:nvSpPr>
        <p:spPr>
          <a:xfrm>
            <a:off x="402246" y="490835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good new we have </a:t>
            </a:r>
            <a:r>
              <a:rPr lang="en-US" sz="2400" b="0" dirty="0" err="1">
                <a:solidFill>
                  <a:srgbClr val="000000"/>
                </a:solidFill>
              </a:rPr>
              <a:t>shapiro-wilk</a:t>
            </a:r>
            <a:r>
              <a:rPr lang="en-US" sz="2400" b="0" dirty="0">
                <a:solidFill>
                  <a:srgbClr val="000000"/>
                </a:solidFill>
              </a:rPr>
              <a:t> table</a:t>
            </a:r>
            <a:endParaRPr lang="en-US" sz="2400" dirty="0">
              <a:solidFill>
                <a:srgbClr val="99CC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27FD8F-D1D4-144E-8BD2-E7A86804205B}"/>
              </a:ext>
            </a:extLst>
          </p:cNvPr>
          <p:cNvSpPr/>
          <p:nvPr/>
        </p:nvSpPr>
        <p:spPr>
          <a:xfrm>
            <a:off x="21167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3.06	</a:t>
            </a:r>
          </a:p>
          <a:p>
            <a:r>
              <a:rPr lang="en-GB" sz="2400" b="0" dirty="0">
                <a:latin typeface="Helvetica" pitchFamily="2" charset="0"/>
              </a:rPr>
              <a:t>1.83</a:t>
            </a:r>
          </a:p>
          <a:p>
            <a:r>
              <a:rPr lang="en-GB" sz="2400" b="0" dirty="0">
                <a:latin typeface="Helvetica" pitchFamily="2" charset="0"/>
              </a:rPr>
              <a:t>0.81</a:t>
            </a:r>
          </a:p>
          <a:p>
            <a:r>
              <a:rPr lang="en-GB" sz="2400" b="0" dirty="0">
                <a:latin typeface="Helvetica" pitchFamily="2" charset="0"/>
              </a:rPr>
              <a:t>0.18</a:t>
            </a:r>
          </a:p>
          <a:p>
            <a:r>
              <a:rPr lang="en-GB" sz="2400" b="0" dirty="0">
                <a:latin typeface="Helvetica" pitchFamily="2" charset="0"/>
              </a:rPr>
              <a:t> </a:t>
            </a:r>
            <a:r>
              <a:rPr lang="en-GB" sz="2400" b="0" dirty="0"/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A276B3-3864-C340-AD7E-752E86376E96}"/>
              </a:ext>
            </a:extLst>
          </p:cNvPr>
          <p:cNvSpPr/>
          <p:nvPr/>
        </p:nvSpPr>
        <p:spPr>
          <a:xfrm>
            <a:off x="3564546" y="3668405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0.6052</a:t>
            </a:r>
          </a:p>
          <a:p>
            <a:pPr fontAlgn="t"/>
            <a:r>
              <a:rPr lang="en-GB" sz="2400" b="0" dirty="0"/>
              <a:t>0.3164</a:t>
            </a:r>
          </a:p>
          <a:p>
            <a:pPr fontAlgn="t"/>
            <a:r>
              <a:rPr lang="en-GB" sz="2400" b="0" dirty="0"/>
              <a:t>0.1743</a:t>
            </a:r>
          </a:p>
          <a:p>
            <a:pPr fontAlgn="t"/>
            <a:r>
              <a:rPr lang="en-GB" sz="2400" b="0" dirty="0"/>
              <a:t>0.0561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F6047-41F8-BB4E-8E32-F09AB4516103}"/>
              </a:ext>
            </a:extLst>
          </p:cNvPr>
          <p:cNvSpPr/>
          <p:nvPr/>
        </p:nvSpPr>
        <p:spPr>
          <a:xfrm>
            <a:off x="3869346" y="3124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 err="1"/>
              <a:t>ai</a:t>
            </a:r>
            <a:endParaRPr lang="en-GB" sz="2400" b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F88B7F-792D-B441-887A-6991773510B2}"/>
              </a:ext>
            </a:extLst>
          </p:cNvPr>
          <p:cNvSpPr/>
          <p:nvPr/>
        </p:nvSpPr>
        <p:spPr>
          <a:xfrm>
            <a:off x="3107346" y="3750175"/>
            <a:ext cx="114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  <a:p>
            <a:pPr fontAlgn="t"/>
            <a:r>
              <a:rPr lang="en-GB" sz="2400" b="0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B81AC-40BE-D44F-A274-D9F2153A21E0}"/>
              </a:ext>
            </a:extLst>
          </p:cNvPr>
          <p:cNvSpPr/>
          <p:nvPr/>
        </p:nvSpPr>
        <p:spPr>
          <a:xfrm>
            <a:off x="5317146" y="3656682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1.851912</a:t>
            </a:r>
          </a:p>
          <a:p>
            <a:pPr fontAlgn="t"/>
            <a:r>
              <a:rPr lang="en-GB" sz="2400" b="0" dirty="0"/>
              <a:t>0.579012</a:t>
            </a:r>
          </a:p>
          <a:p>
            <a:pPr fontAlgn="t"/>
            <a:r>
              <a:rPr lang="en-GB" sz="2400" b="0" dirty="0"/>
              <a:t>0.141183</a:t>
            </a:r>
          </a:p>
          <a:p>
            <a:pPr fontAlgn="t"/>
            <a:r>
              <a:rPr lang="en-GB" sz="2400" b="0" dirty="0"/>
              <a:t>0.010098</a:t>
            </a:r>
          </a:p>
          <a:p>
            <a:r>
              <a:rPr lang="en-GB" sz="2400" dirty="0">
                <a:latin typeface="Helvetica" pitchFamily="2" charset="0"/>
              </a:rPr>
              <a:t> </a:t>
            </a:r>
            <a:r>
              <a:rPr lang="en-GB" sz="2400" dirty="0"/>
              <a:t>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967FC9-619C-024E-8704-97F7172C4752}"/>
              </a:ext>
            </a:extLst>
          </p:cNvPr>
          <p:cNvSpPr/>
          <p:nvPr/>
        </p:nvSpPr>
        <p:spPr>
          <a:xfrm>
            <a:off x="4760886" y="3645094"/>
            <a:ext cx="114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r>
              <a:rPr lang="en-GB" sz="2400" b="0" dirty="0"/>
              <a:t>=</a:t>
            </a:r>
          </a:p>
          <a:p>
            <a:pPr fontAlgn="t"/>
            <a:endParaRPr lang="en-GB" sz="24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2AF855-9799-6A43-8AE0-5E88F5E12354}"/>
              </a:ext>
            </a:extLst>
          </p:cNvPr>
          <p:cNvSpPr/>
          <p:nvPr/>
        </p:nvSpPr>
        <p:spPr>
          <a:xfrm>
            <a:off x="4760886" y="5633497"/>
            <a:ext cx="251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400" b="0" dirty="0"/>
              <a:t>total: </a:t>
            </a:r>
            <a:r>
              <a:rPr lang="en-GB" sz="2400" dirty="0"/>
              <a:t>2.582205</a:t>
            </a:r>
            <a:endParaRPr lang="en-GB" sz="2400" dirty="0">
              <a:latin typeface="Arial" panose="020B0604020202020204" pitchFamily="34" charset="0"/>
            </a:endParaRPr>
          </a:p>
          <a:p>
            <a:pPr fontAlgn="t"/>
            <a:endParaRPr lang="en-GB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03D83B-3CCA-1049-8D20-81367DC53C2E}"/>
              </a:ext>
            </a:extLst>
          </p:cNvPr>
          <p:cNvCxnSpPr>
            <a:cxnSpLocks/>
          </p:cNvCxnSpPr>
          <p:nvPr/>
        </p:nvCxnSpPr>
        <p:spPr bwMode="auto">
          <a:xfrm>
            <a:off x="6018186" y="5245294"/>
            <a:ext cx="0" cy="2642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4F1FD-21E7-514C-AE83-7038F2A1AA9D}"/>
              </a:ext>
            </a:extLst>
          </p:cNvPr>
          <p:cNvSpPr/>
          <p:nvPr/>
        </p:nvSpPr>
        <p:spPr>
          <a:xfrm>
            <a:off x="2307246" y="3195017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/>
              <a:t>di</a:t>
            </a:r>
          </a:p>
        </p:txBody>
      </p:sp>
    </p:spTree>
    <p:extLst>
      <p:ext uri="{BB962C8B-B14F-4D97-AF65-F5344CB8AC3E}">
        <p14:creationId xmlns:p14="http://schemas.microsoft.com/office/powerpoint/2010/main" val="186320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13F7D4-697A-AF44-A592-406AD846F8FD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5. Divide it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  <a:p>
            <a:endParaRPr lang="en-US" b="0" dirty="0">
              <a:latin typeface="Arial" charset="0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1A492-E65B-CF4F-A951-154987EB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8229600" cy="1524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8B356E-312D-D743-B1CA-22DD6B7C99E8}"/>
              </a:ext>
            </a:extLst>
          </p:cNvPr>
          <p:cNvSpPr txBox="1">
            <a:spLocks/>
          </p:cNvSpPr>
          <p:nvPr/>
        </p:nvSpPr>
        <p:spPr bwMode="auto">
          <a:xfrm>
            <a:off x="381000" y="38862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charset="0"/>
                <a:cs typeface="Arial" charset="0"/>
              </a:rPr>
              <a:t>6. from the reference table of W (another table yeah!),</a:t>
            </a:r>
          </a:p>
          <a:p>
            <a:r>
              <a:rPr lang="en-US" b="0" dirty="0" err="1">
                <a:latin typeface="Arial" charset="0"/>
                <a:cs typeface="Arial" charset="0"/>
              </a:rPr>
              <a:t>Wcrit</a:t>
            </a:r>
            <a:r>
              <a:rPr lang="en-US" b="0" dirty="0">
                <a:latin typeface="Arial" charset="0"/>
                <a:cs typeface="Arial" charset="0"/>
              </a:rPr>
              <a:t>(n=8 at 0.05)=0.818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and 0.983&gt;</a:t>
            </a:r>
            <a:r>
              <a:rPr lang="en-US" b="0" dirty="0" err="1">
                <a:latin typeface="Arial" charset="0"/>
                <a:cs typeface="Arial" charset="0"/>
              </a:rPr>
              <a:t>Wcrit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3057B-89AA-804F-9AAA-131DBD4D33E1}"/>
              </a:ext>
            </a:extLst>
          </p:cNvPr>
          <p:cNvSpPr txBox="1">
            <a:spLocks/>
          </p:cNvSpPr>
          <p:nvPr/>
        </p:nvSpPr>
        <p:spPr bwMode="auto">
          <a:xfrm>
            <a:off x="381000" y="914400"/>
            <a:ext cx="8153400" cy="114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0.983&gt;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Wcrit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, so we cannot reject null hypothesis, so we </a:t>
            </a:r>
            <a:r>
              <a:rPr lang="en-US" dirty="0">
                <a:solidFill>
                  <a:srgbClr val="99C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the data follows a normal distribution</a:t>
            </a:r>
          </a:p>
          <a:p>
            <a:endParaRPr lang="en-US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(if &lt;) we could reject the null hypothesis and conclude with 95% confidence that that the data are not normally distributed</a:t>
            </a:r>
          </a:p>
          <a:p>
            <a:endParaRPr lang="en-GB" b="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we search for value below a critical level to reject the null, this is quite different from the results using the Kolmogorov-Smirnov test where this is the opposite</a:t>
            </a:r>
            <a:endParaRPr lang="en-US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solidFill>
                <a:srgbClr val="99CC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1BC-7135-A246-84F0-B8B32E3FE45B}"/>
              </a:ext>
            </a:extLst>
          </p:cNvPr>
          <p:cNvSpPr/>
          <p:nvPr/>
        </p:nvSpPr>
        <p:spPr>
          <a:xfrm>
            <a:off x="427034" y="5867400"/>
            <a:ext cx="8612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more example on GitHub repository or at </a:t>
            </a:r>
          </a:p>
          <a:p>
            <a:pPr algn="r"/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http://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www.real-statistics.com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/tests-normality-and-symmetry/statistical-tests-normality-symmetry/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shapiro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</a:rPr>
              <a:t>wilk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</a:rPr>
              <a:t>-test/</a:t>
            </a:r>
          </a:p>
        </p:txBody>
      </p:sp>
    </p:spTree>
    <p:extLst>
      <p:ext uri="{BB962C8B-B14F-4D97-AF65-F5344CB8AC3E}">
        <p14:creationId xmlns:p14="http://schemas.microsoft.com/office/powerpoint/2010/main" val="3046298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794284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&lt;-c(3.83, 3.16, 4.70, 3.97, 2.03, 2.87, 3.65, 5.09)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shapiro.test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Shapiro-Wilk normality test</a:t>
            </a:r>
          </a:p>
          <a:p>
            <a:br>
              <a:rPr lang="en-GB" sz="2400" dirty="0">
                <a:solidFill>
                  <a:srgbClr val="99CC00"/>
                </a:solidFill>
                <a:latin typeface="Courier" pitchFamily="2" charset="0"/>
              </a:rPr>
            </a:br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data:  y</a:t>
            </a: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W = 0.98317, p-value = 0.9769</a:t>
            </a: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r>
              <a:rPr lang="en-GB" sz="2400" dirty="0">
                <a:solidFill>
                  <a:srgbClr val="99CC00"/>
                </a:solidFill>
                <a:latin typeface="Courier" pitchFamily="2" charset="0"/>
              </a:rPr>
              <a:t>= we cannot reject the null hypothesis and we assume the data is normally distributed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50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homogeneity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5B059-9D90-8B43-A47C-4C001B16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70631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721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ANOVA we did when we tried to check if chocolate improves memorization</a:t>
            </a:r>
            <a:endParaRPr lang="en-US" sz="2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88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D1E6CD-1347-864B-A10B-DA81CFDA63E1}"/>
              </a:ext>
            </a:extLst>
          </p:cNvPr>
          <p:cNvGrpSpPr/>
          <p:nvPr/>
        </p:nvGrpSpPr>
        <p:grpSpPr>
          <a:xfrm>
            <a:off x="7772400" y="-261354"/>
            <a:ext cx="1371600" cy="1630760"/>
            <a:chOff x="7772400" y="-258128"/>
            <a:chExt cx="1371600" cy="1630760"/>
          </a:xfrm>
        </p:grpSpPr>
        <p:sp>
          <p:nvSpPr>
            <p:cNvPr id="5" name="Right Triangle 4">
              <a:extLst>
                <a:ext uri="{FF2B5EF4-FFF2-40B4-BE49-F238E27FC236}">
                  <a16:creationId xmlns:a16="http://schemas.microsoft.com/office/drawing/2014/main" id="{A2BED168-524C-E74D-AF4C-0F5BAB8DEA96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556D37-0A57-0044-9ABA-69B7B607F15E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93B1DD6-33BF-0948-AAB0-1CDDA1840480}"/>
              </a:ext>
            </a:extLst>
          </p:cNvPr>
          <p:cNvSpPr/>
          <p:nvPr/>
        </p:nvSpPr>
        <p:spPr>
          <a:xfrm>
            <a:off x="457200" y="228600"/>
            <a:ext cx="8229600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urier" pitchFamily="2" charset="0"/>
              </a:rPr>
              <a:t># we ran the one-way </a:t>
            </a:r>
            <a:r>
              <a:rPr lang="en-US" sz="2400" b="0" dirty="0" err="1">
                <a:latin typeface="Courier" pitchFamily="2" charset="0"/>
              </a:rPr>
              <a:t>anova</a:t>
            </a:r>
            <a:endParaRPr lang="en-US" sz="2400" b="0" dirty="0">
              <a:latin typeface="Courier" pitchFamily="2" charset="0"/>
            </a:endParaRPr>
          </a:p>
          <a:p>
            <a:r>
              <a:rPr lang="en-US" sz="2400" b="0" dirty="0" err="1">
                <a:latin typeface="Courier" pitchFamily="2" charset="0"/>
              </a:rPr>
              <a:t>dat</a:t>
            </a:r>
            <a:r>
              <a:rPr lang="en-US" sz="2400" b="0" dirty="0">
                <a:latin typeface="Courier" pitchFamily="2" charset="0"/>
              </a:rPr>
              <a:t> = </a:t>
            </a:r>
            <a:r>
              <a:rPr lang="en-US" sz="2400" b="0" dirty="0" err="1">
                <a:latin typeface="Courier" pitchFamily="2" charset="0"/>
              </a:rPr>
              <a:t>read.csv</a:t>
            </a:r>
            <a:r>
              <a:rPr lang="en-US" sz="2400" b="0" dirty="0">
                <a:latin typeface="Courier" pitchFamily="2" charset="0"/>
              </a:rPr>
              <a:t>("HCIXP-</a:t>
            </a:r>
            <a:r>
              <a:rPr lang="en-US" sz="2400" b="0" dirty="0" err="1">
                <a:latin typeface="Courier" pitchFamily="2" charset="0"/>
              </a:rPr>
              <a:t>anova.csv</a:t>
            </a:r>
            <a:r>
              <a:rPr lang="en-US" sz="2400" b="0" dirty="0">
                <a:latin typeface="Courier" pitchFamily="2" charset="0"/>
              </a:rPr>
              <a:t>", header = TRUE)</a:t>
            </a:r>
          </a:p>
          <a:p>
            <a:r>
              <a:rPr lang="en-US" sz="2400" b="0" dirty="0">
                <a:latin typeface="Courier" pitchFamily="2" charset="0"/>
              </a:rPr>
              <a:t>library(</a:t>
            </a:r>
            <a:r>
              <a:rPr lang="en-US" sz="2400" b="0" dirty="0" err="1">
                <a:latin typeface="Courier" pitchFamily="2" charset="0"/>
              </a:rPr>
              <a:t>ez</a:t>
            </a:r>
            <a:r>
              <a:rPr lang="en-US" sz="2400" b="0" dirty="0">
                <a:latin typeface="Courier" pitchFamily="2" charset="0"/>
              </a:rPr>
              <a:t>)</a:t>
            </a:r>
          </a:p>
          <a:p>
            <a:r>
              <a:rPr lang="en-US" sz="2400" b="0" dirty="0" err="1">
                <a:latin typeface="Courier" pitchFamily="2" charset="0"/>
              </a:rPr>
              <a:t>ezANOVA</a:t>
            </a:r>
            <a:r>
              <a:rPr lang="en-US" sz="2400" b="0" dirty="0">
                <a:latin typeface="Courier" pitchFamily="2" charset="0"/>
              </a:rPr>
              <a:t>(</a:t>
            </a:r>
            <a:r>
              <a:rPr lang="en-US" sz="2400" b="0" dirty="0" err="1">
                <a:latin typeface="Courier" pitchFamily="2" charset="0"/>
              </a:rPr>
              <a:t>dat,id,between</a:t>
            </a:r>
            <a:r>
              <a:rPr lang="en-US" sz="2400" b="0" dirty="0">
                <a:latin typeface="Courier" pitchFamily="2" charset="0"/>
              </a:rPr>
              <a:t>=</a:t>
            </a:r>
            <a:r>
              <a:rPr lang="en-US" sz="2400" b="0" dirty="0" err="1">
                <a:latin typeface="Courier" pitchFamily="2" charset="0"/>
              </a:rPr>
              <a:t>group,dv</a:t>
            </a:r>
            <a:r>
              <a:rPr lang="en-US" sz="2400" b="0" dirty="0">
                <a:latin typeface="Courier" pitchFamily="2" charset="0"/>
              </a:rPr>
              <a:t>=score)</a:t>
            </a:r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Effect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            p p&lt;.05 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ges</a:t>
            </a: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  group   2  57 154.8886 9.056612e-24     * 0.8445923</a:t>
            </a:r>
          </a:p>
          <a:p>
            <a:b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</a:br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$`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Levene's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Test for Homogeneity of Variance`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DFd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SSn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</a:t>
            </a:r>
            <a:r>
              <a:rPr lang="en-GB" sz="2400" b="0" dirty="0" err="1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SSd</a:t>
            </a:r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        F         p p&lt;.05</a:t>
            </a:r>
          </a:p>
          <a:p>
            <a:r>
              <a:rPr lang="en-GB" sz="2400" b="0" dirty="0">
                <a:solidFill>
                  <a:srgbClr val="99CC00"/>
                </a:solidFill>
                <a:latin typeface="Courier" pitchFamily="2" charset="0"/>
                <a:cs typeface="Arial" pitchFamily="-112" charset="0"/>
              </a:rPr>
              <a:t>1   2  57 1.433333 29.3 1.394198 0.2563608  </a:t>
            </a:r>
          </a:p>
          <a:p>
            <a:endParaRPr lang="en-GB" sz="2400" b="0" dirty="0">
              <a:solidFill>
                <a:srgbClr val="99CC00"/>
              </a:solidFill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US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  <a:cs typeface="Arial" pitchFamily="-112" charset="0"/>
            </a:endParaRPr>
          </a:p>
          <a:p>
            <a:endParaRPr lang="en-GB" sz="2400" b="0" dirty="0">
              <a:latin typeface="Courier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73F70F4-0342-A343-BC1B-CC27357A5542}"/>
              </a:ext>
            </a:extLst>
          </p:cNvPr>
          <p:cNvSpPr/>
          <p:nvPr/>
        </p:nvSpPr>
        <p:spPr bwMode="auto">
          <a:xfrm>
            <a:off x="457200" y="4495800"/>
            <a:ext cx="8001000" cy="20574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6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54CBDE-6414-664E-B0E6-A0253D3BF9C3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1534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Arial" charset="0"/>
                <a:cs typeface="Arial" charset="0"/>
              </a:rPr>
              <a:t>today::</a:t>
            </a:r>
          </a:p>
          <a:p>
            <a:endParaRPr lang="en-US" b="0" dirty="0"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look into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assumption of normality </a:t>
            </a:r>
            <a:r>
              <a:rPr lang="en-US" b="0" dirty="0">
                <a:latin typeface="Arial" charset="0"/>
                <a:cs typeface="Arial" charset="0"/>
              </a:rPr>
              <a:t>and </a:t>
            </a:r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of homogeneity </a:t>
            </a:r>
          </a:p>
          <a:p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b="0" dirty="0">
                <a:latin typeface="Arial" charset="0"/>
                <a:cs typeface="Arial" charset="0"/>
              </a:rPr>
              <a:t>see what to do otherwise</a:t>
            </a:r>
            <a:endParaRPr lang="en-US" dirty="0">
              <a:solidFill>
                <a:srgbClr val="99CC00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rgbClr val="99CC00"/>
                </a:solidFill>
                <a:latin typeface="Arial" charset="0"/>
                <a:cs typeface="Arial" charset="0"/>
              </a:rPr>
              <a:t> </a:t>
            </a:r>
            <a:endParaRPr lang="en-US" b="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84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1336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the </a:t>
            </a:r>
            <a:r>
              <a:rPr lang="en-US" sz="2400" b="0" dirty="0" err="1">
                <a:solidFill>
                  <a:srgbClr val="000000"/>
                </a:solidFill>
              </a:rPr>
              <a:t>levene’s</a:t>
            </a:r>
            <a:r>
              <a:rPr lang="en-US" sz="2400" b="0" dirty="0">
                <a:solidFill>
                  <a:srgbClr val="000000"/>
                </a:solidFill>
              </a:rPr>
              <a:t> test checks for </a:t>
            </a:r>
            <a:r>
              <a:rPr lang="en-US" sz="2400" dirty="0">
                <a:solidFill>
                  <a:srgbClr val="99CC00"/>
                </a:solidFill>
              </a:rPr>
              <a:t>homogeneity of variances</a:t>
            </a:r>
            <a:r>
              <a:rPr lang="en-US" sz="2400" b="0" dirty="0">
                <a:solidFill>
                  <a:srgbClr val="000000"/>
                </a:solidFill>
              </a:rPr>
              <a:t> (null hypothesis is that all variances are equal)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we won’t go in detail with this test but the most important is this: 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	if p-value &lt;  0.05 means variances not equal and 	parametric tests such as ANOVA </a:t>
            </a:r>
            <a:r>
              <a:rPr lang="en-US" sz="2400" dirty="0">
                <a:solidFill>
                  <a:srgbClr val="FF9900"/>
                </a:solidFill>
              </a:rPr>
              <a:t>are not suited</a:t>
            </a:r>
            <a:r>
              <a:rPr lang="en-US" sz="2400" b="0" dirty="0">
                <a:solidFill>
                  <a:srgbClr val="000000"/>
                </a:solidFill>
              </a:rPr>
              <a:t> 	(need non-parametric tests)</a:t>
            </a:r>
          </a:p>
        </p:txBody>
      </p:sp>
    </p:spTree>
    <p:extLst>
      <p:ext uri="{BB962C8B-B14F-4D97-AF65-F5344CB8AC3E}">
        <p14:creationId xmlns:p14="http://schemas.microsoft.com/office/powerpoint/2010/main" val="4047085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0" y="2579914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we know how </a:t>
            </a: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to check </a:t>
            </a: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our data </a:t>
            </a: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b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… now what?</a:t>
            </a:r>
          </a:p>
        </p:txBody>
      </p:sp>
    </p:spTree>
    <p:extLst>
      <p:ext uri="{BB962C8B-B14F-4D97-AF65-F5344CB8AC3E}">
        <p14:creationId xmlns:p14="http://schemas.microsoft.com/office/powerpoint/2010/main" val="183647547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if data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homogeneous variance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otherwise …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3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but if your data is not normally distributed you could also try to make it normal using </a:t>
            </a:r>
            <a:r>
              <a:rPr lang="en-US" sz="2400" dirty="0">
                <a:solidFill>
                  <a:srgbClr val="99CC00"/>
                </a:solidFill>
              </a:rPr>
              <a:t>transformations</a:t>
            </a:r>
          </a:p>
          <a:p>
            <a:endParaRPr lang="en-US" sz="2400" dirty="0">
              <a:solidFill>
                <a:srgbClr val="99CC00"/>
              </a:solidFill>
            </a:endParaRPr>
          </a:p>
          <a:p>
            <a:endParaRPr lang="en-US" sz="2400" dirty="0">
              <a:solidFill>
                <a:srgbClr val="99CC00"/>
              </a:solidFill>
            </a:endParaRPr>
          </a:p>
          <a:p>
            <a:pPr algn="r"/>
            <a:r>
              <a:rPr lang="en-US" sz="2400" dirty="0"/>
              <a:t>…</a:t>
            </a:r>
            <a:r>
              <a:rPr lang="en-US" sz="2400" b="0" dirty="0"/>
              <a:t> more generally because parametric tests are more robust than non-parametric 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5085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987143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694989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226240" y="13716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left skewed::</a:t>
            </a:r>
          </a:p>
          <a:p>
            <a:r>
              <a:rPr lang="en-US" sz="2400" dirty="0">
                <a:solidFill>
                  <a:srgbClr val="99CC00"/>
                </a:solidFill>
              </a:rPr>
              <a:t>square root, cube root, log</a:t>
            </a:r>
          </a:p>
        </p:txBody>
      </p:sp>
    </p:spTree>
    <p:extLst>
      <p:ext uri="{BB962C8B-B14F-4D97-AF65-F5344CB8AC3E}">
        <p14:creationId xmlns:p14="http://schemas.microsoft.com/office/powerpoint/2010/main" val="3022539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569D-C246-794C-942E-A4C61992A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905000"/>
            <a:ext cx="8674100" cy="3048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2F4A5C-7B32-9D45-AD3C-CB77D5482059}"/>
              </a:ext>
            </a:extLst>
          </p:cNvPr>
          <p:cNvSpPr/>
          <p:nvPr/>
        </p:nvSpPr>
        <p:spPr bwMode="auto">
          <a:xfrm>
            <a:off x="4548050" y="1295400"/>
            <a:ext cx="4269559" cy="3886200"/>
          </a:xfrm>
          <a:prstGeom prst="roundRect">
            <a:avLst/>
          </a:prstGeom>
          <a:noFill/>
          <a:ln w="1270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181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27432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</a:rPr>
              <a:t>common transformations for right skewed::</a:t>
            </a:r>
          </a:p>
          <a:p>
            <a:r>
              <a:rPr lang="en-US" sz="2400" b="0" dirty="0">
                <a:solidFill>
                  <a:srgbClr val="000000"/>
                </a:solidFill>
              </a:rPr>
              <a:t> </a:t>
            </a:r>
            <a:r>
              <a:rPr lang="en-US" sz="2400" dirty="0">
                <a:solidFill>
                  <a:srgbClr val="99CC00"/>
                </a:solidFill>
              </a:rPr>
              <a:t>square, cube root and logarithmic</a:t>
            </a:r>
          </a:p>
        </p:txBody>
      </p:sp>
    </p:spTree>
    <p:extLst>
      <p:ext uri="{BB962C8B-B14F-4D97-AF65-F5344CB8AC3E}">
        <p14:creationId xmlns:p14="http://schemas.microsoft.com/office/powerpoint/2010/main" val="405497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C7D19-DD7E-E54D-A527-5804405F9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" t="1778" r="9782" b="9333"/>
          <a:stretch/>
        </p:blipFill>
        <p:spPr>
          <a:xfrm>
            <a:off x="1055369" y="609600"/>
            <a:ext cx="703326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6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96677B-2B8B-0841-B2F1-DB880CE8B555}"/>
              </a:ext>
            </a:extLst>
          </p:cNvPr>
          <p:cNvSpPr/>
          <p:nvPr/>
        </p:nvSpPr>
        <p:spPr>
          <a:xfrm>
            <a:off x="838200" y="25146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tests we have seen so far (t-test, </a:t>
            </a:r>
            <a:r>
              <a:rPr lang="en-US" sz="2400" b="0" kern="0" dirty="0" err="1">
                <a:solidFill>
                  <a:srgbClr val="404040"/>
                </a:solidFill>
                <a:latin typeface="Arial"/>
                <a:cs typeface="Arial"/>
              </a:rPr>
              <a:t>anova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) assume that data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and have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homogenous variance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222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F15D74-4B54-9542-B827-29009779AD62}"/>
              </a:ext>
            </a:extLst>
          </p:cNvPr>
          <p:cNvSpPr/>
          <p:nvPr/>
        </p:nvSpPr>
        <p:spPr>
          <a:xfrm>
            <a:off x="457200" y="1828800"/>
            <a:ext cx="807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sometimes skewed distributions could come from </a:t>
            </a:r>
            <a:r>
              <a:rPr lang="en-US" sz="2400" dirty="0">
                <a:solidFill>
                  <a:srgbClr val="FF9900"/>
                </a:solidFill>
              </a:rPr>
              <a:t>outliers</a:t>
            </a:r>
            <a:r>
              <a:rPr lang="en-US" sz="2400" b="0" dirty="0">
                <a:solidFill>
                  <a:srgbClr val="000000"/>
                </a:solidFill>
              </a:rPr>
              <a:t> so make sure to get rid of them!</a:t>
            </a:r>
          </a:p>
          <a:p>
            <a:endParaRPr lang="en-US" sz="2400" b="0" dirty="0">
              <a:solidFill>
                <a:srgbClr val="000000"/>
              </a:solidFill>
            </a:endParaRPr>
          </a:p>
          <a:p>
            <a:r>
              <a:rPr lang="en-US" sz="2400" b="0" dirty="0">
                <a:solidFill>
                  <a:srgbClr val="000000"/>
                </a:solidFill>
              </a:rPr>
              <a:t>sometimes it does not work …</a:t>
            </a:r>
            <a:endParaRPr lang="en-US" sz="2400" dirty="0">
              <a:solidFill>
                <a:srgbClr val="99CC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16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28600" y="5791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8237855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BA2CD34-E091-5A43-BB93-339D2274C158}"/>
              </a:ext>
            </a:extLst>
          </p:cNvPr>
          <p:cNvGrpSpPr/>
          <p:nvPr/>
        </p:nvGrpSpPr>
        <p:grpSpPr>
          <a:xfrm>
            <a:off x="7772400" y="-258128"/>
            <a:ext cx="1371600" cy="1630760"/>
            <a:chOff x="7772400" y="-258128"/>
            <a:chExt cx="1371600" cy="1630760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16EA050A-1BEF-EA40-B079-A53680F854BF}"/>
                </a:ext>
              </a:extLst>
            </p:cNvPr>
            <p:cNvSpPr/>
            <p:nvPr/>
          </p:nvSpPr>
          <p:spPr bwMode="auto">
            <a:xfrm rot="10800000">
              <a:off x="7772400" y="1032"/>
              <a:ext cx="1371600" cy="1371600"/>
            </a:xfrm>
            <a:prstGeom prst="rtTriangle">
              <a:avLst/>
            </a:prstGeom>
            <a:solidFill>
              <a:srgbClr val="99CC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AA1B20-618F-7640-A7F0-50362DFDFC49}"/>
                </a:ext>
              </a:extLst>
            </p:cNvPr>
            <p:cNvSpPr txBox="1"/>
            <p:nvPr/>
          </p:nvSpPr>
          <p:spPr>
            <a:xfrm>
              <a:off x="8229600" y="-258128"/>
              <a:ext cx="685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0" dirty="0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8A05B1B-8A12-7241-81EF-445E66719F01}"/>
              </a:ext>
            </a:extLst>
          </p:cNvPr>
          <p:cNvSpPr/>
          <p:nvPr/>
        </p:nvSpPr>
        <p:spPr>
          <a:xfrm>
            <a:off x="762000" y="733215"/>
            <a:ext cx="8382000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y &lt;-c(1.0, 1.2, 1.1, 1.1, 2.4, 2.2, 2.6, 4.1, 5.0, 10.0, 4.0, 4.1, 4.2, 4.1, 5.1, 4.5, 5.0, 15.2, 10.0, 20.0, 1.1, 1.1, 1.2, 1.6, 2.2, 3.0, 4.0, 10.5)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hist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(y)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y_sqrt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sqrt(y) #cube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y_cub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sign(y) * abs(y)^(1/3) #square root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 = log(y) #logarithm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# you can now try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qqnorm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qqline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GB" sz="2400" b="0" dirty="0" err="1">
                <a:solidFill>
                  <a:srgbClr val="000000"/>
                </a:solidFill>
                <a:latin typeface="Courier" pitchFamily="2" charset="0"/>
              </a:rPr>
              <a:t>y_log</a:t>
            </a:r>
            <a:r>
              <a:rPr lang="en-GB" sz="2400" b="0" dirty="0">
                <a:solidFill>
                  <a:srgbClr val="000000"/>
                </a:solidFill>
                <a:latin typeface="Courier" pitchFamily="2" charset="0"/>
              </a:rPr>
              <a:t>)</a:t>
            </a: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dirty="0">
              <a:solidFill>
                <a:srgbClr val="99CC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GB" sz="2400" b="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52962-0297-9F48-8EC8-D1C51599F853}"/>
              </a:ext>
            </a:extLst>
          </p:cNvPr>
          <p:cNvSpPr/>
          <p:nvPr/>
        </p:nvSpPr>
        <p:spPr bwMode="auto">
          <a:xfrm>
            <a:off x="1257300" y="1361747"/>
            <a:ext cx="6019800" cy="41816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099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28600" y="42672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you have tried everything and still not good?</a:t>
            </a:r>
          </a:p>
        </p:txBody>
      </p:sp>
    </p:spTree>
    <p:extLst>
      <p:ext uri="{BB962C8B-B14F-4D97-AF65-F5344CB8AC3E}">
        <p14:creationId xmlns:p14="http://schemas.microsoft.com/office/powerpoint/2010/main" val="328790813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13B1C3D-D028-6549-858B-E44B1A48CE04}"/>
              </a:ext>
            </a:extLst>
          </p:cNvPr>
          <p:cNvSpPr/>
          <p:nvPr/>
        </p:nvSpPr>
        <p:spPr bwMode="auto">
          <a:xfrm>
            <a:off x="3622764" y="353839"/>
            <a:ext cx="2286000" cy="381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-112" charset="0"/>
                <a:ea typeface="Arial" pitchFamily="-112" charset="0"/>
                <a:cs typeface="Arial" pitchFamily="-112" charset="0"/>
              </a:rPr>
              <a:t>What type of data?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0DC48AC-FE88-9347-8698-A5362BE3C496}"/>
              </a:ext>
            </a:extLst>
          </p:cNvPr>
          <p:cNvSpPr/>
          <p:nvPr/>
        </p:nvSpPr>
        <p:spPr bwMode="auto">
          <a:xfrm>
            <a:off x="727164" y="382727"/>
            <a:ext cx="2008909" cy="64601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448D37A-1171-0E4E-933E-13B9E9E35804}"/>
              </a:ext>
            </a:extLst>
          </p:cNvPr>
          <p:cNvSpPr/>
          <p:nvPr/>
        </p:nvSpPr>
        <p:spPr bwMode="auto">
          <a:xfrm>
            <a:off x="252034" y="1231612"/>
            <a:ext cx="1203239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86FA6BA-ED83-3043-BD38-7567CBD544DA}"/>
              </a:ext>
            </a:extLst>
          </p:cNvPr>
          <p:cNvSpPr/>
          <p:nvPr/>
        </p:nvSpPr>
        <p:spPr bwMode="auto">
          <a:xfrm>
            <a:off x="6529889" y="353839"/>
            <a:ext cx="2033980" cy="56863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independent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43EFA48-634A-1040-BD61-A0B3D4249359}"/>
              </a:ext>
            </a:extLst>
          </p:cNvPr>
          <p:cNvSpPr/>
          <p:nvPr/>
        </p:nvSpPr>
        <p:spPr bwMode="auto">
          <a:xfrm>
            <a:off x="1771678" y="1248473"/>
            <a:ext cx="1122523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1012CFBC-E696-CF46-BF61-3E63989F9FAE}"/>
              </a:ext>
            </a:extLst>
          </p:cNvPr>
          <p:cNvSpPr/>
          <p:nvPr/>
        </p:nvSpPr>
        <p:spPr bwMode="auto">
          <a:xfrm>
            <a:off x="252035" y="2209335"/>
            <a:ext cx="1203238" cy="427542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377B74C-DFE8-2C4F-A3A6-0D63EF0C393B}"/>
              </a:ext>
            </a:extLst>
          </p:cNvPr>
          <p:cNvSpPr/>
          <p:nvPr/>
        </p:nvSpPr>
        <p:spPr bwMode="auto">
          <a:xfrm>
            <a:off x="1793964" y="2163247"/>
            <a:ext cx="1080955" cy="50374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logistic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regressions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7D3EC5C-A487-A440-A20E-A1FAB784FD86}"/>
              </a:ext>
            </a:extLst>
          </p:cNvPr>
          <p:cNvSpPr/>
          <p:nvPr/>
        </p:nvSpPr>
        <p:spPr bwMode="auto">
          <a:xfrm>
            <a:off x="4001800" y="2171560"/>
            <a:ext cx="1004756" cy="46531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normally distributed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AE4C9B8-D9D9-014E-8B6A-BAED1DAE0B6A}"/>
              </a:ext>
            </a:extLst>
          </p:cNvPr>
          <p:cNvSpPr/>
          <p:nvPr/>
        </p:nvSpPr>
        <p:spPr bwMode="auto">
          <a:xfrm>
            <a:off x="5157342" y="2174746"/>
            <a:ext cx="769227" cy="441928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skewed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65158EE-C88B-404D-803E-65C02FEFBA60}"/>
              </a:ext>
            </a:extLst>
          </p:cNvPr>
          <p:cNvSpPr/>
          <p:nvPr/>
        </p:nvSpPr>
        <p:spPr bwMode="auto">
          <a:xfrm>
            <a:off x="2784564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70BBFC6-7370-1A4D-B06F-C86E4FD87876}"/>
              </a:ext>
            </a:extLst>
          </p:cNvPr>
          <p:cNvSpPr/>
          <p:nvPr/>
        </p:nvSpPr>
        <p:spPr bwMode="auto">
          <a:xfrm>
            <a:off x="45371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F5E84A27-0E36-A949-8D4A-BCDFB194A32C}"/>
              </a:ext>
            </a:extLst>
          </p:cNvPr>
          <p:cNvSpPr/>
          <p:nvPr/>
        </p:nvSpPr>
        <p:spPr bwMode="auto">
          <a:xfrm>
            <a:off x="120425" y="3658115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D2099985-858B-F44A-BBCB-4A91393FCE1C}"/>
              </a:ext>
            </a:extLst>
          </p:cNvPr>
          <p:cNvSpPr/>
          <p:nvPr/>
        </p:nvSpPr>
        <p:spPr bwMode="auto">
          <a:xfrm>
            <a:off x="1031964" y="3664706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CADC7CD-4344-3948-8930-DF252CCC342E}"/>
              </a:ext>
            </a:extLst>
          </p:cNvPr>
          <p:cNvSpPr/>
          <p:nvPr/>
        </p:nvSpPr>
        <p:spPr bwMode="auto">
          <a:xfrm rot="16200000">
            <a:off x="126026" y="5101240"/>
            <a:ext cx="880945" cy="28227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846644E-5BFB-B04D-B0E7-CF842AAFA353}"/>
              </a:ext>
            </a:extLst>
          </p:cNvPr>
          <p:cNvSpPr/>
          <p:nvPr/>
        </p:nvSpPr>
        <p:spPr bwMode="auto">
          <a:xfrm rot="16200000">
            <a:off x="601636" y="5405065"/>
            <a:ext cx="1522694" cy="31637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Paired-t-test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2BBBADC6-7D64-8B40-965D-9C810CBF6F6D}"/>
              </a:ext>
            </a:extLst>
          </p:cNvPr>
          <p:cNvSpPr/>
          <p:nvPr/>
        </p:nvSpPr>
        <p:spPr bwMode="auto">
          <a:xfrm rot="16200000">
            <a:off x="1623952" y="5038658"/>
            <a:ext cx="819785" cy="3273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ANOVA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2A62E553-07E7-7B49-B0E7-E1BFDA5C7939}"/>
              </a:ext>
            </a:extLst>
          </p:cNvPr>
          <p:cNvSpPr/>
          <p:nvPr/>
        </p:nvSpPr>
        <p:spPr bwMode="auto">
          <a:xfrm rot="16200000">
            <a:off x="1991479" y="5283542"/>
            <a:ext cx="1420692" cy="457415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Mann-Whitney 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Utest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EF44771-C667-2345-A561-F09B905307F3}"/>
              </a:ext>
            </a:extLst>
          </p:cNvPr>
          <p:cNvSpPr/>
          <p:nvPr/>
        </p:nvSpPr>
        <p:spPr bwMode="auto">
          <a:xfrm rot="16200000">
            <a:off x="2801817" y="5260379"/>
            <a:ext cx="1379858" cy="463979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Wilcoxon signed rank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65390815-5403-8541-B415-F4081CDF363E}"/>
              </a:ext>
            </a:extLst>
          </p:cNvPr>
          <p:cNvSpPr/>
          <p:nvPr/>
        </p:nvSpPr>
        <p:spPr bwMode="auto">
          <a:xfrm rot="16200000">
            <a:off x="3802733" y="5231619"/>
            <a:ext cx="1343362" cy="561261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Krus</a:t>
            </a: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kall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-Wallis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E6177B3-6C3D-7642-A01E-FDC2C86E1E6D}"/>
              </a:ext>
            </a:extLst>
          </p:cNvPr>
          <p:cNvSpPr/>
          <p:nvPr/>
        </p:nvSpPr>
        <p:spPr bwMode="auto">
          <a:xfrm>
            <a:off x="5791200" y="1207930"/>
            <a:ext cx="1549403" cy="744425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Continuous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70AEE714-F1C8-8040-933D-7C6473B38F75}"/>
              </a:ext>
            </a:extLst>
          </p:cNvPr>
          <p:cNvSpPr/>
          <p:nvPr/>
        </p:nvSpPr>
        <p:spPr bwMode="auto">
          <a:xfrm>
            <a:off x="7437992" y="1202122"/>
            <a:ext cx="1553607" cy="72756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Discrete/categorical dependent variable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670D16AA-C284-334A-967C-0BC232F6E470}"/>
              </a:ext>
            </a:extLst>
          </p:cNvPr>
          <p:cNvSpPr/>
          <p:nvPr/>
        </p:nvSpPr>
        <p:spPr bwMode="auto">
          <a:xfrm>
            <a:off x="739552" y="3094282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D9E031-65D6-504E-BD21-A081EF3A8693}"/>
              </a:ext>
            </a:extLst>
          </p:cNvPr>
          <p:cNvSpPr/>
          <p:nvPr/>
        </p:nvSpPr>
        <p:spPr bwMode="auto">
          <a:xfrm>
            <a:off x="1641564" y="3088615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3B51E899-3ECC-CE4C-9F88-59B88A9FF729}"/>
              </a:ext>
            </a:extLst>
          </p:cNvPr>
          <p:cNvSpPr/>
          <p:nvPr/>
        </p:nvSpPr>
        <p:spPr bwMode="auto">
          <a:xfrm>
            <a:off x="2251164" y="3654891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31EA5826-0B40-8745-BA58-93372B0FCB4E}"/>
              </a:ext>
            </a:extLst>
          </p:cNvPr>
          <p:cNvSpPr/>
          <p:nvPr/>
        </p:nvSpPr>
        <p:spPr bwMode="auto">
          <a:xfrm>
            <a:off x="3165564" y="3661482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B2FE9BA8-EAC9-1C4F-B97F-E081A4DD683A}"/>
              </a:ext>
            </a:extLst>
          </p:cNvPr>
          <p:cNvSpPr/>
          <p:nvPr/>
        </p:nvSpPr>
        <p:spPr bwMode="auto">
          <a:xfrm>
            <a:off x="7437992" y="2199505"/>
            <a:ext cx="673412" cy="37058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4D4EF99-4258-5F46-AE9A-BCB91C1F8CC3}"/>
              </a:ext>
            </a:extLst>
          </p:cNvPr>
          <p:cNvSpPr/>
          <p:nvPr/>
        </p:nvSpPr>
        <p:spPr bwMode="auto">
          <a:xfrm>
            <a:off x="8234796" y="2187782"/>
            <a:ext cx="756804" cy="376254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&gt;2 grp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45BF60F-180E-C448-95BD-EA038140EFEB}"/>
              </a:ext>
            </a:extLst>
          </p:cNvPr>
          <p:cNvSpPr/>
          <p:nvPr/>
        </p:nvSpPr>
        <p:spPr bwMode="auto">
          <a:xfrm>
            <a:off x="6347838" y="2983497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AEE41D78-CE67-A842-9B4F-F2C8718C60CD}"/>
              </a:ext>
            </a:extLst>
          </p:cNvPr>
          <p:cNvSpPr/>
          <p:nvPr/>
        </p:nvSpPr>
        <p:spPr bwMode="auto">
          <a:xfrm>
            <a:off x="7707953" y="2990088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8574532F-06E8-FB41-88E8-C2A33E8D52A4}"/>
              </a:ext>
            </a:extLst>
          </p:cNvPr>
          <p:cNvSpPr/>
          <p:nvPr/>
        </p:nvSpPr>
        <p:spPr bwMode="auto">
          <a:xfrm>
            <a:off x="5886340" y="3669297"/>
            <a:ext cx="794992" cy="80517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&gt;=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EFAA096-8D30-C449-BB83-F9CC75037CEF}"/>
              </a:ext>
            </a:extLst>
          </p:cNvPr>
          <p:cNvSpPr/>
          <p:nvPr/>
        </p:nvSpPr>
        <p:spPr bwMode="auto">
          <a:xfrm>
            <a:off x="6746964" y="3669297"/>
            <a:ext cx="783668" cy="894097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Counts &gt;= 5 in &lt; 75% cells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FABC7DA2-4F33-7A42-9DF9-1FB570107C90}"/>
              </a:ext>
            </a:extLst>
          </p:cNvPr>
          <p:cNvSpPr/>
          <p:nvPr/>
        </p:nvSpPr>
        <p:spPr bwMode="auto">
          <a:xfrm rot="16200000">
            <a:off x="5606260" y="5317000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FA2784F-963F-D647-85E3-39B4522D899E}"/>
              </a:ext>
            </a:extLst>
          </p:cNvPr>
          <p:cNvSpPr/>
          <p:nvPr/>
        </p:nvSpPr>
        <p:spPr bwMode="auto">
          <a:xfrm rot="16200000">
            <a:off x="6467117" y="5257358"/>
            <a:ext cx="1343362" cy="555067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Fisher’s exact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CA2E6AB1-79FA-4F4D-ADA6-8049001BCFED}"/>
              </a:ext>
            </a:extLst>
          </p:cNvPr>
          <p:cNvSpPr/>
          <p:nvPr/>
        </p:nvSpPr>
        <p:spPr bwMode="auto">
          <a:xfrm rot="16200000">
            <a:off x="7372481" y="5385352"/>
            <a:ext cx="1343362" cy="29355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latin typeface="Arial" pitchFamily="-112" charset="0"/>
                <a:ea typeface="Arial" pitchFamily="-112" charset="0"/>
                <a:cs typeface="Arial" pitchFamily="-112" charset="0"/>
              </a:rPr>
              <a:t>McNemar’s</a:t>
            </a: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17038432-FB0A-BE47-B62D-D9FCA3045707}"/>
              </a:ext>
            </a:extLst>
          </p:cNvPr>
          <p:cNvSpPr/>
          <p:nvPr/>
        </p:nvSpPr>
        <p:spPr bwMode="auto">
          <a:xfrm rot="16200000">
            <a:off x="7941517" y="5358746"/>
            <a:ext cx="1343362" cy="390498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Chi-square test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5BEC71-9604-A94D-917F-728B30D80F6B}"/>
              </a:ext>
            </a:extLst>
          </p:cNvPr>
          <p:cNvCxnSpPr>
            <a:stCxn id="77" idx="1"/>
            <a:endCxn id="78" idx="3"/>
          </p:cNvCxnSpPr>
          <p:nvPr/>
        </p:nvCxnSpPr>
        <p:spPr bwMode="auto">
          <a:xfrm flipH="1">
            <a:off x="2736073" y="544339"/>
            <a:ext cx="886691" cy="1613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1681337-C2FD-544B-84BA-FCFAC7C6BD0B}"/>
              </a:ext>
            </a:extLst>
          </p:cNvPr>
          <p:cNvCxnSpPr>
            <a:stCxn id="77" idx="3"/>
            <a:endCxn id="80" idx="1"/>
          </p:cNvCxnSpPr>
          <p:nvPr/>
        </p:nvCxnSpPr>
        <p:spPr bwMode="auto">
          <a:xfrm>
            <a:off x="5908764" y="544339"/>
            <a:ext cx="621125" cy="93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AE613-88AC-4547-8A05-5622D3AEC314}"/>
              </a:ext>
            </a:extLst>
          </p:cNvPr>
          <p:cNvCxnSpPr>
            <a:cxnSpLocks/>
            <a:endCxn id="79" idx="0"/>
          </p:cNvCxnSpPr>
          <p:nvPr/>
        </p:nvCxnSpPr>
        <p:spPr bwMode="auto">
          <a:xfrm flipH="1">
            <a:off x="853654" y="1028745"/>
            <a:ext cx="723341" cy="202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E414A3-731C-0B43-B4AA-3B5F07AC1D49}"/>
              </a:ext>
            </a:extLst>
          </p:cNvPr>
          <p:cNvCxnSpPr>
            <a:cxnSpLocks/>
            <a:stCxn id="78" idx="2"/>
            <a:endCxn id="81" idx="0"/>
          </p:cNvCxnSpPr>
          <p:nvPr/>
        </p:nvCxnSpPr>
        <p:spPr bwMode="auto">
          <a:xfrm>
            <a:off x="1731619" y="1028745"/>
            <a:ext cx="601321" cy="21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2ECAA8A-9326-614D-BE11-06F266C77E14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 bwMode="auto">
          <a:xfrm flipV="1">
            <a:off x="853654" y="1976037"/>
            <a:ext cx="0" cy="233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464C682-53FB-9F44-842C-14E15B063C92}"/>
              </a:ext>
            </a:extLst>
          </p:cNvPr>
          <p:cNvCxnSpPr>
            <a:cxnSpLocks/>
            <a:stCxn id="84" idx="0"/>
            <a:endCxn id="81" idx="2"/>
          </p:cNvCxnSpPr>
          <p:nvPr/>
        </p:nvCxnSpPr>
        <p:spPr bwMode="auto">
          <a:xfrm flipH="1" flipV="1">
            <a:off x="2332940" y="1976037"/>
            <a:ext cx="1502" cy="1872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FF9486-71CE-E741-89B8-F0EF35462020}"/>
              </a:ext>
            </a:extLst>
          </p:cNvPr>
          <p:cNvCxnSpPr>
            <a:cxnSpLocks/>
            <a:stCxn id="80" idx="2"/>
            <a:endCxn id="101" idx="0"/>
          </p:cNvCxnSpPr>
          <p:nvPr/>
        </p:nvCxnSpPr>
        <p:spPr bwMode="auto">
          <a:xfrm flipH="1">
            <a:off x="6565902" y="922474"/>
            <a:ext cx="980977" cy="2854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133861-C898-E44E-BD27-D717B1B0AF03}"/>
              </a:ext>
            </a:extLst>
          </p:cNvPr>
          <p:cNvCxnSpPr>
            <a:cxnSpLocks/>
            <a:stCxn id="80" idx="2"/>
            <a:endCxn id="103" idx="0"/>
          </p:cNvCxnSpPr>
          <p:nvPr/>
        </p:nvCxnSpPr>
        <p:spPr bwMode="auto">
          <a:xfrm>
            <a:off x="7546879" y="922474"/>
            <a:ext cx="667917" cy="2796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4383631-3EF5-E24C-BE4E-F99FC8AA754C}"/>
              </a:ext>
            </a:extLst>
          </p:cNvPr>
          <p:cNvCxnSpPr>
            <a:cxnSpLocks/>
            <a:stCxn id="101" idx="2"/>
            <a:endCxn id="85" idx="0"/>
          </p:cNvCxnSpPr>
          <p:nvPr/>
        </p:nvCxnSpPr>
        <p:spPr bwMode="auto">
          <a:xfrm flipH="1">
            <a:off x="4504178" y="1952355"/>
            <a:ext cx="2061724" cy="2192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D38FB3-C05F-C743-98CB-0F5FED6836F1}"/>
              </a:ext>
            </a:extLst>
          </p:cNvPr>
          <p:cNvCxnSpPr>
            <a:cxnSpLocks/>
            <a:stCxn id="101" idx="2"/>
            <a:endCxn id="87" idx="0"/>
          </p:cNvCxnSpPr>
          <p:nvPr/>
        </p:nvCxnSpPr>
        <p:spPr bwMode="auto">
          <a:xfrm flipH="1">
            <a:off x="5541956" y="1952355"/>
            <a:ext cx="1023946" cy="2223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313BAE0-D9F2-0748-B7A5-CAE8EB498FD3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 bwMode="auto">
          <a:xfrm flipH="1">
            <a:off x="7774698" y="1929686"/>
            <a:ext cx="440098" cy="2698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053779-8E93-3F4E-A3A8-82AF8E0FA8CB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 bwMode="auto">
          <a:xfrm>
            <a:off x="8214796" y="1929686"/>
            <a:ext cx="398402" cy="2580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99913DC-2B5F-114B-A6FE-DF8C9FBEE692}"/>
              </a:ext>
            </a:extLst>
          </p:cNvPr>
          <p:cNvCxnSpPr>
            <a:cxnSpLocks/>
            <a:stCxn id="85" idx="2"/>
            <a:endCxn id="104" idx="0"/>
          </p:cNvCxnSpPr>
          <p:nvPr/>
        </p:nvCxnSpPr>
        <p:spPr bwMode="auto">
          <a:xfrm flipH="1">
            <a:off x="1076258" y="2636877"/>
            <a:ext cx="3427920" cy="457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17B0232-FB66-3649-92AA-62C526E27A16}"/>
              </a:ext>
            </a:extLst>
          </p:cNvPr>
          <p:cNvCxnSpPr>
            <a:cxnSpLocks/>
            <a:stCxn id="85" idx="2"/>
            <a:endCxn id="106" idx="0"/>
          </p:cNvCxnSpPr>
          <p:nvPr/>
        </p:nvCxnSpPr>
        <p:spPr bwMode="auto">
          <a:xfrm flipH="1">
            <a:off x="2019966" y="2636877"/>
            <a:ext cx="2484212" cy="4517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A5811B-AAEC-B940-8F5F-A4CA688F545B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 bwMode="auto">
          <a:xfrm flipH="1">
            <a:off x="3121270" y="2616674"/>
            <a:ext cx="2420686" cy="477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A76247F-EDA5-EF48-9329-934C9A53B035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 bwMode="auto">
          <a:xfrm flipH="1">
            <a:off x="4915566" y="2616674"/>
            <a:ext cx="626390" cy="47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0BBF9-B3E4-D442-A4B0-7BC32B63DA92}"/>
              </a:ext>
            </a:extLst>
          </p:cNvPr>
          <p:cNvCxnSpPr>
            <a:cxnSpLocks/>
            <a:stCxn id="104" idx="2"/>
            <a:endCxn id="91" idx="0"/>
          </p:cNvCxnSpPr>
          <p:nvPr/>
        </p:nvCxnSpPr>
        <p:spPr bwMode="auto">
          <a:xfrm flipH="1">
            <a:off x="560323" y="3464869"/>
            <a:ext cx="515935" cy="193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EFA2D3-2ECE-E242-82E0-ACF116328C5E}"/>
              </a:ext>
            </a:extLst>
          </p:cNvPr>
          <p:cNvCxnSpPr>
            <a:cxnSpLocks/>
            <a:stCxn id="104" idx="2"/>
            <a:endCxn id="93" idx="0"/>
          </p:cNvCxnSpPr>
          <p:nvPr/>
        </p:nvCxnSpPr>
        <p:spPr bwMode="auto">
          <a:xfrm>
            <a:off x="1076258" y="3464869"/>
            <a:ext cx="281888" cy="1998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90C8D0A-D44F-3643-9F2A-2CCC5AA92749}"/>
              </a:ext>
            </a:extLst>
          </p:cNvPr>
          <p:cNvCxnSpPr>
            <a:cxnSpLocks/>
            <a:stCxn id="91" idx="2"/>
            <a:endCxn id="94" idx="3"/>
          </p:cNvCxnSpPr>
          <p:nvPr/>
        </p:nvCxnSpPr>
        <p:spPr bwMode="auto">
          <a:xfrm>
            <a:off x="560323" y="4102305"/>
            <a:ext cx="6176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42C213-B779-1D47-9F02-DA0CB23D1835}"/>
              </a:ext>
            </a:extLst>
          </p:cNvPr>
          <p:cNvCxnSpPr>
            <a:cxnSpLocks/>
            <a:stCxn id="93" idx="2"/>
            <a:endCxn id="95" idx="3"/>
          </p:cNvCxnSpPr>
          <p:nvPr/>
        </p:nvCxnSpPr>
        <p:spPr bwMode="auto">
          <a:xfrm>
            <a:off x="1358146" y="4102305"/>
            <a:ext cx="4838" cy="6996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9C8C3D3-B7E9-354D-B839-A1501CAA08D3}"/>
              </a:ext>
            </a:extLst>
          </p:cNvPr>
          <p:cNvCxnSpPr>
            <a:cxnSpLocks/>
            <a:stCxn id="106" idx="2"/>
            <a:endCxn id="96" idx="3"/>
          </p:cNvCxnSpPr>
          <p:nvPr/>
        </p:nvCxnSpPr>
        <p:spPr bwMode="auto">
          <a:xfrm>
            <a:off x="2019966" y="3464869"/>
            <a:ext cx="13879" cy="13275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5922B39-65BD-5645-ADB0-BF1CF1F8FB0B}"/>
              </a:ext>
            </a:extLst>
          </p:cNvPr>
          <p:cNvCxnSpPr>
            <a:cxnSpLocks/>
            <a:stCxn id="88" idx="2"/>
            <a:endCxn id="107" idx="0"/>
          </p:cNvCxnSpPr>
          <p:nvPr/>
        </p:nvCxnSpPr>
        <p:spPr bwMode="auto">
          <a:xfrm flipH="1">
            <a:off x="2691062" y="3464869"/>
            <a:ext cx="430208" cy="1900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9B4874-EBE5-4E40-8D34-32C020735460}"/>
              </a:ext>
            </a:extLst>
          </p:cNvPr>
          <p:cNvCxnSpPr>
            <a:cxnSpLocks/>
            <a:stCxn id="88" idx="2"/>
            <a:endCxn id="109" idx="0"/>
          </p:cNvCxnSpPr>
          <p:nvPr/>
        </p:nvCxnSpPr>
        <p:spPr bwMode="auto">
          <a:xfrm>
            <a:off x="3121270" y="3464869"/>
            <a:ext cx="370476" cy="196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59AEA4-1AA1-A948-A6C6-9110B689D8E9}"/>
              </a:ext>
            </a:extLst>
          </p:cNvPr>
          <p:cNvCxnSpPr>
            <a:cxnSpLocks/>
            <a:stCxn id="107" idx="2"/>
            <a:endCxn id="97" idx="3"/>
          </p:cNvCxnSpPr>
          <p:nvPr/>
        </p:nvCxnSpPr>
        <p:spPr bwMode="auto">
          <a:xfrm>
            <a:off x="2691062" y="4099081"/>
            <a:ext cx="10763" cy="7028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A6365DD-15C1-B649-A539-6363EA2B0D8F}"/>
              </a:ext>
            </a:extLst>
          </p:cNvPr>
          <p:cNvCxnSpPr>
            <a:cxnSpLocks/>
            <a:stCxn id="109" idx="2"/>
            <a:endCxn id="99" idx="3"/>
          </p:cNvCxnSpPr>
          <p:nvPr/>
        </p:nvCxnSpPr>
        <p:spPr bwMode="auto">
          <a:xfrm>
            <a:off x="3491746" y="4099081"/>
            <a:ext cx="0" cy="7033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A25AD8-2B1E-0145-BBB7-A1C863864667}"/>
              </a:ext>
            </a:extLst>
          </p:cNvPr>
          <p:cNvCxnSpPr>
            <a:cxnSpLocks/>
            <a:stCxn id="110" idx="2"/>
            <a:endCxn id="113" idx="0"/>
          </p:cNvCxnSpPr>
          <p:nvPr/>
        </p:nvCxnSpPr>
        <p:spPr bwMode="auto">
          <a:xfrm flipH="1">
            <a:off x="6787736" y="2570092"/>
            <a:ext cx="986962" cy="4134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DC2FB0-F755-3448-9826-1D8B619836C8}"/>
              </a:ext>
            </a:extLst>
          </p:cNvPr>
          <p:cNvCxnSpPr>
            <a:cxnSpLocks/>
            <a:stCxn id="110" idx="2"/>
            <a:endCxn id="115" idx="0"/>
          </p:cNvCxnSpPr>
          <p:nvPr/>
        </p:nvCxnSpPr>
        <p:spPr bwMode="auto">
          <a:xfrm>
            <a:off x="7774698" y="2570092"/>
            <a:ext cx="259437" cy="419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EF13FDD-A196-D841-AAFF-5D0D506786F3}"/>
              </a:ext>
            </a:extLst>
          </p:cNvPr>
          <p:cNvCxnSpPr>
            <a:cxnSpLocks/>
            <a:stCxn id="113" idx="2"/>
            <a:endCxn id="116" idx="0"/>
          </p:cNvCxnSpPr>
          <p:nvPr/>
        </p:nvCxnSpPr>
        <p:spPr bwMode="auto">
          <a:xfrm flipH="1">
            <a:off x="6283836" y="3427687"/>
            <a:ext cx="503900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B721F6D-D7DD-AA41-92D9-FA946633CAEE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 bwMode="auto">
          <a:xfrm>
            <a:off x="6787736" y="3427687"/>
            <a:ext cx="351062" cy="2416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8109A56-8E8C-0242-817C-0EBF14A483E7}"/>
              </a:ext>
            </a:extLst>
          </p:cNvPr>
          <p:cNvCxnSpPr>
            <a:cxnSpLocks/>
            <a:stCxn id="116" idx="2"/>
            <a:endCxn id="119" idx="3"/>
          </p:cNvCxnSpPr>
          <p:nvPr/>
        </p:nvCxnSpPr>
        <p:spPr bwMode="auto">
          <a:xfrm flipH="1">
            <a:off x="6277941" y="4474467"/>
            <a:ext cx="5895" cy="366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A504CDC-B759-0A48-A1C8-7DBC5E06F5B3}"/>
              </a:ext>
            </a:extLst>
          </p:cNvPr>
          <p:cNvCxnSpPr>
            <a:cxnSpLocks/>
            <a:stCxn id="118" idx="2"/>
            <a:endCxn id="120" idx="3"/>
          </p:cNvCxnSpPr>
          <p:nvPr/>
        </p:nvCxnSpPr>
        <p:spPr bwMode="auto">
          <a:xfrm>
            <a:off x="7138798" y="4563394"/>
            <a:ext cx="1" cy="2998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7578E9-8094-0345-8678-D551BBB48E19}"/>
              </a:ext>
            </a:extLst>
          </p:cNvPr>
          <p:cNvCxnSpPr>
            <a:cxnSpLocks/>
            <a:stCxn id="115" idx="2"/>
            <a:endCxn id="122" idx="3"/>
          </p:cNvCxnSpPr>
          <p:nvPr/>
        </p:nvCxnSpPr>
        <p:spPr bwMode="auto">
          <a:xfrm>
            <a:off x="8034135" y="3427687"/>
            <a:ext cx="10027" cy="14327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BC943F6-5CA6-F844-9094-4338F6A85E0B}"/>
              </a:ext>
            </a:extLst>
          </p:cNvPr>
          <p:cNvCxnSpPr>
            <a:cxnSpLocks/>
            <a:stCxn id="112" idx="2"/>
            <a:endCxn id="123" idx="3"/>
          </p:cNvCxnSpPr>
          <p:nvPr/>
        </p:nvCxnSpPr>
        <p:spPr bwMode="auto">
          <a:xfrm>
            <a:off x="8613198" y="2564036"/>
            <a:ext cx="0" cy="23182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13CFA107-7C18-DF41-BE2E-7A69D3913BA2}"/>
              </a:ext>
            </a:extLst>
          </p:cNvPr>
          <p:cNvSpPr/>
          <p:nvPr/>
        </p:nvSpPr>
        <p:spPr bwMode="auto">
          <a:xfrm>
            <a:off x="4035578" y="3668996"/>
            <a:ext cx="879795" cy="44419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Non 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808F8E66-C8AE-C74E-B23E-A064EC536EDB}"/>
              </a:ext>
            </a:extLst>
          </p:cNvPr>
          <p:cNvSpPr/>
          <p:nvPr/>
        </p:nvSpPr>
        <p:spPr bwMode="auto">
          <a:xfrm>
            <a:off x="4994364" y="3675587"/>
            <a:ext cx="652363" cy="437599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" pitchFamily="-112" charset="0"/>
                <a:ea typeface="Arial" pitchFamily="-112" charset="0"/>
                <a:cs typeface="Arial" pitchFamily="-112" charset="0"/>
              </a:rPr>
              <a:t>paired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6DA45D2-6A8C-F14F-B258-18F779462873}"/>
              </a:ext>
            </a:extLst>
          </p:cNvPr>
          <p:cNvCxnSpPr>
            <a:cxnSpLocks/>
            <a:stCxn id="90" idx="2"/>
            <a:endCxn id="168" idx="0"/>
          </p:cNvCxnSpPr>
          <p:nvPr/>
        </p:nvCxnSpPr>
        <p:spPr bwMode="auto">
          <a:xfrm flipH="1">
            <a:off x="4475476" y="3464869"/>
            <a:ext cx="440090" cy="204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CEB8C24-0C23-7B48-A9DC-1C29F3DE610A}"/>
              </a:ext>
            </a:extLst>
          </p:cNvPr>
          <p:cNvCxnSpPr>
            <a:cxnSpLocks/>
            <a:stCxn id="90" idx="2"/>
            <a:endCxn id="169" idx="0"/>
          </p:cNvCxnSpPr>
          <p:nvPr/>
        </p:nvCxnSpPr>
        <p:spPr bwMode="auto">
          <a:xfrm>
            <a:off x="4915566" y="3464869"/>
            <a:ext cx="404980" cy="2107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A57F356-29A4-064E-A53E-308C0B089018}"/>
              </a:ext>
            </a:extLst>
          </p:cNvPr>
          <p:cNvSpPr/>
          <p:nvPr/>
        </p:nvSpPr>
        <p:spPr bwMode="auto">
          <a:xfrm rot="16200000">
            <a:off x="4641910" y="5423223"/>
            <a:ext cx="1343362" cy="246960"/>
          </a:xfrm>
          <a:prstGeom prst="roundRect">
            <a:avLst/>
          </a:prstGeom>
          <a:solidFill>
            <a:schemeClr val="bg1"/>
          </a:solidFill>
          <a:ln w="63500" cap="flat" cmpd="sng" algn="ctr">
            <a:solidFill>
              <a:srgbClr val="99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Friiedman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rPr>
              <a:t> test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E34B7CE-F38E-A648-B35F-3A6BC2684B7C}"/>
              </a:ext>
            </a:extLst>
          </p:cNvPr>
          <p:cNvCxnSpPr>
            <a:cxnSpLocks/>
            <a:stCxn id="168" idx="2"/>
            <a:endCxn id="100" idx="3"/>
          </p:cNvCxnSpPr>
          <p:nvPr/>
        </p:nvCxnSpPr>
        <p:spPr bwMode="auto">
          <a:xfrm flipH="1">
            <a:off x="4474415" y="4113186"/>
            <a:ext cx="1061" cy="7273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89797B-3B16-7640-8F91-7188A3C99AD0}"/>
              </a:ext>
            </a:extLst>
          </p:cNvPr>
          <p:cNvCxnSpPr>
            <a:cxnSpLocks/>
            <a:stCxn id="169" idx="2"/>
            <a:endCxn id="173" idx="3"/>
          </p:cNvCxnSpPr>
          <p:nvPr/>
        </p:nvCxnSpPr>
        <p:spPr bwMode="auto">
          <a:xfrm flipH="1">
            <a:off x="5313591" y="4113186"/>
            <a:ext cx="6955" cy="761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F592C8D-A5DF-BB49-AAAE-CA6070EDDB5A}"/>
              </a:ext>
            </a:extLst>
          </p:cNvPr>
          <p:cNvGrpSpPr/>
          <p:nvPr/>
        </p:nvGrpSpPr>
        <p:grpSpPr>
          <a:xfrm>
            <a:off x="59029" y="76201"/>
            <a:ext cx="9084971" cy="6781800"/>
            <a:chOff x="59029" y="76201"/>
            <a:chExt cx="9084971" cy="67818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02ADFD7-1E22-0842-AAAE-A052DF377F8C}"/>
                </a:ext>
              </a:extLst>
            </p:cNvPr>
            <p:cNvSpPr/>
            <p:nvPr/>
          </p:nvSpPr>
          <p:spPr bwMode="auto">
            <a:xfrm>
              <a:off x="5960791" y="76201"/>
              <a:ext cx="3183209" cy="67818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1D4B2B-F5E4-394B-AE76-A492C552CA20}"/>
                </a:ext>
              </a:extLst>
            </p:cNvPr>
            <p:cNvSpPr/>
            <p:nvPr/>
          </p:nvSpPr>
          <p:spPr bwMode="auto">
            <a:xfrm>
              <a:off x="59029" y="278366"/>
              <a:ext cx="2290469" cy="6516518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354F01D-A7CA-574B-B432-DBBF2D981F62}"/>
                </a:ext>
              </a:extLst>
            </p:cNvPr>
            <p:cNvSpPr/>
            <p:nvPr/>
          </p:nvSpPr>
          <p:spPr bwMode="auto">
            <a:xfrm>
              <a:off x="2251205" y="245286"/>
              <a:ext cx="3831487" cy="183972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30FF0DE-784F-124D-9672-5A70601C5955}"/>
              </a:ext>
            </a:extLst>
          </p:cNvPr>
          <p:cNvSpPr/>
          <p:nvPr/>
        </p:nvSpPr>
        <p:spPr bwMode="auto">
          <a:xfrm>
            <a:off x="2317000" y="1975855"/>
            <a:ext cx="2763074" cy="816246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Arial" pitchFamily="-112" charset="0"/>
              <a:cs typeface="Arial" pitchFamily="-112" charset="0"/>
            </a:endParaRPr>
          </a:p>
        </p:txBody>
      </p:sp>
      <p:sp>
        <p:nvSpPr>
          <p:cNvPr id="111" name="Title 1">
            <a:extLst>
              <a:ext uri="{FF2B5EF4-FFF2-40B4-BE49-F238E27FC236}">
                <a16:creationId xmlns:a16="http://schemas.microsoft.com/office/drawing/2014/main" id="{82F07BB1-631F-1D46-8197-EA417AC1AE70}"/>
              </a:ext>
            </a:extLst>
          </p:cNvPr>
          <p:cNvSpPr txBox="1">
            <a:spLocks/>
          </p:cNvSpPr>
          <p:nvPr/>
        </p:nvSpPr>
        <p:spPr bwMode="auto">
          <a:xfrm>
            <a:off x="-8288" y="783674"/>
            <a:ext cx="9144000" cy="1249767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9360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 b="0" dirty="0">
                <a:solidFill>
                  <a:srgbClr val="FFFFFF"/>
                </a:solidFill>
              </a:rPr>
              <a:t>we can choose between </a:t>
            </a:r>
            <a:r>
              <a:rPr lang="en-US" sz="3600" dirty="0">
                <a:solidFill>
                  <a:srgbClr val="99CC00"/>
                </a:solidFill>
              </a:rPr>
              <a:t>parametric</a:t>
            </a:r>
            <a:r>
              <a:rPr lang="en-US" sz="3600" b="0" dirty="0">
                <a:solidFill>
                  <a:srgbClr val="FFFFFF"/>
                </a:solidFill>
              </a:rPr>
              <a:t> (normal) or </a:t>
            </a:r>
            <a:r>
              <a:rPr lang="en-US" sz="3600" dirty="0">
                <a:solidFill>
                  <a:srgbClr val="99CC00"/>
                </a:solidFill>
              </a:rPr>
              <a:t>non-parametric </a:t>
            </a:r>
            <a:r>
              <a:rPr lang="en-US" sz="3600" b="0" dirty="0">
                <a:solidFill>
                  <a:srgbClr val="FFFFFF"/>
                </a:solidFill>
              </a:rPr>
              <a:t>(skewed) test</a:t>
            </a:r>
            <a:endParaRPr lang="en-US" sz="3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63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76200" y="5867400"/>
            <a:ext cx="9134622" cy="78222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94445000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F1AD43-BF36-6441-A5A0-5A8280720A2F}"/>
              </a:ext>
            </a:extLst>
          </p:cNvPr>
          <p:cNvSpPr/>
          <p:nvPr/>
        </p:nvSpPr>
        <p:spPr>
          <a:xfrm>
            <a:off x="1143000" y="11430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AutoNum type="arabicPeriod"/>
            </a:pPr>
            <a:r>
              <a:rPr lang="en-US" sz="2400" b="0" dirty="0"/>
              <a:t>Give the names of tests we can use to check normality and explain their differences and when to use them</a:t>
            </a:r>
          </a:p>
          <a:p>
            <a:pPr marL="457200" indent="-457200">
              <a:buFontTx/>
              <a:buAutoNum type="arabicPeriod"/>
            </a:pPr>
            <a:r>
              <a:rPr lang="en-US" sz="2400" b="0" dirty="0"/>
              <a:t>Explain what is the goal of a test of homogeneity of variance and what to do if the variances are not equal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I will </a:t>
            </a:r>
            <a:r>
              <a:rPr lang="en-US" sz="2400" dirty="0">
                <a:solidFill>
                  <a:srgbClr val="FF9900"/>
                </a:solidFill>
              </a:rPr>
              <a:t>not ask </a:t>
            </a:r>
            <a:r>
              <a:rPr lang="en-US" sz="2400" b="0" dirty="0"/>
              <a:t>you to them by hand in the exam</a:t>
            </a:r>
          </a:p>
          <a:p>
            <a:pPr marL="457200" lvl="0" indent="-457200">
              <a:buAutoNum type="arabicPeriod"/>
            </a:pPr>
            <a:r>
              <a:rPr lang="en-US" sz="2400" b="0" dirty="0"/>
              <a:t>Explain what to do if the data are not normal (either transforming the data or using non-parametric tests)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DCA8A4D-195B-B644-99BC-E4A5D2A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5867400"/>
            <a:ext cx="6754586" cy="685800"/>
          </a:xfrm>
        </p:spPr>
        <p:txBody>
          <a:bodyPr/>
          <a:lstStyle/>
          <a:p>
            <a:pPr algn="r" eaLnBrk="1" hangingPunct="1"/>
            <a:r>
              <a:rPr lang="en-US" sz="8600" dirty="0">
                <a:solidFill>
                  <a:srgbClr val="A6A6A6"/>
                </a:solidFill>
                <a:latin typeface="Arial" charset="0"/>
                <a:cs typeface="Arial" charset="0"/>
              </a:rPr>
              <a:t>take away</a:t>
            </a:r>
          </a:p>
        </p:txBody>
      </p:sp>
    </p:spTree>
    <p:extLst>
      <p:ext uri="{BB962C8B-B14F-4D97-AF65-F5344CB8AC3E}">
        <p14:creationId xmlns:p14="http://schemas.microsoft.com/office/powerpoint/2010/main" val="3606541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0" y="2286000"/>
            <a:ext cx="8839200" cy="1247775"/>
          </a:xfrm>
        </p:spPr>
        <p:txBody>
          <a:bodyPr/>
          <a:lstStyle/>
          <a:p>
            <a:pPr algn="r" eaLnBrk="1" hangingPunct="1"/>
            <a:r>
              <a:rPr lang="en-US" sz="30000" dirty="0">
                <a:solidFill>
                  <a:srgbClr val="99CC00"/>
                </a:solidFill>
                <a:latin typeface="Arial" charset="0"/>
                <a:cs typeface="Arial" charset="0"/>
              </a:rPr>
              <a:t>end</a:t>
            </a:r>
            <a:endParaRPr lang="en-US" sz="8700" dirty="0">
              <a:solidFill>
                <a:srgbClr val="99CC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004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B03C944-B4F8-A341-A727-4C7A45C09436}"/>
              </a:ext>
            </a:extLst>
          </p:cNvPr>
          <p:cNvGrpSpPr/>
          <p:nvPr/>
        </p:nvGrpSpPr>
        <p:grpSpPr>
          <a:xfrm>
            <a:off x="370823" y="3810000"/>
            <a:ext cx="6791977" cy="2743200"/>
            <a:chOff x="370823" y="3810000"/>
            <a:chExt cx="6791977" cy="2743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437A8C-3616-B14E-97A5-99A01EDA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823" y="3810000"/>
              <a:ext cx="5189253" cy="27432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68E768-0E7E-664C-9120-3390A0E138ED}"/>
                </a:ext>
              </a:extLst>
            </p:cNvPr>
            <p:cNvSpPr/>
            <p:nvPr/>
          </p:nvSpPr>
          <p:spPr>
            <a:xfrm>
              <a:off x="5486400" y="4876800"/>
              <a:ext cx="1676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  <a:latin typeface="Arial"/>
                  <a:cs typeface="Arial"/>
                </a:rPr>
                <a:t>… or that</a:t>
              </a:r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11F0E77-C389-A442-870E-C81E113A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65062"/>
            <a:ext cx="5041900" cy="353560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EB88F-8D03-C343-9923-F903816F65E1}"/>
              </a:ext>
            </a:extLst>
          </p:cNvPr>
          <p:cNvSpPr/>
          <p:nvPr/>
        </p:nvSpPr>
        <p:spPr>
          <a:xfrm>
            <a:off x="679449" y="12954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but if we have </a:t>
            </a: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distributions like this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5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ampires-kis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t="1742" r="12580" b="153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5410200"/>
            <a:ext cx="9144000" cy="615553"/>
          </a:xfrm>
          <a:prstGeom prst="rect">
            <a:avLst/>
          </a:prstGeom>
          <a:solidFill>
            <a:schemeClr val="tx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400" b="0" dirty="0">
                <a:solidFill>
                  <a:schemeClr val="bg1"/>
                </a:solidFill>
              </a:rPr>
              <a:t>we cannot use </a:t>
            </a:r>
            <a:r>
              <a:rPr lang="en-US" sz="3400" dirty="0" err="1">
                <a:solidFill>
                  <a:srgbClr val="99CC00"/>
                </a:solidFill>
              </a:rPr>
              <a:t>Ttest</a:t>
            </a:r>
            <a:r>
              <a:rPr lang="en-US" sz="3400" dirty="0">
                <a:solidFill>
                  <a:srgbClr val="99CC00"/>
                </a:solidFill>
              </a:rPr>
              <a:t> and </a:t>
            </a:r>
            <a:r>
              <a:rPr lang="en-US" sz="3400" dirty="0" err="1">
                <a:solidFill>
                  <a:srgbClr val="99CC00"/>
                </a:solidFill>
              </a:rPr>
              <a:t>Anova</a:t>
            </a:r>
            <a:endParaRPr lang="en-US" sz="3400" dirty="0">
              <a:solidFill>
                <a:srgbClr val="99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8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205740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if data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follow curve of normal distribution </a:t>
            </a:r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lang="en-US" sz="2400" kern="0" dirty="0">
                <a:solidFill>
                  <a:srgbClr val="99CC00"/>
                </a:solidFill>
                <a:latin typeface="Arial"/>
                <a:cs typeface="Arial"/>
              </a:rPr>
              <a:t>homogeneous variance</a:t>
            </a: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endParaRPr lang="en-US" sz="2400" b="0" kern="0" dirty="0">
              <a:solidFill>
                <a:srgbClr val="404040"/>
              </a:solidFill>
              <a:latin typeface="Arial"/>
              <a:cs typeface="Arial"/>
            </a:endParaRPr>
          </a:p>
          <a:p>
            <a:r>
              <a:rPr lang="en-US" sz="2400" b="0" kern="0" dirty="0">
                <a:solidFill>
                  <a:srgbClr val="404040"/>
                </a:solidFill>
                <a:latin typeface="Arial"/>
                <a:cs typeface="Arial"/>
              </a:rPr>
              <a:t>otherwise …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0200" y="4953000"/>
            <a:ext cx="7752242" cy="2438400"/>
            <a:chOff x="1010758" y="4158329"/>
            <a:chExt cx="7752242" cy="2438400"/>
          </a:xfrm>
        </p:grpSpPr>
        <p:sp>
          <p:nvSpPr>
            <p:cNvPr id="4" name="Rectangle 3"/>
            <p:cNvSpPr/>
            <p:nvPr/>
          </p:nvSpPr>
          <p:spPr>
            <a:xfrm>
              <a:off x="1752600" y="4953202"/>
              <a:ext cx="7010400" cy="164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non-parametric tests</a:t>
              </a:r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endParaRPr lang="en-US" sz="2400" dirty="0">
                <a:solidFill>
                  <a:srgbClr val="99CC00"/>
                </a:solidFill>
              </a:endParaRPr>
            </a:p>
            <a:p>
              <a:pPr lvl="0" eaLnBrk="0" hangingPunct="0">
                <a:spcBef>
                  <a:spcPct val="20000"/>
                </a:spcBef>
              </a:pPr>
              <a:endParaRPr lang="en-US" sz="2400" i="1" kern="0" dirty="0">
                <a:solidFill>
                  <a:srgbClr val="99CC00"/>
                </a:solidFill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 rot="20581109" flipH="1">
              <a:off x="1010758" y="4158329"/>
              <a:ext cx="502604" cy="1256677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23090" y="1066801"/>
            <a:ext cx="5835110" cy="1116237"/>
            <a:chOff x="1686786" y="4953203"/>
            <a:chExt cx="5835110" cy="1116237"/>
          </a:xfrm>
        </p:grpSpPr>
        <p:sp>
          <p:nvSpPr>
            <p:cNvPr id="7" name="Rectangle 6"/>
            <p:cNvSpPr/>
            <p:nvPr/>
          </p:nvSpPr>
          <p:spPr>
            <a:xfrm>
              <a:off x="2645096" y="4953203"/>
              <a:ext cx="4876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kern="0" dirty="0">
                  <a:solidFill>
                    <a:srgbClr val="404040"/>
                  </a:solidFill>
                </a:rPr>
                <a:t>use parametric tests (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ttest</a:t>
              </a:r>
              <a:r>
                <a:rPr lang="en-US" sz="2400" b="0" kern="0" dirty="0">
                  <a:solidFill>
                    <a:srgbClr val="404040"/>
                  </a:solidFill>
                </a:rPr>
                <a:t>, </a:t>
              </a:r>
              <a:r>
                <a:rPr lang="en-US" sz="2400" b="0" kern="0" dirty="0" err="1">
                  <a:solidFill>
                    <a:srgbClr val="404040"/>
                  </a:solidFill>
                </a:rPr>
                <a:t>anova</a:t>
              </a:r>
              <a:r>
                <a:rPr lang="en-US" sz="2400" b="0" kern="0" dirty="0">
                  <a:solidFill>
                    <a:srgbClr val="404040"/>
                  </a:solidFill>
                </a:rPr>
                <a:t>)</a:t>
              </a:r>
              <a:endParaRPr lang="en-US" sz="2400" dirty="0">
                <a:solidFill>
                  <a:srgbClr val="99CC00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17151738" flipV="1">
              <a:off x="1581309" y="5286722"/>
              <a:ext cx="888195" cy="677242"/>
            </a:xfrm>
            <a:custGeom>
              <a:avLst/>
              <a:gdLst>
                <a:gd name="connsiteX0" fmla="*/ 934906 w 934906"/>
                <a:gd name="connsiteY0" fmla="*/ 0 h 899699"/>
                <a:gd name="connsiteX1" fmla="*/ 652670 w 934906"/>
                <a:gd name="connsiteY1" fmla="*/ 670364 h 899699"/>
                <a:gd name="connsiteX2" fmla="*/ 0 w 934906"/>
                <a:gd name="connsiteY2" fmla="*/ 899699 h 89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4906" h="899699">
                  <a:moveTo>
                    <a:pt x="934906" y="0"/>
                  </a:moveTo>
                  <a:cubicBezTo>
                    <a:pt x="871696" y="260207"/>
                    <a:pt x="808487" y="520414"/>
                    <a:pt x="652670" y="670364"/>
                  </a:cubicBezTo>
                  <a:cubicBezTo>
                    <a:pt x="496853" y="820314"/>
                    <a:pt x="0" y="899699"/>
                    <a:pt x="0" y="899699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Arial" pitchFamily="-112" charset="0"/>
                <a:cs typeface="Arial" pitchFamily="-11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7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7"/>
          <p:cNvSpPr>
            <a:spLocks noGrp="1"/>
          </p:cNvSpPr>
          <p:nvPr>
            <p:ph type="title"/>
          </p:nvPr>
        </p:nvSpPr>
        <p:spPr>
          <a:xfrm>
            <a:off x="-24063" y="5105400"/>
            <a:ext cx="9134622" cy="838200"/>
          </a:xfrm>
        </p:spPr>
        <p:txBody>
          <a:bodyPr/>
          <a:lstStyle/>
          <a:p>
            <a:pPr algn="r" eaLnBrk="1" hangingPunct="1"/>
            <a:r>
              <a:rPr lang="en-US" sz="8000" dirty="0">
                <a:solidFill>
                  <a:srgbClr val="A6A6A6"/>
                </a:solidFill>
                <a:latin typeface="Arial" charset="0"/>
                <a:cs typeface="Arial" charset="0"/>
              </a:rPr>
              <a:t>assumption of normality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AB9479-F772-F348-897E-8CB07A15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5041900" cy="35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27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Arial" pitchFamily="-112" charset="0"/>
            <a:cs typeface="Arial" pitchFamily="-11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62090</TotalTime>
  <Words>2897</Words>
  <Application>Microsoft Macintosh PowerPoint</Application>
  <PresentationFormat>On-screen Show (4:3)</PresentationFormat>
  <Paragraphs>461</Paragraphs>
  <Slides>57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Courier</vt:lpstr>
      <vt:lpstr>Helvetica</vt:lpstr>
      <vt:lpstr>Helvetica Neue Light</vt:lpstr>
      <vt:lpstr>Menlo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 of normality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 of homogeneity</vt:lpstr>
      <vt:lpstr>PowerPoint Presentation</vt:lpstr>
      <vt:lpstr>PowerPoint Presentation</vt:lpstr>
      <vt:lpstr>PowerPoint Presentation</vt:lpstr>
      <vt:lpstr>we know how  to check  our data   … now what?</vt:lpstr>
      <vt:lpstr>PowerPoint Presentation</vt:lpstr>
      <vt:lpstr>PowerPoint Presentation</vt:lpstr>
      <vt:lpstr>transformations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you have tried everything and still not good?</vt:lpstr>
      <vt:lpstr>PowerPoint Presentation</vt:lpstr>
      <vt:lpstr>summary</vt:lpstr>
      <vt:lpstr>take away</vt:lpstr>
      <vt:lpstr>end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Patrck Baudisch</dc:creator>
  <cp:lastModifiedBy>Anne Roudaut</cp:lastModifiedBy>
  <cp:revision>1117</cp:revision>
  <cp:lastPrinted>2018-11-28T10:11:34Z</cp:lastPrinted>
  <dcterms:created xsi:type="dcterms:W3CDTF">2010-06-22T07:38:57Z</dcterms:created>
  <dcterms:modified xsi:type="dcterms:W3CDTF">2019-11-25T15:11:28Z</dcterms:modified>
</cp:coreProperties>
</file>