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88" r:id="rId2"/>
    <p:sldId id="2618" r:id="rId3"/>
    <p:sldId id="2552" r:id="rId4"/>
    <p:sldId id="2662" r:id="rId5"/>
    <p:sldId id="2479" r:id="rId6"/>
    <p:sldId id="2480" r:id="rId7"/>
    <p:sldId id="2660" r:id="rId8"/>
    <p:sldId id="2605" r:id="rId9"/>
    <p:sldId id="2483" r:id="rId10"/>
    <p:sldId id="2484" r:id="rId11"/>
    <p:sldId id="2485" r:id="rId12"/>
    <p:sldId id="2486" r:id="rId13"/>
    <p:sldId id="2487" r:id="rId14"/>
    <p:sldId id="2488" r:id="rId15"/>
    <p:sldId id="2489" r:id="rId16"/>
    <p:sldId id="2490" r:id="rId17"/>
    <p:sldId id="2491" r:id="rId18"/>
    <p:sldId id="2592" r:id="rId19"/>
    <p:sldId id="2663" r:id="rId20"/>
    <p:sldId id="2622" r:id="rId21"/>
    <p:sldId id="2686" r:id="rId22"/>
    <p:sldId id="2623" r:id="rId23"/>
    <p:sldId id="2689" r:id="rId24"/>
    <p:sldId id="2690" r:id="rId25"/>
    <p:sldId id="2239" r:id="rId26"/>
    <p:sldId id="2693" r:id="rId27"/>
    <p:sldId id="2695" r:id="rId28"/>
    <p:sldId id="2694" r:id="rId29"/>
    <p:sldId id="2630" r:id="rId30"/>
    <p:sldId id="2697" r:id="rId31"/>
    <p:sldId id="2698" r:id="rId32"/>
    <p:sldId id="2633" r:id="rId33"/>
    <p:sldId id="2699" r:id="rId34"/>
    <p:sldId id="2639" r:id="rId35"/>
    <p:sldId id="2656" r:id="rId36"/>
    <p:sldId id="2641" r:id="rId37"/>
    <p:sldId id="2545" r:id="rId38"/>
    <p:sldId id="2687" r:id="rId39"/>
    <p:sldId id="2471" r:id="rId40"/>
    <p:sldId id="2612" r:id="rId41"/>
    <p:sldId id="2469" r:id="rId42"/>
    <p:sldId id="2380" r:id="rId43"/>
    <p:sldId id="2470" r:id="rId44"/>
    <p:sldId id="2382" r:id="rId45"/>
    <p:sldId id="2383" r:id="rId46"/>
    <p:sldId id="2385" r:id="rId47"/>
    <p:sldId id="2647" r:id="rId48"/>
    <p:sldId id="2648" r:id="rId49"/>
    <p:sldId id="2650" r:id="rId50"/>
    <p:sldId id="2474" r:id="rId51"/>
    <p:sldId id="2544" r:id="rId52"/>
    <p:sldId id="2407" r:id="rId53"/>
    <p:sldId id="2408" r:id="rId54"/>
    <p:sldId id="2585" r:id="rId55"/>
    <p:sldId id="2475" r:id="rId56"/>
    <p:sldId id="2553" r:id="rId57"/>
    <p:sldId id="2476" r:id="rId58"/>
    <p:sldId id="2607" r:id="rId59"/>
    <p:sldId id="2651" r:id="rId60"/>
    <p:sldId id="2526" r:id="rId61"/>
    <p:sldId id="2527" r:id="rId62"/>
    <p:sldId id="2528" r:id="rId63"/>
    <p:sldId id="2608" r:id="rId64"/>
    <p:sldId id="2477" r:id="rId65"/>
    <p:sldId id="2494" r:id="rId66"/>
    <p:sldId id="2716" r:id="rId67"/>
    <p:sldId id="2715" r:id="rId68"/>
    <p:sldId id="2349" r:id="rId69"/>
    <p:sldId id="2459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19"/>
    <p:restoredTop sz="68499" autoAdjust="0"/>
  </p:normalViewPr>
  <p:slideViewPr>
    <p:cSldViewPr>
      <p:cViewPr varScale="1">
        <p:scale>
          <a:sx n="77" d="100"/>
          <a:sy n="77" d="100"/>
        </p:scale>
        <p:origin x="2056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dat$id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9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2062806" y="12959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13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069914" y="751692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Designing an </a:t>
            </a:r>
          </a:p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Experiment (</a:t>
            </a:r>
            <a:r>
              <a:rPr lang="en-US" altLang="ja-JP" sz="4000" dirty="0">
                <a:latin typeface="Helvetica Neue Light" charset="0"/>
                <a:cs typeface="Helvetica Neue Light" charset="0"/>
                <a:sym typeface="Helvetica Neue Light" charset="0"/>
              </a:rPr>
              <a:t>part 1</a:t>
            </a:r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)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505200" y="1407378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78C21-7AF9-A649-B8F4-D753EDFDB2C4}"/>
              </a:ext>
            </a:extLst>
          </p:cNvPr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36747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3, 2, 8 (size=3)</a:t>
            </a:r>
          </a:p>
        </p:txBody>
      </p:sp>
    </p:spTree>
    <p:extLst>
      <p:ext uri="{BB962C8B-B14F-4D97-AF65-F5344CB8AC3E}">
        <p14:creationId xmlns:p14="http://schemas.microsoft.com/office/powerpoint/2010/main" val="39401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4, 2, 5, 1 (size=4)</a:t>
            </a:r>
          </a:p>
        </p:txBody>
      </p:sp>
    </p:spTree>
    <p:extLst>
      <p:ext uri="{BB962C8B-B14F-4D97-AF65-F5344CB8AC3E}">
        <p14:creationId xmlns:p14="http://schemas.microsoft.com/office/powerpoint/2010/main" val="24761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7, 2, 5, 3</a:t>
            </a:r>
            <a:r>
              <a:rPr lang="en-US" sz="2400" b="0" kern="0">
                <a:solidFill>
                  <a:srgbClr val="000000"/>
                </a:solidFill>
              </a:rPr>
              <a:t>, 1 (size=5)</a:t>
            </a:r>
            <a:endParaRPr lang="en-US" sz="24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6, 2, 9, 8, 5, 1 (size=6)</a:t>
            </a:r>
          </a:p>
        </p:txBody>
      </p:sp>
    </p:spTree>
    <p:extLst>
      <p:ext uri="{BB962C8B-B14F-4D97-AF65-F5344CB8AC3E}">
        <p14:creationId xmlns:p14="http://schemas.microsoft.com/office/powerpoint/2010/main" val="33772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7, 4, 1, 8, 6, 3, 2 (size=7)</a:t>
            </a:r>
          </a:p>
        </p:txBody>
      </p:sp>
    </p:spTree>
    <p:extLst>
      <p:ext uri="{BB962C8B-B14F-4D97-AF65-F5344CB8AC3E}">
        <p14:creationId xmlns:p14="http://schemas.microsoft.com/office/powerpoint/2010/main" val="15103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2, 7, 4, 9, 3, 1, 5, 9 (size=8)</a:t>
            </a:r>
          </a:p>
        </p:txBody>
      </p:sp>
    </p:spTree>
    <p:extLst>
      <p:ext uri="{BB962C8B-B14F-4D97-AF65-F5344CB8AC3E}">
        <p14:creationId xmlns:p14="http://schemas.microsoft.com/office/powerpoint/2010/main" val="41555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6, 7, 8, 5, 3, 1, 4, 6 (size=9) </a:t>
            </a:r>
          </a:p>
        </p:txBody>
      </p:sp>
    </p:spTree>
    <p:extLst>
      <p:ext uri="{BB962C8B-B14F-4D97-AF65-F5344CB8AC3E}">
        <p14:creationId xmlns:p14="http://schemas.microsoft.com/office/powerpoint/2010/main" val="4209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6, 4, 1, 9, 3, 8, 2, 1, 7, 9 (size=10)</a:t>
            </a:r>
          </a:p>
        </p:txBody>
      </p:sp>
    </p:spTree>
    <p:extLst>
      <p:ext uri="{BB962C8B-B14F-4D97-AF65-F5344CB8AC3E}">
        <p14:creationId xmlns:p14="http://schemas.microsoft.com/office/powerpoint/2010/main" val="2508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2, 7, 4, 1, 5, 7, 3, 8, 6, 4, 7 (size=11)</a:t>
            </a:r>
          </a:p>
        </p:txBody>
      </p:sp>
    </p:spTree>
    <p:extLst>
      <p:ext uri="{BB962C8B-B14F-4D97-AF65-F5344CB8AC3E}">
        <p14:creationId xmlns:p14="http://schemas.microsoft.com/office/powerpoint/2010/main" val="35118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0438" y="1447800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what is your best score (size of the list)?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enter it at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GB" sz="2400" dirty="0">
                <a:solidFill>
                  <a:srgbClr val="99CC00"/>
                </a:solidFill>
                <a:latin typeface="Verdana" panose="020B0604030504040204" pitchFamily="34" charset="0"/>
              </a:rPr>
              <a:t>https://</a:t>
            </a:r>
            <a:r>
              <a:rPr lang="en-GB" sz="2400" dirty="0" err="1">
                <a:solidFill>
                  <a:srgbClr val="99CC00"/>
                </a:solidFill>
                <a:latin typeface="Verdana" panose="020B0604030504040204" pitchFamily="34" charset="0"/>
              </a:rPr>
              <a:t>tinyurl.com</a:t>
            </a:r>
            <a:r>
              <a:rPr lang="en-GB" sz="2400" dirty="0">
                <a:solidFill>
                  <a:srgbClr val="99CC00"/>
                </a:solidFill>
                <a:latin typeface="Verdana" panose="020B0604030504040204" pitchFamily="34" charset="0"/>
              </a:rPr>
              <a:t>/COMS10011</a:t>
            </a:r>
            <a:endParaRPr lang="en-US" sz="2400" dirty="0">
              <a:solidFill>
                <a:srgbClr val="99CC00"/>
              </a:solidFill>
            </a:endParaRP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do an experiment!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33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9530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first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look at the results</a:t>
            </a:r>
          </a:p>
        </p:txBody>
      </p:sp>
    </p:spTree>
    <p:extLst>
      <p:ext uri="{BB962C8B-B14F-4D97-AF65-F5344CB8AC3E}">
        <p14:creationId xmlns:p14="http://schemas.microsoft.com/office/powerpoint/2010/main" val="220519004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599"/>
            <a:chExt cx="4009293" cy="243840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1" y="990599"/>
              <a:ext cx="2438399" cy="2438401"/>
            </a:xfrm>
            <a:prstGeom prst="ellipse">
              <a:avLst/>
            </a:prstGeom>
            <a:solidFill>
              <a:srgbClr val="99CC00">
                <a:alpha val="2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163781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5029200" y="457200"/>
            <a:ext cx="3962400" cy="6019800"/>
          </a:xfrm>
          <a:prstGeom prst="roundRect">
            <a:avLst/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look at raw data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24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8AD95-CF09-C54C-BCA3-8F291E35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57400"/>
            <a:ext cx="4432300" cy="3949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9CBC25-AC06-8F4D-92C1-BBDD73424842}"/>
              </a:ext>
            </a:extLst>
          </p:cNvPr>
          <p:cNvSpPr/>
          <p:nvPr/>
        </p:nvSpPr>
        <p:spPr>
          <a:xfrm>
            <a:off x="533400" y="9144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let’s put everything in a table (excel is great for that)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37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51EF7-DBE6-A346-8944-D523D6693FF6}"/>
              </a:ext>
            </a:extLst>
          </p:cNvPr>
          <p:cNvSpPr/>
          <p:nvPr/>
        </p:nvSpPr>
        <p:spPr>
          <a:xfrm>
            <a:off x="533400" y="6858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save your file as a .csv (comma separated virgule is a format to store tables as text files)</a:t>
            </a:r>
          </a:p>
          <a:p>
            <a:endParaRPr lang="en-US" sz="2400" b="0" kern="0" dirty="0">
              <a:solidFill>
                <a:srgbClr val="000000"/>
              </a:solidFill>
            </a:endParaRPr>
          </a:p>
          <a:p>
            <a:r>
              <a:rPr lang="en-US" sz="2400" b="0" kern="0" dirty="0">
                <a:solidFill>
                  <a:srgbClr val="000000"/>
                </a:solidFill>
              </a:rPr>
              <a:t>you can open csv with excel, text file an many other software</a:t>
            </a:r>
          </a:p>
          <a:p>
            <a:endParaRPr lang="en-US" sz="2400" b="0" kern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389CD-768F-8741-A797-E8BBD6E3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124200"/>
            <a:ext cx="46288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953796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HCIXP.csv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print(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 # look at the file in R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33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953796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HCIXP.csv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print(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 # look at the file in R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 # you will need to launch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dirst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“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install.packages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("ggplot2")”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dat$id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31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70FE89-772D-8140-94F6-4CF7C3D631A9}"/>
              </a:ext>
            </a:extLst>
          </p:cNvPr>
          <p:cNvSpPr txBox="1">
            <a:spLocks/>
          </p:cNvSpPr>
          <p:nvPr/>
        </p:nvSpPr>
        <p:spPr bwMode="auto">
          <a:xfrm>
            <a:off x="1447800" y="4572000"/>
            <a:ext cx="6324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first: does the data look ok?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search for bugs, fatigue effect, learning effect or outliers (&gt;3 times </a:t>
            </a:r>
            <a:r>
              <a:rPr lang="en-US" b="0" dirty="0" err="1">
                <a:latin typeface="Arial" charset="0"/>
                <a:cs typeface="Arial" charset="0"/>
              </a:rPr>
              <a:t>std</a:t>
            </a:r>
            <a:r>
              <a:rPr lang="en-US" b="0" dirty="0">
                <a:latin typeface="Arial" charset="0"/>
                <a:cs typeface="Arial" charset="0"/>
              </a:rPr>
              <a:t>) = remove / redo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E24726-A72F-EF43-8A23-CE8C3FA2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067"/>
            <a:ext cx="5334000" cy="44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  <a:cs typeface="Arial" pitchFamily="-112" charset="0"/>
              </a:rPr>
              <a:t>plot(score ~ group, data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42B15-F6A3-4B4A-8600-BE99FFD5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98" y="1215974"/>
            <a:ext cx="5255777" cy="46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look at histograms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34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23094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group 1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memorize as much 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as you can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320040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group 2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beat group 1 = chocolate!</a:t>
            </a:r>
          </a:p>
        </p:txBody>
      </p:sp>
      <p:sp>
        <p:nvSpPr>
          <p:cNvPr id="6" name="Right Triangle 5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7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0574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memorization game</a:t>
            </a:r>
          </a:p>
        </p:txBody>
      </p:sp>
    </p:spTree>
    <p:extLst>
      <p:ext uri="{BB962C8B-B14F-4D97-AF65-F5344CB8AC3E}">
        <p14:creationId xmlns:p14="http://schemas.microsoft.com/office/powerpoint/2010/main" val="3224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plyr</a:t>
            </a:r>
            <a:r>
              <a:rPr lang="en-US" b="0" dirty="0">
                <a:latin typeface="Courier" pitchFamily="2" charset="0"/>
              </a:rPr>
              <a:t>) </a:t>
            </a: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  A    5.60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B    7.25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22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4879893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your gut feeling: are these groups different?</a:t>
            </a:r>
          </a:p>
          <a:p>
            <a:pPr algn="ctr"/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are these distributions likely to have happen by chance?</a:t>
            </a:r>
          </a:p>
          <a:p>
            <a:pPr algn="ctr"/>
            <a:r>
              <a:rPr lang="is-IS" b="0" dirty="0">
                <a:solidFill>
                  <a:srgbClr val="99CC00"/>
                </a:solidFill>
                <a:latin typeface="Arial" charset="0"/>
                <a:cs typeface="Arial" charset="0"/>
              </a:rPr>
              <a:t>… is this the results of the factor (chocolate)?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368AF-5693-E64B-AF50-F4156276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6248400" cy="44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9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use a statistic test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358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Use a t-test (two-tails, unpaired)</a:t>
            </a: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=="B"],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Welch Two Sample t-test</a:t>
            </a:r>
            <a:br>
              <a:rPr lang="en-US" b="0" dirty="0">
                <a:latin typeface="Courier" pitchFamily="2" charset="0"/>
                <a:cs typeface="Arial" pitchFamily="-112" charset="0"/>
              </a:rPr>
            </a:br>
            <a:endParaRPr lang="en-US" b="0" dirty="0">
              <a:latin typeface="Courier" pitchFamily="2" charset="0"/>
              <a:cs typeface="Arial" pitchFamily="-112" charset="0"/>
            </a:endParaRP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data: 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== "A"] and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== "B"]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t = -1.8185,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 37.982, p-value = 0.07688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95 percent confidence interval:-1.37361001  0.07361001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sample estimates: mean of x mean of y  6.60      7.25 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F3A63-74BA-2C46-B32A-98FB0852833E}"/>
              </a:ext>
            </a:extLst>
          </p:cNvPr>
          <p:cNvSpPr/>
          <p:nvPr/>
        </p:nvSpPr>
        <p:spPr bwMode="auto">
          <a:xfrm>
            <a:off x="4946552" y="2657685"/>
            <a:ext cx="2521048" cy="34354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D48A-A5E9-F642-A6ED-2FC319F4A487}"/>
              </a:ext>
            </a:extLst>
          </p:cNvPr>
          <p:cNvSpPr/>
          <p:nvPr/>
        </p:nvSpPr>
        <p:spPr>
          <a:xfrm>
            <a:off x="1860452" y="5181600"/>
            <a:ext cx="6172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aseline="30000" dirty="0">
                <a:solidFill>
                  <a:srgbClr val="99CC00"/>
                </a:solidFill>
              </a:rPr>
              <a:t>“We could not find any significance differences!”</a:t>
            </a:r>
            <a:endParaRPr lang="en-US" sz="2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9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3505200"/>
            <a:ext cx="815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is is enough to say that the two groups are different?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nope, not under significant level of 0.05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can we say that the two groups are same then?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nope, can only prove things are different, but not that they are the same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00400" y="2205335"/>
            <a:ext cx="396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99CC00"/>
                </a:solidFill>
              </a:rPr>
              <a:t>p-value = 0.07</a:t>
            </a:r>
          </a:p>
        </p:txBody>
      </p:sp>
    </p:spTree>
    <p:extLst>
      <p:ext uri="{BB962C8B-B14F-4D97-AF65-F5344CB8AC3E}">
        <p14:creationId xmlns:p14="http://schemas.microsoft.com/office/powerpoint/2010/main" val="20004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conclude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860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447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if p was lower than significance level we could say: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“a student t-test showed significant difference between the two group (two-tailed t(46)=4.520, p &lt; 0.005)”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otherwise: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“we did not find any significant results”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3048000"/>
            <a:ext cx="8153400" cy="2750641"/>
            <a:chOff x="609600" y="3505200"/>
            <a:chExt cx="8153400" cy="2750641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09600" y="3505200"/>
              <a:ext cx="5562600" cy="1219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2286000" y="5486400"/>
              <a:ext cx="6477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200" b="0" dirty="0"/>
                <a:t>cannot conclude, no evidences to show that having chocolate rewards improve </a:t>
              </a:r>
              <a:r>
                <a:rPr lang="en-US" sz="2200" b="0" dirty="0" err="1"/>
                <a:t>memorisation</a:t>
              </a:r>
              <a:endParaRPr lang="en-US" sz="2200" b="0" dirty="0"/>
            </a:p>
          </p:txBody>
        </p:sp>
        <p:sp>
          <p:nvSpPr>
            <p:cNvPr id="10" name="Freeform 9"/>
            <p:cNvSpPr/>
            <p:nvPr/>
          </p:nvSpPr>
          <p:spPr>
            <a:xfrm rot="17712876" flipH="1" flipV="1">
              <a:off x="1420236" y="4858440"/>
              <a:ext cx="502604" cy="1121684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65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go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backward a little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8457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>
                <a:alpha val="29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152400" y="381000"/>
            <a:ext cx="4876800" cy="6019800"/>
          </a:xfrm>
          <a:prstGeom prst="roundRect">
            <a:avLst/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63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research question::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 statement that identifies a phenomenon to be studied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10758" y="4158329"/>
            <a:ext cx="7066442" cy="1916466"/>
            <a:chOff x="1010758" y="4158329"/>
            <a:chExt cx="7066442" cy="1916466"/>
          </a:xfrm>
        </p:grpSpPr>
        <p:sp>
          <p:nvSpPr>
            <p:cNvPr id="2" name="Rectangle 1"/>
            <p:cNvSpPr/>
            <p:nvPr/>
          </p:nvSpPr>
          <p:spPr>
            <a:xfrm>
              <a:off x="2057400" y="4800600"/>
              <a:ext cx="6019800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ct val="20000"/>
                </a:spcBef>
              </a:pPr>
              <a:r>
                <a:rPr lang="en-US" sz="2400" b="0" kern="0" dirty="0">
                  <a:solidFill>
                    <a:srgbClr val="404040"/>
                  </a:solidFill>
                </a:rPr>
                <a:t>in our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xp</a:t>
              </a:r>
              <a:r>
                <a:rPr lang="en-US" sz="2400" b="0" kern="0" dirty="0">
                  <a:solidFill>
                    <a:srgbClr val="404040"/>
                  </a:solidFill>
                </a:rPr>
                <a:t>: I</a:t>
              </a:r>
              <a:r>
                <a:rPr lang="en-US" sz="2400" b="0" kern="0" dirty="0">
                  <a:solidFill>
                    <a:srgbClr val="000000"/>
                  </a:solidFill>
                </a:rPr>
                <a:t> believe that </a:t>
              </a:r>
              <a:r>
                <a:rPr lang="en-US" sz="2400" kern="0" dirty="0">
                  <a:solidFill>
                    <a:srgbClr val="99CC00"/>
                  </a:solidFill>
                </a:rPr>
                <a:t>rewards improve memorization skills</a:t>
              </a:r>
              <a:r>
                <a:rPr lang="en-US" sz="2400" b="0" kern="0" dirty="0">
                  <a:solidFill>
                    <a:srgbClr val="000000"/>
                  </a:solidFill>
                </a:rPr>
                <a:t> </a:t>
              </a:r>
            </a:p>
            <a:p>
              <a:pPr lvl="0" eaLnBrk="0" hangingPunct="0">
                <a:spcBef>
                  <a:spcPct val="20000"/>
                </a:spcBef>
              </a:pPr>
              <a:r>
                <a:rPr lang="is-IS" sz="2400" b="0" kern="0" dirty="0">
                  <a:solidFill>
                    <a:srgbClr val="000000"/>
                  </a:solidFill>
                </a:rPr>
                <a:t>… s</a:t>
              </a:r>
              <a:r>
                <a:rPr lang="en-US" sz="2400" b="0" kern="0" dirty="0" err="1">
                  <a:solidFill>
                    <a:srgbClr val="000000"/>
                  </a:solidFill>
                </a:rPr>
                <a:t>uggested</a:t>
              </a:r>
              <a:r>
                <a:rPr lang="en-US" sz="2400" b="0" kern="0" dirty="0">
                  <a:solidFill>
                    <a:srgbClr val="000000"/>
                  </a:solidFill>
                </a:rPr>
                <a:t> by </a:t>
              </a:r>
              <a:r>
                <a:rPr lang="is-IS" sz="2400" b="0" i="1" kern="0" dirty="0">
                  <a:solidFill>
                    <a:srgbClr val="000000"/>
                  </a:solidFill>
                </a:rPr>
                <a:t>&lt;insert smart guess&gt;</a:t>
              </a: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8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3048000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take a piece of paper and a pen</a:t>
            </a:r>
          </a:p>
        </p:txBody>
      </p:sp>
    </p:spTree>
    <p:extLst>
      <p:ext uri="{BB962C8B-B14F-4D97-AF65-F5344CB8AC3E}">
        <p14:creationId xmlns:p14="http://schemas.microsoft.com/office/powerpoint/2010/main" val="1243207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2286000"/>
          </a:xfrm>
        </p:spPr>
        <p:txBody>
          <a:bodyPr/>
          <a:lstStyle/>
          <a:p>
            <a:r>
              <a:rPr lang="en-US" sz="5400" b="1" dirty="0">
                <a:latin typeface="Arial" charset="0"/>
                <a:cs typeface="Arial" charset="0"/>
              </a:rPr>
              <a:t>hypotheses::</a:t>
            </a:r>
          </a:p>
          <a:p>
            <a:r>
              <a:rPr lang="en-US" dirty="0">
                <a:latin typeface="Arial" charset="0"/>
                <a:cs typeface="Arial" charset="0"/>
              </a:rPr>
              <a:t>statement of the predicted relationship between at least two experimental variables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provisional answer to a research question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0758" y="4583870"/>
            <a:ext cx="7752242" cy="2655130"/>
            <a:chOff x="1010758" y="4158329"/>
            <a:chExt cx="7752242" cy="2655130"/>
          </a:xfrm>
        </p:grpSpPr>
        <p:sp>
          <p:nvSpPr>
            <p:cNvPr id="3" name="Rectangle 2"/>
            <p:cNvSpPr/>
            <p:nvPr/>
          </p:nvSpPr>
          <p:spPr>
            <a:xfrm>
              <a:off x="1752600" y="4800600"/>
              <a:ext cx="7010400" cy="2012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in our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xp</a:t>
              </a:r>
              <a:r>
                <a:rPr lang="en-US" sz="2400" b="0" kern="0" dirty="0">
                  <a:solidFill>
                    <a:srgbClr val="404040"/>
                  </a:solidFill>
                </a:rPr>
                <a:t>: </a:t>
              </a:r>
              <a:r>
                <a:rPr lang="en-US" sz="2400" dirty="0">
                  <a:solidFill>
                    <a:srgbClr val="99CC00"/>
                  </a:solidFill>
                </a:rPr>
                <a:t>group chocolate will have a higher </a:t>
              </a:r>
              <a:r>
                <a:rPr lang="en-US" sz="2400" dirty="0" err="1">
                  <a:solidFill>
                    <a:srgbClr val="99CC00"/>
                  </a:solidFill>
                </a:rPr>
                <a:t>memorisation</a:t>
              </a:r>
              <a:r>
                <a:rPr lang="en-US" sz="2400" dirty="0">
                  <a:solidFill>
                    <a:srgbClr val="99CC00"/>
                  </a:solidFill>
                </a:rPr>
                <a:t> score than group with no reward</a:t>
              </a: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0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(in)dependent variable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dependent variable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is the event studied and expected to change whenever the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independent variable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is altered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2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211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so we want to show that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 causes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62400" y="2724150"/>
            <a:ext cx="3686175" cy="681038"/>
            <a:chOff x="6019801" y="2418359"/>
            <a:chExt cx="3685284" cy="678855"/>
          </a:xfrm>
        </p:grpSpPr>
        <p:sp>
          <p:nvSpPr>
            <p:cNvPr id="28679" name="TextBox 6"/>
            <p:cNvSpPr txBox="1">
              <a:spLocks noChangeArrowheads="1"/>
            </p:cNvSpPr>
            <p:nvPr/>
          </p:nvSpPr>
          <p:spPr bwMode="auto">
            <a:xfrm>
              <a:off x="6474839" y="2418359"/>
              <a:ext cx="3230246" cy="644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vary A </a:t>
              </a:r>
              <a:r>
                <a:rPr lang="en-US" sz="1800" b="0">
                  <a:sym typeface="Wingdings" charset="0"/>
                </a:rPr>
                <a:t> </a:t>
              </a:r>
              <a:r>
                <a:rPr lang="en-US" sz="1800" b="0"/>
                <a:t>make A</a:t>
              </a:r>
              <a:br>
                <a:rPr lang="en-US" sz="1800" b="0"/>
              </a:br>
              <a:r>
                <a:rPr lang="en-US" sz="1800" b="0"/>
                <a:t>an </a:t>
              </a:r>
              <a:r>
                <a:rPr lang="en-US" sz="1800">
                  <a:solidFill>
                    <a:srgbClr val="99CC00"/>
                  </a:solidFill>
                </a:rPr>
                <a:t>independent variable</a:t>
              </a:r>
            </a:p>
          </p:txBody>
        </p:sp>
        <p:cxnSp>
          <p:nvCxnSpPr>
            <p:cNvPr id="28680" name="Straight Connector 18"/>
            <p:cNvCxnSpPr>
              <a:cxnSpLocks noChangeShapeType="1"/>
            </p:cNvCxnSpPr>
            <p:nvPr/>
          </p:nvCxnSpPr>
          <p:spPr bwMode="auto">
            <a:xfrm rot="10800000" flipV="1">
              <a:off x="6019801" y="2715239"/>
              <a:ext cx="420811" cy="381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11788" y="3773488"/>
            <a:ext cx="3636962" cy="1044575"/>
            <a:chOff x="6019802" y="3097214"/>
            <a:chExt cx="3636535" cy="1041311"/>
          </a:xfrm>
        </p:grpSpPr>
        <p:sp>
          <p:nvSpPr>
            <p:cNvPr id="28677" name="TextBox 6"/>
            <p:cNvSpPr txBox="1">
              <a:spLocks noChangeArrowheads="1"/>
            </p:cNvSpPr>
            <p:nvPr/>
          </p:nvSpPr>
          <p:spPr bwMode="auto">
            <a:xfrm>
              <a:off x="6426091" y="3493720"/>
              <a:ext cx="3230246" cy="644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measure B </a:t>
              </a:r>
              <a:r>
                <a:rPr lang="en-US" sz="1800" b="0">
                  <a:sym typeface="Wingdings" charset="0"/>
                </a:rPr>
                <a:t> </a:t>
              </a:r>
              <a:r>
                <a:rPr lang="en-US" sz="1800" b="0"/>
                <a:t>make B</a:t>
              </a:r>
              <a:br>
                <a:rPr lang="en-US" sz="1800" b="0"/>
              </a:br>
              <a:r>
                <a:rPr lang="en-US" sz="1800" b="0"/>
                <a:t>a </a:t>
              </a:r>
              <a:r>
                <a:rPr lang="en-US" sz="1800">
                  <a:solidFill>
                    <a:srgbClr val="99CC00"/>
                  </a:solidFill>
                </a:rPr>
                <a:t>dependent variable</a:t>
              </a:r>
            </a:p>
          </p:txBody>
        </p:sp>
        <p:cxnSp>
          <p:nvCxnSpPr>
            <p:cNvPr id="28678" name="Straight Connector 18"/>
            <p:cNvCxnSpPr>
              <a:cxnSpLocks noChangeShapeType="1"/>
            </p:cNvCxnSpPr>
            <p:nvPr/>
          </p:nvCxnSpPr>
          <p:spPr bwMode="auto">
            <a:xfrm rot="16200000" flipV="1">
              <a:off x="5916537" y="3200479"/>
              <a:ext cx="612819" cy="406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37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990600"/>
            <a:ext cx="61722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219200"/>
            <a:ext cx="64008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? 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independent variable</a:t>
            </a:r>
            <a:r>
              <a:rPr lang="en-US" b="0" dirty="0">
                <a:latin typeface="Arial" charset="0"/>
                <a:cs typeface="Arial" charset="0"/>
              </a:rPr>
              <a:t> = group type (nothing vs. chocolate)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dependent variable</a:t>
            </a:r>
            <a:r>
              <a:rPr lang="en-US" b="0" dirty="0">
                <a:latin typeface="Arial" charset="0"/>
                <a:cs typeface="Arial" charset="0"/>
              </a:rPr>
              <a:t> = memorization score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 algn="r"/>
            <a:r>
              <a:rPr lang="en-US">
                <a:latin typeface="Arial" charset="0"/>
                <a:cs typeface="Arial" charset="0"/>
              </a:rPr>
              <a:t>everything else should be a…</a:t>
            </a:r>
          </a:p>
        </p:txBody>
      </p:sp>
    </p:spTree>
    <p:extLst>
      <p:ext uri="{BB962C8B-B14F-4D97-AF65-F5344CB8AC3E}">
        <p14:creationId xmlns:p14="http://schemas.microsoft.com/office/powerpoint/2010/main" val="826725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controlled variable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variables that are kept constant to prevent their influence on the effect of the independent variable on the dependent</a:t>
            </a:r>
          </a:p>
        </p:txBody>
      </p:sp>
    </p:spTree>
    <p:extLst>
      <p:ext uri="{BB962C8B-B14F-4D97-AF65-F5344CB8AC3E}">
        <p14:creationId xmlns:p14="http://schemas.microsoft.com/office/powerpoint/2010/main" val="304011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confounding variable 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extraneous variables that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correlates with both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dependent variable and the independent variable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 bwMode="auto">
          <a:xfrm>
            <a:off x="457200" y="-304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avoid…</a:t>
            </a:r>
          </a:p>
        </p:txBody>
      </p:sp>
    </p:spTree>
    <p:extLst>
      <p:ext uri="{BB962C8B-B14F-4D97-AF65-F5344CB8AC3E}">
        <p14:creationId xmlns:p14="http://schemas.microsoft.com/office/powerpoint/2010/main" val="643646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hanced-buzz-1676-1365534330-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845"/>
          <a:stretch/>
        </p:blipFill>
        <p:spPr>
          <a:xfrm>
            <a:off x="852158" y="768730"/>
            <a:ext cx="7608129" cy="4412869"/>
          </a:xfrm>
          <a:prstGeom prst="rect">
            <a:avLst/>
          </a:prstGeom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-12671" y="5334000"/>
            <a:ext cx="9144000" cy="1169551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ice cream consumption leads to murder</a:t>
            </a:r>
          </a:p>
          <a:p>
            <a:pPr eaLnBrk="1" hangingPunct="1"/>
            <a:r>
              <a:rPr lang="en-US" sz="3600" dirty="0" err="1">
                <a:solidFill>
                  <a:srgbClr val="FF9900"/>
                </a:solidFill>
              </a:rPr>
              <a:t>counfounding</a:t>
            </a:r>
            <a:r>
              <a:rPr lang="en-US" sz="3600" dirty="0">
                <a:solidFill>
                  <a:srgbClr val="FF9900"/>
                </a:solidFill>
              </a:rPr>
              <a:t> </a:t>
            </a:r>
            <a:r>
              <a:rPr lang="en-US" sz="3600" b="0" dirty="0">
                <a:solidFill>
                  <a:schemeClr val="bg1"/>
                </a:solidFill>
              </a:rPr>
              <a:t>: weather temperature</a:t>
            </a:r>
            <a:endParaRPr lang="en-US" sz="3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6drwncagesprcor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" t="22208" r="6532" b="33392"/>
          <a:stretch/>
        </p:blipFill>
        <p:spPr>
          <a:xfrm>
            <a:off x="9328" y="1169179"/>
            <a:ext cx="9134671" cy="3068079"/>
          </a:xfrm>
          <a:prstGeom prst="rect">
            <a:avLst/>
          </a:prstGeom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3576" y="4191000"/>
            <a:ext cx="9144000" cy="1477328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000" b="0" dirty="0">
                <a:solidFill>
                  <a:schemeClr val="bg1"/>
                </a:solidFill>
              </a:rPr>
              <a:t>number of people drowned by falling into a swimming-pool correlates with number of films Nicolas Cage appeared in</a:t>
            </a:r>
          </a:p>
        </p:txBody>
      </p:sp>
    </p:spTree>
    <p:extLst>
      <p:ext uri="{BB962C8B-B14F-4D97-AF65-F5344CB8AC3E}">
        <p14:creationId xmlns:p14="http://schemas.microsoft.com/office/powerpoint/2010/main" val="210198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is about how to show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causality,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i.e., that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some A causes some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467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this is not about </a:t>
            </a:r>
            <a:r>
              <a:rPr lang="en-US" sz="2400" kern="0" dirty="0">
                <a:solidFill>
                  <a:srgbClr val="FF9900"/>
                </a:solidFill>
              </a:rPr>
              <a:t>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0671" y="10668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 will tell a list of numbers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      “1,2,3,6,write”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endParaRPr lang="en-US" sz="2400" kern="0" dirty="0">
              <a:solidFill>
                <a:srgbClr val="FF9900"/>
              </a:solidFill>
            </a:endParaRPr>
          </a:p>
          <a:p>
            <a:pPr algn="ctr"/>
            <a:r>
              <a:rPr lang="en-US" sz="2400" kern="0" dirty="0">
                <a:solidFill>
                  <a:srgbClr val="FF9900"/>
                </a:solidFill>
              </a:rPr>
              <a:t>only when “write” </a:t>
            </a:r>
            <a:r>
              <a:rPr lang="en-US" sz="2400" b="0" kern="0" dirty="0">
                <a:solidFill>
                  <a:srgbClr val="000000"/>
                </a:solidFill>
              </a:rPr>
              <a:t>-&gt; write the list on paper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 will show the list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1, 2, 3, 6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are </a:t>
            </a:r>
            <a:r>
              <a:rPr lang="en-US" sz="2400" kern="0" dirty="0">
                <a:solidFill>
                  <a:srgbClr val="99CC00"/>
                </a:solidFill>
              </a:rPr>
              <a:t>correct</a:t>
            </a:r>
            <a:r>
              <a:rPr lang="en-US" sz="2400" b="0" kern="0" dirty="0">
                <a:solidFill>
                  <a:srgbClr val="000000"/>
                </a:solidFill>
              </a:rPr>
              <a:t> continue the game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</a:t>
            </a:r>
            <a:r>
              <a:rPr lang="en-US" sz="2400" b="0" kern="0" dirty="0">
                <a:solidFill>
                  <a:srgbClr val="FF9900"/>
                </a:solidFill>
              </a:rPr>
              <a:t>wrong</a:t>
            </a:r>
            <a:r>
              <a:rPr lang="en-US" sz="2400" b="0" kern="0" dirty="0">
                <a:solidFill>
                  <a:srgbClr val="000000"/>
                </a:solidFill>
              </a:rPr>
              <a:t> stop the game, remember </a:t>
            </a:r>
            <a:r>
              <a:rPr lang="en-US" sz="2400" b="0" i="1" kern="0" dirty="0">
                <a:solidFill>
                  <a:srgbClr val="000000"/>
                </a:solidFill>
              </a:rPr>
              <a:t>best score</a:t>
            </a:r>
          </a:p>
        </p:txBody>
      </p:sp>
      <p:pic>
        <p:nvPicPr>
          <p:cNvPr id="2" name="Picture 1" descr="s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71" y="14859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1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304800"/>
            <a:ext cx="6781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do we have confounding variables?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yes, it is not greatly designed :s</a:t>
            </a:r>
          </a:p>
          <a:p>
            <a:r>
              <a:rPr lang="en-US" b="0" dirty="0">
                <a:latin typeface="Arial" charset="0"/>
                <a:cs typeface="Arial" charset="0"/>
              </a:rPr>
              <a:t>gender, age, background, what you ate before, </a:t>
            </a:r>
            <a:r>
              <a:rPr lang="is-IS" b="0" dirty="0">
                <a:latin typeface="Arial" charset="0"/>
                <a:cs typeface="Arial" charset="0"/>
              </a:rPr>
              <a:t>if you like chocolate or not, if you are competitive and want the others not to have chocolate, if some of the numbers are familiar to you etc.</a:t>
            </a:r>
          </a:p>
          <a:p>
            <a:endParaRPr lang="is-I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</a:t>
            </a:r>
            <a:r>
              <a:rPr lang="is-IS" b="0" dirty="0">
                <a:latin typeface="Arial" charset="0"/>
                <a:cs typeface="Arial" charset="0"/>
              </a:rPr>
              <a:t>hat can we do about it?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avoid them by controlling as much as you can in the environment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if you cannot, make it an independent variable (e.g. gender)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some are inherent </a:t>
            </a:r>
            <a:r>
              <a:rPr lang="en-US" b="0" i="1" dirty="0">
                <a:latin typeface="Arial" charset="0"/>
                <a:cs typeface="Arial" charset="0"/>
              </a:rPr>
              <a:t>noise</a:t>
            </a:r>
            <a:r>
              <a:rPr lang="en-US" b="0" dirty="0">
                <a:latin typeface="Arial" charset="0"/>
                <a:cs typeface="Arial" charset="0"/>
              </a:rPr>
              <a:t> (human individuality), use more participants to get </a:t>
            </a:r>
            <a:r>
              <a:rPr lang="en-US" b="0" i="1" dirty="0">
                <a:latin typeface="Arial" charset="0"/>
                <a:cs typeface="Arial" charset="0"/>
              </a:rPr>
              <a:t>statistical power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 txBox="1">
            <a:spLocks/>
          </p:cNvSpPr>
          <p:nvPr/>
        </p:nvSpPr>
        <p:spPr bwMode="auto">
          <a:xfrm>
            <a:off x="0" y="4232275"/>
            <a:ext cx="9144000" cy="124936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the goal of a quantitative study is to find </a:t>
            </a:r>
            <a:br>
              <a:rPr lang="en-US" sz="3600" b="0">
                <a:solidFill>
                  <a:schemeClr val="bg1"/>
                </a:solidFill>
              </a:rPr>
            </a:br>
            <a:r>
              <a:rPr lang="en-US" sz="3600">
                <a:solidFill>
                  <a:srgbClr val="99CC00"/>
                </a:solidFill>
              </a:rPr>
              <a:t>a signal </a:t>
            </a:r>
            <a:r>
              <a:rPr lang="en-US" sz="3600" b="0">
                <a:solidFill>
                  <a:srgbClr val="FFFFFF"/>
                </a:solidFill>
              </a:rPr>
              <a:t>in </a:t>
            </a:r>
            <a:r>
              <a:rPr lang="en-US" sz="3600">
                <a:solidFill>
                  <a:srgbClr val="FF9900"/>
                </a:solidFill>
              </a:rPr>
              <a:t>a lot of noise</a:t>
            </a:r>
          </a:p>
        </p:txBody>
      </p:sp>
    </p:spTree>
    <p:extLst>
      <p:ext uri="{BB962C8B-B14F-4D97-AF65-F5344CB8AC3E}">
        <p14:creationId xmlns:p14="http://schemas.microsoft.com/office/powerpoint/2010/main" val="2577115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 txBox="1">
            <a:spLocks/>
          </p:cNvSpPr>
          <p:nvPr/>
        </p:nvSpPr>
        <p:spPr bwMode="auto">
          <a:xfrm>
            <a:off x="0" y="4232275"/>
            <a:ext cx="9144000" cy="124936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aims at maximizing your chances of </a:t>
            </a:r>
            <a:r>
              <a:rPr lang="en-US" sz="3600">
                <a:solidFill>
                  <a:srgbClr val="99CC00"/>
                </a:solidFill>
              </a:rPr>
              <a:t>finding the signal </a:t>
            </a:r>
            <a:r>
              <a:rPr lang="en-US" sz="3600" b="0">
                <a:solidFill>
                  <a:srgbClr val="FFFFFF"/>
                </a:solidFill>
              </a:rPr>
              <a:t>and not the noise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0" y="3325813"/>
            <a:ext cx="90439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000">
                <a:solidFill>
                  <a:srgbClr val="99CC00"/>
                </a:solidFill>
                <a:latin typeface="Segoe UI" charset="0"/>
                <a:cs typeface="Segoe UI" charset="0"/>
              </a:rPr>
              <a:t>experimental design:</a:t>
            </a:r>
          </a:p>
        </p:txBody>
      </p:sp>
    </p:spTree>
    <p:extLst>
      <p:ext uri="{BB962C8B-B14F-4D97-AF65-F5344CB8AC3E}">
        <p14:creationId xmlns:p14="http://schemas.microsoft.com/office/powerpoint/2010/main" val="1642810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Arial" charset="0"/>
                <a:cs typeface="Arial" charset="0"/>
                <a:sym typeface="Wingdings" charset="0"/>
              </a:rPr>
              <a:t>need to absolutely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avoid systematic biases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</a:br>
            <a:endParaRPr lang="en-US" b="1" dirty="0">
              <a:solidFill>
                <a:srgbClr val="99CC00"/>
              </a:solidFill>
              <a:latin typeface="Arial" charset="0"/>
              <a:cs typeface="Arial" charset="0"/>
              <a:sym typeface="Wingdings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(e.g., learning effect, fatigue). They give you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false results!</a:t>
            </a:r>
            <a:endParaRPr lang="en-US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2.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avoid random noise.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It makes your results non-significant. Clever experimental design is all about keeping the noise down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2590800"/>
            <a:ext cx="678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Arial" charset="0"/>
                <a:cs typeface="Arial" charset="0"/>
              </a:rPr>
              <a:t>e.g. in our </a:t>
            </a:r>
            <a:r>
              <a:rPr lang="en-GB" b="0" dirty="0" err="1">
                <a:latin typeface="Arial" charset="0"/>
                <a:cs typeface="Arial" charset="0"/>
              </a:rPr>
              <a:t>xp</a:t>
            </a:r>
            <a:r>
              <a:rPr lang="en-GB" b="0" dirty="0">
                <a:latin typeface="Arial" charset="0"/>
                <a:cs typeface="Arial" charset="0"/>
              </a:rPr>
              <a:t>, I made you </a:t>
            </a:r>
            <a:r>
              <a:rPr lang="en-GB" dirty="0">
                <a:solidFill>
                  <a:srgbClr val="99CC00"/>
                </a:solidFill>
                <a:latin typeface="Arial" charset="0"/>
                <a:cs typeface="Arial" charset="0"/>
              </a:rPr>
              <a:t>practice before</a:t>
            </a:r>
            <a:r>
              <a:rPr lang="en-GB" b="0" dirty="0">
                <a:latin typeface="Arial" charset="0"/>
                <a:cs typeface="Arial" charset="0"/>
              </a:rPr>
              <a:t>!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5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within vs. between?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within = all participants do same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between = participants do only certain conditions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412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18563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within vs. between?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within = all participants do same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between = participants do only certain conditions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412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</a:t>
            </a:r>
            <a:endParaRPr lang="en-US" sz="5000" dirty="0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142999" y="1828800"/>
            <a:ext cx="4191001" cy="1518590"/>
            <a:chOff x="5791257" y="3341057"/>
            <a:chExt cx="4189991" cy="1513033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525629" y="3341057"/>
              <a:ext cx="3455619" cy="14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GB" sz="1800" b="0" dirty="0"/>
                <a:t>suffer less user variation</a:t>
              </a:r>
            </a:p>
            <a:p>
              <a:pPr eaLnBrk="1" hangingPunct="1"/>
              <a:endParaRPr lang="en-GB" sz="1800" b="0" dirty="0"/>
            </a:p>
            <a:p>
              <a:pPr eaLnBrk="1" hangingPunct="1"/>
              <a:r>
                <a:rPr lang="en-GB" sz="1800" b="0" dirty="0"/>
                <a:t>statistical power with less participants</a:t>
              </a:r>
            </a:p>
            <a:p>
              <a:pPr eaLnBrk="1" hangingPunct="1"/>
              <a:endParaRPr lang="en-US" sz="1800" b="0" dirty="0"/>
            </a:p>
          </p:txBody>
        </p:sp>
        <p:cxnSp>
          <p:nvCxnSpPr>
            <p:cNvPr id="9" name="Straight Connector 18"/>
            <p:cNvCxnSpPr>
              <a:cxnSpLocks noChangeShapeType="1"/>
            </p:cNvCxnSpPr>
            <p:nvPr/>
          </p:nvCxnSpPr>
          <p:spPr bwMode="auto">
            <a:xfrm flipH="1">
              <a:off x="5791257" y="4252113"/>
              <a:ext cx="634835" cy="601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6096000" y="2438400"/>
            <a:ext cx="27706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1800" b="0" dirty="0"/>
              <a:t>no biases from other conditions (e.g. transfer of learning)</a:t>
            </a:r>
            <a:endParaRPr lang="en-US" sz="1800" b="0" dirty="0"/>
          </a:p>
        </p:txBody>
      </p:sp>
      <p:cxnSp>
        <p:nvCxnSpPr>
          <p:cNvPr id="12" name="Straight Connector 18"/>
          <p:cNvCxnSpPr>
            <a:cxnSpLocks noChangeShapeType="1"/>
          </p:cNvCxnSpPr>
          <p:nvPr/>
        </p:nvCxnSpPr>
        <p:spPr bwMode="auto">
          <a:xfrm flipH="1">
            <a:off x="5334000" y="2971800"/>
            <a:ext cx="634988" cy="60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189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990600"/>
            <a:ext cx="61722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981200"/>
            <a:ext cx="60960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it had to be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between subjects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(because of the rewards)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participants did not do all conditions:</a:t>
            </a:r>
          </a:p>
          <a:p>
            <a:r>
              <a:rPr lang="en-US" b="0" dirty="0">
                <a:latin typeface="Arial" charset="0"/>
                <a:cs typeface="Arial" charset="0"/>
              </a:rPr>
              <a:t>½ did the control condition</a:t>
            </a:r>
          </a:p>
          <a:p>
            <a:r>
              <a:rPr lang="en-US" b="0" dirty="0">
                <a:latin typeface="Arial" charset="0"/>
                <a:cs typeface="Arial" charset="0"/>
              </a:rPr>
              <a:t>½ the reward condition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29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 bwMode="auto">
          <a:xfrm>
            <a:off x="3810000" y="914400"/>
            <a:ext cx="1219200" cy="5181600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2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imagine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within subjects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(test how fast we click an icon):</a:t>
            </a:r>
          </a:p>
        </p:txBody>
      </p:sp>
      <p:pic>
        <p:nvPicPr>
          <p:cNvPr id="7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8200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1143000" y="914400"/>
            <a:ext cx="2807958" cy="10676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447800" y="2895600"/>
            <a:ext cx="60960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participants do all conditions:</a:t>
            </a:r>
          </a:p>
          <a:p>
            <a:r>
              <a:rPr lang="en-US" b="0" dirty="0">
                <a:latin typeface="Arial" charset="0"/>
                <a:cs typeface="Arial" charset="0"/>
              </a:rPr>
              <a:t>they start with the </a:t>
            </a:r>
            <a:r>
              <a:rPr lang="en-US" b="0" dirty="0" err="1">
                <a:latin typeface="Arial" charset="0"/>
                <a:cs typeface="Arial" charset="0"/>
              </a:rPr>
              <a:t>trackpad</a:t>
            </a:r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when finished they do the mouse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is it a good idea?</a:t>
            </a: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nope -&gt; learning effect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4, 9 (size=3) </a:t>
            </a:r>
          </a:p>
        </p:txBody>
      </p:sp>
    </p:spTree>
    <p:extLst>
      <p:ext uri="{BB962C8B-B14F-4D97-AF65-F5344CB8AC3E}">
        <p14:creationId xmlns:p14="http://schemas.microsoft.com/office/powerpoint/2010/main" val="11809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counterbalancing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 method of avoiding confounding among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presenting conditions in a different order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7633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195578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 algn="r"/>
            <a:r>
              <a:rPr lang="en-US">
                <a:latin typeface="Arial" charset="0"/>
                <a:cs typeface="Arial" charset="0"/>
              </a:rPr>
              <a:t>one approach to counterbalancing is to use a…</a:t>
            </a:r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747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Latin square ::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an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×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array filled with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different Latin letters, each occurring exactly once in each row and exactly once in each column. </a:t>
            </a:r>
            <a:endParaRPr lang="en-US" b="1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40963" name="Picture 7" descr="Fisher-stainedglass-gonville-cai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3267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8" descr="Screen shot 2011-06-15 at 12.05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22098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7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 bwMode="auto">
          <a:xfrm rot="10800000">
            <a:off x="3810000" y="914400"/>
            <a:ext cx="1219200" cy="5181600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04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how many trials?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ideally make as much trials as you can to reduce noise but try to keep experiment around 30 min </a:t>
            </a:r>
            <a:r>
              <a:rPr lang="is-IS" dirty="0">
                <a:solidFill>
                  <a:srgbClr val="000000"/>
                </a:solidFill>
                <a:latin typeface="Arial" charset="0"/>
                <a:cs typeface="Arial" charset="0"/>
              </a:rPr>
              <a:t>… max 40 min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4274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2362200"/>
            <a:ext cx="6172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2353735"/>
            <a:ext cx="54864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we did only one trial because of time constraint, but should have done more to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reduce noises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29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19440" y="2819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1007043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0365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1600200"/>
            <a:ext cx="65259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Explain the eight steps to design and analyze an experiment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within or between subject experiment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controlled variable or a confounding variable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difference between correlation and causality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654663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4572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882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8, 7, 3, 5, 6, 1 ,2 (size=7)</a:t>
            </a:r>
          </a:p>
        </p:txBody>
      </p:sp>
    </p:spTree>
    <p:extLst>
      <p:ext uri="{BB962C8B-B14F-4D97-AF65-F5344CB8AC3E}">
        <p14:creationId xmlns:p14="http://schemas.microsoft.com/office/powerpoint/2010/main" val="20777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85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		    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8, 7, 1 ,2, 3, 4, 5, 1, 6, 7, 2, 9, 6 ,1 (size=15)</a:t>
            </a:r>
          </a:p>
        </p:txBody>
      </p:sp>
    </p:spTree>
    <p:extLst>
      <p:ext uri="{BB962C8B-B14F-4D97-AF65-F5344CB8AC3E}">
        <p14:creationId xmlns:p14="http://schemas.microsoft.com/office/powerpoint/2010/main" val="137405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814935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let’s start the real experiment!</a:t>
            </a:r>
          </a:p>
        </p:txBody>
      </p:sp>
    </p:spTree>
    <p:extLst>
      <p:ext uri="{BB962C8B-B14F-4D97-AF65-F5344CB8AC3E}">
        <p14:creationId xmlns:p14="http://schemas.microsoft.com/office/powerpoint/2010/main" val="11501000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60428</TotalTime>
  <Words>2347</Words>
  <Application>Microsoft Macintosh PowerPoint</Application>
  <PresentationFormat>On-screen Show (4:3)</PresentationFormat>
  <Paragraphs>458</Paragraphs>
  <Slides>69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Courier</vt:lpstr>
      <vt:lpstr>Helvetica Neue Light</vt:lpstr>
      <vt:lpstr>Segoe UI</vt:lpstr>
      <vt:lpstr>Verdana</vt:lpstr>
      <vt:lpstr>Default Design</vt:lpstr>
      <vt:lpstr>PowerPoint Presentation</vt:lpstr>
      <vt:lpstr>let’s do an experiment!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first  look at the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let’s go  backward a little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take away</vt:lpstr>
      <vt:lpstr>end   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1488</cp:revision>
  <cp:lastPrinted>2018-11-21T09:40:17Z</cp:lastPrinted>
  <dcterms:created xsi:type="dcterms:W3CDTF">2010-06-22T07:38:57Z</dcterms:created>
  <dcterms:modified xsi:type="dcterms:W3CDTF">2019-11-11T12:19:44Z</dcterms:modified>
</cp:coreProperties>
</file>