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740" r:id="rId2"/>
    <p:sldId id="2739" r:id="rId3"/>
    <p:sldId id="2738" r:id="rId4"/>
    <p:sldId id="2652" r:id="rId5"/>
    <p:sldId id="2515" r:id="rId6"/>
    <p:sldId id="2516" r:id="rId7"/>
    <p:sldId id="2700" r:id="rId8"/>
    <p:sldId id="2701" r:id="rId9"/>
    <p:sldId id="2518" r:id="rId10"/>
    <p:sldId id="2702" r:id="rId11"/>
    <p:sldId id="2519" r:id="rId12"/>
    <p:sldId id="2312" r:id="rId13"/>
    <p:sldId id="2704" r:id="rId14"/>
    <p:sldId id="2523" r:id="rId15"/>
    <p:sldId id="2706" r:id="rId16"/>
    <p:sldId id="2705" r:id="rId17"/>
    <p:sldId id="2543" r:id="rId18"/>
    <p:sldId id="2763" r:id="rId19"/>
    <p:sldId id="2764" r:id="rId20"/>
    <p:sldId id="2709" r:id="rId21"/>
    <p:sldId id="2741" r:id="rId22"/>
    <p:sldId id="2742" r:id="rId23"/>
    <p:sldId id="2744" r:id="rId24"/>
    <p:sldId id="2743" r:id="rId25"/>
    <p:sldId id="2749" r:id="rId26"/>
    <p:sldId id="2745" r:id="rId27"/>
    <p:sldId id="2754" r:id="rId28"/>
    <p:sldId id="2755" r:id="rId29"/>
    <p:sldId id="2756" r:id="rId30"/>
    <p:sldId id="2750" r:id="rId31"/>
    <p:sldId id="2666" r:id="rId32"/>
    <p:sldId id="2457" r:id="rId33"/>
    <p:sldId id="2462" r:id="rId34"/>
    <p:sldId id="2664" r:id="rId35"/>
    <p:sldId id="2723" r:id="rId36"/>
    <p:sldId id="2724" r:id="rId37"/>
    <p:sldId id="2725" r:id="rId38"/>
    <p:sldId id="2726" r:id="rId39"/>
    <p:sldId id="2727" r:id="rId40"/>
    <p:sldId id="2728" r:id="rId41"/>
    <p:sldId id="2733" r:id="rId42"/>
    <p:sldId id="2729" r:id="rId43"/>
    <p:sldId id="2751" r:id="rId44"/>
    <p:sldId id="2752" r:id="rId45"/>
    <p:sldId id="2757" r:id="rId46"/>
    <p:sldId id="2746" r:id="rId47"/>
    <p:sldId id="2761" r:id="rId48"/>
    <p:sldId id="2762" r:id="rId49"/>
    <p:sldId id="2758" r:id="rId50"/>
    <p:sldId id="2760" r:id="rId51"/>
    <p:sldId id="2675" r:id="rId52"/>
    <p:sldId id="2688" r:id="rId53"/>
    <p:sldId id="2659" r:id="rId54"/>
    <p:sldId id="2349" r:id="rId55"/>
    <p:sldId id="2459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99CC00"/>
    <a:srgbClr val="FF9900"/>
    <a:srgbClr val="FFF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8885" autoAdjust="0"/>
  </p:normalViewPr>
  <p:slideViewPr>
    <p:cSldViewPr>
      <p:cViewPr varScale="1">
        <p:scale>
          <a:sx n="117" d="100"/>
          <a:sy n="117" d="100"/>
        </p:scale>
        <p:origin x="376" y="16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64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40" d="100"/>
          <a:sy n="140" d="100"/>
        </p:scale>
        <p:origin x="-952" y="14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91DA07C-0371-AF49-92B1-98B16D460E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charset="0"/>
        <a:cs typeface="Arial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9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5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90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99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51A41-63E2-F64D-8C0F-16AD06EDB85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8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93191-D65F-F149-BC40-48BA506CB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C33BC-767D-8845-BB2C-A473FB4A7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34804-006E-DC44-93A2-A63A0AD6A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Midd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937903"/>
            <a:ext cx="9144000" cy="1710297"/>
          </a:xfrm>
          <a:prstGeom prst="rect">
            <a:avLst/>
          </a:prstGeom>
        </p:spPr>
        <p:txBody>
          <a:bodyPr anchor="t" anchorCtr="0"/>
          <a:lstStyle>
            <a:lvl1pPr marL="0" indent="0" algn="r" rtl="0" eaLnBrk="0" fontAlgn="base" hangingPunct="0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defRPr kumimoji="0" lang="en-US" sz="86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ts val="5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103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68275" y="-23813"/>
            <a:ext cx="9312275" cy="90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as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20BC4A3-FD0C-0441-AC2B-0C5BB64578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</p:sldLayoutIdLst>
  <p:txStyles>
    <p:titleStyle>
      <a:lvl1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2pPr>
      <a:lvl3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3pPr>
      <a:lvl4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4pPr>
      <a:lvl5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 txBox="1">
            <a:spLocks/>
          </p:cNvSpPr>
          <p:nvPr/>
        </p:nvSpPr>
        <p:spPr bwMode="auto">
          <a:xfrm>
            <a:off x="-2062806" y="1295936"/>
            <a:ext cx="91440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0" dirty="0">
                <a:solidFill>
                  <a:srgbClr val="99CC00"/>
                </a:solidFill>
              </a:rPr>
              <a:t>14</a:t>
            </a: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4069914" y="751692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Designing an </a:t>
            </a:r>
          </a:p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Experiment (</a:t>
            </a:r>
            <a:r>
              <a:rPr lang="en-US" altLang="ja-JP" sz="4000" dirty="0">
                <a:latin typeface="Helvetica Neue Light" charset="0"/>
                <a:cs typeface="Helvetica Neue Light" charset="0"/>
                <a:sym typeface="Helvetica Neue Light" charset="0"/>
              </a:rPr>
              <a:t>part 2</a:t>
            </a:r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)</a:t>
            </a:r>
            <a:endParaRPr lang="en-US" sz="40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" name="AutoShape 3"/>
          <p:cNvSpPr>
            <a:spLocks/>
          </p:cNvSpPr>
          <p:nvPr/>
        </p:nvSpPr>
        <p:spPr bwMode="auto">
          <a:xfrm flipH="1" flipV="1">
            <a:off x="3505200" y="1407378"/>
            <a:ext cx="457200" cy="1130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176" y="7169"/>
                  <a:pt x="20753" y="14339"/>
                  <a:pt x="17153" y="17939"/>
                </a:cubicBezTo>
                <a:cubicBezTo>
                  <a:pt x="13553" y="21539"/>
                  <a:pt x="6776" y="21569"/>
                  <a:pt x="0" y="21600"/>
                </a:cubicBezTo>
              </a:path>
            </a:pathLst>
          </a:custGeom>
          <a:noFill/>
          <a:ln w="31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78C21-7AF9-A649-B8F4-D753EDFDB2C4}"/>
              </a:ext>
            </a:extLst>
          </p:cNvPr>
          <p:cNvSpPr/>
          <p:nvPr/>
        </p:nvSpPr>
        <p:spPr>
          <a:xfrm>
            <a:off x="5300631" y="2615148"/>
            <a:ext cx="3494867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000" dirty="0">
                <a:solidFill>
                  <a:srgbClr val="99CC00"/>
                </a:solidFill>
              </a:rPr>
              <a:t>Probability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and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Statistics</a:t>
            </a:r>
          </a:p>
          <a:p>
            <a:pPr lvl="0"/>
            <a:endParaRPr lang="en-US" b="0" dirty="0">
              <a:solidFill>
                <a:srgbClr val="000000"/>
              </a:solidFill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COMS10011 </a:t>
            </a:r>
          </a:p>
          <a:p>
            <a:pPr lvl="0"/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Dr. Anne Roudaut</a:t>
            </a:r>
          </a:p>
          <a:p>
            <a:pPr lvl="0"/>
            <a:r>
              <a:rPr lang="en-US" b="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csxar@bristol.ac.uk</a:t>
            </a:r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099510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Use a t-test (two-tails, unpaired)</a:t>
            </a:r>
          </a:p>
          <a:p>
            <a:endParaRPr lang="en-US" b="0" dirty="0">
              <a:latin typeface="Courier" pitchFamily="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# (we already know A vs B not significative) so we need to do</a:t>
            </a:r>
          </a:p>
          <a:p>
            <a:endParaRPr lang="en-US" b="0" dirty="0">
              <a:latin typeface="Courier" pitchFamily="2" charset="0"/>
            </a:endParaRPr>
          </a:p>
          <a:p>
            <a:r>
              <a:rPr lang="en-GB" b="0" dirty="0" err="1">
                <a:latin typeface="Courier" pitchFamily="2" charset="0"/>
                <a:cs typeface="Arial" pitchFamily="-112" charset="0"/>
              </a:rPr>
              <a:t>t.test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"A"],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"C"], alternative = "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two.sided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")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pPr lvl="1"/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t = 14.772, df = 84.53, p-value &lt; 2.2e-16</a:t>
            </a:r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# and 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 err="1">
                <a:latin typeface="Courier" pitchFamily="2" charset="0"/>
                <a:cs typeface="Arial" pitchFamily="-112" charset="0"/>
              </a:rPr>
              <a:t>t.test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"B"],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"C"], alternative = "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two.sided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")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	 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t = 18.471, df = 84.088, p-value &lt; 2.2e-16</a:t>
            </a:r>
          </a:p>
          <a:p>
            <a:endParaRPr lang="en-GB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6ED48A-A5E9-F642-A6ED-2FC319F4A487}"/>
              </a:ext>
            </a:extLst>
          </p:cNvPr>
          <p:cNvSpPr/>
          <p:nvPr/>
        </p:nvSpPr>
        <p:spPr>
          <a:xfrm>
            <a:off x="1752600" y="5562600"/>
            <a:ext cx="6172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aseline="30000" dirty="0">
                <a:solidFill>
                  <a:srgbClr val="99CC00"/>
                </a:solidFill>
              </a:rPr>
              <a:t>In both case </a:t>
            </a:r>
            <a:r>
              <a:rPr lang="en-US" sz="2600" baseline="30000" dirty="0" err="1">
                <a:solidFill>
                  <a:srgbClr val="99CC00"/>
                </a:solidFill>
              </a:rPr>
              <a:t>p_value</a:t>
            </a:r>
            <a:r>
              <a:rPr lang="en-US" sz="2600" baseline="30000" dirty="0">
                <a:solidFill>
                  <a:srgbClr val="99CC00"/>
                </a:solidFill>
              </a:rPr>
              <a:t> &lt; 0.016 so we can conclude!</a:t>
            </a:r>
            <a:endParaRPr lang="en-US" sz="26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0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1828800"/>
            <a:ext cx="8153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Another test we can use when we have more than two groups to compare is an ANOVA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chemeClr val="tx1"/>
                </a:solidFill>
                <a:latin typeface="Arial" charset="0"/>
                <a:cs typeface="Arial" charset="0"/>
              </a:rPr>
              <a:t>we have 3 different conditions (or 1 factor with 3 different levels) so we will do a 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one-way ANOVA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7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anova</a:t>
            </a:r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::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analyze of variance to compare multiple variables </a:t>
            </a: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one-way </a:t>
            </a:r>
            <a:r>
              <a:rPr lang="en-US" b="1" dirty="0" err="1">
                <a:solidFill>
                  <a:srgbClr val="99CC00"/>
                </a:solidFill>
                <a:latin typeface="Arial" charset="0"/>
                <a:cs typeface="Arial" charset="0"/>
              </a:rPr>
              <a:t>anova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 = one variable with multiple levels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two-way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anova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= two variables with multiple levels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7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first we run the one-way </a:t>
            </a:r>
            <a:r>
              <a:rPr lang="en-US" b="0" dirty="0" err="1">
                <a:latin typeface="Courier" pitchFamily="2" charset="0"/>
              </a:rPr>
              <a:t>anova</a:t>
            </a:r>
            <a:endParaRPr lang="en-US" b="0" dirty="0">
              <a:latin typeface="Courier" pitchFamily="2" charset="0"/>
            </a:endParaRPr>
          </a:p>
          <a:p>
            <a:r>
              <a:rPr lang="en-US" b="0" dirty="0">
                <a:latin typeface="Courier" pitchFamily="2" charset="0"/>
              </a:rPr>
              <a:t>library(</a:t>
            </a:r>
            <a:r>
              <a:rPr lang="en-US" b="0" dirty="0" err="1">
                <a:latin typeface="Courier" pitchFamily="2" charset="0"/>
              </a:rPr>
              <a:t>ez</a:t>
            </a:r>
            <a:r>
              <a:rPr lang="en-US" b="0" dirty="0">
                <a:latin typeface="Courier" pitchFamily="2" charset="0"/>
              </a:rPr>
              <a:t>) #</a:t>
            </a:r>
            <a:r>
              <a:rPr lang="en-US" b="0" dirty="0" err="1">
                <a:latin typeface="Courier" pitchFamily="2" charset="0"/>
              </a:rPr>
              <a:t>install.packages</a:t>
            </a:r>
            <a:r>
              <a:rPr lang="en-US" b="0" dirty="0">
                <a:latin typeface="Courier" pitchFamily="2" charset="0"/>
              </a:rPr>
              <a:t>("</a:t>
            </a:r>
            <a:r>
              <a:rPr lang="en-US" b="0" dirty="0" err="1">
                <a:latin typeface="Courier" pitchFamily="2" charset="0"/>
              </a:rPr>
              <a:t>ez</a:t>
            </a:r>
            <a:r>
              <a:rPr lang="en-US" b="0" dirty="0">
                <a:latin typeface="Courier" pitchFamily="2" charset="0"/>
              </a:rPr>
              <a:t>")</a:t>
            </a:r>
          </a:p>
          <a:p>
            <a:r>
              <a:rPr lang="en-US" b="0" dirty="0" err="1">
                <a:latin typeface="Courier" pitchFamily="2" charset="0"/>
              </a:rPr>
              <a:t>ezANOVA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dat,id,between</a:t>
            </a:r>
            <a:r>
              <a:rPr lang="en-US" b="0" dirty="0">
                <a:latin typeface="Courier" pitchFamily="2" charset="0"/>
              </a:rPr>
              <a:t>=</a:t>
            </a:r>
            <a:r>
              <a:rPr lang="en-US" b="0" dirty="0" err="1">
                <a:latin typeface="Courier" pitchFamily="2" charset="0"/>
              </a:rPr>
              <a:t>group,dv</a:t>
            </a:r>
            <a:r>
              <a:rPr lang="en-US" b="0" dirty="0">
                <a:latin typeface="Courier" pitchFamily="2" charset="0"/>
              </a:rPr>
              <a:t>=score)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pPr lvl="1"/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 </a:t>
            </a:r>
            <a:r>
              <a:rPr lang="en-GB" sz="1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Effect </a:t>
            </a:r>
            <a:r>
              <a:rPr lang="en-GB" sz="100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DFn</a:t>
            </a:r>
            <a:r>
              <a:rPr lang="en-GB" sz="1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</a:t>
            </a:r>
            <a:r>
              <a:rPr lang="en-GB" sz="100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DFd</a:t>
            </a:r>
            <a:r>
              <a:rPr lang="en-GB" sz="1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      F            p p&lt;.05       	</a:t>
            </a:r>
            <a:r>
              <a:rPr lang="en-GB" sz="100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ges</a:t>
            </a:r>
            <a:endParaRPr lang="en-GB" sz="1000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pPr lvl="1"/>
            <a:r>
              <a:rPr lang="en-GB" sz="1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 1  group   2  158    101.1658      5.181152e-29          * 0.561515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# second, run the pairwise comparison 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 err="1">
                <a:latin typeface="Courier" pitchFamily="2" charset="0"/>
                <a:cs typeface="Arial" pitchFamily="-112" charset="0"/>
              </a:rPr>
              <a:t>pairwise.t.test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dat$score,dat$group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, paired=FALSE,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p.adjust.method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="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bonferroni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")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	 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A      B     </a:t>
            </a:r>
          </a:p>
          <a:p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B  1     -     </a:t>
            </a:r>
          </a:p>
          <a:p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C &lt;2e-16 &lt;2e-16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870734D-A1AF-B140-80E1-1AE1215BD005}"/>
              </a:ext>
            </a:extLst>
          </p:cNvPr>
          <p:cNvSpPr/>
          <p:nvPr/>
        </p:nvSpPr>
        <p:spPr bwMode="auto">
          <a:xfrm>
            <a:off x="4038600" y="1600200"/>
            <a:ext cx="1219200" cy="533400"/>
          </a:xfrm>
          <a:prstGeom prst="roundRect">
            <a:avLst/>
          </a:prstGeom>
          <a:noFill/>
          <a:ln w="381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280A504-AE19-EF4A-B48C-E1572CD28A14}"/>
              </a:ext>
            </a:extLst>
          </p:cNvPr>
          <p:cNvSpPr/>
          <p:nvPr/>
        </p:nvSpPr>
        <p:spPr bwMode="auto">
          <a:xfrm>
            <a:off x="1676400" y="4267200"/>
            <a:ext cx="914400" cy="228600"/>
          </a:xfrm>
          <a:prstGeom prst="roundRect">
            <a:avLst/>
          </a:prstGeom>
          <a:noFill/>
          <a:ln w="381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76DE98A-4A54-454B-8BD6-0973E01E9EAE}"/>
              </a:ext>
            </a:extLst>
          </p:cNvPr>
          <p:cNvSpPr/>
          <p:nvPr/>
        </p:nvSpPr>
        <p:spPr bwMode="auto">
          <a:xfrm>
            <a:off x="2604052" y="4267200"/>
            <a:ext cx="914400" cy="228600"/>
          </a:xfrm>
          <a:prstGeom prst="roundRect">
            <a:avLst/>
          </a:prstGeom>
          <a:noFill/>
          <a:ln w="381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B3369-3FF2-6441-812B-EADBDAB00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0175" y="2140226"/>
            <a:ext cx="39644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99CC00"/>
                </a:solidFill>
              </a:rPr>
              <a:t>ok something is going</a:t>
            </a:r>
          </a:p>
          <a:p>
            <a:pPr eaLnBrk="1" hangingPunct="1"/>
            <a:r>
              <a:rPr lang="en-US" sz="1800" dirty="0">
                <a:solidFill>
                  <a:srgbClr val="99CC00"/>
                </a:solidFill>
              </a:rPr>
              <a:t>to be interesting here</a:t>
            </a:r>
          </a:p>
        </p:txBody>
      </p:sp>
      <p:cxnSp>
        <p:nvCxnSpPr>
          <p:cNvPr id="13" name="Straight Connector 18">
            <a:extLst>
              <a:ext uri="{FF2B5EF4-FFF2-40B4-BE49-F238E27FC236}">
                <a16:creationId xmlns:a16="http://schemas.microsoft.com/office/drawing/2014/main" id="{720BAB54-EFA2-3741-9B4A-F58BFB022D6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257801" y="1981201"/>
            <a:ext cx="533399" cy="152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D5FD89-BE8B-6E4C-B4E5-DF32D605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576" y="4934121"/>
            <a:ext cx="46436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99CC00"/>
                </a:solidFill>
              </a:rPr>
              <a:t>here are significant differences </a:t>
            </a:r>
          </a:p>
          <a:p>
            <a:pPr eaLnBrk="1" hangingPunct="1"/>
            <a:endParaRPr lang="en-US" sz="1800" dirty="0">
              <a:solidFill>
                <a:srgbClr val="99CC00"/>
              </a:solidFill>
            </a:endParaRPr>
          </a:p>
          <a:p>
            <a:pPr eaLnBrk="1" hangingPunct="1"/>
            <a:r>
              <a:rPr lang="en-US" sz="1800" dirty="0">
                <a:solidFill>
                  <a:srgbClr val="99CC00"/>
                </a:solidFill>
              </a:rPr>
              <a:t>and we don’t need to do the Bonferroni correction (already included) </a:t>
            </a:r>
          </a:p>
        </p:txBody>
      </p:sp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D539D434-09E7-BD43-98CF-D6CA0870CB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46852" y="4572001"/>
            <a:ext cx="1663148" cy="6852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Straight Connector 18">
            <a:extLst>
              <a:ext uri="{FF2B5EF4-FFF2-40B4-BE49-F238E27FC236}">
                <a16:creationId xmlns:a16="http://schemas.microsoft.com/office/drawing/2014/main" id="{0828471C-126D-B842-86A6-213C64443A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61252" y="4572001"/>
            <a:ext cx="748748" cy="6852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51208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1295400"/>
            <a:ext cx="8153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we can write: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“A one-way ANOVA showed a significant effect on time for the variable Group ( F2,158=101.16, p &lt; 0.05).”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and then: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“Post-hoc comparison t-tests (using </a:t>
            </a:r>
            <a:r>
              <a:rPr lang="en-US" b="0" dirty="0" err="1">
                <a:solidFill>
                  <a:srgbClr val="99CC00"/>
                </a:solidFill>
                <a:latin typeface="Arial" charset="0"/>
                <a:cs typeface="Arial" charset="0"/>
              </a:rPr>
              <a:t>Bonferoni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 correction) showed significant difference between the group C and the group A (p&lt;0.05) and between group C and group B (p&lt;0.05).”</a:t>
            </a:r>
            <a:endParaRPr lang="is-I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is-I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is-IS" b="0" dirty="0">
                <a:solidFill>
                  <a:srgbClr val="99CC00"/>
                </a:solidFill>
                <a:latin typeface="Arial" charset="0"/>
                <a:cs typeface="Arial" charset="0"/>
              </a:rPr>
              <a:t>&lt;you could also give means values to give more info&gt;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23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2971800"/>
            <a:ext cx="6858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one last thing you could find useful: how to make a graph with confident interval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991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4582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first we run the one-way </a:t>
            </a:r>
            <a:r>
              <a:rPr lang="en-US" b="0" dirty="0" err="1">
                <a:latin typeface="Courier" pitchFamily="2" charset="0"/>
              </a:rPr>
              <a:t>anova</a:t>
            </a:r>
            <a:endParaRPr lang="en-US" b="0" dirty="0">
              <a:latin typeface="Courier" pitchFamily="2" charset="0"/>
            </a:endParaRPr>
          </a:p>
          <a:p>
            <a:r>
              <a:rPr lang="en-US" b="0" dirty="0">
                <a:latin typeface="Courier" pitchFamily="2" charset="0"/>
              </a:rPr>
              <a:t>library(</a:t>
            </a:r>
            <a:r>
              <a:rPr lang="en-US" b="0" dirty="0" err="1">
                <a:latin typeface="Courier" pitchFamily="2" charset="0"/>
              </a:rPr>
              <a:t>Rmisc</a:t>
            </a:r>
            <a:r>
              <a:rPr lang="en-US" b="0" dirty="0">
                <a:latin typeface="Courier" pitchFamily="2" charset="0"/>
              </a:rPr>
              <a:t>) #</a:t>
            </a:r>
            <a:r>
              <a:rPr lang="en-US" b="0" dirty="0" err="1">
                <a:latin typeface="Courier" pitchFamily="2" charset="0"/>
              </a:rPr>
              <a:t>install.packages</a:t>
            </a:r>
            <a:r>
              <a:rPr lang="en-US" b="0" dirty="0">
                <a:latin typeface="Courier" pitchFamily="2" charset="0"/>
              </a:rPr>
              <a:t>('</a:t>
            </a:r>
            <a:r>
              <a:rPr lang="en-US" b="0" dirty="0" err="1">
                <a:latin typeface="Courier" pitchFamily="2" charset="0"/>
              </a:rPr>
              <a:t>Rmisc</a:t>
            </a:r>
            <a:r>
              <a:rPr lang="en-US" b="0" dirty="0">
                <a:latin typeface="Courier" pitchFamily="2" charset="0"/>
              </a:rPr>
              <a:t>',dependencies=true)</a:t>
            </a:r>
          </a:p>
          <a:p>
            <a:r>
              <a:rPr lang="en-US" b="0" dirty="0" err="1">
                <a:latin typeface="Courier" pitchFamily="2" charset="0"/>
              </a:rPr>
              <a:t>tgc</a:t>
            </a:r>
            <a:r>
              <a:rPr lang="en-US" b="0" dirty="0">
                <a:latin typeface="Courier" pitchFamily="2" charset="0"/>
              </a:rPr>
              <a:t> &lt;- </a:t>
            </a:r>
            <a:r>
              <a:rPr lang="en-US" b="0" dirty="0" err="1">
                <a:latin typeface="Courier" pitchFamily="2" charset="0"/>
              </a:rPr>
              <a:t>summarySE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, </a:t>
            </a:r>
            <a:r>
              <a:rPr lang="en-US" b="0" dirty="0" err="1">
                <a:latin typeface="Courier" pitchFamily="2" charset="0"/>
              </a:rPr>
              <a:t>measurevar</a:t>
            </a:r>
            <a:r>
              <a:rPr lang="en-US" b="0" dirty="0">
                <a:latin typeface="Courier" pitchFamily="2" charset="0"/>
              </a:rPr>
              <a:t>="score", </a:t>
            </a:r>
            <a:r>
              <a:rPr lang="en-US" b="0" dirty="0" err="1">
                <a:latin typeface="Courier" pitchFamily="2" charset="0"/>
              </a:rPr>
              <a:t>groupvars</a:t>
            </a:r>
            <a:r>
              <a:rPr lang="en-US" b="0" dirty="0">
                <a:latin typeface="Courier" pitchFamily="2" charset="0"/>
              </a:rPr>
              <a:t>=c("group"))</a:t>
            </a:r>
          </a:p>
          <a:p>
            <a:r>
              <a:rPr lang="en-US" b="0" dirty="0" err="1">
                <a:latin typeface="Courier" pitchFamily="2" charset="0"/>
              </a:rPr>
              <a:t>tgc</a:t>
            </a:r>
            <a:endParaRPr lang="en-US" b="0" dirty="0">
              <a:latin typeface="Courier" pitchFamily="2" charset="0"/>
            </a:endParaRPr>
          </a:p>
          <a:p>
            <a:pPr lvl="1"/>
            <a:endParaRPr lang="en-US" dirty="0">
              <a:solidFill>
                <a:srgbClr val="99CC00"/>
              </a:solidFill>
              <a:latin typeface="Courier" pitchFamily="2" charset="0"/>
            </a:endParaRPr>
          </a:p>
          <a:p>
            <a:pPr lvl="1"/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  group  N score        </a:t>
            </a:r>
            <a:r>
              <a:rPr lang="en-US" dirty="0" err="1">
                <a:solidFill>
                  <a:srgbClr val="99CC00"/>
                </a:solidFill>
                <a:latin typeface="Courier" pitchFamily="2" charset="0"/>
              </a:rPr>
              <a:t>sd</a:t>
            </a:r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        se        ci</a:t>
            </a:r>
          </a:p>
          <a:p>
            <a:pPr lvl="1"/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1     A 64 6.687500 2.3494342 0.2936793 0.5868712</a:t>
            </a:r>
          </a:p>
          <a:p>
            <a:pPr lvl="1"/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2     B 57 6.877193 1.7634197 0.2335706 0.4678982</a:t>
            </a:r>
          </a:p>
          <a:p>
            <a:pPr lvl="1"/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3     C 40 1.950000 0.8149249 0.1288509 0.2606256</a:t>
            </a:r>
            <a:endParaRPr lang="en-US" b="0" dirty="0">
              <a:latin typeface="Courier" pitchFamily="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ggplot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(data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tgc$group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y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))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geom_bar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(stat = 'identity', position = 'dodge')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+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geom_errorbar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ymin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- ci,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ymax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 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+ ci), width=.2, position=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position_dodge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(.9))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91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47B869-AD21-244D-9385-C5BF51CA5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72" y="0"/>
            <a:ext cx="7520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16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F40F2E-7C9C-7D4D-A0F5-5AAEB0D5701B}"/>
              </a:ext>
            </a:extLst>
          </p:cNvPr>
          <p:cNvSpPr txBox="1">
            <a:spLocks/>
          </p:cNvSpPr>
          <p:nvPr/>
        </p:nvSpPr>
        <p:spPr bwMode="auto">
          <a:xfrm>
            <a:off x="762000" y="1905000"/>
            <a:ext cx="6858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note of course the “slap” condition was made up 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in practice it would be improbable that any ethical approval board would allow this = a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mandatory  process </a:t>
            </a:r>
            <a:r>
              <a:rPr lang="en-US" b="0" dirty="0">
                <a:latin typeface="Arial" charset="0"/>
                <a:cs typeface="Arial" charset="0"/>
              </a:rPr>
              <a:t>before any user studies is done!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95C5D-0F50-1B40-80D3-7F61AC69EAB5}"/>
              </a:ext>
            </a:extLst>
          </p:cNvPr>
          <p:cNvSpPr/>
          <p:nvPr/>
        </p:nvSpPr>
        <p:spPr>
          <a:xfrm>
            <a:off x="762000" y="4038601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http://</a:t>
            </a:r>
            <a:r>
              <a:rPr lang="en-US" dirty="0" err="1">
                <a:solidFill>
                  <a:srgbClr val="99CC00"/>
                </a:solidFill>
              </a:rPr>
              <a:t>www.bristol.ac.uk</a:t>
            </a:r>
            <a:r>
              <a:rPr lang="en-US" dirty="0">
                <a:solidFill>
                  <a:srgbClr val="99CC00"/>
                </a:solidFill>
              </a:rPr>
              <a:t>/red/research-governance/ethics/</a:t>
            </a:r>
            <a:r>
              <a:rPr lang="en-US" dirty="0" err="1">
                <a:solidFill>
                  <a:srgbClr val="99CC00"/>
                </a:solidFill>
              </a:rPr>
              <a:t>uni</a:t>
            </a:r>
            <a:r>
              <a:rPr lang="en-US" dirty="0">
                <a:solidFill>
                  <a:srgbClr val="99CC00"/>
                </a:solidFill>
              </a:rPr>
              <a:t>-ethics/</a:t>
            </a:r>
          </a:p>
        </p:txBody>
      </p:sp>
    </p:spTree>
    <p:extLst>
      <p:ext uri="{BB962C8B-B14F-4D97-AF65-F5344CB8AC3E}">
        <p14:creationId xmlns:p14="http://schemas.microsoft.com/office/powerpoint/2010/main" val="2000641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966491-FBF6-904E-A001-141D0EA0A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40"/>
          <a:stretch/>
        </p:blipFill>
        <p:spPr>
          <a:xfrm>
            <a:off x="-1" y="0"/>
            <a:ext cx="9137073" cy="6858000"/>
          </a:xfrm>
          <a:prstGeom prst="rect">
            <a:avLst/>
          </a:prstGeom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CB141BC0-0E9B-8243-B44D-23F3FE858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43400"/>
            <a:ext cx="9144000" cy="166199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check out the Standford experiment ) to know more about why ethical considerations are crucial in user studies</a:t>
            </a:r>
          </a:p>
        </p:txBody>
      </p:sp>
    </p:spTree>
    <p:extLst>
      <p:ext uri="{BB962C8B-B14F-4D97-AF65-F5344CB8AC3E}">
        <p14:creationId xmlns:p14="http://schemas.microsoft.com/office/powerpoint/2010/main" val="41844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A0739C-EBCB-8E4C-A950-D6A0B6B7D452}"/>
              </a:ext>
            </a:extLst>
          </p:cNvPr>
          <p:cNvSpPr/>
          <p:nvPr/>
        </p:nvSpPr>
        <p:spPr>
          <a:xfrm>
            <a:off x="6672151" y="3026106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we will see why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BD1637-3CE7-6640-8210-0B3A184711E6}"/>
              </a:ext>
            </a:extLst>
          </p:cNvPr>
          <p:cNvSpPr/>
          <p:nvPr/>
        </p:nvSpPr>
        <p:spPr>
          <a:xfrm>
            <a:off x="7292673" y="4850636"/>
            <a:ext cx="1595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so far we know t-test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2003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76200" y="51054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let’s design another experiment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7280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CCEF62-ED5D-6D40-8A85-7A09B7CE505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4"/>
          <a:stretch/>
        </p:blipFill>
        <p:spPr bwMode="auto">
          <a:xfrm>
            <a:off x="0" y="175200"/>
            <a:ext cx="5868862" cy="668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9F3E35-720E-264B-9F04-2AF68E23D19A}"/>
              </a:ext>
            </a:extLst>
          </p:cNvPr>
          <p:cNvSpPr/>
          <p:nvPr/>
        </p:nvSpPr>
        <p:spPr>
          <a:xfrm>
            <a:off x="5879748" y="2286000"/>
            <a:ext cx="28832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0" dirty="0"/>
              <a:t>biggest cause disputes in UK</a:t>
            </a:r>
          </a:p>
          <a:p>
            <a:pPr eaLnBrk="1" hangingPunct="1"/>
            <a:endParaRPr lang="en-US" sz="2400" b="0" dirty="0"/>
          </a:p>
          <a:p>
            <a:pPr eaLnBrk="1" hangingPunct="1"/>
            <a:r>
              <a:rPr lang="en-US" sz="2400" b="0" dirty="0"/>
              <a:t>do you put milk in your cup of tea before or after the boiling water? </a:t>
            </a:r>
            <a:endParaRPr lang="en-US" sz="2400" dirty="0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B802D8A4-9837-E34D-AE5C-F5790563711F}"/>
              </a:ext>
            </a:extLst>
          </p:cNvPr>
          <p:cNvSpPr>
            <a:spLocks/>
          </p:cNvSpPr>
          <p:nvPr/>
        </p:nvSpPr>
        <p:spPr bwMode="auto">
          <a:xfrm rot="19800000" flipV="1">
            <a:off x="5971680" y="1176602"/>
            <a:ext cx="386548" cy="1130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176" y="7169"/>
                  <a:pt x="20753" y="14339"/>
                  <a:pt x="17153" y="17939"/>
                </a:cubicBezTo>
                <a:cubicBezTo>
                  <a:pt x="13553" y="21539"/>
                  <a:pt x="6776" y="21569"/>
                  <a:pt x="0" y="21600"/>
                </a:cubicBezTo>
              </a:path>
            </a:pathLst>
          </a:custGeom>
          <a:noFill/>
          <a:ln w="31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7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9AAB8E-ABED-4E42-9778-4D6EAE2D8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D33A7841-5354-5046-B2AC-16989708B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43400"/>
            <a:ext cx="9144000" cy="923330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putting milk after = less tasty </a:t>
            </a:r>
          </a:p>
          <a:p>
            <a:pPr eaLnBrk="1" hangingPunct="1"/>
            <a:r>
              <a:rPr lang="en-US" sz="2000" b="0" dirty="0">
                <a:solidFill>
                  <a:schemeClr val="bg1"/>
                </a:solidFill>
              </a:rPr>
              <a:t>(Dr </a:t>
            </a:r>
            <a:r>
              <a:rPr lang="en-US" sz="2000" b="0" dirty="0" err="1">
                <a:solidFill>
                  <a:schemeClr val="bg1"/>
                </a:solidFill>
              </a:rPr>
              <a:t>Stapley</a:t>
            </a:r>
            <a:r>
              <a:rPr lang="en-US" sz="2000" b="0" dirty="0">
                <a:solidFill>
                  <a:schemeClr val="bg1"/>
                </a:solidFill>
              </a:rPr>
              <a:t> of Loughborough University)</a:t>
            </a:r>
            <a:endParaRPr lang="en-US" sz="20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062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505200"/>
          </a:xfrm>
        </p:spPr>
        <p:txBody>
          <a:bodyPr/>
          <a:lstStyle/>
          <a:p>
            <a:r>
              <a:rPr lang="en-US" dirty="0"/>
              <a:t>let’s try to </a:t>
            </a:r>
            <a:r>
              <a:rPr lang="en-US" b="1" dirty="0">
                <a:solidFill>
                  <a:srgbClr val="99CC00"/>
                </a:solidFill>
              </a:rPr>
              <a:t>reproduce the experiment </a:t>
            </a:r>
            <a:r>
              <a:rPr lang="en-US" dirty="0"/>
              <a:t>by Dr </a:t>
            </a:r>
            <a:r>
              <a:rPr lang="en-US" dirty="0" err="1"/>
              <a:t>Stapley</a:t>
            </a:r>
            <a:endParaRPr lang="en-US" dirty="0"/>
          </a:p>
          <a:p>
            <a:endParaRPr lang="en-US" dirty="0"/>
          </a:p>
          <a:p>
            <a:r>
              <a:rPr lang="en-US" dirty="0"/>
              <a:t>which method is the best: adding milk before or after the boiling water? (this is our </a:t>
            </a:r>
            <a:r>
              <a:rPr lang="en-US" b="1" dirty="0">
                <a:solidFill>
                  <a:srgbClr val="99CC00"/>
                </a:solidFill>
              </a:rPr>
              <a:t>research question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3350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03F19A-5211-DA48-8568-17A59F75967C}"/>
              </a:ext>
            </a:extLst>
          </p:cNvPr>
          <p:cNvSpPr/>
          <p:nvPr/>
        </p:nvSpPr>
        <p:spPr>
          <a:xfrm>
            <a:off x="1219200" y="381000"/>
            <a:ext cx="3624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What is your hypothesis?</a:t>
            </a: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851E77-B5B4-4446-9B32-D6ACE56DA9CC}"/>
              </a:ext>
            </a:extLst>
          </p:cNvPr>
          <p:cNvSpPr txBox="1">
            <a:spLocks/>
          </p:cNvSpPr>
          <p:nvPr/>
        </p:nvSpPr>
        <p:spPr>
          <a:xfrm>
            <a:off x="1143000" y="842665"/>
            <a:ext cx="5715000" cy="10030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kern="0" dirty="0">
                <a:solidFill>
                  <a:schemeClr val="tx1"/>
                </a:solidFill>
              </a:rPr>
              <a:t>(a sentence that can derive a test) </a:t>
            </a: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C9D21AF3-A266-DE45-9833-05CC01DC1533}"/>
              </a:ext>
            </a:extLst>
          </p:cNvPr>
          <p:cNvGrpSpPr>
            <a:grpSpLocks/>
          </p:cNvGrpSpPr>
          <p:nvPr/>
        </p:nvGrpSpPr>
        <p:grpSpPr bwMode="auto">
          <a:xfrm>
            <a:off x="205577" y="304800"/>
            <a:ext cx="880533" cy="838200"/>
            <a:chOff x="6324600" y="990600"/>
            <a:chExt cx="2438400" cy="2438400"/>
          </a:xfrm>
        </p:grpSpPr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DD9245D0-DB71-A247-A722-5C566609E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FABB163D-4F4E-CF4B-836D-AFBE9319A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8388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03F19A-5211-DA48-8568-17A59F75967C}"/>
              </a:ext>
            </a:extLst>
          </p:cNvPr>
          <p:cNvSpPr/>
          <p:nvPr/>
        </p:nvSpPr>
        <p:spPr>
          <a:xfrm>
            <a:off x="1219200" y="381000"/>
            <a:ext cx="3624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What is your hypothesis?</a:t>
            </a:r>
            <a:endParaRPr lang="en-US" sz="2400" dirty="0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C9D21AF3-A266-DE45-9833-05CC01DC1533}"/>
              </a:ext>
            </a:extLst>
          </p:cNvPr>
          <p:cNvGrpSpPr>
            <a:grpSpLocks/>
          </p:cNvGrpSpPr>
          <p:nvPr/>
        </p:nvGrpSpPr>
        <p:grpSpPr bwMode="auto">
          <a:xfrm>
            <a:off x="205577" y="304800"/>
            <a:ext cx="880533" cy="838200"/>
            <a:chOff x="6324600" y="990600"/>
            <a:chExt cx="2438400" cy="2438400"/>
          </a:xfrm>
        </p:grpSpPr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DD9245D0-DB71-A247-A722-5C566609E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FABB163D-4F4E-CF4B-836D-AFBE9319A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DF4E62B-ED85-AF47-AC24-BB06C8BC03C6}"/>
              </a:ext>
            </a:extLst>
          </p:cNvPr>
          <p:cNvSpPr txBox="1">
            <a:spLocks/>
          </p:cNvSpPr>
          <p:nvPr/>
        </p:nvSpPr>
        <p:spPr>
          <a:xfrm>
            <a:off x="1219200" y="2927493"/>
            <a:ext cx="6781800" cy="10030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H = participants will prefer the taste of tea when the milk is put after the boiling water 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B4594DB-A510-6946-A9F7-277E8E767913}"/>
              </a:ext>
            </a:extLst>
          </p:cNvPr>
          <p:cNvSpPr txBox="1">
            <a:spLocks/>
          </p:cNvSpPr>
          <p:nvPr/>
        </p:nvSpPr>
        <p:spPr>
          <a:xfrm>
            <a:off x="1143000" y="842665"/>
            <a:ext cx="5715000" cy="10030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 sentence that can derive a test) </a:t>
            </a:r>
          </a:p>
        </p:txBody>
      </p:sp>
    </p:spTree>
    <p:extLst>
      <p:ext uri="{BB962C8B-B14F-4D97-AF65-F5344CB8AC3E}">
        <p14:creationId xmlns:p14="http://schemas.microsoft.com/office/powerpoint/2010/main" val="497728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6C7208BF-F4DA-D740-9F76-47B8A84C0DA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57200"/>
            <a:ext cx="880533" cy="838200"/>
            <a:chOff x="6324600" y="990600"/>
            <a:chExt cx="2438400" cy="2438400"/>
          </a:xfrm>
        </p:grpSpPr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73EBD253-874C-C145-899C-04CFA99CC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9929D47D-47C7-4B47-B00F-E93ED3E10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C74958A-D12C-324E-B70F-657ED20A4875}"/>
              </a:ext>
            </a:extLst>
          </p:cNvPr>
          <p:cNvSpPr/>
          <p:nvPr/>
        </p:nvSpPr>
        <p:spPr>
          <a:xfrm>
            <a:off x="1219200" y="609600"/>
            <a:ext cx="7361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What are the dependent and independent variables?</a:t>
            </a: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14707B-7458-C942-B727-C49C156D1880}"/>
              </a:ext>
            </a:extLst>
          </p:cNvPr>
          <p:cNvSpPr txBox="1">
            <a:spLocks/>
          </p:cNvSpPr>
          <p:nvPr/>
        </p:nvSpPr>
        <p:spPr>
          <a:xfrm>
            <a:off x="613834" y="1295400"/>
            <a:ext cx="5715000" cy="10030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>
                <a:solidFill>
                  <a:schemeClr val="tx1"/>
                </a:solidFill>
              </a:rPr>
              <a:t>1. What are our two conditions?</a:t>
            </a:r>
          </a:p>
        </p:txBody>
      </p:sp>
    </p:spTree>
    <p:extLst>
      <p:ext uri="{BB962C8B-B14F-4D97-AF65-F5344CB8AC3E}">
        <p14:creationId xmlns:p14="http://schemas.microsoft.com/office/powerpoint/2010/main" val="541854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6C7208BF-F4DA-D740-9F76-47B8A84C0DA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57200"/>
            <a:ext cx="880533" cy="838200"/>
            <a:chOff x="6324600" y="990600"/>
            <a:chExt cx="2438400" cy="2438400"/>
          </a:xfrm>
        </p:grpSpPr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73EBD253-874C-C145-899C-04CFA99CC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9929D47D-47C7-4B47-B00F-E93ED3E10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2E37A2-F621-A64C-A300-E9DED093CE24}"/>
              </a:ext>
            </a:extLst>
          </p:cNvPr>
          <p:cNvSpPr txBox="1">
            <a:spLocks/>
          </p:cNvSpPr>
          <p:nvPr/>
        </p:nvSpPr>
        <p:spPr>
          <a:xfrm>
            <a:off x="457200" y="2160104"/>
            <a:ext cx="8229600" cy="10030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IV = One cup is made with milk before</a:t>
            </a:r>
          </a:p>
          <a:p>
            <a:pPr algn="ctr"/>
            <a:r>
              <a:rPr lang="en-US" b="0" kern="0" dirty="0"/>
              <a:t>One cup is made with milk after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5BE46-3D09-7845-97BB-C9EA4524D1F7}"/>
              </a:ext>
            </a:extLst>
          </p:cNvPr>
          <p:cNvSpPr/>
          <p:nvPr/>
        </p:nvSpPr>
        <p:spPr>
          <a:xfrm>
            <a:off x="1219200" y="609600"/>
            <a:ext cx="7361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What are the dependent and independent variables?</a:t>
            </a: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555C9D-0F90-0744-84DF-C2EFC7D769E3}"/>
              </a:ext>
            </a:extLst>
          </p:cNvPr>
          <p:cNvSpPr txBox="1">
            <a:spLocks/>
          </p:cNvSpPr>
          <p:nvPr/>
        </p:nvSpPr>
        <p:spPr>
          <a:xfrm>
            <a:off x="613834" y="1295400"/>
            <a:ext cx="5715000" cy="10030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>
                <a:solidFill>
                  <a:schemeClr val="tx1"/>
                </a:solidFill>
              </a:rPr>
              <a:t>1. What are our two conditions?</a:t>
            </a:r>
          </a:p>
        </p:txBody>
      </p:sp>
    </p:spTree>
    <p:extLst>
      <p:ext uri="{BB962C8B-B14F-4D97-AF65-F5344CB8AC3E}">
        <p14:creationId xmlns:p14="http://schemas.microsoft.com/office/powerpoint/2010/main" val="1091063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6C7208BF-F4DA-D740-9F76-47B8A84C0DA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57200"/>
            <a:ext cx="880533" cy="838200"/>
            <a:chOff x="6324600" y="990600"/>
            <a:chExt cx="2438400" cy="2438400"/>
          </a:xfrm>
        </p:grpSpPr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73EBD253-874C-C145-899C-04CFA99CC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9929D47D-47C7-4B47-B00F-E93ED3E10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2E37A2-F621-A64C-A300-E9DED093CE24}"/>
              </a:ext>
            </a:extLst>
          </p:cNvPr>
          <p:cNvSpPr txBox="1">
            <a:spLocks/>
          </p:cNvSpPr>
          <p:nvPr/>
        </p:nvSpPr>
        <p:spPr>
          <a:xfrm>
            <a:off x="457200" y="2160104"/>
            <a:ext cx="8229600" cy="10030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IV = One cup is made with milk before</a:t>
            </a:r>
          </a:p>
          <a:p>
            <a:pPr algn="ctr"/>
            <a:r>
              <a:rPr lang="en-US" b="0" kern="0" dirty="0"/>
              <a:t>One cup is made with milk after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5BE46-3D09-7845-97BB-C9EA4524D1F7}"/>
              </a:ext>
            </a:extLst>
          </p:cNvPr>
          <p:cNvSpPr/>
          <p:nvPr/>
        </p:nvSpPr>
        <p:spPr>
          <a:xfrm>
            <a:off x="1219200" y="609600"/>
            <a:ext cx="7361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What are the dependent and independent variables?</a:t>
            </a: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555C9D-0F90-0744-84DF-C2EFC7D769E3}"/>
              </a:ext>
            </a:extLst>
          </p:cNvPr>
          <p:cNvSpPr txBox="1">
            <a:spLocks/>
          </p:cNvSpPr>
          <p:nvPr/>
        </p:nvSpPr>
        <p:spPr>
          <a:xfrm>
            <a:off x="613834" y="1295400"/>
            <a:ext cx="5715000" cy="64056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>
                <a:solidFill>
                  <a:schemeClr val="tx1"/>
                </a:solidFill>
              </a:rPr>
              <a:t>1. What are our two conditions?</a:t>
            </a:r>
          </a:p>
          <a:p>
            <a:pPr algn="ctr"/>
            <a:endParaRPr lang="en-US" b="0" kern="0" dirty="0">
              <a:solidFill>
                <a:schemeClr val="tx1"/>
              </a:solidFill>
            </a:endParaRPr>
          </a:p>
          <a:p>
            <a:pPr algn="ctr"/>
            <a:endParaRPr lang="en-US" b="0" kern="0" dirty="0">
              <a:solidFill>
                <a:schemeClr val="tx1"/>
              </a:solidFill>
            </a:endParaRPr>
          </a:p>
          <a:p>
            <a:pPr algn="ctr"/>
            <a:endParaRPr lang="en-US" b="0" kern="0" dirty="0">
              <a:solidFill>
                <a:schemeClr val="tx1"/>
              </a:solidFill>
            </a:endParaRPr>
          </a:p>
          <a:p>
            <a:pPr algn="ctr"/>
            <a:endParaRPr lang="en-US" b="0" kern="0" dirty="0">
              <a:solidFill>
                <a:schemeClr val="tx1"/>
              </a:solidFill>
            </a:endParaRPr>
          </a:p>
          <a:p>
            <a:pPr algn="ctr"/>
            <a:r>
              <a:rPr lang="en-US" b="0" kern="0" dirty="0">
                <a:solidFill>
                  <a:schemeClr val="tx1"/>
                </a:solidFill>
              </a:rPr>
              <a:t>     2. What are you measuring and how? </a:t>
            </a:r>
          </a:p>
          <a:p>
            <a:pPr algn="ctr"/>
            <a:endParaRPr lang="en-US" b="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62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6C7208BF-F4DA-D740-9F76-47B8A84C0DA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57200"/>
            <a:ext cx="880533" cy="838200"/>
            <a:chOff x="6324600" y="990600"/>
            <a:chExt cx="2438400" cy="2438400"/>
          </a:xfrm>
        </p:grpSpPr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73EBD253-874C-C145-899C-04CFA99CC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9929D47D-47C7-4B47-B00F-E93ED3E10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2E37A2-F621-A64C-A300-E9DED093CE24}"/>
              </a:ext>
            </a:extLst>
          </p:cNvPr>
          <p:cNvSpPr txBox="1">
            <a:spLocks/>
          </p:cNvSpPr>
          <p:nvPr/>
        </p:nvSpPr>
        <p:spPr>
          <a:xfrm>
            <a:off x="457200" y="2160104"/>
            <a:ext cx="8229600" cy="10030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IV = One cup is made with milk before</a:t>
            </a:r>
          </a:p>
          <a:p>
            <a:pPr algn="ctr"/>
            <a:r>
              <a:rPr lang="en-US" b="0" kern="0" dirty="0"/>
              <a:t>One cup is made with milk after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5BE46-3D09-7845-97BB-C9EA4524D1F7}"/>
              </a:ext>
            </a:extLst>
          </p:cNvPr>
          <p:cNvSpPr/>
          <p:nvPr/>
        </p:nvSpPr>
        <p:spPr>
          <a:xfrm>
            <a:off x="1219200" y="609600"/>
            <a:ext cx="7361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What are the dependent and independent variables?</a:t>
            </a: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555C9D-0F90-0744-84DF-C2EFC7D769E3}"/>
              </a:ext>
            </a:extLst>
          </p:cNvPr>
          <p:cNvSpPr txBox="1">
            <a:spLocks/>
          </p:cNvSpPr>
          <p:nvPr/>
        </p:nvSpPr>
        <p:spPr>
          <a:xfrm>
            <a:off x="613834" y="1295400"/>
            <a:ext cx="5715000" cy="10030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>
                <a:solidFill>
                  <a:schemeClr val="tx1"/>
                </a:solidFill>
              </a:rPr>
              <a:t>1. What are our two conditions?</a:t>
            </a:r>
          </a:p>
          <a:p>
            <a:pPr algn="ctr"/>
            <a:endParaRPr lang="en-US" b="0" kern="0" dirty="0">
              <a:solidFill>
                <a:schemeClr val="tx1"/>
              </a:solidFill>
            </a:endParaRPr>
          </a:p>
          <a:p>
            <a:pPr algn="ctr"/>
            <a:endParaRPr lang="en-US" b="0" kern="0" dirty="0">
              <a:solidFill>
                <a:schemeClr val="tx1"/>
              </a:solidFill>
            </a:endParaRPr>
          </a:p>
          <a:p>
            <a:pPr algn="ctr"/>
            <a:endParaRPr lang="en-US" b="0" kern="0" dirty="0">
              <a:solidFill>
                <a:schemeClr val="tx1"/>
              </a:solidFill>
            </a:endParaRPr>
          </a:p>
          <a:p>
            <a:pPr algn="ctr"/>
            <a:endParaRPr lang="en-US" b="0" kern="0" dirty="0">
              <a:solidFill>
                <a:schemeClr val="tx1"/>
              </a:solidFill>
            </a:endParaRPr>
          </a:p>
          <a:p>
            <a:pPr algn="ctr"/>
            <a:r>
              <a:rPr lang="en-US" b="0" kern="0" dirty="0">
                <a:solidFill>
                  <a:schemeClr val="tx1"/>
                </a:solidFill>
              </a:rPr>
              <a:t>     2. What are you measuring and how? </a:t>
            </a:r>
          </a:p>
          <a:p>
            <a:pPr algn="ctr"/>
            <a:endParaRPr lang="en-US" b="0" kern="0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6036BE-110D-324F-A526-40D13B0133BB}"/>
              </a:ext>
            </a:extLst>
          </p:cNvPr>
          <p:cNvSpPr txBox="1">
            <a:spLocks/>
          </p:cNvSpPr>
          <p:nvPr/>
        </p:nvSpPr>
        <p:spPr>
          <a:xfrm>
            <a:off x="467139" y="4559587"/>
            <a:ext cx="8229600" cy="5458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DV = tastiness … but how?</a:t>
            </a:r>
          </a:p>
        </p:txBody>
      </p:sp>
    </p:spTree>
    <p:extLst>
      <p:ext uri="{BB962C8B-B14F-4D97-AF65-F5344CB8AC3E}">
        <p14:creationId xmlns:p14="http://schemas.microsoft.com/office/powerpoint/2010/main" val="413205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1B429-B263-8A4A-BD59-4AB604D8B560}"/>
              </a:ext>
            </a:extLst>
          </p:cNvPr>
          <p:cNvSpPr txBox="1">
            <a:spLocks/>
          </p:cNvSpPr>
          <p:nvPr/>
        </p:nvSpPr>
        <p:spPr bwMode="auto">
          <a:xfrm>
            <a:off x="685800" y="5257800"/>
            <a:ext cx="815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latin typeface="Arial" charset="0"/>
                <a:cs typeface="Arial" charset="0"/>
              </a:rPr>
              <a:t>P&gt;0.05. We did not find evidences of statistically differences between the two groups chocolate vs. no chocolate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8368AF-5693-E64B-AF50-F41562761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04800"/>
            <a:ext cx="6248400" cy="448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60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8446"/>
            <a:ext cx="3352800" cy="48768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 ] ask them to rank two cup of tea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 ] ask them to evaluate teach on a scale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96ADDD-382A-9649-94B5-172BA285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708" y="4024109"/>
            <a:ext cx="4507606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40A138-CDE0-C54F-9989-1B5578070D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14" b="41429"/>
          <a:stretch/>
        </p:blipFill>
        <p:spPr>
          <a:xfrm>
            <a:off x="4320708" y="1909582"/>
            <a:ext cx="4540210" cy="13620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546F9C-1989-5F48-BE23-D35F05F004C3}"/>
              </a:ext>
            </a:extLst>
          </p:cNvPr>
          <p:cNvSpPr/>
          <p:nvPr/>
        </p:nvSpPr>
        <p:spPr>
          <a:xfrm>
            <a:off x="2699294" y="366067"/>
            <a:ext cx="3265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spcBef>
                <a:spcPct val="20000"/>
              </a:spcBef>
            </a:pPr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which is the best way?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C37A0E-78A4-D544-A943-75FBBB7FEBFD}"/>
              </a:ext>
            </a:extLst>
          </p:cNvPr>
          <p:cNvSpPr/>
          <p:nvPr/>
        </p:nvSpPr>
        <p:spPr>
          <a:xfrm>
            <a:off x="499646" y="404531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rgbClr val="99CC00"/>
                </a:solidFill>
                <a:latin typeface="Arial"/>
                <a:cs typeface="Arial"/>
              </a:rPr>
              <a:t>X</a:t>
            </a:r>
            <a:endParaRPr lang="en-US" dirty="0">
              <a:solidFill>
                <a:srgbClr val="99CC00"/>
              </a:solidFill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B65CC77E-81F5-6744-B956-D9F6CD390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57227"/>
            <a:ext cx="9144000" cy="113877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dirty="0">
                <a:solidFill>
                  <a:srgbClr val="FF9900"/>
                </a:solidFill>
              </a:rPr>
              <a:t>ranking = not good</a:t>
            </a:r>
            <a:r>
              <a:rPr lang="en-US" sz="3400" b="0" dirty="0">
                <a:solidFill>
                  <a:schemeClr val="bg1"/>
                </a:solidFill>
              </a:rPr>
              <a:t>, does not indicate the scale, e.g. the different might be minimal</a:t>
            </a:r>
            <a:endParaRPr lang="en-US" sz="3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fxjJ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32" b="16781"/>
          <a:stretch/>
        </p:blipFill>
        <p:spPr>
          <a:xfrm>
            <a:off x="2133600" y="-26707"/>
            <a:ext cx="4511842" cy="5019155"/>
          </a:xfrm>
          <a:prstGeom prst="rect">
            <a:avLst/>
          </a:prstGeom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5029200"/>
            <a:ext cx="9144000" cy="166199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if you want to collect subjective metric such as opinions, use </a:t>
            </a:r>
            <a:r>
              <a:rPr lang="en-US" sz="3400" dirty="0">
                <a:solidFill>
                  <a:srgbClr val="99CC00"/>
                </a:solidFill>
              </a:rPr>
              <a:t>Likert Scale </a:t>
            </a:r>
            <a:r>
              <a:rPr lang="en-US" sz="3400" b="0" dirty="0">
                <a:solidFill>
                  <a:schemeClr val="bg1"/>
                </a:solidFill>
              </a:rPr>
              <a:t>= ordinal but treated as </a:t>
            </a:r>
            <a:r>
              <a:rPr lang="en-US" sz="3400" dirty="0">
                <a:solidFill>
                  <a:srgbClr val="99CC00"/>
                </a:solidFill>
              </a:rPr>
              <a:t>continuous variable </a:t>
            </a:r>
          </a:p>
        </p:txBody>
      </p:sp>
    </p:spTree>
    <p:extLst>
      <p:ext uri="{BB962C8B-B14F-4D97-AF65-F5344CB8AC3E}">
        <p14:creationId xmlns:p14="http://schemas.microsoft.com/office/powerpoint/2010/main" val="1261218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2276872"/>
            <a:ext cx="8172342" cy="396044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sz="5000" b="1" dirty="0" err="1">
                <a:latin typeface="Arial" charset="0"/>
              </a:rPr>
              <a:t>Likert</a:t>
            </a:r>
            <a:r>
              <a:rPr lang="en-GB" sz="5000" b="1" dirty="0">
                <a:latin typeface="Arial" charset="0"/>
              </a:rPr>
              <a:t> scale::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dirty="0"/>
              <a:t>psychometric response scale primarily used in </a:t>
            </a:r>
            <a:r>
              <a:rPr lang="en-US" b="1" dirty="0">
                <a:solidFill>
                  <a:srgbClr val="99CC00"/>
                </a:solidFill>
              </a:rPr>
              <a:t>questionnaires</a:t>
            </a:r>
            <a:r>
              <a:rPr lang="en-US" dirty="0"/>
              <a:t> to obtain participant’s preferences or degree of agreement with a statement (generally 5pt </a:t>
            </a:r>
            <a:r>
              <a:rPr lang="en-US" dirty="0" err="1"/>
              <a:t>likert</a:t>
            </a:r>
            <a:r>
              <a:rPr lang="en-US" dirty="0"/>
              <a:t> scale, also 7pt)</a:t>
            </a:r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GB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GB" dirty="0">
              <a:latin typeface="Arial" charset="0"/>
            </a:endParaRPr>
          </a:p>
        </p:txBody>
      </p:sp>
      <p:pic>
        <p:nvPicPr>
          <p:cNvPr id="4" name="Picture 3" descr="Screen Shot 2015-10-23 at 11.19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81128"/>
            <a:ext cx="7423529" cy="165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44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5-10-23 at 12.17.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43"/>
          <a:stretch/>
        </p:blipFill>
        <p:spPr>
          <a:xfrm>
            <a:off x="685800" y="533400"/>
            <a:ext cx="7696200" cy="560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41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48768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writing good questions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6C94B4B-6DA0-D645-80D8-1160DC2B0CD7}"/>
              </a:ext>
            </a:extLst>
          </p:cNvPr>
          <p:cNvSpPr/>
          <p:nvPr/>
        </p:nvSpPr>
        <p:spPr bwMode="auto">
          <a:xfrm>
            <a:off x="1295400" y="473075"/>
            <a:ext cx="990600" cy="5827059"/>
          </a:xfrm>
          <a:prstGeom prst="leftBrace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12868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FD0C337-D856-1F40-BDB1-631A6752948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33400"/>
            <a:ext cx="85344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b="0" kern="0" dirty="0"/>
              <a:t>Goal is to collect information that is:</a:t>
            </a:r>
          </a:p>
          <a:p>
            <a:endParaRPr lang="en-US" altLang="en-US" b="1" kern="0" dirty="0">
              <a:solidFill>
                <a:srgbClr val="99CC00"/>
              </a:solidFill>
            </a:endParaRPr>
          </a:p>
          <a:p>
            <a:r>
              <a:rPr lang="en-US" altLang="en-US" b="1" kern="0" dirty="0">
                <a:solidFill>
                  <a:srgbClr val="99CC00"/>
                </a:solidFill>
              </a:rPr>
              <a:t>Valid</a:t>
            </a:r>
            <a:endParaRPr lang="en-US" altLang="en-US" b="0" kern="0" dirty="0">
              <a:solidFill>
                <a:srgbClr val="99CC00"/>
              </a:solidFill>
            </a:endParaRPr>
          </a:p>
          <a:p>
            <a:r>
              <a:rPr lang="en-US" altLang="en-US" b="0" kern="0" dirty="0"/>
              <a:t>measures the quantity that is supposed to be measured</a:t>
            </a:r>
          </a:p>
          <a:p>
            <a:r>
              <a:rPr lang="en-US" altLang="en-US" b="1" kern="0" dirty="0">
                <a:solidFill>
                  <a:srgbClr val="99CC00"/>
                </a:solidFill>
              </a:rPr>
              <a:t>Reliable</a:t>
            </a:r>
          </a:p>
          <a:p>
            <a:r>
              <a:rPr lang="en-US" altLang="en-US" b="0" kern="0" dirty="0"/>
              <a:t>measures the quantity in consistent/reproducible manner</a:t>
            </a:r>
          </a:p>
          <a:p>
            <a:r>
              <a:rPr lang="en-US" altLang="en-US" b="1" kern="0" dirty="0">
                <a:solidFill>
                  <a:srgbClr val="99CC00"/>
                </a:solidFill>
              </a:rPr>
              <a:t>Unbiased</a:t>
            </a:r>
          </a:p>
          <a:p>
            <a:r>
              <a:rPr lang="en-US" altLang="en-US" b="0" kern="0" dirty="0"/>
              <a:t>measures the quantity in a way that does not systematically</a:t>
            </a:r>
          </a:p>
          <a:p>
            <a:r>
              <a:rPr lang="en-US" altLang="en-US" b="0" kern="0" dirty="0"/>
              <a:t>under- or overestimate the true value</a:t>
            </a:r>
          </a:p>
          <a:p>
            <a:r>
              <a:rPr lang="en-US" altLang="en-US" b="1" kern="0" dirty="0">
                <a:solidFill>
                  <a:srgbClr val="99CC00"/>
                </a:solidFill>
              </a:rPr>
              <a:t>Discriminating</a:t>
            </a:r>
          </a:p>
          <a:p>
            <a:r>
              <a:rPr lang="en-US" altLang="en-US" b="0" kern="0" dirty="0"/>
              <a:t>can distinguish adequately between respondents for whom </a:t>
            </a:r>
          </a:p>
          <a:p>
            <a:r>
              <a:rPr lang="en-US" altLang="en-US" b="0" kern="0" dirty="0"/>
              <a:t>the underlying level of the quantity or concept is different</a:t>
            </a:r>
            <a:endParaRPr lang="en-US" altLang="en-US" b="1" kern="0" dirty="0"/>
          </a:p>
        </p:txBody>
      </p:sp>
    </p:spTree>
    <p:extLst>
      <p:ext uri="{BB962C8B-B14F-4D97-AF65-F5344CB8AC3E}">
        <p14:creationId xmlns:p14="http://schemas.microsoft.com/office/powerpoint/2010/main" val="4269211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9ABE2899-266C-644F-833B-E7B6F063150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143000"/>
            <a:ext cx="80010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0" kern="0" dirty="0">
                <a:solidFill>
                  <a:schemeClr val="tx1"/>
                </a:solidFill>
              </a:rPr>
              <a:t>How many cups of coffee or tea do you drink in a day?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28AAD78-55CE-CA48-875B-7B1435F23015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752600"/>
            <a:ext cx="80010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b="0" kern="0" dirty="0"/>
          </a:p>
          <a:p>
            <a:pPr algn="ctr"/>
            <a:r>
              <a:rPr lang="en-US" altLang="en-US" kern="0" dirty="0">
                <a:solidFill>
                  <a:srgbClr val="FF9900"/>
                </a:solidFill>
              </a:rPr>
              <a:t>No, ask for an answer in only one dimension, </a:t>
            </a:r>
            <a:r>
              <a:rPr lang="en-US" altLang="en-US" kern="0" dirty="0">
                <a:solidFill>
                  <a:srgbClr val="99CC00"/>
                </a:solidFill>
              </a:rPr>
              <a:t>separate the question into two </a:t>
            </a:r>
          </a:p>
          <a:p>
            <a:pPr algn="ctr"/>
            <a:endParaRPr lang="en-US" altLang="en-US" kern="0" dirty="0">
              <a:solidFill>
                <a:srgbClr val="99CC00"/>
              </a:solidFill>
            </a:endParaRPr>
          </a:p>
          <a:p>
            <a:pPr lvl="1"/>
            <a:r>
              <a:rPr lang="en-US" altLang="en-US" b="0" kern="0" dirty="0"/>
              <a:t>(1) How many cups of coffee do you drink during a typical day?</a:t>
            </a:r>
          </a:p>
          <a:p>
            <a:pPr lvl="1"/>
            <a:r>
              <a:rPr lang="en-US" altLang="en-US" b="0" kern="0" dirty="0"/>
              <a:t>(2) How many cups of tea do you drink during a typical day?</a:t>
            </a:r>
          </a:p>
        </p:txBody>
      </p:sp>
    </p:spTree>
    <p:extLst>
      <p:ext uri="{BB962C8B-B14F-4D97-AF65-F5344CB8AC3E}">
        <p14:creationId xmlns:p14="http://schemas.microsoft.com/office/powerpoint/2010/main" val="211000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818C2A-B939-FE43-B938-CD876A09BF78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609600"/>
            <a:ext cx="88392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2200" b="0" kern="0" dirty="0"/>
              <a:t>What brand of computer do you own?</a:t>
            </a:r>
          </a:p>
          <a:p>
            <a:pPr lvl="1" algn="ctr">
              <a:lnSpc>
                <a:spcPct val="80000"/>
              </a:lnSpc>
            </a:pPr>
            <a:r>
              <a:rPr lang="en-US" altLang="en-US" sz="2200" b="0" kern="0" dirty="0"/>
              <a:t>(A) IBM PC</a:t>
            </a:r>
          </a:p>
          <a:p>
            <a:pPr lvl="1" algn="ctr">
              <a:lnSpc>
                <a:spcPct val="80000"/>
              </a:lnSpc>
            </a:pPr>
            <a:r>
              <a:rPr lang="en-US" altLang="en-US" sz="2200" b="0" kern="0" dirty="0"/>
              <a:t>(B) Apple</a:t>
            </a:r>
          </a:p>
          <a:p>
            <a:pPr lvl="1">
              <a:lnSpc>
                <a:spcPct val="80000"/>
              </a:lnSpc>
            </a:pPr>
            <a:endParaRPr lang="en-US" altLang="en-US" sz="2200" b="0" kern="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6C384CF-BACE-4743-B106-321E450A0CC7}"/>
              </a:ext>
            </a:extLst>
          </p:cNvPr>
          <p:cNvSpPr txBox="1">
            <a:spLocks noChangeArrowheads="1"/>
          </p:cNvSpPr>
          <p:nvPr/>
        </p:nvSpPr>
        <p:spPr>
          <a:xfrm>
            <a:off x="495300" y="1447800"/>
            <a:ext cx="81534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n-US" altLang="en-US" sz="2200" b="0" kern="0" dirty="0"/>
          </a:p>
          <a:p>
            <a:pPr algn="ctr">
              <a:lnSpc>
                <a:spcPct val="80000"/>
              </a:lnSpc>
            </a:pPr>
            <a:r>
              <a:rPr lang="en-US" altLang="en-US" sz="2200" kern="0" dirty="0">
                <a:solidFill>
                  <a:srgbClr val="FF9900"/>
                </a:solidFill>
              </a:rPr>
              <a:t>Avoid hidden assumptions</a:t>
            </a:r>
          </a:p>
          <a:p>
            <a:pPr algn="ctr">
              <a:lnSpc>
                <a:spcPct val="80000"/>
              </a:lnSpc>
            </a:pPr>
            <a:r>
              <a:rPr lang="en-US" altLang="en-US" sz="2200" kern="0" dirty="0">
                <a:solidFill>
                  <a:srgbClr val="99CC00"/>
                </a:solidFill>
              </a:rPr>
              <a:t>Make sure to accommodate all possible answers</a:t>
            </a:r>
          </a:p>
          <a:p>
            <a:pPr lvl="1">
              <a:lnSpc>
                <a:spcPct val="80000"/>
              </a:lnSpc>
            </a:pPr>
            <a:endParaRPr lang="en-US" altLang="en-US" sz="2200" b="0" kern="0" dirty="0"/>
          </a:p>
          <a:p>
            <a:pPr lvl="1">
              <a:lnSpc>
                <a:spcPct val="80000"/>
              </a:lnSpc>
            </a:pPr>
            <a:r>
              <a:rPr lang="en-US" altLang="en-US" sz="2200" b="0" kern="0" dirty="0"/>
              <a:t>Make each response a separate dichotomous item </a:t>
            </a:r>
          </a:p>
          <a:p>
            <a:pPr lvl="2">
              <a:lnSpc>
                <a:spcPct val="80000"/>
              </a:lnSpc>
            </a:pPr>
            <a:r>
              <a:rPr lang="en-US" altLang="en-US" sz="2200" b="0" kern="0" dirty="0"/>
              <a:t>Do you own an IBM PC? (Circle:  Yes or No)</a:t>
            </a:r>
          </a:p>
          <a:p>
            <a:pPr lvl="2">
              <a:lnSpc>
                <a:spcPct val="80000"/>
              </a:lnSpc>
            </a:pPr>
            <a:r>
              <a:rPr lang="en-US" altLang="en-US" sz="2200" b="0" kern="0" dirty="0"/>
              <a:t>Do you own an Apple computer? (Circle:  Yes or No)</a:t>
            </a:r>
          </a:p>
          <a:p>
            <a:pPr lvl="1">
              <a:lnSpc>
                <a:spcPct val="80000"/>
              </a:lnSpc>
            </a:pPr>
            <a:endParaRPr lang="en-US" altLang="en-US" sz="2200" b="0" kern="0" dirty="0"/>
          </a:p>
          <a:p>
            <a:pPr lvl="1">
              <a:lnSpc>
                <a:spcPct val="80000"/>
              </a:lnSpc>
            </a:pPr>
            <a:r>
              <a:rPr lang="en-US" altLang="en-US" sz="2200" b="0" kern="0" dirty="0"/>
              <a:t>Or allow for multiple responses</a:t>
            </a:r>
          </a:p>
          <a:p>
            <a:pPr lvl="2">
              <a:lnSpc>
                <a:spcPct val="80000"/>
              </a:lnSpc>
            </a:pPr>
            <a:r>
              <a:rPr lang="en-US" altLang="en-US" sz="2200" b="0" kern="0" dirty="0"/>
              <a:t>What brand of computer do you own?  (Circle all that apply)</a:t>
            </a:r>
          </a:p>
          <a:p>
            <a:pPr lvl="3">
              <a:lnSpc>
                <a:spcPct val="80000"/>
              </a:lnSpc>
            </a:pPr>
            <a:r>
              <a:rPr lang="en-US" altLang="en-US" sz="2200" b="0" kern="0" dirty="0"/>
              <a:t>Do not own computer</a:t>
            </a:r>
          </a:p>
          <a:p>
            <a:pPr lvl="3">
              <a:lnSpc>
                <a:spcPct val="80000"/>
              </a:lnSpc>
            </a:pPr>
            <a:r>
              <a:rPr lang="en-US" altLang="en-US" sz="2200" b="0" kern="0" dirty="0"/>
              <a:t>IBM PC</a:t>
            </a:r>
          </a:p>
          <a:p>
            <a:pPr lvl="3">
              <a:lnSpc>
                <a:spcPct val="80000"/>
              </a:lnSpc>
            </a:pPr>
            <a:r>
              <a:rPr lang="en-US" altLang="en-US" sz="2200" b="0" kern="0" dirty="0"/>
              <a:t>Apple</a:t>
            </a:r>
          </a:p>
          <a:p>
            <a:pPr lvl="3">
              <a:lnSpc>
                <a:spcPct val="80000"/>
              </a:lnSpc>
            </a:pPr>
            <a:r>
              <a:rPr lang="en-US" altLang="en-US" sz="2200" b="0" kern="0" dirty="0"/>
              <a:t>Other</a:t>
            </a:r>
          </a:p>
          <a:p>
            <a:pPr lvl="1">
              <a:lnSpc>
                <a:spcPct val="80000"/>
              </a:lnSpc>
            </a:pPr>
            <a:endParaRPr lang="en-US" altLang="en-US" sz="2200" b="0" kern="0" dirty="0"/>
          </a:p>
        </p:txBody>
      </p:sp>
    </p:spTree>
    <p:extLst>
      <p:ext uri="{BB962C8B-B14F-4D97-AF65-F5344CB8AC3E}">
        <p14:creationId xmlns:p14="http://schemas.microsoft.com/office/powerpoint/2010/main" val="137085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6DF6BFA9-D017-2F4C-8535-EDA7F9965A21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b="0" kern="0" dirty="0"/>
              <a:t>Have you had pain in the last week?</a:t>
            </a:r>
          </a:p>
          <a:p>
            <a:pPr lvl="1" algn="ctr">
              <a:buFont typeface="Wingdings" pitchFamily="2" charset="2"/>
              <a:buNone/>
            </a:pPr>
            <a:r>
              <a:rPr lang="en-US" altLang="en-US" b="0" kern="0" dirty="0"/>
              <a:t>[  ] Never	[  ] Seldom     [  ] Often     [  ] Very often</a:t>
            </a:r>
          </a:p>
          <a:p>
            <a:pPr lvl="1">
              <a:buFont typeface="Wingdings" pitchFamily="2" charset="2"/>
              <a:buNone/>
            </a:pPr>
            <a:endParaRPr lang="en-US" altLang="en-US" b="0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D8E51B-F6CD-354D-9D4C-1F591F976941}"/>
              </a:ext>
            </a:extLst>
          </p:cNvPr>
          <p:cNvSpPr txBox="1">
            <a:spLocks noChangeArrowheads="1"/>
          </p:cNvSpPr>
          <p:nvPr/>
        </p:nvSpPr>
        <p:spPr>
          <a:xfrm>
            <a:off x="169889" y="2590800"/>
            <a:ext cx="88392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b="0" kern="0" dirty="0"/>
          </a:p>
          <a:p>
            <a:pPr algn="ctr"/>
            <a:r>
              <a:rPr lang="en-US" altLang="en-US" kern="0" dirty="0">
                <a:solidFill>
                  <a:srgbClr val="FF9900"/>
                </a:solidFill>
              </a:rPr>
              <a:t>Make sure question and answer options match</a:t>
            </a:r>
          </a:p>
          <a:p>
            <a:pPr algn="ctr"/>
            <a:r>
              <a:rPr lang="en-US" altLang="en-US" kern="0" dirty="0">
                <a:solidFill>
                  <a:srgbClr val="99CC00"/>
                </a:solidFill>
              </a:rPr>
              <a:t>Reword either question or answer to match</a:t>
            </a:r>
          </a:p>
          <a:p>
            <a:pPr lvl="1"/>
            <a:endParaRPr lang="en-US" altLang="en-US" b="0" kern="0" dirty="0"/>
          </a:p>
          <a:p>
            <a:pPr lvl="1"/>
            <a:r>
              <a:rPr lang="en-US" altLang="en-US" b="0" kern="0" dirty="0"/>
              <a:t>How often have you had pain in the last week?</a:t>
            </a:r>
          </a:p>
          <a:p>
            <a:pPr lvl="2">
              <a:buFont typeface="Wingdings" pitchFamily="2" charset="2"/>
              <a:buNone/>
            </a:pPr>
            <a:r>
              <a:rPr lang="en-US" altLang="en-US" b="0" kern="0" dirty="0"/>
              <a:t>[  ] Never     [  ] Seldom     [  ] Often     [  ] Very Often</a:t>
            </a:r>
          </a:p>
          <a:p>
            <a:pPr lvl="1">
              <a:buFont typeface="Wingdings" pitchFamily="2" charset="2"/>
              <a:buNone/>
            </a:pPr>
            <a:endParaRPr lang="en-US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310352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AAE10C33-1D95-1D4C-9F4E-6C5A186F4123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143000"/>
            <a:ext cx="83058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b="0" kern="0" dirty="0"/>
              <a:t>Where did you grow up?</a:t>
            </a:r>
          </a:p>
          <a:p>
            <a:pPr lvl="1" algn="ctr">
              <a:lnSpc>
                <a:spcPct val="90000"/>
              </a:lnSpc>
            </a:pPr>
            <a:r>
              <a:rPr lang="en-US" altLang="en-US" b="0" kern="0" dirty="0"/>
              <a:t>Country</a:t>
            </a:r>
          </a:p>
          <a:p>
            <a:pPr lvl="1" algn="ctr">
              <a:lnSpc>
                <a:spcPct val="90000"/>
              </a:lnSpc>
            </a:pPr>
            <a:r>
              <a:rPr lang="en-US" altLang="en-US" b="0" kern="0" dirty="0"/>
              <a:t>Farm</a:t>
            </a:r>
          </a:p>
          <a:p>
            <a:pPr lvl="1" algn="ctr">
              <a:lnSpc>
                <a:spcPct val="90000"/>
              </a:lnSpc>
            </a:pPr>
            <a:r>
              <a:rPr lang="en-US" altLang="en-US" b="0" kern="0" dirty="0"/>
              <a:t>City</a:t>
            </a:r>
          </a:p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algn="ctr">
              <a:lnSpc>
                <a:spcPct val="90000"/>
              </a:lnSpc>
            </a:pPr>
            <a:endParaRPr lang="en-US" altLang="en-US" b="0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A0AE9A-3478-8445-8B66-134BAC140D54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743200"/>
            <a:ext cx="83058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algn="ctr">
              <a:lnSpc>
                <a:spcPct val="90000"/>
              </a:lnSpc>
            </a:pPr>
            <a:r>
              <a:rPr lang="en-US" altLang="en-US" kern="0" dirty="0">
                <a:solidFill>
                  <a:srgbClr val="FF9900"/>
                </a:solidFill>
              </a:rPr>
              <a:t>Avoid questions having non-mutually exclusive answers</a:t>
            </a:r>
          </a:p>
          <a:p>
            <a:pPr algn="ctr">
              <a:lnSpc>
                <a:spcPct val="90000"/>
              </a:lnSpc>
            </a:pPr>
            <a:r>
              <a:rPr lang="en-US" altLang="en-US" kern="0" dirty="0">
                <a:solidFill>
                  <a:srgbClr val="99CC00"/>
                </a:solidFill>
              </a:rPr>
              <a:t>Design the question with mutually exclusive options</a:t>
            </a:r>
          </a:p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lvl="1" algn="ctr">
              <a:lnSpc>
                <a:spcPct val="90000"/>
              </a:lnSpc>
            </a:pPr>
            <a:r>
              <a:rPr lang="en-US" altLang="en-US" b="0" kern="0" dirty="0"/>
              <a:t>Where did you grow up?</a:t>
            </a:r>
          </a:p>
          <a:p>
            <a:pPr lvl="2" algn="ctr">
              <a:lnSpc>
                <a:spcPct val="90000"/>
              </a:lnSpc>
            </a:pPr>
            <a:r>
              <a:rPr lang="en-US" altLang="en-US" b="0" kern="0" dirty="0"/>
              <a:t>House in the country</a:t>
            </a:r>
          </a:p>
          <a:p>
            <a:pPr lvl="2" algn="ctr">
              <a:lnSpc>
                <a:spcPct val="90000"/>
              </a:lnSpc>
            </a:pPr>
            <a:r>
              <a:rPr lang="en-US" altLang="en-US" b="0" kern="0" dirty="0"/>
              <a:t>Farm in the country</a:t>
            </a:r>
          </a:p>
          <a:p>
            <a:pPr lvl="2" algn="ctr">
              <a:lnSpc>
                <a:spcPct val="90000"/>
              </a:lnSpc>
            </a:pPr>
            <a:r>
              <a:rPr lang="en-US" altLang="en-US" b="0" kern="0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263352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4331732"/>
            <a:ext cx="8839200" cy="1508125"/>
          </a:xfrm>
        </p:spPr>
        <p:txBody>
          <a:bodyPr/>
          <a:lstStyle/>
          <a:p>
            <a:pPr algn="r" eaLnBrk="1" hangingPunct="1"/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let’s </a:t>
            </a:r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complexify a little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6609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64A266-EDBA-D94D-BEFC-F1A6351121A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457200"/>
            <a:ext cx="7848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b="0" kern="0" dirty="0"/>
              <a:t>Which one of the following do you think increases a person’s chance of having a heart attack the most?  (Check one.)</a:t>
            </a:r>
          </a:p>
          <a:p>
            <a:pPr>
              <a:buFont typeface="Wingdings" pitchFamily="2" charset="2"/>
              <a:buNone/>
            </a:pPr>
            <a:r>
              <a:rPr lang="en-US" altLang="en-US" sz="2200" b="0" kern="0" dirty="0"/>
              <a:t>	[  ] Smoking	[  ] Being overweight	[  ] Stress</a:t>
            </a:r>
          </a:p>
          <a:p>
            <a:endParaRPr lang="en-US" altLang="en-US" sz="2200" b="0" kern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3D007BF-0EF9-154E-B791-BF95E0EB101E}"/>
              </a:ext>
            </a:extLst>
          </p:cNvPr>
          <p:cNvSpPr txBox="1">
            <a:spLocks noChangeArrowheads="1"/>
          </p:cNvSpPr>
          <p:nvPr/>
        </p:nvSpPr>
        <p:spPr>
          <a:xfrm>
            <a:off x="539646" y="1752600"/>
            <a:ext cx="7848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200" b="0" kern="0" dirty="0"/>
          </a:p>
          <a:p>
            <a:r>
              <a:rPr lang="en-US" altLang="en-US" sz="2200" kern="0" dirty="0">
                <a:solidFill>
                  <a:srgbClr val="99CC00"/>
                </a:solidFill>
              </a:rPr>
              <a:t>Encourage to consider each possible response to avoid the uncertainty of whether a missing item may represent either an answer that does not apply or an overlooked item</a:t>
            </a:r>
          </a:p>
          <a:p>
            <a:endParaRPr lang="en-US" altLang="en-US" sz="2200" kern="0" dirty="0">
              <a:solidFill>
                <a:srgbClr val="99CC00"/>
              </a:solidFill>
            </a:endParaRPr>
          </a:p>
          <a:p>
            <a:r>
              <a:rPr lang="en-US" altLang="en-US" sz="2200" b="0" kern="0" dirty="0"/>
              <a:t>Which of the following increases the chance of having a heart attack?</a:t>
            </a:r>
          </a:p>
          <a:p>
            <a:pPr lvl="1"/>
            <a:r>
              <a:rPr lang="en-US" altLang="en-US" sz="2000" b="0" kern="0" dirty="0"/>
              <a:t>Smoking:			[  ] Yes   [  ] No   [  ] Don’t know</a:t>
            </a:r>
          </a:p>
          <a:p>
            <a:pPr lvl="1"/>
            <a:r>
              <a:rPr lang="en-US" altLang="en-US" sz="2000" b="0" kern="0" dirty="0"/>
              <a:t>Being overweight:		[  ] Yes   [  ] No   [  ] Don’t know</a:t>
            </a:r>
          </a:p>
          <a:p>
            <a:pPr lvl="1"/>
            <a:r>
              <a:rPr lang="en-US" altLang="en-US" sz="2000" b="0" kern="0" dirty="0"/>
              <a:t>Stress:			[  ] Yes   [  ] No   [  ] Don’t know</a:t>
            </a:r>
          </a:p>
        </p:txBody>
      </p:sp>
    </p:spTree>
    <p:extLst>
      <p:ext uri="{BB962C8B-B14F-4D97-AF65-F5344CB8AC3E}">
        <p14:creationId xmlns:p14="http://schemas.microsoft.com/office/powerpoint/2010/main" val="54273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AAE10C33-1D95-1D4C-9F4E-6C5A186F4123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143000"/>
            <a:ext cx="83058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b="0" kern="0" dirty="0"/>
              <a:t>On a scale from 1 to 5, how fun did you have using our new system?</a:t>
            </a:r>
          </a:p>
          <a:p>
            <a:pPr algn="ctr">
              <a:lnSpc>
                <a:spcPct val="90000"/>
              </a:lnSpc>
            </a:pPr>
            <a:r>
              <a:rPr lang="en-US" altLang="en-US" sz="2000" b="0" kern="0" dirty="0"/>
              <a:t>1. not at all   2. Not really   3.undecided     4. somewhat   5. very much</a:t>
            </a:r>
          </a:p>
          <a:p>
            <a:pPr algn="ctr">
              <a:lnSpc>
                <a:spcPct val="90000"/>
              </a:lnSpc>
            </a:pPr>
            <a:endParaRPr lang="en-US" altLang="en-US" b="0" kern="0" dirty="0"/>
          </a:p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algn="ctr">
              <a:lnSpc>
                <a:spcPct val="90000"/>
              </a:lnSpc>
            </a:pPr>
            <a:endParaRPr lang="en-US" altLang="en-US" b="0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A0AE9A-3478-8445-8B66-134BAC140D54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743200"/>
            <a:ext cx="83058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algn="ctr">
              <a:lnSpc>
                <a:spcPct val="90000"/>
              </a:lnSpc>
            </a:pPr>
            <a:r>
              <a:rPr lang="en-US" altLang="en-US" kern="0" dirty="0">
                <a:solidFill>
                  <a:srgbClr val="FF9900"/>
                </a:solidFill>
              </a:rPr>
              <a:t>Avoid biased questions </a:t>
            </a:r>
          </a:p>
          <a:p>
            <a:pPr algn="ctr">
              <a:lnSpc>
                <a:spcPct val="90000"/>
              </a:lnSpc>
            </a:pPr>
            <a:endParaRPr lang="en-US" altLang="en-US" kern="0" dirty="0">
              <a:solidFill>
                <a:srgbClr val="FF9900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kern="0" dirty="0">
                <a:solidFill>
                  <a:srgbClr val="99CC00"/>
                </a:solidFill>
              </a:rPr>
              <a:t>Design the question with mutually exclusive options</a:t>
            </a:r>
          </a:p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algn="ctr">
              <a:lnSpc>
                <a:spcPct val="90000"/>
              </a:lnSpc>
            </a:pPr>
            <a:r>
              <a:rPr lang="en-US" altLang="en-US" b="0" kern="0" dirty="0"/>
              <a:t>On a scale from 1 to 5, how would you rate your experience with our new system?</a:t>
            </a:r>
          </a:p>
          <a:p>
            <a:pPr algn="ctr">
              <a:lnSpc>
                <a:spcPct val="90000"/>
              </a:lnSpc>
            </a:pPr>
            <a:r>
              <a:rPr lang="en-US" altLang="en-US" sz="1600" b="0" kern="0" dirty="0"/>
              <a:t>1. not fun at all   2. Not really fun   3.undecided     4. somewhat fun   5. very much fun</a:t>
            </a:r>
          </a:p>
        </p:txBody>
      </p:sp>
    </p:spTree>
    <p:extLst>
      <p:ext uri="{BB962C8B-B14F-4D97-AF65-F5344CB8AC3E}">
        <p14:creationId xmlns:p14="http://schemas.microsoft.com/office/powerpoint/2010/main" val="307008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64A266-EDBA-D94D-BEFC-F1A6351121A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457200"/>
            <a:ext cx="7848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200" b="0" kern="0" dirty="0"/>
              <a:t>Rank from 1 to 3 your preference in beverage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sz="2200" b="0" kern="0" dirty="0"/>
              <a:t>	[  ] Tea	[  ]  Coffee	[  ] Orange Jus</a:t>
            </a:r>
          </a:p>
          <a:p>
            <a:pPr algn="ctr"/>
            <a:endParaRPr lang="en-US" altLang="en-US" sz="2200" b="0" kern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3D007BF-0EF9-154E-B791-BF95E0EB101E}"/>
              </a:ext>
            </a:extLst>
          </p:cNvPr>
          <p:cNvSpPr txBox="1">
            <a:spLocks noChangeArrowheads="1"/>
          </p:cNvSpPr>
          <p:nvPr/>
        </p:nvSpPr>
        <p:spPr>
          <a:xfrm>
            <a:off x="539646" y="1752600"/>
            <a:ext cx="8223354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200" b="0" kern="0" dirty="0"/>
          </a:p>
          <a:p>
            <a:r>
              <a:rPr lang="en-US" altLang="en-US" sz="2200" kern="0" dirty="0">
                <a:solidFill>
                  <a:srgbClr val="99CC00"/>
                </a:solidFill>
              </a:rPr>
              <a:t>Avoid ranking at all cost and rather use Likert scales</a:t>
            </a:r>
          </a:p>
          <a:p>
            <a:endParaRPr lang="en-US" altLang="en-US" sz="2200" kern="0" dirty="0">
              <a:solidFill>
                <a:srgbClr val="99CC00"/>
              </a:solidFill>
            </a:endParaRPr>
          </a:p>
          <a:p>
            <a:r>
              <a:rPr lang="en-US" altLang="en-US" sz="2200" b="0" kern="0" dirty="0"/>
              <a:t>On a scale from 1 to 5 rate how much you like the following beverages</a:t>
            </a:r>
          </a:p>
          <a:p>
            <a:pPr lvl="1"/>
            <a:r>
              <a:rPr lang="en-US" altLang="en-US" sz="1600" b="0" kern="0" dirty="0"/>
              <a:t>Tea:	            1. not at all   2. Not really   3.undecided     4. somewhat   5. very much</a:t>
            </a:r>
          </a:p>
          <a:p>
            <a:pPr lvl="1"/>
            <a:r>
              <a:rPr lang="en-US" altLang="en-US" sz="1600" b="0" kern="0" dirty="0"/>
              <a:t>Coffee:         1. not at all   2. Not really   3.undecided    4. somewhat    5. very much </a:t>
            </a:r>
          </a:p>
          <a:p>
            <a:pPr lvl="1"/>
            <a:r>
              <a:rPr lang="en-US" altLang="en-US" sz="1600" b="0" kern="0" dirty="0"/>
              <a:t>Orange jus:  1. not at all   2. Not really   3.undecided     4. somewhat   5. very much</a:t>
            </a:r>
          </a:p>
        </p:txBody>
      </p:sp>
    </p:spTree>
    <p:extLst>
      <p:ext uri="{BB962C8B-B14F-4D97-AF65-F5344CB8AC3E}">
        <p14:creationId xmlns:p14="http://schemas.microsoft.com/office/powerpoint/2010/main" val="145802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>
            <a:extLst>
              <a:ext uri="{FF2B5EF4-FFF2-40B4-BE49-F238E27FC236}">
                <a16:creationId xmlns:a16="http://schemas.microsoft.com/office/drawing/2014/main" id="{86C94B4B-6DA0-D645-80D8-1160DC2B0CD7}"/>
              </a:ext>
            </a:extLst>
          </p:cNvPr>
          <p:cNvSpPr/>
          <p:nvPr/>
        </p:nvSpPr>
        <p:spPr bwMode="auto">
          <a:xfrm rot="10800000">
            <a:off x="7696200" y="515470"/>
            <a:ext cx="990600" cy="5827059"/>
          </a:xfrm>
          <a:prstGeom prst="leftBrace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26567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DE6F07-ECDF-6647-B8E8-9676E1B83FF6}"/>
              </a:ext>
            </a:extLst>
          </p:cNvPr>
          <p:cNvSpPr txBox="1">
            <a:spLocks/>
          </p:cNvSpPr>
          <p:nvPr/>
        </p:nvSpPr>
        <p:spPr>
          <a:xfrm>
            <a:off x="1219200" y="1371600"/>
            <a:ext cx="6781800" cy="10030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H = participants will prefer the taste of tea when the milk is put after the boiling water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7414F8-63B3-BD43-B328-34F1C4D7C614}"/>
              </a:ext>
            </a:extLst>
          </p:cNvPr>
          <p:cNvSpPr txBox="1">
            <a:spLocks/>
          </p:cNvSpPr>
          <p:nvPr/>
        </p:nvSpPr>
        <p:spPr>
          <a:xfrm>
            <a:off x="1219200" y="2845904"/>
            <a:ext cx="6781800" cy="10030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IV = One cup is made with milk before</a:t>
            </a:r>
          </a:p>
          <a:p>
            <a:pPr algn="ctr"/>
            <a:r>
              <a:rPr lang="en-US" b="0" kern="0" dirty="0"/>
              <a:t>One cup is made with milk after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C91E59-0CD7-C546-AEF6-B718B525BA99}"/>
              </a:ext>
            </a:extLst>
          </p:cNvPr>
          <p:cNvSpPr txBox="1">
            <a:spLocks/>
          </p:cNvSpPr>
          <p:nvPr/>
        </p:nvSpPr>
        <p:spPr>
          <a:xfrm>
            <a:off x="1181100" y="4380684"/>
            <a:ext cx="6781800" cy="1181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DV = tastiness</a:t>
            </a:r>
          </a:p>
          <a:p>
            <a:pPr algn="ctr"/>
            <a:r>
              <a:rPr lang="en-US" sz="1800" b="0" kern="0" dirty="0"/>
              <a:t>On a scale of 1 to 5 rate the tastiness of this cup?</a:t>
            </a:r>
          </a:p>
          <a:p>
            <a:pPr algn="ctr"/>
            <a:r>
              <a:rPr lang="en-US" sz="1800" b="0" kern="0" dirty="0"/>
              <a:t>1 very not tasty 2 not tasty 3 undecided 4 tasty  5 very tasty</a:t>
            </a:r>
          </a:p>
        </p:txBody>
      </p:sp>
    </p:spTree>
    <p:extLst>
      <p:ext uri="{BB962C8B-B14F-4D97-AF65-F5344CB8AC3E}">
        <p14:creationId xmlns:p14="http://schemas.microsoft.com/office/powerpoint/2010/main" val="27839106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8E49D386-BD3B-DB44-95D9-67013C2E726A}"/>
              </a:ext>
            </a:extLst>
          </p:cNvPr>
          <p:cNvGrpSpPr>
            <a:grpSpLocks/>
          </p:cNvGrpSpPr>
          <p:nvPr/>
        </p:nvGrpSpPr>
        <p:grpSpPr bwMode="auto">
          <a:xfrm>
            <a:off x="-147557" y="381000"/>
            <a:ext cx="1447800" cy="838200"/>
            <a:chOff x="5240234" y="990600"/>
            <a:chExt cx="4009293" cy="2438400"/>
          </a:xfrm>
        </p:grpSpPr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E9D93007-EF56-1146-A9F2-80B993BAA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3F11ACC8-F74B-914C-BBC0-21058BA95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D9DC59B-7838-C845-A4D9-4D365692C072}"/>
              </a:ext>
            </a:extLst>
          </p:cNvPr>
          <p:cNvSpPr/>
          <p:nvPr/>
        </p:nvSpPr>
        <p:spPr>
          <a:xfrm>
            <a:off x="1234619" y="533400"/>
            <a:ext cx="67233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Is this a within or between subjects experiment?</a:t>
            </a:r>
            <a:endParaRPr lang="en-US" sz="2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B97E589-472A-2B4A-A63D-1F81D70DC233}"/>
              </a:ext>
            </a:extLst>
          </p:cNvPr>
          <p:cNvSpPr txBox="1">
            <a:spLocks/>
          </p:cNvSpPr>
          <p:nvPr/>
        </p:nvSpPr>
        <p:spPr>
          <a:xfrm>
            <a:off x="1219200" y="1054387"/>
            <a:ext cx="5715000" cy="10030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they do each condition or only one?</a:t>
            </a:r>
          </a:p>
        </p:txBody>
      </p:sp>
    </p:spTree>
    <p:extLst>
      <p:ext uri="{BB962C8B-B14F-4D97-AF65-F5344CB8AC3E}">
        <p14:creationId xmlns:p14="http://schemas.microsoft.com/office/powerpoint/2010/main" val="3196552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8E49D386-BD3B-DB44-95D9-67013C2E726A}"/>
              </a:ext>
            </a:extLst>
          </p:cNvPr>
          <p:cNvGrpSpPr>
            <a:grpSpLocks/>
          </p:cNvGrpSpPr>
          <p:nvPr/>
        </p:nvGrpSpPr>
        <p:grpSpPr bwMode="auto">
          <a:xfrm>
            <a:off x="-147557" y="381000"/>
            <a:ext cx="1447800" cy="838200"/>
            <a:chOff x="5240234" y="990600"/>
            <a:chExt cx="4009293" cy="2438400"/>
          </a:xfrm>
        </p:grpSpPr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E9D93007-EF56-1146-A9F2-80B993BAA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3F11ACC8-F74B-914C-BBC0-21058BA95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D9DC59B-7838-C845-A4D9-4D365692C072}"/>
              </a:ext>
            </a:extLst>
          </p:cNvPr>
          <p:cNvSpPr/>
          <p:nvPr/>
        </p:nvSpPr>
        <p:spPr>
          <a:xfrm>
            <a:off x="1234619" y="533400"/>
            <a:ext cx="67233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Is this a within or between subjects experiment?</a:t>
            </a:r>
            <a:endParaRPr lang="en-US" sz="2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B97E589-472A-2B4A-A63D-1F81D70DC233}"/>
              </a:ext>
            </a:extLst>
          </p:cNvPr>
          <p:cNvSpPr txBox="1">
            <a:spLocks/>
          </p:cNvSpPr>
          <p:nvPr/>
        </p:nvSpPr>
        <p:spPr>
          <a:xfrm>
            <a:off x="1219200" y="1054387"/>
            <a:ext cx="5715000" cy="10030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they do each condition or only one?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BD1D48F-45BE-4C4E-9DD3-5F7A7B551A42}"/>
              </a:ext>
            </a:extLst>
          </p:cNvPr>
          <p:cNvSpPr txBox="1">
            <a:spLocks/>
          </p:cNvSpPr>
          <p:nvPr/>
        </p:nvSpPr>
        <p:spPr>
          <a:xfrm>
            <a:off x="1219200" y="2845905"/>
            <a:ext cx="6781800" cy="887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Between: taste buds compromised by drinking a cup -&gt; better to take two different groups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437DE0-A79B-4A4E-B3DD-BC040F578BE7}"/>
              </a:ext>
            </a:extLst>
          </p:cNvPr>
          <p:cNvSpPr txBox="1">
            <a:spLocks/>
          </p:cNvSpPr>
          <p:nvPr/>
        </p:nvSpPr>
        <p:spPr>
          <a:xfrm>
            <a:off x="4076700" y="4186511"/>
            <a:ext cx="4200936" cy="10030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b="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(note in this case there is nothing to counterbalance)</a:t>
            </a:r>
          </a:p>
        </p:txBody>
      </p:sp>
    </p:spTree>
    <p:extLst>
      <p:ext uri="{BB962C8B-B14F-4D97-AF65-F5344CB8AC3E}">
        <p14:creationId xmlns:p14="http://schemas.microsoft.com/office/powerpoint/2010/main" val="7796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8E49D386-BD3B-DB44-95D9-67013C2E726A}"/>
              </a:ext>
            </a:extLst>
          </p:cNvPr>
          <p:cNvGrpSpPr>
            <a:grpSpLocks/>
          </p:cNvGrpSpPr>
          <p:nvPr/>
        </p:nvGrpSpPr>
        <p:grpSpPr bwMode="auto">
          <a:xfrm>
            <a:off x="-147557" y="381000"/>
            <a:ext cx="1447800" cy="838200"/>
            <a:chOff x="5240234" y="990600"/>
            <a:chExt cx="4009293" cy="2438400"/>
          </a:xfrm>
        </p:grpSpPr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E9D93007-EF56-1146-A9F2-80B993BAA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3F11ACC8-F74B-914C-BBC0-21058BA95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4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D9DC59B-7838-C845-A4D9-4D365692C072}"/>
              </a:ext>
            </a:extLst>
          </p:cNvPr>
          <p:cNvSpPr/>
          <p:nvPr/>
        </p:nvSpPr>
        <p:spPr>
          <a:xfrm>
            <a:off x="1234619" y="533400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How many repetitions?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5622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>
            <a:extLst>
              <a:ext uri="{FF2B5EF4-FFF2-40B4-BE49-F238E27FC236}">
                <a16:creationId xmlns:a16="http://schemas.microsoft.com/office/drawing/2014/main" id="{8E49D386-BD3B-DB44-95D9-67013C2E726A}"/>
              </a:ext>
            </a:extLst>
          </p:cNvPr>
          <p:cNvGrpSpPr>
            <a:grpSpLocks/>
          </p:cNvGrpSpPr>
          <p:nvPr/>
        </p:nvGrpSpPr>
        <p:grpSpPr bwMode="auto">
          <a:xfrm>
            <a:off x="-147557" y="381000"/>
            <a:ext cx="1447800" cy="838200"/>
            <a:chOff x="5240234" y="990600"/>
            <a:chExt cx="4009293" cy="2438400"/>
          </a:xfrm>
        </p:grpSpPr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E9D93007-EF56-1146-A9F2-80B993BAA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3F11ACC8-F74B-914C-BBC0-21058BA95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4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D9DC59B-7838-C845-A4D9-4D365692C072}"/>
              </a:ext>
            </a:extLst>
          </p:cNvPr>
          <p:cNvSpPr/>
          <p:nvPr/>
        </p:nvSpPr>
        <p:spPr>
          <a:xfrm>
            <a:off x="1234619" y="533400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How many repetitions?</a:t>
            </a:r>
            <a:endParaRPr lang="en-US" sz="24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BD1D48F-45BE-4C4E-9DD3-5F7A7B551A42}"/>
              </a:ext>
            </a:extLst>
          </p:cNvPr>
          <p:cNvSpPr txBox="1">
            <a:spLocks/>
          </p:cNvSpPr>
          <p:nvPr/>
        </p:nvSpPr>
        <p:spPr>
          <a:xfrm>
            <a:off x="1219200" y="2845905"/>
            <a:ext cx="6781800" cy="8878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Only one trial (same reason, taste buds compromised)</a:t>
            </a:r>
          </a:p>
        </p:txBody>
      </p:sp>
    </p:spTree>
    <p:extLst>
      <p:ext uri="{BB962C8B-B14F-4D97-AF65-F5344CB8AC3E}">
        <p14:creationId xmlns:p14="http://schemas.microsoft.com/office/powerpoint/2010/main" val="3957326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DE6F07-ECDF-6647-B8E8-9676E1B83FF6}"/>
              </a:ext>
            </a:extLst>
          </p:cNvPr>
          <p:cNvSpPr txBox="1">
            <a:spLocks/>
          </p:cNvSpPr>
          <p:nvPr/>
        </p:nvSpPr>
        <p:spPr>
          <a:xfrm>
            <a:off x="1181100" y="762000"/>
            <a:ext cx="6781800" cy="10030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H = participants will prefer the taste of tea when the milk is put after the boiling water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7414F8-63B3-BD43-B328-34F1C4D7C614}"/>
              </a:ext>
            </a:extLst>
          </p:cNvPr>
          <p:cNvSpPr txBox="1">
            <a:spLocks/>
          </p:cNvSpPr>
          <p:nvPr/>
        </p:nvSpPr>
        <p:spPr>
          <a:xfrm>
            <a:off x="1181100" y="2236304"/>
            <a:ext cx="6781800" cy="10030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IV = One cup is made with milk before</a:t>
            </a:r>
          </a:p>
          <a:p>
            <a:pPr algn="ctr"/>
            <a:r>
              <a:rPr lang="en-US" b="0" kern="0" dirty="0"/>
              <a:t>One cup is made with milk after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C91E59-0CD7-C546-AEF6-B718B525BA99}"/>
              </a:ext>
            </a:extLst>
          </p:cNvPr>
          <p:cNvSpPr txBox="1">
            <a:spLocks/>
          </p:cNvSpPr>
          <p:nvPr/>
        </p:nvSpPr>
        <p:spPr>
          <a:xfrm>
            <a:off x="1143000" y="3771084"/>
            <a:ext cx="6781800" cy="1181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DV = tastiness</a:t>
            </a:r>
          </a:p>
          <a:p>
            <a:pPr algn="ctr"/>
            <a:r>
              <a:rPr lang="en-US" sz="1800" b="0" kern="0" dirty="0"/>
              <a:t>On a scale of 1 to 5 rate the tastiness of this cup?</a:t>
            </a:r>
          </a:p>
          <a:p>
            <a:pPr algn="ctr"/>
            <a:r>
              <a:rPr lang="en-US" sz="1800" b="0" kern="0" dirty="0"/>
              <a:t>1 very not tasty 2 not tasty 3 undecided 4 tasty  5 very tasty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50AA69-C849-3740-BEEE-6D3BAAD13065}"/>
              </a:ext>
            </a:extLst>
          </p:cNvPr>
          <p:cNvSpPr txBox="1">
            <a:spLocks/>
          </p:cNvSpPr>
          <p:nvPr/>
        </p:nvSpPr>
        <p:spPr>
          <a:xfrm>
            <a:off x="1181100" y="5484767"/>
            <a:ext cx="6781800" cy="5830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kern="0" dirty="0"/>
              <a:t>Between subjects with one trial only</a:t>
            </a:r>
          </a:p>
        </p:txBody>
      </p:sp>
    </p:spTree>
    <p:extLst>
      <p:ext uri="{BB962C8B-B14F-4D97-AF65-F5344CB8AC3E}">
        <p14:creationId xmlns:p14="http://schemas.microsoft.com/office/powerpoint/2010/main" val="118793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n our </a:t>
            </a:r>
            <a:r>
              <a:rPr lang="en-GB" dirty="0" err="1">
                <a:solidFill>
                  <a:srgbClr val="000000"/>
                </a:solidFill>
                <a:latin typeface="Arial" charset="0"/>
                <a:cs typeface="Arial" charset="0"/>
              </a:rPr>
              <a:t>xp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, let’s add a 3</a:t>
            </a:r>
            <a:r>
              <a:rPr lang="en-GB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rd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 imaginary group </a:t>
            </a:r>
          </a:p>
          <a:p>
            <a:endParaRPr lang="en-GB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they get a slap if they had the smallest memorisation score</a:t>
            </a:r>
          </a:p>
          <a:p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(obviously not ethical so let’s keep this hypothetical!)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3904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808A565-6318-134C-A4DA-B168D6689B26}"/>
              </a:ext>
            </a:extLst>
          </p:cNvPr>
          <p:cNvGrpSpPr/>
          <p:nvPr/>
        </p:nvGrpSpPr>
        <p:grpSpPr>
          <a:xfrm>
            <a:off x="2101574" y="1600200"/>
            <a:ext cx="3886200" cy="1985159"/>
            <a:chOff x="2119518" y="609600"/>
            <a:chExt cx="4229779" cy="21606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9AAB8E-ABED-4E42-9778-4D6EAE2D8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107" t="12499" r="13170" b="10716"/>
            <a:stretch/>
          </p:blipFill>
          <p:spPr>
            <a:xfrm>
              <a:off x="3969277" y="609600"/>
              <a:ext cx="2380020" cy="2155156"/>
            </a:xfrm>
            <a:prstGeom prst="rect">
              <a:avLst/>
            </a:prstGeom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D33A7841-5354-5046-B2AC-16989708B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9518" y="609600"/>
              <a:ext cx="1817124" cy="2160667"/>
            </a:xfrm>
            <a:prstGeom prst="rect">
              <a:avLst/>
            </a:prstGeom>
            <a:solidFill>
              <a:schemeClr val="tx1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160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4100" b="0" dirty="0">
                  <a:solidFill>
                    <a:schemeClr val="bg1"/>
                  </a:solidFill>
                </a:rPr>
                <a:t>tea</a:t>
              </a:r>
            </a:p>
            <a:p>
              <a:pPr eaLnBrk="1" hangingPunct="1"/>
              <a:r>
                <a:rPr lang="en-US" sz="4100" b="0" dirty="0">
                  <a:solidFill>
                    <a:schemeClr val="bg1"/>
                  </a:solidFill>
                </a:rPr>
                <a:t>milk</a:t>
              </a:r>
            </a:p>
            <a:p>
              <a:pPr eaLnBrk="1" hangingPunct="1"/>
              <a:r>
                <a:rPr lang="en-US" sz="4100" b="0" dirty="0">
                  <a:solidFill>
                    <a:schemeClr val="bg1"/>
                  </a:solidFill>
                </a:rPr>
                <a:t>water</a:t>
              </a:r>
              <a:endParaRPr lang="en-US" sz="4100" dirty="0">
                <a:solidFill>
                  <a:srgbClr val="FF9900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3CD82B6-DDAB-8F4F-805E-00A34B90D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37" y="1601312"/>
            <a:ext cx="2006600" cy="200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695BE4-E912-B741-997A-C9B2B467A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77" y="4470698"/>
            <a:ext cx="2006600" cy="20066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E19D1BE-F068-E445-A255-3A9281FABDF1}"/>
              </a:ext>
            </a:extLst>
          </p:cNvPr>
          <p:cNvGrpSpPr/>
          <p:nvPr/>
        </p:nvGrpSpPr>
        <p:grpSpPr>
          <a:xfrm>
            <a:off x="2115077" y="4497202"/>
            <a:ext cx="3872697" cy="1985159"/>
            <a:chOff x="2127004" y="609600"/>
            <a:chExt cx="4215083" cy="216066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5806E32-5824-824C-B4E7-D21C1749AD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107" t="12499" r="13170" b="10716"/>
            <a:stretch/>
          </p:blipFill>
          <p:spPr>
            <a:xfrm>
              <a:off x="3994805" y="609600"/>
              <a:ext cx="2347282" cy="215515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098688-D716-334D-A929-F066FC829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7004" y="609600"/>
              <a:ext cx="1809914" cy="2160667"/>
            </a:xfrm>
            <a:prstGeom prst="rect">
              <a:avLst/>
            </a:prstGeom>
            <a:solidFill>
              <a:schemeClr val="tx1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160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4100" b="0" dirty="0">
                  <a:solidFill>
                    <a:schemeClr val="bg1"/>
                  </a:solidFill>
                </a:rPr>
                <a:t>tea</a:t>
              </a:r>
            </a:p>
            <a:p>
              <a:pPr eaLnBrk="1" hangingPunct="1"/>
              <a:r>
                <a:rPr lang="en-US" sz="4100" b="0" dirty="0">
                  <a:solidFill>
                    <a:schemeClr val="bg1"/>
                  </a:solidFill>
                </a:rPr>
                <a:t>water</a:t>
              </a:r>
            </a:p>
            <a:p>
              <a:pPr eaLnBrk="1" hangingPunct="1"/>
              <a:r>
                <a:rPr lang="en-US" sz="4100" b="0" dirty="0">
                  <a:solidFill>
                    <a:schemeClr val="bg1"/>
                  </a:solidFill>
                </a:rPr>
                <a:t>milk</a:t>
              </a:r>
              <a:endParaRPr lang="en-US" sz="4100" dirty="0">
                <a:solidFill>
                  <a:srgbClr val="FF9900"/>
                </a:solidFill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E069C03-A46C-CC44-8328-A93E6E038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574" y="1600200"/>
            <a:ext cx="1980096" cy="19800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69D344-36D4-7648-9A7D-36742E2AF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704" y="4497202"/>
            <a:ext cx="1980096" cy="198009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7A4E5FF-EE88-1645-8BFC-8EE6615C7622}"/>
              </a:ext>
            </a:extLst>
          </p:cNvPr>
          <p:cNvSpPr txBox="1">
            <a:spLocks/>
          </p:cNvSpPr>
          <p:nvPr/>
        </p:nvSpPr>
        <p:spPr>
          <a:xfrm>
            <a:off x="557545" y="381000"/>
            <a:ext cx="8229600" cy="3505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0" kern="0" dirty="0"/>
              <a:t>try this with a friend during reading weeks</a:t>
            </a:r>
          </a:p>
          <a:p>
            <a:pPr algn="ctr"/>
            <a:r>
              <a:rPr lang="en-US" sz="2800" b="1" kern="0" dirty="0">
                <a:solidFill>
                  <a:srgbClr val="99CC00"/>
                </a:solidFill>
              </a:rPr>
              <a:t>https://</a:t>
            </a:r>
            <a:r>
              <a:rPr lang="en-US" sz="2800" b="1" kern="0" dirty="0" err="1">
                <a:solidFill>
                  <a:srgbClr val="99CC00"/>
                </a:solidFill>
              </a:rPr>
              <a:t>tinyurl.com</a:t>
            </a:r>
            <a:r>
              <a:rPr lang="en-US" sz="2800" b="1" kern="0" dirty="0">
                <a:solidFill>
                  <a:srgbClr val="99CC00"/>
                </a:solidFill>
              </a:rPr>
              <a:t>/</a:t>
            </a:r>
            <a:r>
              <a:rPr lang="en-US" sz="2800" b="1" kern="0" dirty="0" err="1">
                <a:solidFill>
                  <a:srgbClr val="99CC00"/>
                </a:solidFill>
              </a:rPr>
              <a:t>statsBristol</a:t>
            </a:r>
            <a:endParaRPr lang="en-US" sz="2800" b="1" kern="0" dirty="0">
              <a:solidFill>
                <a:srgbClr val="99CC00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0EE484-91DD-1040-9C83-C7DBD439A637}"/>
              </a:ext>
            </a:extLst>
          </p:cNvPr>
          <p:cNvSpPr txBox="1">
            <a:spLocks/>
          </p:cNvSpPr>
          <p:nvPr/>
        </p:nvSpPr>
        <p:spPr>
          <a:xfrm>
            <a:off x="2088322" y="3810000"/>
            <a:ext cx="8229600" cy="3505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kern="0" dirty="0"/>
              <a:t>don’t tell them how you made the cup</a:t>
            </a:r>
            <a:endParaRPr lang="en-US" b="1" kern="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269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19440" y="28194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6362094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A0739C-EBCB-8E4C-A950-D6A0B6B7D452}"/>
              </a:ext>
            </a:extLst>
          </p:cNvPr>
          <p:cNvSpPr/>
          <p:nvPr/>
        </p:nvSpPr>
        <p:spPr>
          <a:xfrm>
            <a:off x="6672151" y="3026106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we will see why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42771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505200"/>
          </a:xfrm>
        </p:spPr>
        <p:txBody>
          <a:bodyPr/>
          <a:lstStyle/>
          <a:p>
            <a:r>
              <a:rPr lang="en-US" dirty="0"/>
              <a:t>design the experiment in such way that the results will be </a:t>
            </a:r>
            <a:r>
              <a:rPr lang="en-US" b="1" dirty="0">
                <a:solidFill>
                  <a:srgbClr val="99CC00"/>
                </a:solidFill>
              </a:rPr>
              <a:t>easy to analyze</a:t>
            </a:r>
          </a:p>
          <a:p>
            <a:endParaRPr lang="en-US" dirty="0"/>
          </a:p>
          <a:p>
            <a:r>
              <a:rPr lang="en-US" dirty="0"/>
              <a:t>be sure you will be </a:t>
            </a:r>
            <a:r>
              <a:rPr lang="en-US" b="1" dirty="0">
                <a:solidFill>
                  <a:srgbClr val="99CC00"/>
                </a:solidFill>
              </a:rPr>
              <a:t>able to perform the statistical </a:t>
            </a:r>
            <a:r>
              <a:rPr lang="en-US" dirty="0"/>
              <a:t>analysis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460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F1AD43-BF36-6441-A5A0-5A8280720A2F}"/>
              </a:ext>
            </a:extLst>
          </p:cNvPr>
          <p:cNvSpPr/>
          <p:nvPr/>
        </p:nvSpPr>
        <p:spPr>
          <a:xfrm>
            <a:off x="1447800" y="1447800"/>
            <a:ext cx="65259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en-US" sz="2400" b="0" dirty="0"/>
              <a:t>being able top design an experiment from a research question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Likert-style questionnaire 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being able to design appropriate questions for questionnaires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DCA8A4D-195B-B644-99BC-E4A5D2A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867400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40882915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>
          <a:xfrm>
            <a:off x="0" y="4572000"/>
            <a:ext cx="8839200" cy="1247775"/>
          </a:xfrm>
        </p:spPr>
        <p:txBody>
          <a:bodyPr/>
          <a:lstStyle/>
          <a:p>
            <a:pPr algn="r" eaLnBrk="1" hangingPunct="1"/>
            <a: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  <a:t>end</a:t>
            </a: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endParaRPr lang="en-US" sz="870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3882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3C98A2-7050-3042-A190-8B1B130C2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30"/>
            <a:ext cx="2514600" cy="6796536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AF841239-D794-BC4A-8C20-A2DF7A8C6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19800"/>
            <a:ext cx="9144000" cy="61555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I made up some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F512D0-EF57-3E4B-95E6-86F28D037E1C}"/>
              </a:ext>
            </a:extLst>
          </p:cNvPr>
          <p:cNvCxnSpPr>
            <a:cxnSpLocks/>
          </p:cNvCxnSpPr>
          <p:nvPr/>
        </p:nvCxnSpPr>
        <p:spPr bwMode="auto">
          <a:xfrm flipH="1">
            <a:off x="990600" y="3124200"/>
            <a:ext cx="3048000" cy="17526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99CC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0DDB172-A71C-7647-B218-BAF1B0A46F91}"/>
              </a:ext>
            </a:extLst>
          </p:cNvPr>
          <p:cNvSpPr/>
          <p:nvPr/>
        </p:nvSpPr>
        <p:spPr>
          <a:xfrm>
            <a:off x="4191000" y="2841799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</a:rPr>
              <a:t>Group C: “slap”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9152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Find the mean of each group </a:t>
            </a:r>
          </a:p>
          <a:p>
            <a:r>
              <a:rPr lang="en-US" b="0" dirty="0">
                <a:latin typeface="Courier" pitchFamily="2" charset="0"/>
              </a:rPr>
              <a:t>library(</a:t>
            </a:r>
            <a:r>
              <a:rPr lang="en-US" b="0" dirty="0" err="1">
                <a:latin typeface="Courier" pitchFamily="2" charset="0"/>
              </a:rPr>
              <a:t>plyr</a:t>
            </a:r>
            <a:r>
              <a:rPr lang="en-US" b="0" dirty="0">
                <a:latin typeface="Courier" pitchFamily="2" charset="0"/>
              </a:rPr>
              <a:t>) </a:t>
            </a:r>
          </a:p>
          <a:p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 = </a:t>
            </a:r>
            <a:r>
              <a:rPr lang="en-US" b="0" dirty="0" err="1">
                <a:latin typeface="Courier" pitchFamily="2" charset="0"/>
              </a:rPr>
              <a:t>read.csv</a:t>
            </a:r>
            <a:r>
              <a:rPr lang="en-US" b="0" dirty="0">
                <a:latin typeface="Courier" pitchFamily="2" charset="0"/>
              </a:rPr>
              <a:t>("HCIXP-</a:t>
            </a:r>
            <a:r>
              <a:rPr lang="en-US" b="0" dirty="0" err="1">
                <a:latin typeface="Courier" pitchFamily="2" charset="0"/>
              </a:rPr>
              <a:t>anova.csv</a:t>
            </a:r>
            <a:r>
              <a:rPr lang="en-US" b="0" dirty="0">
                <a:latin typeface="Courier" pitchFamily="2" charset="0"/>
              </a:rPr>
              <a:t>", header = TRUE)</a:t>
            </a:r>
          </a:p>
          <a:p>
            <a:r>
              <a:rPr lang="en-US" b="0" dirty="0" err="1">
                <a:latin typeface="Courier" pitchFamily="2" charset="0"/>
              </a:rPr>
              <a:t>cdat</a:t>
            </a:r>
            <a:r>
              <a:rPr lang="en-US" b="0" dirty="0">
                <a:latin typeface="Courier" pitchFamily="2" charset="0"/>
              </a:rPr>
              <a:t> &lt;- </a:t>
            </a:r>
            <a:r>
              <a:rPr lang="en-US" b="0" dirty="0" err="1">
                <a:latin typeface="Courier" pitchFamily="2" charset="0"/>
              </a:rPr>
              <a:t>ddply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, "group", </a:t>
            </a:r>
            <a:r>
              <a:rPr lang="en-US" b="0" dirty="0" err="1">
                <a:latin typeface="Courier" pitchFamily="2" charset="0"/>
              </a:rPr>
              <a:t>summarise</a:t>
            </a:r>
            <a:r>
              <a:rPr lang="en-US" b="0" dirty="0">
                <a:latin typeface="Courier" pitchFamily="2" charset="0"/>
              </a:rPr>
              <a:t>, </a:t>
            </a:r>
            <a:r>
              <a:rPr lang="en-US" b="0" dirty="0" err="1">
                <a:latin typeface="Courier" pitchFamily="2" charset="0"/>
              </a:rPr>
              <a:t>score.mean</a:t>
            </a:r>
            <a:r>
              <a:rPr lang="en-US" b="0" dirty="0">
                <a:latin typeface="Courier" pitchFamily="2" charset="0"/>
              </a:rPr>
              <a:t>=mean(score))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group </a:t>
            </a:r>
            <a:r>
              <a:rPr lang="en-US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score.mean</a:t>
            </a:r>
            <a:endParaRPr lang="en-US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1     A   6.687500</a:t>
            </a: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2     B   6.877193</a:t>
            </a: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3     C   1.950000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# Overlaid histograms with means </a:t>
            </a: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library(ggplot2)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ggplot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(x=score, fill=group))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geom_histogram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binwidth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=1, alpha=.3, position="identity")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geom_vline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(data=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xintercept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score.mean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colour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=group),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linetype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="dashed", size=1)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expand_limits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 = 0, y = 0)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86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1B429-B263-8A4A-BD59-4AB604D8B560}"/>
              </a:ext>
            </a:extLst>
          </p:cNvPr>
          <p:cNvSpPr txBox="1">
            <a:spLocks/>
          </p:cNvSpPr>
          <p:nvPr/>
        </p:nvSpPr>
        <p:spPr bwMode="auto">
          <a:xfrm>
            <a:off x="685800" y="4879893"/>
            <a:ext cx="815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latin typeface="Arial" charset="0"/>
                <a:cs typeface="Arial" charset="0"/>
              </a:rPr>
              <a:t>your gut feeling: are these groups different?</a:t>
            </a:r>
          </a:p>
          <a:p>
            <a:pPr algn="ctr"/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pPr algn="ctr"/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are these distributions likely to have happen by chance?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3A8BD-EC60-234A-BF6F-3BB1E0FF2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0"/>
            <a:ext cx="5279370" cy="482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3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1828800"/>
            <a:ext cx="8153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can we use t-tests?</a:t>
            </a:r>
          </a:p>
          <a:p>
            <a:r>
              <a:rPr lang="en-US" b="0" dirty="0">
                <a:latin typeface="Arial" charset="0"/>
                <a:cs typeface="Arial" charset="0"/>
              </a:rPr>
              <a:t>(3 tests to compare group 1 with 2, 2 with 3 and 1 with 3)</a:t>
            </a: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-&gt; yes but use </a:t>
            </a:r>
            <a:r>
              <a:rPr lang="en-US" b="0" dirty="0" err="1">
                <a:solidFill>
                  <a:srgbClr val="99CC00"/>
                </a:solidFill>
                <a:latin typeface="Arial" charset="0"/>
                <a:cs typeface="Arial" charset="0"/>
              </a:rPr>
              <a:t>Bonferoni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 correction 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significance level not 0.05 anymore but 0.05 / number of comparisons performed (here 3) so </a:t>
            </a:r>
            <a:r>
              <a:rPr lang="en-US" b="0" u="sng" dirty="0">
                <a:solidFill>
                  <a:srgbClr val="99CC00"/>
                </a:solidFill>
                <a:latin typeface="Arial" charset="0"/>
                <a:cs typeface="Arial" charset="0"/>
              </a:rPr>
              <a:t>0.016</a:t>
            </a:r>
          </a:p>
        </p:txBody>
      </p:sp>
    </p:spTree>
    <p:extLst>
      <p:ext uri="{BB962C8B-B14F-4D97-AF65-F5344CB8AC3E}">
        <p14:creationId xmlns:p14="http://schemas.microsoft.com/office/powerpoint/2010/main" val="427703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61510</TotalTime>
  <Words>2702</Words>
  <Application>Microsoft Macintosh PowerPoint</Application>
  <PresentationFormat>On-screen Show (4:3)</PresentationFormat>
  <Paragraphs>407</Paragraphs>
  <Slides>55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Courier</vt:lpstr>
      <vt:lpstr>Helvetica Neue Light</vt:lpstr>
      <vt:lpstr>Wingdings</vt:lpstr>
      <vt:lpstr>Default Design</vt:lpstr>
      <vt:lpstr>PowerPoint Presentation</vt:lpstr>
      <vt:lpstr>PowerPoint Presentation</vt:lpstr>
      <vt:lpstr>PowerPoint Presentation</vt:lpstr>
      <vt:lpstr> let’s  complexify a little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design another experiment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writing good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  <vt:lpstr>take away</vt:lpstr>
      <vt:lpstr>end   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Patrck Baudisch</dc:creator>
  <cp:lastModifiedBy>Anne Roudaut</cp:lastModifiedBy>
  <cp:revision>1562</cp:revision>
  <cp:lastPrinted>2018-11-21T09:40:17Z</cp:lastPrinted>
  <dcterms:created xsi:type="dcterms:W3CDTF">2010-06-22T07:38:57Z</dcterms:created>
  <dcterms:modified xsi:type="dcterms:W3CDTF">2019-11-13T21:13:08Z</dcterms:modified>
</cp:coreProperties>
</file>