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1701" r:id="rId2"/>
    <p:sldId id="2940" r:id="rId3"/>
    <p:sldId id="2941" r:id="rId4"/>
    <p:sldId id="2851" r:id="rId5"/>
    <p:sldId id="2813" r:id="rId6"/>
    <p:sldId id="2877" r:id="rId7"/>
    <p:sldId id="2943" r:id="rId8"/>
    <p:sldId id="2944" r:id="rId9"/>
    <p:sldId id="2878" r:id="rId10"/>
    <p:sldId id="2882" r:id="rId11"/>
    <p:sldId id="2884" r:id="rId12"/>
    <p:sldId id="2885" r:id="rId13"/>
    <p:sldId id="2886" r:id="rId14"/>
    <p:sldId id="2904" r:id="rId15"/>
    <p:sldId id="2879" r:id="rId16"/>
    <p:sldId id="2888" r:id="rId17"/>
    <p:sldId id="2889" r:id="rId18"/>
    <p:sldId id="2890" r:id="rId19"/>
    <p:sldId id="2891" r:id="rId20"/>
    <p:sldId id="2880" r:id="rId21"/>
    <p:sldId id="2881" r:id="rId22"/>
    <p:sldId id="2893" r:id="rId23"/>
    <p:sldId id="2895" r:id="rId24"/>
    <p:sldId id="2896" r:id="rId25"/>
    <p:sldId id="2898" r:id="rId26"/>
    <p:sldId id="2897" r:id="rId27"/>
    <p:sldId id="2894" r:id="rId28"/>
    <p:sldId id="2899" r:id="rId29"/>
    <p:sldId id="2960" r:id="rId30"/>
    <p:sldId id="2900" r:id="rId31"/>
    <p:sldId id="2942" r:id="rId32"/>
    <p:sldId id="2741" r:id="rId33"/>
    <p:sldId id="2739" r:id="rId34"/>
    <p:sldId id="2760" r:id="rId35"/>
    <p:sldId id="2758" r:id="rId36"/>
    <p:sldId id="2947" r:id="rId37"/>
    <p:sldId id="2949" r:id="rId38"/>
    <p:sldId id="2697" r:id="rId39"/>
    <p:sldId id="2951" r:id="rId40"/>
    <p:sldId id="2953" r:id="rId41"/>
    <p:sldId id="2955" r:id="rId42"/>
    <p:sldId id="2957" r:id="rId43"/>
    <p:sldId id="2958" r:id="rId44"/>
    <p:sldId id="2948" r:id="rId45"/>
    <p:sldId id="2950" r:id="rId46"/>
    <p:sldId id="2742" r:id="rId47"/>
    <p:sldId id="2952" r:id="rId48"/>
    <p:sldId id="2806" r:id="rId49"/>
    <p:sldId id="2349" r:id="rId50"/>
    <p:sldId id="2867" r:id="rId51"/>
    <p:sldId id="2211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99CC00"/>
    <a:srgbClr val="FF9900"/>
    <a:srgbClr val="F03191"/>
    <a:srgbClr val="C06293"/>
    <a:srgbClr val="FFF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5"/>
    <p:restoredTop sz="94279" autoAdjust="0"/>
  </p:normalViewPr>
  <p:slideViewPr>
    <p:cSldViewPr>
      <p:cViewPr varScale="1">
        <p:scale>
          <a:sx n="110" d="100"/>
          <a:sy n="110" d="100"/>
        </p:scale>
        <p:origin x="768" y="168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64" y="6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48"/>
    </p:cViewPr>
  </p:sorterViewPr>
  <p:notesViewPr>
    <p:cSldViewPr>
      <p:cViewPr>
        <p:scale>
          <a:sx n="140" d="100"/>
          <a:sy n="140" d="100"/>
        </p:scale>
        <p:origin x="144" y="-1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055C4C-4203-154E-9680-1914C47AE7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DCDFF-B6C8-3B41-B491-4730E5D4E3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BA8E5-86D4-D144-A2D9-B26C383E2FC7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26D76-F535-5F4A-B1A1-27B02B75DC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806E7-3B5E-5E45-815F-707E439668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62BA5-7A5E-6E48-91A5-7C437E53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10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91DA07C-0371-AF49-92B1-98B16D460E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charset="0"/>
        <a:cs typeface="Arial" pitchFamily="-112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0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kruskal.test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(weight ~ group, data =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my_data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32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de-DE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y1&lt;- c(</a:t>
            </a:r>
            <a:r>
              <a:rPr lang="en-US" b="0" dirty="0">
                <a:solidFill>
                  <a:srgbClr val="99CC00"/>
                </a:solidFill>
              </a:rPr>
              <a:t>9,9.50, 9.75, 10,13, 9.50</a:t>
            </a:r>
            <a:r>
              <a:rPr lang="en-US" dirty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y2&lt;- c(</a:t>
            </a:r>
            <a:r>
              <a:rPr lang="en-US" b="0" dirty="0">
                <a:solidFill>
                  <a:srgbClr val="FF9900"/>
                </a:solidFill>
              </a:rPr>
              <a:t>11.50	,12,9,11.50,13.25, 13</a:t>
            </a:r>
            <a:r>
              <a:rPr lang="en-US" dirty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dirty="0" err="1">
                <a:latin typeface="Courier" pitchFamily="2" charset="0"/>
                <a:cs typeface="Arial" pitchFamily="-112" charset="0"/>
              </a:rPr>
              <a:t>wilcox.test</a:t>
            </a:r>
            <a:r>
              <a:rPr lang="en-GB" sz="1200" b="0" dirty="0">
                <a:latin typeface="Courier" pitchFamily="2" charset="0"/>
                <a:cs typeface="Arial" pitchFamily="-112" charset="0"/>
              </a:rPr>
              <a:t>(y1,y2,paired=FALSE)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5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kruskal.test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(weight ~ group, data =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my_data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72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kruskal.test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(weight ~ group, data =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my_data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15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33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56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25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24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kruskal.test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(weight ~ group, data =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my_data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9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93191-D65F-F149-BC40-48BA506CB5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5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C33BC-767D-8845-BB2C-A473FB4A75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1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34804-006E-DC44-93A2-A63A0AD6AB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8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68275" y="-23813"/>
            <a:ext cx="9312275" cy="90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as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220BC4A3-FD0C-0441-AC2B-0C5BB645784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0" r:id="rId1"/>
    <p:sldLayoutId id="2147484521" r:id="rId2"/>
    <p:sldLayoutId id="2147484522" r:id="rId3"/>
  </p:sldLayoutIdLst>
  <p:txStyles>
    <p:titleStyle>
      <a:lvl1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2pPr>
      <a:lvl3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3pPr>
      <a:lvl4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4pPr>
      <a:lvl5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al-statistics.com/non-parametric-tests/wilcoxon-signed-ranks-test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real-statistics.com/one-way-analysis-of-variance-anova/kruskal-wallis-test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real-statistics.com/anova-repeated-measures/friedman-test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al-statistics.com/non-parametric-tests/mann-whitney-test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 txBox="1">
            <a:spLocks/>
          </p:cNvSpPr>
          <p:nvPr/>
        </p:nvSpPr>
        <p:spPr bwMode="auto">
          <a:xfrm>
            <a:off x="-1981200" y="1219736"/>
            <a:ext cx="914400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0" dirty="0">
                <a:solidFill>
                  <a:srgbClr val="99CC00"/>
                </a:solidFill>
              </a:rPr>
              <a:t>17</a:t>
            </a:r>
          </a:p>
        </p:txBody>
      </p:sp>
      <p:sp>
        <p:nvSpPr>
          <p:cNvPr id="3" name="Rectangle 2"/>
          <p:cNvSpPr/>
          <p:nvPr/>
        </p:nvSpPr>
        <p:spPr>
          <a:xfrm>
            <a:off x="5300631" y="2615148"/>
            <a:ext cx="3494867" cy="35086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000" dirty="0">
                <a:solidFill>
                  <a:srgbClr val="99CC00"/>
                </a:solidFill>
              </a:rPr>
              <a:t>Probability</a:t>
            </a:r>
          </a:p>
          <a:p>
            <a:pPr lvl="0"/>
            <a:r>
              <a:rPr lang="en-US" sz="5000" dirty="0">
                <a:solidFill>
                  <a:srgbClr val="99CC00"/>
                </a:solidFill>
              </a:rPr>
              <a:t>and</a:t>
            </a:r>
          </a:p>
          <a:p>
            <a:pPr lvl="0"/>
            <a:r>
              <a:rPr lang="en-US" sz="5000" dirty="0">
                <a:solidFill>
                  <a:srgbClr val="99CC00"/>
                </a:solidFill>
              </a:rPr>
              <a:t>Statistics</a:t>
            </a:r>
            <a:endParaRPr lang="en-US" b="0" dirty="0">
              <a:solidFill>
                <a:srgbClr val="000000"/>
              </a:solidFill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COMS10011 </a:t>
            </a:r>
          </a:p>
          <a:p>
            <a:pPr lvl="0"/>
            <a:endParaRPr lang="en-US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Dr. Anne Roudaut</a:t>
            </a:r>
          </a:p>
          <a:p>
            <a:pPr lvl="0"/>
            <a:r>
              <a:rPr lang="en-US" b="0" dirty="0" err="1">
                <a:solidFill>
                  <a:srgbClr val="000000"/>
                </a:solidFill>
                <a:latin typeface="Helvetica Neue Light"/>
                <a:cs typeface="Helvetica Neue Light"/>
              </a:rPr>
              <a:t>csxar@bristol.ac.uk</a:t>
            </a:r>
            <a:endParaRPr lang="en-US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4330700" y="1066800"/>
            <a:ext cx="595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altLang="ja-JP" sz="4000" dirty="0">
                <a:solidFill>
                  <a:schemeClr val="tx1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Non-Parametric</a:t>
            </a:r>
            <a:endParaRPr lang="en-US" sz="4000" dirty="0">
              <a:solidFill>
                <a:schemeClr val="tx1"/>
              </a:solidFill>
              <a:latin typeface="Helvetica Neue Light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0" name="AutoShape 3"/>
          <p:cNvSpPr>
            <a:spLocks/>
          </p:cNvSpPr>
          <p:nvPr/>
        </p:nvSpPr>
        <p:spPr bwMode="auto">
          <a:xfrm flipH="1" flipV="1">
            <a:off x="3657600" y="1460500"/>
            <a:ext cx="457200" cy="1130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21176" y="7169"/>
                  <a:pt x="20753" y="14339"/>
                  <a:pt x="17153" y="17939"/>
                </a:cubicBezTo>
                <a:cubicBezTo>
                  <a:pt x="13553" y="21539"/>
                  <a:pt x="6776" y="21569"/>
                  <a:pt x="0" y="21600"/>
                </a:cubicBezTo>
              </a:path>
            </a:pathLst>
          </a:custGeom>
          <a:noFill/>
          <a:ln w="317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4495800" y="1676400"/>
            <a:ext cx="595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2600" dirty="0">
                <a:solidFill>
                  <a:schemeClr val="tx1"/>
                </a:solidFill>
                <a:latin typeface="Helvetica Neue Light" charset="0"/>
                <a:cs typeface="ＭＳ Ｐゴシック" charset="0"/>
                <a:sym typeface="Helvetica Neue Light" charset="0"/>
              </a:rPr>
              <a:t>Statistical tests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1B45C8-9CE8-0943-9F38-727C766D20BF}"/>
              </a:ext>
            </a:extLst>
          </p:cNvPr>
          <p:cNvSpPr/>
          <p:nvPr/>
        </p:nvSpPr>
        <p:spPr>
          <a:xfrm>
            <a:off x="6202169" y="6415921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dirty="0">
                <a:latin typeface="Helvetica" pitchFamily="2" charset="0"/>
              </a:rPr>
              <a:t>(Thanks S. Massa, Oxford)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961853-6D5D-6E4D-94A1-AA0C0961139F}"/>
              </a:ext>
            </a:extLst>
          </p:cNvPr>
          <p:cNvSpPr/>
          <p:nvPr/>
        </p:nvSpPr>
        <p:spPr>
          <a:xfrm>
            <a:off x="457201" y="838200"/>
            <a:ext cx="8084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99CC00"/>
                </a:solidFill>
              </a:rPr>
              <a:t>received drug A    	9  	9.50	 9.75	  10	13	9.50 </a:t>
            </a:r>
            <a:endParaRPr lang="en-US" dirty="0">
              <a:solidFill>
                <a:srgbClr val="99CC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E2DFBD-BF4C-B24F-A218-6F076D2AA3E2}"/>
              </a:ext>
            </a:extLst>
          </p:cNvPr>
          <p:cNvSpPr/>
          <p:nvPr/>
        </p:nvSpPr>
        <p:spPr>
          <a:xfrm>
            <a:off x="457200" y="1371600"/>
            <a:ext cx="789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9900"/>
                </a:solidFill>
              </a:rPr>
              <a:t>received drug B   		11.50	 12	  9	11.50	13.25	13 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A37A8A-CAC4-5B41-93FB-3B1F40C6A69C}"/>
              </a:ext>
            </a:extLst>
          </p:cNvPr>
          <p:cNvSpPr/>
          <p:nvPr/>
        </p:nvSpPr>
        <p:spPr>
          <a:xfrm>
            <a:off x="152400" y="1104900"/>
            <a:ext cx="487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/>
              <a:t>(different sets of participants for each)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F9F878-AC34-2148-B3FB-C162F56D213C}"/>
              </a:ext>
            </a:extLst>
          </p:cNvPr>
          <p:cNvSpPr txBox="1">
            <a:spLocks/>
          </p:cNvSpPr>
          <p:nvPr/>
        </p:nvSpPr>
        <p:spPr bwMode="auto">
          <a:xfrm>
            <a:off x="422633" y="2590800"/>
            <a:ext cx="8153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1. rank the observations according to their size relative to the whole sample.</a:t>
            </a:r>
          </a:p>
          <a:p>
            <a:r>
              <a:rPr lang="en-US" b="0" dirty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B16D1A-B090-1945-8492-9DB8C36D0DBB}"/>
              </a:ext>
            </a:extLst>
          </p:cNvPr>
          <p:cNvSpPr/>
          <p:nvPr/>
        </p:nvSpPr>
        <p:spPr>
          <a:xfrm>
            <a:off x="1905000" y="35814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9 </a:t>
            </a:r>
            <a:r>
              <a:rPr lang="en-US" b="0" dirty="0"/>
              <a:t>  </a:t>
            </a:r>
            <a:r>
              <a:rPr lang="en-US" dirty="0">
                <a:solidFill>
                  <a:srgbClr val="99CC00"/>
                </a:solidFill>
              </a:rPr>
              <a:t>9   9.50   9.50   9.75   10   </a:t>
            </a:r>
            <a:r>
              <a:rPr lang="en-US" dirty="0">
                <a:solidFill>
                  <a:srgbClr val="FF9900"/>
                </a:solidFill>
              </a:rPr>
              <a:t>11.50   11.50   12     13   </a:t>
            </a:r>
            <a:r>
              <a:rPr lang="en-US" dirty="0">
                <a:solidFill>
                  <a:srgbClr val="99CC00"/>
                </a:solidFill>
              </a:rPr>
              <a:t>13</a:t>
            </a:r>
            <a:r>
              <a:rPr lang="en-US" b="0" dirty="0"/>
              <a:t>   </a:t>
            </a:r>
            <a:r>
              <a:rPr lang="en-US" dirty="0">
                <a:solidFill>
                  <a:srgbClr val="FF9900"/>
                </a:solidFill>
              </a:rPr>
              <a:t>13.25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6753AE-4DFC-B04F-8BAD-1EF4BF7F8EE2}"/>
              </a:ext>
            </a:extLst>
          </p:cNvPr>
          <p:cNvSpPr/>
          <p:nvPr/>
        </p:nvSpPr>
        <p:spPr>
          <a:xfrm>
            <a:off x="1143000" y="41910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/>
              <a:t>rank     1    2     3       4         5       6        7         8       9      10   11     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2F1042-5736-D74C-B6FA-6E8586824CEB}"/>
              </a:ext>
            </a:extLst>
          </p:cNvPr>
          <p:cNvSpPr/>
          <p:nvPr/>
        </p:nvSpPr>
        <p:spPr>
          <a:xfrm>
            <a:off x="228600" y="4697968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/>
              <a:t>modified rank   1.5   1.5  3.5    3.5       5       6        7.5     7.5    9    10.5  10.5     12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C24FA0-E256-0E4E-A102-EBBB907073E2}"/>
              </a:ext>
            </a:extLst>
          </p:cNvPr>
          <p:cNvSpPr/>
          <p:nvPr/>
        </p:nvSpPr>
        <p:spPr>
          <a:xfrm>
            <a:off x="228600" y="5040868"/>
            <a:ext cx="487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/>
              <a:t>(when ties – average the rank)</a:t>
            </a:r>
          </a:p>
        </p:txBody>
      </p:sp>
    </p:spTree>
    <p:extLst>
      <p:ext uri="{BB962C8B-B14F-4D97-AF65-F5344CB8AC3E}">
        <p14:creationId xmlns:p14="http://schemas.microsoft.com/office/powerpoint/2010/main" val="2066161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2B09-DBBE-E44D-BA03-C815707374C5}"/>
              </a:ext>
            </a:extLst>
          </p:cNvPr>
          <p:cNvSpPr txBox="1">
            <a:spLocks/>
          </p:cNvSpPr>
          <p:nvPr/>
        </p:nvSpPr>
        <p:spPr bwMode="auto">
          <a:xfrm>
            <a:off x="381000" y="838200"/>
            <a:ext cx="8153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2. add up the ranks for the observations which came from smaller group. </a:t>
            </a:r>
          </a:p>
          <a:p>
            <a:r>
              <a:rPr lang="en-US" b="0" dirty="0">
                <a:latin typeface="Arial" charset="0"/>
                <a:cs typeface="Arial" charset="0"/>
              </a:rPr>
              <a:t>our statistic R =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here we have the same sample size for each group so we can take any, e.g.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R (drug B) = 9 </a:t>
            </a:r>
            <a:r>
              <a:rPr lang="en-US" b="0" dirty="0">
                <a:latin typeface="Arial" charset="0"/>
                <a:cs typeface="Arial" charset="0"/>
              </a:rPr>
              <a:t>and </a:t>
            </a:r>
            <a:r>
              <a:rPr lang="en-US" dirty="0">
                <a:solidFill>
                  <a:srgbClr val="FF9900"/>
                </a:solidFill>
                <a:latin typeface="Arial" charset="0"/>
                <a:cs typeface="Arial" charset="0"/>
              </a:rPr>
              <a:t>R (drug A) = 17</a:t>
            </a:r>
          </a:p>
          <a:p>
            <a:r>
              <a:rPr lang="en-US" b="0" dirty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D5DC51-7D46-4040-8EA6-56B26AAF0950}"/>
              </a:ext>
            </a:extLst>
          </p:cNvPr>
          <p:cNvSpPr/>
          <p:nvPr/>
        </p:nvSpPr>
        <p:spPr>
          <a:xfrm>
            <a:off x="1905000" y="24384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9 </a:t>
            </a:r>
            <a:r>
              <a:rPr lang="en-US" b="0" dirty="0"/>
              <a:t>  </a:t>
            </a:r>
            <a:r>
              <a:rPr lang="en-US" dirty="0">
                <a:solidFill>
                  <a:srgbClr val="99CC00"/>
                </a:solidFill>
              </a:rPr>
              <a:t>9   9.50   9.50   9.75   10   </a:t>
            </a:r>
            <a:r>
              <a:rPr lang="en-US" dirty="0">
                <a:solidFill>
                  <a:srgbClr val="FF9900"/>
                </a:solidFill>
              </a:rPr>
              <a:t>11.50   11.50   12     13   </a:t>
            </a:r>
            <a:r>
              <a:rPr lang="en-US" dirty="0">
                <a:solidFill>
                  <a:srgbClr val="99CC00"/>
                </a:solidFill>
              </a:rPr>
              <a:t>13</a:t>
            </a:r>
            <a:r>
              <a:rPr lang="en-US" b="0" dirty="0"/>
              <a:t>   </a:t>
            </a:r>
            <a:r>
              <a:rPr lang="en-US" dirty="0">
                <a:solidFill>
                  <a:srgbClr val="FF9900"/>
                </a:solidFill>
              </a:rPr>
              <a:t>13.25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F2DDF9-EFAE-A448-835D-9B19B11DDBC5}"/>
              </a:ext>
            </a:extLst>
          </p:cNvPr>
          <p:cNvSpPr/>
          <p:nvPr/>
        </p:nvSpPr>
        <p:spPr>
          <a:xfrm>
            <a:off x="228600" y="2803250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/>
              <a:t>modified rank   1.5   1.5  3.5    3.5       5      6        7.5     7.5    9    10.5  10.5     12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48555C-5518-0E49-8D37-378544969A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64" t="-7451"/>
          <a:stretch/>
        </p:blipFill>
        <p:spPr>
          <a:xfrm>
            <a:off x="3017144" y="1220662"/>
            <a:ext cx="3185912" cy="114961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8159B78-580C-1F4C-9633-555A54EF1A3A}"/>
              </a:ext>
            </a:extLst>
          </p:cNvPr>
          <p:cNvSpPr/>
          <p:nvPr/>
        </p:nvSpPr>
        <p:spPr>
          <a:xfrm>
            <a:off x="2465963" y="3402568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R1 = 30 (n1 = 6)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C67D6-5908-C34C-BF7F-14A36B2509B4}"/>
              </a:ext>
            </a:extLst>
          </p:cNvPr>
          <p:cNvSpPr/>
          <p:nvPr/>
        </p:nvSpPr>
        <p:spPr>
          <a:xfrm>
            <a:off x="5410200" y="3352766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R2 = 48 (n2=6)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8BE5AE-ED6A-0E47-A097-FA7769CAF940}"/>
              </a:ext>
            </a:extLst>
          </p:cNvPr>
          <p:cNvGrpSpPr/>
          <p:nvPr/>
        </p:nvGrpSpPr>
        <p:grpSpPr>
          <a:xfrm>
            <a:off x="2819400" y="4648200"/>
            <a:ext cx="2209800" cy="989138"/>
            <a:chOff x="2819400" y="4648200"/>
            <a:chExt cx="2209800" cy="989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8040DB4-4241-C744-838D-083C820201B0}"/>
                </a:ext>
              </a:extLst>
            </p:cNvPr>
            <p:cNvSpPr/>
            <p:nvPr/>
          </p:nvSpPr>
          <p:spPr>
            <a:xfrm>
              <a:off x="2935987" y="5247518"/>
              <a:ext cx="18646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dirty="0"/>
                <a:t>we keep the min</a:t>
              </a:r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9F6F7B3-F647-7241-B4B5-0819A05C27C2}"/>
                </a:ext>
              </a:extLst>
            </p:cNvPr>
            <p:cNvSpPr/>
            <p:nvPr/>
          </p:nvSpPr>
          <p:spPr bwMode="auto">
            <a:xfrm>
              <a:off x="2819400" y="4648200"/>
              <a:ext cx="2209800" cy="989138"/>
            </a:xfrm>
            <a:prstGeom prst="roundRect">
              <a:avLst/>
            </a:prstGeom>
            <a:noFill/>
            <a:ln w="635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431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2B09-DBBE-E44D-BA03-C815707374C5}"/>
              </a:ext>
            </a:extLst>
          </p:cNvPr>
          <p:cNvSpPr txBox="1">
            <a:spLocks/>
          </p:cNvSpPr>
          <p:nvPr/>
        </p:nvSpPr>
        <p:spPr bwMode="auto">
          <a:xfrm>
            <a:off x="495300" y="495300"/>
            <a:ext cx="8153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3. we then look in the critical table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rows and columns correspond to the sizes of the smaller and larger samples, respectively.</a:t>
            </a:r>
          </a:p>
          <a:p>
            <a:pPr algn="r"/>
            <a:r>
              <a:rPr lang="en-US" b="0" dirty="0">
                <a:latin typeface="Arial" charset="0"/>
                <a:cs typeface="Arial" charset="0"/>
              </a:rPr>
              <a:t> … why two values?</a:t>
            </a:r>
          </a:p>
          <a:p>
            <a:endParaRPr lang="en-US" b="0" dirty="0">
              <a:latin typeface="Arial" charset="0"/>
              <a:cs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3E6CF8-DDB3-0C4D-8088-5A3B157BB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792" y="990600"/>
            <a:ext cx="621641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76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1C3698-CACE-A74C-BDF7-D66C77B37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24"/>
          <a:stretch/>
        </p:blipFill>
        <p:spPr>
          <a:xfrm>
            <a:off x="685800" y="914399"/>
            <a:ext cx="1447800" cy="140425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FD0BE3-A0E6-A541-957E-AB6CB49E8AEC}"/>
              </a:ext>
            </a:extLst>
          </p:cNvPr>
          <p:cNvSpPr txBox="1">
            <a:spLocks/>
          </p:cNvSpPr>
          <p:nvPr/>
        </p:nvSpPr>
        <p:spPr bwMode="auto">
          <a:xfrm>
            <a:off x="2819400" y="647458"/>
            <a:ext cx="5562600" cy="19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the top gives the 10% critical values = </a:t>
            </a:r>
            <a:r>
              <a:rPr lang="en-US" dirty="0">
                <a:solidFill>
                  <a:srgbClr val="99CC00"/>
                </a:solidFill>
              </a:rPr>
              <a:t>one-tail test</a:t>
            </a:r>
          </a:p>
          <a:p>
            <a:endParaRPr lang="en-US" b="0" dirty="0"/>
          </a:p>
          <a:p>
            <a:r>
              <a:rPr lang="en-US" b="0" dirty="0"/>
              <a:t>the bottom the 5% ones = </a:t>
            </a:r>
            <a:r>
              <a:rPr lang="en-US" dirty="0">
                <a:solidFill>
                  <a:srgbClr val="99CC00"/>
                </a:solidFill>
              </a:rPr>
              <a:t>two-tail test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4D7D3D-6276-3A45-A016-34BABD19C6D5}"/>
              </a:ext>
            </a:extLst>
          </p:cNvPr>
          <p:cNvSpPr txBox="1">
            <a:spLocks/>
          </p:cNvSpPr>
          <p:nvPr/>
        </p:nvSpPr>
        <p:spPr bwMode="auto">
          <a:xfrm>
            <a:off x="1219200" y="3505200"/>
            <a:ext cx="7162800" cy="19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R = 9 &lt; 26.52 (let’s say we do a two tails)</a:t>
            </a:r>
          </a:p>
          <a:p>
            <a:endParaRPr lang="en-US" b="0" dirty="0"/>
          </a:p>
          <a:p>
            <a:r>
              <a:rPr lang="en-US" b="0" dirty="0"/>
              <a:t>so we </a:t>
            </a:r>
            <a:r>
              <a:rPr lang="en-US" dirty="0">
                <a:solidFill>
                  <a:srgbClr val="99CC00"/>
                </a:solidFill>
              </a:rPr>
              <a:t>reject the null hypothesis </a:t>
            </a:r>
            <a:r>
              <a:rPr lang="en-US" b="0" dirty="0"/>
              <a:t>and conclude that the two groups are significantly different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EDAD57-7408-394A-91D7-5B77882699DF}"/>
              </a:ext>
            </a:extLst>
          </p:cNvPr>
          <p:cNvCxnSpPr>
            <a:cxnSpLocks/>
          </p:cNvCxnSpPr>
          <p:nvPr/>
        </p:nvCxnSpPr>
        <p:spPr bwMode="auto">
          <a:xfrm flipV="1">
            <a:off x="1676400" y="914400"/>
            <a:ext cx="99060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9CC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CA3672-27CF-0A4D-A875-F7CCAF395EE3}"/>
              </a:ext>
            </a:extLst>
          </p:cNvPr>
          <p:cNvCxnSpPr>
            <a:cxnSpLocks/>
          </p:cNvCxnSpPr>
          <p:nvPr/>
        </p:nvCxnSpPr>
        <p:spPr bwMode="auto">
          <a:xfrm>
            <a:off x="1676400" y="1752600"/>
            <a:ext cx="114300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9CC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22901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BA2CD34-E091-5A43-BB93-339D2274C158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16EA050A-1BEF-EA40-B079-A53680F854BF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AA1B20-618F-7640-A7F0-50362DFDFC49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8A05B1B-8A12-7241-81EF-445E66719F01}"/>
              </a:ext>
            </a:extLst>
          </p:cNvPr>
          <p:cNvSpPr/>
          <p:nvPr/>
        </p:nvSpPr>
        <p:spPr>
          <a:xfrm>
            <a:off x="762000" y="733215"/>
            <a:ext cx="79428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#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wilcox.test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 do both paired (Mann 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whitney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 test) and unpaired, so paired = TRUE would run the Wilcoxon sign rank test, otherwise the Mann Whitney (sometime called Wilcoxon sum rank test)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y1&lt;- c(9,9.50, 9.75, 10,13, 9.50)</a:t>
            </a: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y2&lt;- c(11.50,12,9,11.50,13.25, 13)</a:t>
            </a:r>
          </a:p>
          <a:p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wilcox.test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(y1,y2,paired=FALSE)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000" b="0" dirty="0">
                <a:solidFill>
                  <a:srgbClr val="99CC00"/>
                </a:solidFill>
                <a:latin typeface="Courier" pitchFamily="2" charset="0"/>
              </a:rPr>
              <a:t>data:  y1 and y2</a:t>
            </a:r>
          </a:p>
          <a:p>
            <a:r>
              <a:rPr lang="en-GB" sz="2000" b="0" dirty="0">
                <a:solidFill>
                  <a:srgbClr val="99CC00"/>
                </a:solidFill>
                <a:latin typeface="Courier" pitchFamily="2" charset="0"/>
              </a:rPr>
              <a:t>W = 9, p-value = 0.1705</a:t>
            </a:r>
          </a:p>
          <a:p>
            <a:r>
              <a:rPr lang="en-GB" sz="2000" b="0" dirty="0">
                <a:solidFill>
                  <a:srgbClr val="99CC00"/>
                </a:solidFill>
                <a:latin typeface="Courier" pitchFamily="2" charset="0"/>
              </a:rPr>
              <a:t>alternative hypothesis: true location shift is not equal to 0</a:t>
            </a:r>
          </a:p>
          <a:p>
            <a:endParaRPr lang="en-GB" sz="2000" b="0" dirty="0">
              <a:solidFill>
                <a:srgbClr val="99CC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358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24063" y="5105400"/>
            <a:ext cx="9134622" cy="838200"/>
          </a:xfrm>
        </p:spPr>
        <p:txBody>
          <a:bodyPr/>
          <a:lstStyle/>
          <a:p>
            <a:pPr algn="r" eaLnBrk="1" hangingPunct="1"/>
            <a: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  <a:t>signed rank test (Wilcoxon)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FD7D63-2177-714F-82F1-DA698FCCB93A}"/>
              </a:ext>
            </a:extLst>
          </p:cNvPr>
          <p:cNvSpPr/>
          <p:nvPr/>
        </p:nvSpPr>
        <p:spPr>
          <a:xfrm>
            <a:off x="2209800" y="3403435"/>
            <a:ext cx="396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paired t-test equivalent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E0D726F0-D53F-4B4F-B228-7BB42253822B}"/>
              </a:ext>
            </a:extLst>
          </p:cNvPr>
          <p:cNvSpPr/>
          <p:nvPr/>
        </p:nvSpPr>
        <p:spPr bwMode="auto">
          <a:xfrm rot="4500000">
            <a:off x="4705493" y="4164427"/>
            <a:ext cx="1384717" cy="707832"/>
          </a:xfrm>
          <a:custGeom>
            <a:avLst/>
            <a:gdLst>
              <a:gd name="connsiteX0" fmla="*/ 0 w 736979"/>
              <a:gd name="connsiteY0" fmla="*/ 516397 h 516397"/>
              <a:gd name="connsiteX1" fmla="*/ 423081 w 736979"/>
              <a:gd name="connsiteY1" fmla="*/ 66021 h 516397"/>
              <a:gd name="connsiteX2" fmla="*/ 736979 w 736979"/>
              <a:gd name="connsiteY2" fmla="*/ 11430 h 51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979" h="516397">
                <a:moveTo>
                  <a:pt x="0" y="516397"/>
                </a:moveTo>
                <a:cubicBezTo>
                  <a:pt x="150125" y="333289"/>
                  <a:pt x="300251" y="150182"/>
                  <a:pt x="423081" y="66021"/>
                </a:cubicBezTo>
                <a:cubicBezTo>
                  <a:pt x="545911" y="-18140"/>
                  <a:pt x="641445" y="-3355"/>
                  <a:pt x="736979" y="1143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78F791-238B-B34B-842A-76DA4142EC5E}"/>
              </a:ext>
            </a:extLst>
          </p:cNvPr>
          <p:cNvSpPr/>
          <p:nvPr/>
        </p:nvSpPr>
        <p:spPr>
          <a:xfrm>
            <a:off x="-4482" y="152400"/>
            <a:ext cx="89480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Wilcoxon by hand</a:t>
            </a:r>
          </a:p>
          <a:p>
            <a:pPr algn="r"/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pdf in GitHub repository</a:t>
            </a:r>
          </a:p>
          <a:p>
            <a:pPr algn="r"/>
            <a:r>
              <a:rPr lang="en-US" b="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http://www.real-statistics.com/non-parametric-tests/wilcoxon-signed-ranks-test/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80821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560BE-295F-754D-AD33-DAD5B46418DA}"/>
              </a:ext>
            </a:extLst>
          </p:cNvPr>
          <p:cNvSpPr txBox="1">
            <a:spLocks/>
          </p:cNvSpPr>
          <p:nvPr/>
        </p:nvSpPr>
        <p:spPr bwMode="auto">
          <a:xfrm>
            <a:off x="609600" y="609600"/>
            <a:ext cx="8305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very quite similar but this time our data are paired (each participants made the two conditions so we have two data points per participants)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example: we measured the effect of two car seats on level of discomfort, here are the differences for 19 participants</a:t>
            </a:r>
          </a:p>
          <a:p>
            <a:r>
              <a:rPr lang="en-US" b="0" dirty="0">
                <a:latin typeface="Arial" charset="0"/>
                <a:cs typeface="Arial" charset="0"/>
              </a:rPr>
              <a:t> 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95157F-BEAB-D74D-9EE3-A52ABAEF7A3B}"/>
              </a:ext>
            </a:extLst>
          </p:cNvPr>
          <p:cNvSpPr/>
          <p:nvPr/>
        </p:nvSpPr>
        <p:spPr>
          <a:xfrm>
            <a:off x="586409" y="365760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/>
              <a:t>-0.525, 0.172, -0.577, 0.200, 0.040, -0.143, 0.043, 0.010, 0.000, -0.522, 0.007, -0.122, -0.040, 0.000, -0.100, 0.050, -0.575, 0.031, -0.060</a:t>
            </a:r>
          </a:p>
        </p:txBody>
      </p:sp>
    </p:spTree>
    <p:extLst>
      <p:ext uri="{BB962C8B-B14F-4D97-AF65-F5344CB8AC3E}">
        <p14:creationId xmlns:p14="http://schemas.microsoft.com/office/powerpoint/2010/main" val="1808107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FF9A1-972E-3A4F-AA03-304C27282B99}"/>
              </a:ext>
            </a:extLst>
          </p:cNvPr>
          <p:cNvSpPr txBox="1">
            <a:spLocks/>
          </p:cNvSpPr>
          <p:nvPr/>
        </p:nvSpPr>
        <p:spPr bwMode="auto">
          <a:xfrm>
            <a:off x="381000" y="457200"/>
            <a:ext cx="8153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1. rank the observations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by absolute values </a:t>
            </a:r>
            <a:r>
              <a:rPr lang="en-US" b="0" dirty="0">
                <a:latin typeface="Arial" charset="0"/>
                <a:cs typeface="Arial" charset="0"/>
              </a:rPr>
              <a:t>and removing the zeros</a:t>
            </a:r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0657F0-2792-744B-A682-6450500782E5}"/>
              </a:ext>
            </a:extLst>
          </p:cNvPr>
          <p:cNvSpPr/>
          <p:nvPr/>
        </p:nvSpPr>
        <p:spPr>
          <a:xfrm>
            <a:off x="586409" y="1524000"/>
            <a:ext cx="8153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/>
              <a:t>0.007 0.010 0.031 0.040 -0.040 0.043 0.050 -0.060 -0.100</a:t>
            </a:r>
          </a:p>
          <a:p>
            <a:r>
              <a:rPr lang="en-US" sz="2400" b="0" dirty="0"/>
              <a:t>    1        2        3       4.5     4.5       6        7        8         9</a:t>
            </a:r>
          </a:p>
          <a:p>
            <a:endParaRPr lang="en-US" sz="2400" b="0" dirty="0"/>
          </a:p>
          <a:p>
            <a:r>
              <a:rPr lang="en-US" sz="2400" b="0" dirty="0"/>
              <a:t>-0.122 -0.143 0.172 0.200 -0.522 -0.525 -0.575 -0.577</a:t>
            </a:r>
          </a:p>
          <a:p>
            <a:r>
              <a:rPr lang="en-US" sz="2400" b="0" dirty="0"/>
              <a:t>     10      11       12       13       14      15       16      17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BF4EE9-F71C-4F44-8EBF-E0DD3E932ED9}"/>
              </a:ext>
            </a:extLst>
          </p:cNvPr>
          <p:cNvGrpSpPr/>
          <p:nvPr/>
        </p:nvGrpSpPr>
        <p:grpSpPr>
          <a:xfrm>
            <a:off x="483705" y="3962400"/>
            <a:ext cx="8153400" cy="2667000"/>
            <a:chOff x="483705" y="3962400"/>
            <a:chExt cx="8153400" cy="2667000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02EF6E1B-4EEF-E84B-A994-3C01D682540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83705" y="3962400"/>
              <a:ext cx="8153400" cy="266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ＭＳ Ｐゴシック" charset="0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0" dirty="0">
                  <a:latin typeface="Arial" charset="0"/>
                  <a:cs typeface="Arial" charset="0"/>
                </a:rPr>
                <a:t>2. we then compute R+ (sum of ranks for only positive differences) and R- (sum of ranks for negative differences)</a:t>
              </a:r>
              <a:endParaRPr lang="en-US" dirty="0">
                <a:solidFill>
                  <a:srgbClr val="99CC00"/>
                </a:solidFill>
                <a:latin typeface="Arial" charset="0"/>
                <a:cs typeface="Arial" charset="0"/>
              </a:endParaRPr>
            </a:p>
            <a:p>
              <a:r>
                <a:rPr lang="en-US" b="0" dirty="0">
                  <a:latin typeface="Arial" charset="0"/>
                  <a:cs typeface="Arial" charset="0"/>
                </a:rPr>
                <a:t> 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4E9571-FA01-734C-B57B-A0E550AB707F}"/>
                </a:ext>
              </a:extLst>
            </p:cNvPr>
            <p:cNvSpPr/>
            <p:nvPr/>
          </p:nvSpPr>
          <p:spPr>
            <a:xfrm>
              <a:off x="599661" y="5227192"/>
              <a:ext cx="177579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99CC00"/>
                  </a:solidFill>
                </a:rPr>
                <a:t>R+ = 48.5</a:t>
              </a:r>
            </a:p>
            <a:p>
              <a:r>
                <a:rPr lang="en-US" sz="2400" dirty="0">
                  <a:solidFill>
                    <a:srgbClr val="99CC00"/>
                  </a:solidFill>
                </a:rPr>
                <a:t>R- = 104.5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BE8296F-1D71-4F4C-89E1-A5993F689008}"/>
              </a:ext>
            </a:extLst>
          </p:cNvPr>
          <p:cNvGrpSpPr/>
          <p:nvPr/>
        </p:nvGrpSpPr>
        <p:grpSpPr>
          <a:xfrm>
            <a:off x="2683565" y="4991100"/>
            <a:ext cx="5953539" cy="1067089"/>
            <a:chOff x="2683565" y="4991100"/>
            <a:chExt cx="5953539" cy="1067089"/>
          </a:xfrm>
        </p:grpSpPr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696837BE-771B-FE4D-A207-07BD0D09E8F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83565" y="4991100"/>
              <a:ext cx="5953539" cy="1067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ＭＳ Ｐゴシック" charset="0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0" dirty="0">
                  <a:latin typeface="Arial" charset="0"/>
                  <a:cs typeface="Arial" charset="0"/>
                </a:rPr>
                <a:t>3. We take the min of the two (call this T)</a:t>
              </a:r>
              <a:endParaRPr lang="en-US" dirty="0">
                <a:solidFill>
                  <a:srgbClr val="99CC00"/>
                </a:solidFill>
                <a:latin typeface="Arial" charset="0"/>
                <a:cs typeface="Arial" charset="0"/>
              </a:endParaRPr>
            </a:p>
            <a:p>
              <a:r>
                <a:rPr lang="en-US" b="0" dirty="0">
                  <a:latin typeface="Arial" charset="0"/>
                  <a:cs typeface="Arial" charset="0"/>
                </a:rPr>
                <a:t>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5B15DA-85C7-EC4D-A1AB-10995C6BF7F4}"/>
                </a:ext>
              </a:extLst>
            </p:cNvPr>
            <p:cNvSpPr/>
            <p:nvPr/>
          </p:nvSpPr>
          <p:spPr>
            <a:xfrm>
              <a:off x="5647082" y="5556336"/>
              <a:ext cx="177579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99CC00"/>
                  </a:solidFill>
                </a:rPr>
                <a:t>T = 48.5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580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560BE-295F-754D-AD33-DAD5B46418DA}"/>
              </a:ext>
            </a:extLst>
          </p:cNvPr>
          <p:cNvSpPr txBox="1">
            <a:spLocks/>
          </p:cNvSpPr>
          <p:nvPr/>
        </p:nvSpPr>
        <p:spPr bwMode="auto">
          <a:xfrm>
            <a:off x="609600" y="609600"/>
            <a:ext cx="8305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4. we then compare with appropriate table</a:t>
            </a:r>
            <a:endParaRPr lang="en-US" b="0" dirty="0">
              <a:latin typeface="Arial" charset="0"/>
              <a:cs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4FAB9-82DA-F548-8353-B3D84F00B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47800"/>
            <a:ext cx="2260600" cy="48514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DA85A1-E50E-6A4E-A672-93017C53319D}"/>
              </a:ext>
            </a:extLst>
          </p:cNvPr>
          <p:cNvSpPr txBox="1">
            <a:spLocks/>
          </p:cNvSpPr>
          <p:nvPr/>
        </p:nvSpPr>
        <p:spPr bwMode="auto">
          <a:xfrm>
            <a:off x="3505200" y="1333500"/>
            <a:ext cx="54102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we computed T = 48:5</a:t>
            </a:r>
          </a:p>
          <a:p>
            <a:endParaRPr lang="en-US" b="0" dirty="0"/>
          </a:p>
          <a:p>
            <a:r>
              <a:rPr lang="en-US" b="0" dirty="0"/>
              <a:t>since we dropped two values (zeros) our sample size is 19-2=17.</a:t>
            </a:r>
          </a:p>
          <a:p>
            <a:endParaRPr lang="en-US" b="0" dirty="0"/>
          </a:p>
          <a:p>
            <a:r>
              <a:rPr lang="en-US" b="0" dirty="0"/>
              <a:t>we found the critical value of 34 at the 5% level.</a:t>
            </a:r>
          </a:p>
          <a:p>
            <a:endParaRPr lang="en-US" b="0" dirty="0"/>
          </a:p>
          <a:p>
            <a:r>
              <a:rPr lang="en-US" b="0" dirty="0"/>
              <a:t>since 48.5 &gt; </a:t>
            </a:r>
            <a:r>
              <a:rPr lang="en-US" b="0" dirty="0" err="1"/>
              <a:t>Tcric</a:t>
            </a:r>
            <a:r>
              <a:rPr lang="en-US" b="0" dirty="0"/>
              <a:t> of 34, we can’t reject the null hypothesis, therefore </a:t>
            </a:r>
            <a:r>
              <a:rPr lang="en-US" dirty="0">
                <a:solidFill>
                  <a:srgbClr val="99CC00"/>
                </a:solidFill>
              </a:rPr>
              <a:t>effect of these seats are not significantly different</a:t>
            </a:r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93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DBFF3-07C8-794A-A14A-0B16F115CED8}"/>
              </a:ext>
            </a:extLst>
          </p:cNvPr>
          <p:cNvSpPr txBox="1">
            <a:spLocks/>
          </p:cNvSpPr>
          <p:nvPr/>
        </p:nvSpPr>
        <p:spPr bwMode="auto">
          <a:xfrm>
            <a:off x="609600" y="2895600"/>
            <a:ext cx="8305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rather simple no? </a:t>
            </a:r>
          </a:p>
          <a:p>
            <a:endParaRPr lang="en-US" b="0" dirty="0"/>
          </a:p>
          <a:p>
            <a:r>
              <a:rPr lang="en-US" dirty="0">
                <a:solidFill>
                  <a:srgbClr val="99CC00"/>
                </a:solidFill>
              </a:rPr>
              <a:t>Kruskal Wallis and Friedman</a:t>
            </a:r>
            <a:r>
              <a:rPr lang="en-US" b="0" dirty="0"/>
              <a:t>, which are the non-parametric ANOVA equivalent, work on a very similar principles but for more groups depending if they are paired or not (within or between)</a:t>
            </a:r>
          </a:p>
        </p:txBody>
      </p:sp>
    </p:spTree>
    <p:extLst>
      <p:ext uri="{BB962C8B-B14F-4D97-AF65-F5344CB8AC3E}">
        <p14:creationId xmlns:p14="http://schemas.microsoft.com/office/powerpoint/2010/main" val="150817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B03C944-B4F8-A341-A727-4C7A45C09436}"/>
              </a:ext>
            </a:extLst>
          </p:cNvPr>
          <p:cNvGrpSpPr/>
          <p:nvPr/>
        </p:nvGrpSpPr>
        <p:grpSpPr>
          <a:xfrm>
            <a:off x="370823" y="3810000"/>
            <a:ext cx="8773177" cy="2743200"/>
            <a:chOff x="370823" y="3810000"/>
            <a:chExt cx="8773177" cy="27432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9437A8C-3616-B14E-97A5-99A01EDAD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0823" y="3810000"/>
              <a:ext cx="5189253" cy="27432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68E768-0E7E-664C-9120-3390A0E138ED}"/>
                </a:ext>
              </a:extLst>
            </p:cNvPr>
            <p:cNvSpPr/>
            <p:nvPr/>
          </p:nvSpPr>
          <p:spPr>
            <a:xfrm>
              <a:off x="5334000" y="4396770"/>
              <a:ext cx="381000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kern="0" dirty="0">
                  <a:solidFill>
                    <a:srgbClr val="404040"/>
                  </a:solidFill>
                  <a:latin typeface="Arial"/>
                  <a:cs typeface="Arial"/>
                </a:rPr>
                <a:t>… or that</a:t>
              </a:r>
            </a:p>
            <a:p>
              <a:r>
                <a:rPr lang="en-US" sz="2400" b="0" kern="0" dirty="0">
                  <a:solidFill>
                    <a:srgbClr val="404040"/>
                  </a:solidFill>
                  <a:latin typeface="Arial"/>
                  <a:cs typeface="Arial"/>
                </a:rPr>
                <a:t>(assumption </a:t>
              </a:r>
              <a:r>
                <a:rPr lang="en-US" sz="2400" kern="0" dirty="0">
                  <a:solidFill>
                    <a:srgbClr val="FF9900"/>
                  </a:solidFill>
                  <a:latin typeface="Arial"/>
                  <a:cs typeface="Arial"/>
                </a:rPr>
                <a:t>homogeneity</a:t>
              </a:r>
              <a:r>
                <a:rPr lang="en-US" sz="2400" b="0" kern="0" dirty="0">
                  <a:solidFill>
                    <a:srgbClr val="404040"/>
                  </a:solidFill>
                  <a:latin typeface="Arial"/>
                  <a:cs typeface="Arial"/>
                </a:rPr>
                <a:t> non verified)</a:t>
              </a:r>
              <a:endParaRPr 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11F0E77-C389-A442-870E-C81E113AB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65062"/>
            <a:ext cx="5041900" cy="353560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8FEB88F-8D03-C343-9923-F903816F65E1}"/>
              </a:ext>
            </a:extLst>
          </p:cNvPr>
          <p:cNvSpPr/>
          <p:nvPr/>
        </p:nvSpPr>
        <p:spPr>
          <a:xfrm>
            <a:off x="679449" y="1295400"/>
            <a:ext cx="3511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but if we have </a:t>
            </a:r>
          </a:p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distributions like this …</a:t>
            </a:r>
          </a:p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(</a:t>
            </a:r>
            <a:r>
              <a:rPr lang="en-US" sz="2400" b="0" kern="0" dirty="0">
                <a:latin typeface="Arial"/>
                <a:cs typeface="Arial"/>
              </a:rPr>
              <a:t>assumption</a:t>
            </a:r>
            <a:r>
              <a:rPr lang="en-US" sz="2400" kern="0" dirty="0">
                <a:solidFill>
                  <a:srgbClr val="FF9900"/>
                </a:solidFill>
                <a:latin typeface="Arial"/>
                <a:cs typeface="Arial"/>
              </a:rPr>
              <a:t> normality </a:t>
            </a:r>
            <a:r>
              <a:rPr lang="en-US" sz="2400" b="0" kern="0" dirty="0">
                <a:latin typeface="Arial"/>
                <a:cs typeface="Arial"/>
              </a:rPr>
              <a:t>non verified</a:t>
            </a:r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4482" y="5791200"/>
            <a:ext cx="9134622" cy="838200"/>
          </a:xfrm>
        </p:spPr>
        <p:txBody>
          <a:bodyPr/>
          <a:lstStyle/>
          <a:p>
            <a:pPr algn="r" eaLnBrk="1" hangingPunct="1"/>
            <a: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  <a:t>Kruskal Wallis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8FEADF-27BA-CA44-9517-AB7BF27B654F}"/>
              </a:ext>
            </a:extLst>
          </p:cNvPr>
          <p:cNvSpPr/>
          <p:nvPr/>
        </p:nvSpPr>
        <p:spPr>
          <a:xfrm>
            <a:off x="2209800" y="3403435"/>
            <a:ext cx="434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ANOVA between subject equivalent</a:t>
            </a:r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1DA6520A-114F-A849-8D36-D7EED0B99A86}"/>
              </a:ext>
            </a:extLst>
          </p:cNvPr>
          <p:cNvSpPr/>
          <p:nvPr/>
        </p:nvSpPr>
        <p:spPr bwMode="auto">
          <a:xfrm rot="4500000">
            <a:off x="4705493" y="4164427"/>
            <a:ext cx="1384717" cy="707832"/>
          </a:xfrm>
          <a:custGeom>
            <a:avLst/>
            <a:gdLst>
              <a:gd name="connsiteX0" fmla="*/ 0 w 736979"/>
              <a:gd name="connsiteY0" fmla="*/ 516397 h 516397"/>
              <a:gd name="connsiteX1" fmla="*/ 423081 w 736979"/>
              <a:gd name="connsiteY1" fmla="*/ 66021 h 516397"/>
              <a:gd name="connsiteX2" fmla="*/ 736979 w 736979"/>
              <a:gd name="connsiteY2" fmla="*/ 11430 h 51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979" h="516397">
                <a:moveTo>
                  <a:pt x="0" y="516397"/>
                </a:moveTo>
                <a:cubicBezTo>
                  <a:pt x="150125" y="333289"/>
                  <a:pt x="300251" y="150182"/>
                  <a:pt x="423081" y="66021"/>
                </a:cubicBezTo>
                <a:cubicBezTo>
                  <a:pt x="545911" y="-18140"/>
                  <a:pt x="641445" y="-3355"/>
                  <a:pt x="736979" y="1143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1FA2CC-701F-1649-86A7-525A228384F4}"/>
              </a:ext>
            </a:extLst>
          </p:cNvPr>
          <p:cNvSpPr/>
          <p:nvPr/>
        </p:nvSpPr>
        <p:spPr>
          <a:xfrm>
            <a:off x="-4482" y="152400"/>
            <a:ext cx="89480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Kruskal Wallis by hand</a:t>
            </a:r>
          </a:p>
          <a:p>
            <a:pPr algn="r"/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pdf in GitHub repository</a:t>
            </a:r>
          </a:p>
          <a:p>
            <a:pPr algn="r"/>
            <a:r>
              <a:rPr lang="en-US" b="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http://www.real-statistics.com/one-way-analysis-of-variance-anova/kruskal-wallis-test/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3F2F447-4C85-EC49-A665-11BC26443C5B}"/>
              </a:ext>
            </a:extLst>
          </p:cNvPr>
          <p:cNvGrpSpPr/>
          <p:nvPr/>
        </p:nvGrpSpPr>
        <p:grpSpPr>
          <a:xfrm>
            <a:off x="1008567" y="1568719"/>
            <a:ext cx="7068634" cy="1322227"/>
            <a:chOff x="838200" y="1568719"/>
            <a:chExt cx="4943179" cy="924649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8C6D42B-F1DB-7445-8EA5-3DD12D2932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-1449" r="85507" b="58440"/>
            <a:stretch/>
          </p:blipFill>
          <p:spPr>
            <a:xfrm>
              <a:off x="838200" y="1568719"/>
              <a:ext cx="838200" cy="793482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8744B5D7-EB15-BC48-ACF9-6425D0B82F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13043" t="51570" r="8882"/>
            <a:stretch/>
          </p:blipFill>
          <p:spPr>
            <a:xfrm>
              <a:off x="1676400" y="1568719"/>
              <a:ext cx="4104979" cy="924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898974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4482" y="5791200"/>
            <a:ext cx="9134622" cy="838200"/>
          </a:xfrm>
        </p:spPr>
        <p:txBody>
          <a:bodyPr/>
          <a:lstStyle/>
          <a:p>
            <a:pPr algn="r" eaLnBrk="1" hangingPunct="1"/>
            <a: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  <a:t>Friedman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57234F-7576-CF40-8F50-8BFE17EF8503}"/>
              </a:ext>
            </a:extLst>
          </p:cNvPr>
          <p:cNvSpPr/>
          <p:nvPr/>
        </p:nvSpPr>
        <p:spPr>
          <a:xfrm>
            <a:off x="2209800" y="3124200"/>
            <a:ext cx="434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ANOVA within subject (also called repeated measure ANOVA) equivalent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B9FD60A0-BF57-5B4D-9239-2B17F74C6417}"/>
              </a:ext>
            </a:extLst>
          </p:cNvPr>
          <p:cNvSpPr/>
          <p:nvPr/>
        </p:nvSpPr>
        <p:spPr bwMode="auto">
          <a:xfrm rot="4500000">
            <a:off x="4705493" y="4164427"/>
            <a:ext cx="1384717" cy="707832"/>
          </a:xfrm>
          <a:custGeom>
            <a:avLst/>
            <a:gdLst>
              <a:gd name="connsiteX0" fmla="*/ 0 w 736979"/>
              <a:gd name="connsiteY0" fmla="*/ 516397 h 516397"/>
              <a:gd name="connsiteX1" fmla="*/ 423081 w 736979"/>
              <a:gd name="connsiteY1" fmla="*/ 66021 h 516397"/>
              <a:gd name="connsiteX2" fmla="*/ 736979 w 736979"/>
              <a:gd name="connsiteY2" fmla="*/ 11430 h 51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979" h="516397">
                <a:moveTo>
                  <a:pt x="0" y="516397"/>
                </a:moveTo>
                <a:cubicBezTo>
                  <a:pt x="150125" y="333289"/>
                  <a:pt x="300251" y="150182"/>
                  <a:pt x="423081" y="66021"/>
                </a:cubicBezTo>
                <a:cubicBezTo>
                  <a:pt x="545911" y="-18140"/>
                  <a:pt x="641445" y="-3355"/>
                  <a:pt x="736979" y="1143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17852C-D73F-6648-A4DE-C02624C3BBEB}"/>
              </a:ext>
            </a:extLst>
          </p:cNvPr>
          <p:cNvSpPr/>
          <p:nvPr/>
        </p:nvSpPr>
        <p:spPr>
          <a:xfrm>
            <a:off x="1143000" y="228600"/>
            <a:ext cx="79871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Friedman by hand</a:t>
            </a:r>
          </a:p>
          <a:p>
            <a:pPr algn="r"/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pdf in GitHub repository</a:t>
            </a:r>
          </a:p>
          <a:p>
            <a:pPr algn="r"/>
            <a:r>
              <a:rPr lang="en-US" b="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http://www.real-statistics.com/anova-repeated-measures/friedman-test/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DEF6763-D1E7-2346-9EE3-2A86B2239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37812" y="1440512"/>
            <a:ext cx="6277973" cy="139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9096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26504" y="5791200"/>
            <a:ext cx="9134622" cy="838200"/>
          </a:xfrm>
        </p:spPr>
        <p:txBody>
          <a:bodyPr/>
          <a:lstStyle/>
          <a:p>
            <a:pPr algn="r" eaLnBrk="1" hangingPunct="1"/>
            <a: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  <a:t>practically</a:t>
            </a:r>
          </a:p>
        </p:txBody>
      </p:sp>
    </p:spTree>
    <p:extLst>
      <p:ext uri="{BB962C8B-B14F-4D97-AF65-F5344CB8AC3E}">
        <p14:creationId xmlns:p14="http://schemas.microsoft.com/office/powerpoint/2010/main" val="415929521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DBFF3-07C8-794A-A14A-0B16F115CED8}"/>
              </a:ext>
            </a:extLst>
          </p:cNvPr>
          <p:cNvSpPr txBox="1">
            <a:spLocks/>
          </p:cNvSpPr>
          <p:nvPr/>
        </p:nvSpPr>
        <p:spPr bwMode="auto">
          <a:xfrm>
            <a:off x="609600" y="2133600"/>
            <a:ext cx="8305800" cy="19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one dataset we know well: </a:t>
            </a:r>
            <a:r>
              <a:rPr lang="en-US" dirty="0">
                <a:solidFill>
                  <a:srgbClr val="99CC00"/>
                </a:solidFill>
              </a:rPr>
              <a:t>our experiment on reward vs. punishment</a:t>
            </a:r>
          </a:p>
          <a:p>
            <a:endParaRPr lang="en-US" b="0" dirty="0"/>
          </a:p>
          <a:p>
            <a:r>
              <a:rPr lang="en-US" b="0" dirty="0"/>
              <a:t>remember we assumed the data was normal but it was not </a:t>
            </a:r>
          </a:p>
          <a:p>
            <a:endParaRPr lang="en-US" b="0" dirty="0"/>
          </a:p>
          <a:p>
            <a:r>
              <a:rPr lang="en-US" b="0" dirty="0"/>
              <a:t>so now we will finally be able to conclude! </a:t>
            </a:r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515945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8AEF77-A6C1-EE44-8A3F-3D12FFA54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600200" cy="68580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21B071-3A35-174F-9282-EB15F1C1A702}"/>
              </a:ext>
            </a:extLst>
          </p:cNvPr>
          <p:cNvSpPr/>
          <p:nvPr/>
        </p:nvSpPr>
        <p:spPr>
          <a:xfrm>
            <a:off x="2743200" y="685800"/>
            <a:ext cx="427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here is our data (chocolate vs. baseline)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7D31699-D5D6-734B-80AC-1A4A72211482}"/>
              </a:ext>
            </a:extLst>
          </p:cNvPr>
          <p:cNvSpPr/>
          <p:nvPr/>
        </p:nvSpPr>
        <p:spPr bwMode="auto">
          <a:xfrm rot="10468905">
            <a:off x="1832783" y="1312127"/>
            <a:ext cx="1384717" cy="707832"/>
          </a:xfrm>
          <a:custGeom>
            <a:avLst/>
            <a:gdLst>
              <a:gd name="connsiteX0" fmla="*/ 0 w 736979"/>
              <a:gd name="connsiteY0" fmla="*/ 516397 h 516397"/>
              <a:gd name="connsiteX1" fmla="*/ 423081 w 736979"/>
              <a:gd name="connsiteY1" fmla="*/ 66021 h 516397"/>
              <a:gd name="connsiteX2" fmla="*/ 736979 w 736979"/>
              <a:gd name="connsiteY2" fmla="*/ 11430 h 51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979" h="516397">
                <a:moveTo>
                  <a:pt x="0" y="516397"/>
                </a:moveTo>
                <a:cubicBezTo>
                  <a:pt x="150125" y="333289"/>
                  <a:pt x="300251" y="150182"/>
                  <a:pt x="423081" y="66021"/>
                </a:cubicBezTo>
                <a:cubicBezTo>
                  <a:pt x="545911" y="-18140"/>
                  <a:pt x="641445" y="-3355"/>
                  <a:pt x="736979" y="1143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1D0610E-6664-4840-9C9D-5C60DA4F5E40}"/>
              </a:ext>
            </a:extLst>
          </p:cNvPr>
          <p:cNvGrpSpPr/>
          <p:nvPr/>
        </p:nvGrpSpPr>
        <p:grpSpPr>
          <a:xfrm rot="5400000">
            <a:off x="3753957" y="2721591"/>
            <a:ext cx="3395563" cy="3133981"/>
            <a:chOff x="2251164" y="3088615"/>
            <a:chExt cx="3395563" cy="3133981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BC37C9B-5808-144E-B57F-1623239E69DD}"/>
                </a:ext>
              </a:extLst>
            </p:cNvPr>
            <p:cNvSpPr/>
            <p:nvPr/>
          </p:nvSpPr>
          <p:spPr bwMode="auto">
            <a:xfrm>
              <a:off x="2784564" y="3094282"/>
              <a:ext cx="673412" cy="370587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2 grp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3B8746E-07BD-6742-A442-3D552D1B4826}"/>
                </a:ext>
              </a:extLst>
            </p:cNvPr>
            <p:cNvSpPr/>
            <p:nvPr/>
          </p:nvSpPr>
          <p:spPr bwMode="auto">
            <a:xfrm>
              <a:off x="4537164" y="3088615"/>
              <a:ext cx="756804" cy="376254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&gt;2 grp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4502BF0-C08B-3342-AFCB-FDE9EF619913}"/>
                </a:ext>
              </a:extLst>
            </p:cNvPr>
            <p:cNvSpPr/>
            <p:nvPr/>
          </p:nvSpPr>
          <p:spPr bwMode="auto">
            <a:xfrm rot="16200000">
              <a:off x="1991479" y="5283542"/>
              <a:ext cx="1420692" cy="457415"/>
            </a:xfrm>
            <a:prstGeom prst="roundRect">
              <a:avLst/>
            </a:prstGeom>
            <a:solidFill>
              <a:schemeClr val="bg1"/>
            </a:solidFill>
            <a:ln w="635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Mann-Whitney </a:t>
              </a:r>
              <a:r>
                <a:rPr lang="en-US" sz="1200" b="0" dirty="0" err="1">
                  <a:latin typeface="Arial" pitchFamily="-112" charset="0"/>
                  <a:ea typeface="Arial" pitchFamily="-112" charset="0"/>
                  <a:cs typeface="Arial" pitchFamily="-112" charset="0"/>
                </a:rPr>
                <a:t>Utest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0A34C0A-984B-E847-99CF-52F6D8E957DC}"/>
                </a:ext>
              </a:extLst>
            </p:cNvPr>
            <p:cNvSpPr/>
            <p:nvPr/>
          </p:nvSpPr>
          <p:spPr bwMode="auto">
            <a:xfrm rot="16200000">
              <a:off x="2801817" y="5260379"/>
              <a:ext cx="1379858" cy="463979"/>
            </a:xfrm>
            <a:prstGeom prst="roundRect">
              <a:avLst/>
            </a:prstGeom>
            <a:solidFill>
              <a:schemeClr val="bg1"/>
            </a:solidFill>
            <a:ln w="635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Wilcoxon signed rank test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1601B52-2CC8-BC4D-82A6-54557B786926}"/>
                </a:ext>
              </a:extLst>
            </p:cNvPr>
            <p:cNvSpPr/>
            <p:nvPr/>
          </p:nvSpPr>
          <p:spPr bwMode="auto">
            <a:xfrm rot="16200000">
              <a:off x="3802733" y="5231619"/>
              <a:ext cx="1343362" cy="561261"/>
            </a:xfrm>
            <a:prstGeom prst="roundRect">
              <a:avLst/>
            </a:prstGeom>
            <a:solidFill>
              <a:schemeClr val="bg1"/>
            </a:solidFill>
            <a:ln w="635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Arial" pitchFamily="-112" charset="0"/>
                  <a:cs typeface="Arial" pitchFamily="-112" charset="0"/>
                </a:rPr>
                <a:t>Krus</a:t>
              </a:r>
              <a:r>
                <a:rPr lang="en-US" sz="1200" b="0" dirty="0" err="1">
                  <a:latin typeface="Arial" pitchFamily="-112" charset="0"/>
                  <a:ea typeface="Arial" pitchFamily="-112" charset="0"/>
                  <a:cs typeface="Arial" pitchFamily="-112" charset="0"/>
                </a:rPr>
                <a:t>kall</a:t>
              </a: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-Wallis test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3A24F29-6FA7-B940-A744-FF212A4A6CF6}"/>
                </a:ext>
              </a:extLst>
            </p:cNvPr>
            <p:cNvSpPr/>
            <p:nvPr/>
          </p:nvSpPr>
          <p:spPr bwMode="auto">
            <a:xfrm>
              <a:off x="2251164" y="3654891"/>
              <a:ext cx="879795" cy="444190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Non paired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CF20AEE-E815-8444-BBE2-51CE528B7855}"/>
                </a:ext>
              </a:extLst>
            </p:cNvPr>
            <p:cNvSpPr/>
            <p:nvPr/>
          </p:nvSpPr>
          <p:spPr bwMode="auto">
            <a:xfrm>
              <a:off x="3165564" y="3661482"/>
              <a:ext cx="652363" cy="437599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paired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25FE451-A7A5-5E4B-A47C-C5AAD3590B71}"/>
                </a:ext>
              </a:extLst>
            </p:cNvPr>
            <p:cNvCxnSpPr>
              <a:cxnSpLocks/>
              <a:stCxn id="9" idx="2"/>
              <a:endCxn id="14" idx="0"/>
            </p:cNvCxnSpPr>
            <p:nvPr/>
          </p:nvCxnSpPr>
          <p:spPr bwMode="auto">
            <a:xfrm flipH="1">
              <a:off x="2691062" y="3464869"/>
              <a:ext cx="430208" cy="1900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97D1E35-4DF9-3945-B868-08DAD333AC94}"/>
                </a:ext>
              </a:extLst>
            </p:cNvPr>
            <p:cNvCxnSpPr>
              <a:cxnSpLocks/>
              <a:stCxn id="9" idx="2"/>
              <a:endCxn id="15" idx="0"/>
            </p:cNvCxnSpPr>
            <p:nvPr/>
          </p:nvCxnSpPr>
          <p:spPr bwMode="auto">
            <a:xfrm>
              <a:off x="3121270" y="3464869"/>
              <a:ext cx="370476" cy="19661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97D315D-8790-B54B-87AF-3FE69471A657}"/>
                </a:ext>
              </a:extLst>
            </p:cNvPr>
            <p:cNvCxnSpPr>
              <a:cxnSpLocks/>
              <a:stCxn id="14" idx="2"/>
              <a:endCxn id="11" idx="3"/>
            </p:cNvCxnSpPr>
            <p:nvPr/>
          </p:nvCxnSpPr>
          <p:spPr bwMode="auto">
            <a:xfrm>
              <a:off x="2691062" y="4099081"/>
              <a:ext cx="10763" cy="7028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3B0B73-0B3B-E143-92F4-2D51A0FB89ED}"/>
                </a:ext>
              </a:extLst>
            </p:cNvPr>
            <p:cNvCxnSpPr>
              <a:cxnSpLocks/>
              <a:stCxn id="15" idx="2"/>
              <a:endCxn id="12" idx="3"/>
            </p:cNvCxnSpPr>
            <p:nvPr/>
          </p:nvCxnSpPr>
          <p:spPr bwMode="auto">
            <a:xfrm>
              <a:off x="3491746" y="4099081"/>
              <a:ext cx="0" cy="70335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BBD07C2-6C2D-0A4C-B071-7B9215EE6A21}"/>
                </a:ext>
              </a:extLst>
            </p:cNvPr>
            <p:cNvSpPr/>
            <p:nvPr/>
          </p:nvSpPr>
          <p:spPr bwMode="auto">
            <a:xfrm>
              <a:off x="4035578" y="3668996"/>
              <a:ext cx="879795" cy="444190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Non paired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AFBD1F4A-BE72-CC46-9E8C-D6AB67DC507A}"/>
                </a:ext>
              </a:extLst>
            </p:cNvPr>
            <p:cNvSpPr/>
            <p:nvPr/>
          </p:nvSpPr>
          <p:spPr bwMode="auto">
            <a:xfrm>
              <a:off x="4994364" y="3675587"/>
              <a:ext cx="652363" cy="437599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paired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72B280-A725-3C49-909B-21AA6DF1B52B}"/>
                </a:ext>
              </a:extLst>
            </p:cNvPr>
            <p:cNvCxnSpPr>
              <a:cxnSpLocks/>
              <a:stCxn id="10" idx="2"/>
              <a:endCxn id="20" idx="0"/>
            </p:cNvCxnSpPr>
            <p:nvPr/>
          </p:nvCxnSpPr>
          <p:spPr bwMode="auto">
            <a:xfrm flipH="1">
              <a:off x="4475476" y="3464869"/>
              <a:ext cx="440090" cy="2041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F30E664-BB15-1D4F-9A0E-9AC7703AB407}"/>
                </a:ext>
              </a:extLst>
            </p:cNvPr>
            <p:cNvCxnSpPr>
              <a:cxnSpLocks/>
              <a:stCxn id="10" idx="2"/>
              <a:endCxn id="21" idx="0"/>
            </p:cNvCxnSpPr>
            <p:nvPr/>
          </p:nvCxnSpPr>
          <p:spPr bwMode="auto">
            <a:xfrm>
              <a:off x="4915566" y="3464869"/>
              <a:ext cx="404980" cy="21071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B0825433-E8BE-E34B-8FC7-F8E3FEF7F57E}"/>
                </a:ext>
              </a:extLst>
            </p:cNvPr>
            <p:cNvSpPr/>
            <p:nvPr/>
          </p:nvSpPr>
          <p:spPr bwMode="auto">
            <a:xfrm rot="16200000">
              <a:off x="4641910" y="5423223"/>
              <a:ext cx="1343362" cy="246960"/>
            </a:xfrm>
            <a:prstGeom prst="roundRect">
              <a:avLst/>
            </a:prstGeom>
            <a:solidFill>
              <a:schemeClr val="bg1"/>
            </a:solidFill>
            <a:ln w="635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Arial" pitchFamily="-112" charset="0"/>
                  <a:cs typeface="Arial" pitchFamily="-112" charset="0"/>
                </a:rPr>
                <a:t>Friiedman</a:t>
              </a: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Arial" pitchFamily="-112" charset="0"/>
                  <a:cs typeface="Arial" pitchFamily="-112" charset="0"/>
                </a:rPr>
                <a:t> test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31B93F7-4AC2-E74C-AC39-12B09CD52120}"/>
                </a:ext>
              </a:extLst>
            </p:cNvPr>
            <p:cNvCxnSpPr>
              <a:cxnSpLocks/>
              <a:stCxn id="20" idx="2"/>
              <a:endCxn id="13" idx="3"/>
            </p:cNvCxnSpPr>
            <p:nvPr/>
          </p:nvCxnSpPr>
          <p:spPr bwMode="auto">
            <a:xfrm flipH="1">
              <a:off x="4474415" y="4113186"/>
              <a:ext cx="1061" cy="72738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F16A726-4C96-4041-A95C-AD86D2EB35C7}"/>
                </a:ext>
              </a:extLst>
            </p:cNvPr>
            <p:cNvCxnSpPr>
              <a:cxnSpLocks/>
              <a:stCxn id="21" idx="2"/>
              <a:endCxn id="24" idx="3"/>
            </p:cNvCxnSpPr>
            <p:nvPr/>
          </p:nvCxnSpPr>
          <p:spPr bwMode="auto">
            <a:xfrm flipH="1">
              <a:off x="5313591" y="4113186"/>
              <a:ext cx="6955" cy="76183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06636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BA2CD34-E091-5A43-BB93-339D2274C158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16EA050A-1BEF-EA40-B079-A53680F854BF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AA1B20-618F-7640-A7F0-50362DFDFC49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8A05B1B-8A12-7241-81EF-445E66719F01}"/>
              </a:ext>
            </a:extLst>
          </p:cNvPr>
          <p:cNvSpPr/>
          <p:nvPr/>
        </p:nvSpPr>
        <p:spPr>
          <a:xfrm>
            <a:off x="762000" y="733215"/>
            <a:ext cx="7942847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#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wilcox.test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 do both paired (Mann 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whitney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 test) and unpaired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dat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read.csv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("HCI2018results.csv", header = TRUE)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000" b="0" dirty="0" err="1">
                <a:latin typeface="Courier" pitchFamily="2" charset="0"/>
                <a:cs typeface="Arial" pitchFamily="-112" charset="0"/>
              </a:rPr>
              <a:t>wilcox.test</a:t>
            </a:r>
            <a:r>
              <a:rPr lang="en-GB" sz="2000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sz="2000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GB" sz="2000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GB" sz="2000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GB" sz="2000" b="0" dirty="0">
                <a:latin typeface="Courier" pitchFamily="2" charset="0"/>
                <a:cs typeface="Arial" pitchFamily="-112" charset="0"/>
              </a:rPr>
              <a:t> == "A"], </a:t>
            </a:r>
            <a:r>
              <a:rPr lang="en-GB" sz="2000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GB" sz="2000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GB" sz="2000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GB" sz="2000" b="0" dirty="0">
                <a:latin typeface="Courier" pitchFamily="2" charset="0"/>
                <a:cs typeface="Arial" pitchFamily="-112" charset="0"/>
              </a:rPr>
              <a:t> =="B"],paired=FALSE)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  <a:cs typeface="Arial" pitchFamily="-112" charset="0"/>
            </a:endParaRPr>
          </a:p>
          <a:p>
            <a:r>
              <a:rPr lang="en-GB" sz="2000" b="0" dirty="0">
                <a:solidFill>
                  <a:srgbClr val="99CC00"/>
                </a:solidFill>
                <a:latin typeface="Courier" pitchFamily="2" charset="0"/>
              </a:rPr>
              <a:t>Wilcoxon rank sum test with continuity correction</a:t>
            </a:r>
          </a:p>
          <a:p>
            <a:br>
              <a:rPr lang="en-GB" sz="2000" b="0" dirty="0">
                <a:solidFill>
                  <a:srgbClr val="99CC00"/>
                </a:solidFill>
                <a:latin typeface="Courier" pitchFamily="2" charset="0"/>
              </a:rPr>
            </a:br>
            <a:endParaRPr lang="en-GB" sz="2000" b="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GB" sz="2000" dirty="0">
                <a:solidFill>
                  <a:srgbClr val="99CC00"/>
                </a:solidFill>
                <a:latin typeface="Courier" pitchFamily="2" charset="0"/>
              </a:rPr>
              <a:t>W = 1290, p-value = 0.6408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941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1B2FB2-6869-9F42-B785-8F3F6BA1B4BE}"/>
              </a:ext>
            </a:extLst>
          </p:cNvPr>
          <p:cNvSpPr txBox="1">
            <a:spLocks/>
          </p:cNvSpPr>
          <p:nvPr/>
        </p:nvSpPr>
        <p:spPr bwMode="auto">
          <a:xfrm>
            <a:off x="609600" y="2133600"/>
            <a:ext cx="8305800" cy="19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now let’s add the hypothetical group (punishment)</a:t>
            </a:r>
          </a:p>
          <a:p>
            <a:endParaRPr lang="en-US" b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6B6BAF-F4BE-264A-B955-38083058A41B}"/>
              </a:ext>
            </a:extLst>
          </p:cNvPr>
          <p:cNvGrpSpPr/>
          <p:nvPr/>
        </p:nvGrpSpPr>
        <p:grpSpPr>
          <a:xfrm rot="5400000">
            <a:off x="3753957" y="2721591"/>
            <a:ext cx="3395563" cy="3133981"/>
            <a:chOff x="2251164" y="3088615"/>
            <a:chExt cx="3395563" cy="3133981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9DFD153-FA11-D54D-9054-DD0569FBB9FD}"/>
                </a:ext>
              </a:extLst>
            </p:cNvPr>
            <p:cNvSpPr/>
            <p:nvPr/>
          </p:nvSpPr>
          <p:spPr bwMode="auto">
            <a:xfrm>
              <a:off x="2784564" y="3094282"/>
              <a:ext cx="673412" cy="370587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2 grp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80D9738-9629-B14B-A76A-71866E1BF69F}"/>
                </a:ext>
              </a:extLst>
            </p:cNvPr>
            <p:cNvSpPr/>
            <p:nvPr/>
          </p:nvSpPr>
          <p:spPr bwMode="auto">
            <a:xfrm>
              <a:off x="4537164" y="3088615"/>
              <a:ext cx="756804" cy="376254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&gt;2 grp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A03BE11-15AC-B546-BCD8-B1DE656A1AC8}"/>
                </a:ext>
              </a:extLst>
            </p:cNvPr>
            <p:cNvSpPr/>
            <p:nvPr/>
          </p:nvSpPr>
          <p:spPr bwMode="auto">
            <a:xfrm rot="16200000">
              <a:off x="1991479" y="5283542"/>
              <a:ext cx="1420692" cy="457415"/>
            </a:xfrm>
            <a:prstGeom prst="roundRect">
              <a:avLst/>
            </a:prstGeom>
            <a:solidFill>
              <a:schemeClr val="bg1"/>
            </a:solidFill>
            <a:ln w="635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Mann-Whitney </a:t>
              </a:r>
              <a:r>
                <a:rPr lang="en-US" sz="1200" b="0" dirty="0" err="1">
                  <a:latin typeface="Arial" pitchFamily="-112" charset="0"/>
                  <a:ea typeface="Arial" pitchFamily="-112" charset="0"/>
                  <a:cs typeface="Arial" pitchFamily="-112" charset="0"/>
                </a:rPr>
                <a:t>Utest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0FE4AD0-D941-0942-A7DB-EA9D39D95013}"/>
                </a:ext>
              </a:extLst>
            </p:cNvPr>
            <p:cNvSpPr/>
            <p:nvPr/>
          </p:nvSpPr>
          <p:spPr bwMode="auto">
            <a:xfrm rot="16200000">
              <a:off x="2801817" y="5260379"/>
              <a:ext cx="1379858" cy="463979"/>
            </a:xfrm>
            <a:prstGeom prst="roundRect">
              <a:avLst/>
            </a:prstGeom>
            <a:solidFill>
              <a:schemeClr val="bg1"/>
            </a:solidFill>
            <a:ln w="635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Wilcoxon signed rank test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4A9C945-0ADF-9245-BD5D-E8CE98CC90BD}"/>
                </a:ext>
              </a:extLst>
            </p:cNvPr>
            <p:cNvSpPr/>
            <p:nvPr/>
          </p:nvSpPr>
          <p:spPr bwMode="auto">
            <a:xfrm rot="16200000">
              <a:off x="3802733" y="5231619"/>
              <a:ext cx="1343362" cy="561261"/>
            </a:xfrm>
            <a:prstGeom prst="roundRect">
              <a:avLst/>
            </a:prstGeom>
            <a:solidFill>
              <a:schemeClr val="bg1"/>
            </a:solidFill>
            <a:ln w="635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Arial" pitchFamily="-112" charset="0"/>
                  <a:cs typeface="Arial" pitchFamily="-112" charset="0"/>
                </a:rPr>
                <a:t>Krus</a:t>
              </a:r>
              <a:r>
                <a:rPr lang="en-US" sz="1200" b="0" dirty="0" err="1">
                  <a:latin typeface="Arial" pitchFamily="-112" charset="0"/>
                  <a:ea typeface="Arial" pitchFamily="-112" charset="0"/>
                  <a:cs typeface="Arial" pitchFamily="-112" charset="0"/>
                </a:rPr>
                <a:t>kall</a:t>
              </a: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-Wallis test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3B218A0-8E75-8245-B96D-74D9B9F1A6E6}"/>
                </a:ext>
              </a:extLst>
            </p:cNvPr>
            <p:cNvSpPr/>
            <p:nvPr/>
          </p:nvSpPr>
          <p:spPr bwMode="auto">
            <a:xfrm>
              <a:off x="2251164" y="3654891"/>
              <a:ext cx="879795" cy="444190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Non paired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E0F2D13-3705-3B4F-ABE6-9EFC1B187255}"/>
                </a:ext>
              </a:extLst>
            </p:cNvPr>
            <p:cNvSpPr/>
            <p:nvPr/>
          </p:nvSpPr>
          <p:spPr bwMode="auto">
            <a:xfrm>
              <a:off x="3165564" y="3661482"/>
              <a:ext cx="652363" cy="437599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paired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BE10CB0-099F-D449-A1F8-5925A2ED85E9}"/>
                </a:ext>
              </a:extLst>
            </p:cNvPr>
            <p:cNvCxnSpPr>
              <a:cxnSpLocks/>
              <a:stCxn id="6" idx="2"/>
              <a:endCxn id="11" idx="0"/>
            </p:cNvCxnSpPr>
            <p:nvPr/>
          </p:nvCxnSpPr>
          <p:spPr bwMode="auto">
            <a:xfrm flipH="1">
              <a:off x="2691062" y="3464869"/>
              <a:ext cx="430208" cy="1900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152AEE8-36EE-2A44-881F-89CF342E00F8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 bwMode="auto">
            <a:xfrm>
              <a:off x="3121270" y="3464869"/>
              <a:ext cx="370476" cy="19661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F66420A-C422-BE49-B753-47E52521B4BB}"/>
                </a:ext>
              </a:extLst>
            </p:cNvPr>
            <p:cNvCxnSpPr>
              <a:cxnSpLocks/>
              <a:stCxn id="11" idx="2"/>
              <a:endCxn id="8" idx="3"/>
            </p:cNvCxnSpPr>
            <p:nvPr/>
          </p:nvCxnSpPr>
          <p:spPr bwMode="auto">
            <a:xfrm>
              <a:off x="2691062" y="4099081"/>
              <a:ext cx="10763" cy="7028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0970E1C-D502-4F43-9B55-CCD72333961A}"/>
                </a:ext>
              </a:extLst>
            </p:cNvPr>
            <p:cNvCxnSpPr>
              <a:cxnSpLocks/>
              <a:stCxn id="12" idx="2"/>
              <a:endCxn id="9" idx="3"/>
            </p:cNvCxnSpPr>
            <p:nvPr/>
          </p:nvCxnSpPr>
          <p:spPr bwMode="auto">
            <a:xfrm>
              <a:off x="3491746" y="4099081"/>
              <a:ext cx="0" cy="70335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2548085-EE66-D348-8AEA-7EBAB8DE54E2}"/>
                </a:ext>
              </a:extLst>
            </p:cNvPr>
            <p:cNvSpPr/>
            <p:nvPr/>
          </p:nvSpPr>
          <p:spPr bwMode="auto">
            <a:xfrm>
              <a:off x="4035578" y="3668996"/>
              <a:ext cx="879795" cy="444190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Non paired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D2302AC4-CDA2-8743-97AF-8D25EC1C9A70}"/>
                </a:ext>
              </a:extLst>
            </p:cNvPr>
            <p:cNvSpPr/>
            <p:nvPr/>
          </p:nvSpPr>
          <p:spPr bwMode="auto">
            <a:xfrm>
              <a:off x="4994364" y="3675587"/>
              <a:ext cx="652363" cy="437599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paired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36C1FF-BBD1-F144-BCAD-236D04DB65CC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 bwMode="auto">
            <a:xfrm flipH="1">
              <a:off x="4475476" y="3464869"/>
              <a:ext cx="440090" cy="2041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3C42DF6-C322-D145-B0FB-80504D2B623C}"/>
                </a:ext>
              </a:extLst>
            </p:cNvPr>
            <p:cNvCxnSpPr>
              <a:cxnSpLocks/>
              <a:stCxn id="7" idx="2"/>
              <a:endCxn id="18" idx="0"/>
            </p:cNvCxnSpPr>
            <p:nvPr/>
          </p:nvCxnSpPr>
          <p:spPr bwMode="auto">
            <a:xfrm>
              <a:off x="4915566" y="3464869"/>
              <a:ext cx="404980" cy="21071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A8F1C7D2-7BC2-8F4B-9761-3993698B86CB}"/>
                </a:ext>
              </a:extLst>
            </p:cNvPr>
            <p:cNvSpPr/>
            <p:nvPr/>
          </p:nvSpPr>
          <p:spPr bwMode="auto">
            <a:xfrm rot="16200000">
              <a:off x="4641910" y="5423223"/>
              <a:ext cx="1343362" cy="246960"/>
            </a:xfrm>
            <a:prstGeom prst="roundRect">
              <a:avLst/>
            </a:prstGeom>
            <a:solidFill>
              <a:schemeClr val="bg1"/>
            </a:solidFill>
            <a:ln w="635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Arial" pitchFamily="-112" charset="0"/>
                  <a:cs typeface="Arial" pitchFamily="-112" charset="0"/>
                </a:rPr>
                <a:t>Friiedman</a:t>
              </a: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Arial" pitchFamily="-112" charset="0"/>
                  <a:cs typeface="Arial" pitchFamily="-112" charset="0"/>
                </a:rPr>
                <a:t> test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A180008-EA6D-8C41-90DC-66A4919C7C46}"/>
                </a:ext>
              </a:extLst>
            </p:cNvPr>
            <p:cNvCxnSpPr>
              <a:cxnSpLocks/>
              <a:stCxn id="17" idx="2"/>
              <a:endCxn id="10" idx="3"/>
            </p:cNvCxnSpPr>
            <p:nvPr/>
          </p:nvCxnSpPr>
          <p:spPr bwMode="auto">
            <a:xfrm flipH="1">
              <a:off x="4474415" y="4113186"/>
              <a:ext cx="1061" cy="72738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9D351D8-617C-BC4F-A606-3A1CE5EECE89}"/>
                </a:ext>
              </a:extLst>
            </p:cNvPr>
            <p:cNvCxnSpPr>
              <a:cxnSpLocks/>
              <a:stCxn id="18" idx="2"/>
              <a:endCxn id="21" idx="3"/>
            </p:cNvCxnSpPr>
            <p:nvPr/>
          </p:nvCxnSpPr>
          <p:spPr bwMode="auto">
            <a:xfrm flipH="1">
              <a:off x="5313591" y="4113186"/>
              <a:ext cx="6955" cy="76183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09042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BA2CD34-E091-5A43-BB93-339D2274C158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16EA050A-1BEF-EA40-B079-A53680F854BF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AA1B20-618F-7640-A7F0-50362DFDFC49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8A05B1B-8A12-7241-81EF-445E66719F01}"/>
              </a:ext>
            </a:extLst>
          </p:cNvPr>
          <p:cNvSpPr/>
          <p:nvPr/>
        </p:nvSpPr>
        <p:spPr>
          <a:xfrm>
            <a:off x="762000" y="733215"/>
            <a:ext cx="7942847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dat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read.csv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("HCI2018results.csv", header = TRUE)</a:t>
            </a:r>
          </a:p>
          <a:p>
            <a:r>
              <a:rPr lang="en-GB" sz="2000" b="0" dirty="0" err="1">
                <a:latin typeface="Courier" pitchFamily="2" charset="0"/>
                <a:cs typeface="Arial" pitchFamily="-112" charset="0"/>
              </a:rPr>
              <a:t>kruskal.test</a:t>
            </a:r>
            <a:r>
              <a:rPr lang="en-GB" sz="2000" b="0" dirty="0">
                <a:latin typeface="Courier" pitchFamily="2" charset="0"/>
                <a:cs typeface="Arial" pitchFamily="-112" charset="0"/>
              </a:rPr>
              <a:t>(score ~ group, data = </a:t>
            </a:r>
            <a:r>
              <a:rPr lang="en-GB" sz="2000" b="0" dirty="0" err="1">
                <a:latin typeface="Courier" pitchFamily="2" charset="0"/>
                <a:cs typeface="Arial" pitchFamily="-112" charset="0"/>
              </a:rPr>
              <a:t>dat</a:t>
            </a:r>
            <a:r>
              <a:rPr lang="en-GB" sz="2000" b="0" dirty="0">
                <a:latin typeface="Courier" pitchFamily="2" charset="0"/>
                <a:cs typeface="Arial" pitchFamily="-112" charset="0"/>
              </a:rPr>
              <a:t>)</a:t>
            </a:r>
          </a:p>
          <a:p>
            <a:endParaRPr lang="en-GB" sz="2000" b="0" dirty="0">
              <a:latin typeface="Courier" pitchFamily="2" charset="0"/>
              <a:cs typeface="Arial" pitchFamily="-11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  <a:cs typeface="Arial" pitchFamily="-112" charset="0"/>
            </a:endParaRPr>
          </a:p>
          <a:p>
            <a:r>
              <a:rPr lang="en-GB" sz="2000" b="0" dirty="0">
                <a:solidFill>
                  <a:srgbClr val="99CC00"/>
                </a:solidFill>
                <a:latin typeface="Courier" pitchFamily="2" charset="0"/>
              </a:rPr>
              <a:t>data:  score by group</a:t>
            </a:r>
          </a:p>
          <a:p>
            <a:r>
              <a:rPr lang="en-GB" sz="2000" b="0" dirty="0">
                <a:solidFill>
                  <a:srgbClr val="99CC00"/>
                </a:solidFill>
                <a:latin typeface="Courier" pitchFamily="2" charset="0"/>
              </a:rPr>
              <a:t>Kruskal-Wallis chi-squared = 44.77, </a:t>
            </a:r>
          </a:p>
          <a:p>
            <a:r>
              <a:rPr lang="en-GB" sz="2000" b="0" dirty="0" err="1">
                <a:solidFill>
                  <a:srgbClr val="99CC00"/>
                </a:solidFill>
                <a:latin typeface="Courier" pitchFamily="2" charset="0"/>
              </a:rPr>
              <a:t>df</a:t>
            </a:r>
            <a:r>
              <a:rPr lang="en-GB" sz="2000" b="0" dirty="0">
                <a:solidFill>
                  <a:srgbClr val="99CC00"/>
                </a:solidFill>
                <a:latin typeface="Courier" pitchFamily="2" charset="0"/>
              </a:rPr>
              <a:t> = 2, p-value = 1.898e-10</a:t>
            </a:r>
          </a:p>
          <a:p>
            <a:endParaRPr lang="en-GB" sz="2000" b="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GB" sz="2000" b="0" dirty="0" err="1">
                <a:latin typeface="Courier" pitchFamily="2" charset="0"/>
              </a:rPr>
              <a:t>pairwise.wilcox.test</a:t>
            </a:r>
            <a:r>
              <a:rPr lang="en-GB" sz="2000" b="0" dirty="0">
                <a:latin typeface="Courier" pitchFamily="2" charset="0"/>
              </a:rPr>
              <a:t>(</a:t>
            </a:r>
            <a:r>
              <a:rPr lang="en-GB" sz="2000" b="0" dirty="0" err="1">
                <a:latin typeface="Courier" pitchFamily="2" charset="0"/>
              </a:rPr>
              <a:t>dat$score</a:t>
            </a:r>
            <a:r>
              <a:rPr lang="en-GB" sz="2000" b="0" dirty="0">
                <a:latin typeface="Courier" pitchFamily="2" charset="0"/>
              </a:rPr>
              <a:t>, </a:t>
            </a:r>
            <a:r>
              <a:rPr lang="en-GB" sz="2000" b="0" dirty="0" err="1">
                <a:latin typeface="Courier" pitchFamily="2" charset="0"/>
              </a:rPr>
              <a:t>dat$group</a:t>
            </a:r>
            <a:r>
              <a:rPr lang="en-GB" sz="2000" b="0" dirty="0">
                <a:latin typeface="Courier" pitchFamily="2" charset="0"/>
              </a:rPr>
              <a:t>, </a:t>
            </a:r>
            <a:r>
              <a:rPr lang="en-GB" sz="2000" b="0" dirty="0" err="1">
                <a:latin typeface="Courier" pitchFamily="2" charset="0"/>
              </a:rPr>
              <a:t>p.adjust.method</a:t>
            </a:r>
            <a:r>
              <a:rPr lang="en-GB" sz="2000" b="0" dirty="0">
                <a:latin typeface="Courier" pitchFamily="2" charset="0"/>
              </a:rPr>
              <a:t> = "</a:t>
            </a:r>
            <a:r>
              <a:rPr lang="en-GB" sz="2000" b="0" dirty="0" err="1">
                <a:latin typeface="Courier" pitchFamily="2" charset="0"/>
              </a:rPr>
              <a:t>bonferroni</a:t>
            </a:r>
            <a:r>
              <a:rPr lang="en-GB" sz="2000" b="0" dirty="0">
                <a:latin typeface="Courier" pitchFamily="2" charset="0"/>
              </a:rPr>
              <a:t>")</a:t>
            </a:r>
          </a:p>
          <a:p>
            <a:br>
              <a:rPr lang="en-GB" sz="2000" b="0" dirty="0">
                <a:solidFill>
                  <a:srgbClr val="99CC00"/>
                </a:solidFill>
                <a:latin typeface="Courier" pitchFamily="2" charset="0"/>
              </a:rPr>
            </a:br>
            <a:endParaRPr lang="en-GB" sz="2000" b="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GB" sz="2000" b="0" dirty="0">
                <a:solidFill>
                  <a:srgbClr val="99CC00"/>
                </a:solidFill>
                <a:latin typeface="Courier" pitchFamily="2" charset="0"/>
              </a:rPr>
              <a:t>  A       B      </a:t>
            </a:r>
          </a:p>
          <a:p>
            <a:r>
              <a:rPr lang="en-GB" sz="2000" b="0" dirty="0">
                <a:solidFill>
                  <a:srgbClr val="99CC00"/>
                </a:solidFill>
                <a:latin typeface="Courier" pitchFamily="2" charset="0"/>
              </a:rPr>
              <a:t>B 1       -      </a:t>
            </a:r>
          </a:p>
          <a:p>
            <a:r>
              <a:rPr lang="en-GB" sz="2000" b="0" dirty="0">
                <a:solidFill>
                  <a:srgbClr val="99CC00"/>
                </a:solidFill>
                <a:latin typeface="Courier" pitchFamily="2" charset="0"/>
              </a:rPr>
              <a:t>C 1.6e-09 2.6e-09</a:t>
            </a:r>
          </a:p>
          <a:p>
            <a:endParaRPr lang="en-GB" sz="2000" b="0" dirty="0">
              <a:solidFill>
                <a:srgbClr val="99CC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904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DBFF3-07C8-794A-A14A-0B16F115CED8}"/>
              </a:ext>
            </a:extLst>
          </p:cNvPr>
          <p:cNvSpPr txBox="1">
            <a:spLocks/>
          </p:cNvSpPr>
          <p:nvPr/>
        </p:nvSpPr>
        <p:spPr bwMode="auto">
          <a:xfrm>
            <a:off x="609600" y="1905000"/>
            <a:ext cx="8305800" cy="19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here turns out we get the same tendencies than with parametric tests, i.e. there is no evidences of significant effect of chocolate reward on memorization</a:t>
            </a:r>
          </a:p>
          <a:p>
            <a:endParaRPr lang="en-US" b="0" dirty="0"/>
          </a:p>
          <a:p>
            <a:r>
              <a:rPr lang="en-US" b="0" dirty="0"/>
              <a:t>but there is an effect of punishment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93220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1B2FB2-6869-9F42-B785-8F3F6BA1B4BE}"/>
              </a:ext>
            </a:extLst>
          </p:cNvPr>
          <p:cNvSpPr txBox="1">
            <a:spLocks/>
          </p:cNvSpPr>
          <p:nvPr/>
        </p:nvSpPr>
        <p:spPr bwMode="auto">
          <a:xfrm>
            <a:off x="609600" y="2133600"/>
            <a:ext cx="8305800" cy="19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just so you know how to do it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6B6BAF-F4BE-264A-B955-38083058A41B}"/>
              </a:ext>
            </a:extLst>
          </p:cNvPr>
          <p:cNvGrpSpPr/>
          <p:nvPr/>
        </p:nvGrpSpPr>
        <p:grpSpPr>
          <a:xfrm rot="5400000">
            <a:off x="3753957" y="2721591"/>
            <a:ext cx="3395563" cy="3133981"/>
            <a:chOff x="2251164" y="3088615"/>
            <a:chExt cx="3395563" cy="3133981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9DFD153-FA11-D54D-9054-DD0569FBB9FD}"/>
                </a:ext>
              </a:extLst>
            </p:cNvPr>
            <p:cNvSpPr/>
            <p:nvPr/>
          </p:nvSpPr>
          <p:spPr bwMode="auto">
            <a:xfrm>
              <a:off x="2784564" y="3094282"/>
              <a:ext cx="673412" cy="370587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2 grp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80D9738-9629-B14B-A76A-71866E1BF69F}"/>
                </a:ext>
              </a:extLst>
            </p:cNvPr>
            <p:cNvSpPr/>
            <p:nvPr/>
          </p:nvSpPr>
          <p:spPr bwMode="auto">
            <a:xfrm>
              <a:off x="4537164" y="3088615"/>
              <a:ext cx="756804" cy="376254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&gt;2 grp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A03BE11-15AC-B546-BCD8-B1DE656A1AC8}"/>
                </a:ext>
              </a:extLst>
            </p:cNvPr>
            <p:cNvSpPr/>
            <p:nvPr/>
          </p:nvSpPr>
          <p:spPr bwMode="auto">
            <a:xfrm rot="16200000">
              <a:off x="1991479" y="5283542"/>
              <a:ext cx="1420692" cy="457415"/>
            </a:xfrm>
            <a:prstGeom prst="roundRect">
              <a:avLst/>
            </a:prstGeom>
            <a:solidFill>
              <a:schemeClr val="bg1"/>
            </a:solidFill>
            <a:ln w="635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Mann-Whitney </a:t>
              </a:r>
              <a:r>
                <a:rPr lang="en-US" sz="1200" b="0" dirty="0" err="1">
                  <a:latin typeface="Arial" pitchFamily="-112" charset="0"/>
                  <a:ea typeface="Arial" pitchFamily="-112" charset="0"/>
                  <a:cs typeface="Arial" pitchFamily="-112" charset="0"/>
                </a:rPr>
                <a:t>Utest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0FE4AD0-D941-0942-A7DB-EA9D39D95013}"/>
                </a:ext>
              </a:extLst>
            </p:cNvPr>
            <p:cNvSpPr/>
            <p:nvPr/>
          </p:nvSpPr>
          <p:spPr bwMode="auto">
            <a:xfrm rot="16200000">
              <a:off x="2801817" y="5260379"/>
              <a:ext cx="1379858" cy="463979"/>
            </a:xfrm>
            <a:prstGeom prst="roundRect">
              <a:avLst/>
            </a:prstGeom>
            <a:solidFill>
              <a:schemeClr val="bg1"/>
            </a:solidFill>
            <a:ln w="635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Wilcoxon signed rank test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4A9C945-0ADF-9245-BD5D-E8CE98CC90BD}"/>
                </a:ext>
              </a:extLst>
            </p:cNvPr>
            <p:cNvSpPr/>
            <p:nvPr/>
          </p:nvSpPr>
          <p:spPr bwMode="auto">
            <a:xfrm rot="16200000">
              <a:off x="3802733" y="5231619"/>
              <a:ext cx="1343362" cy="561261"/>
            </a:xfrm>
            <a:prstGeom prst="roundRect">
              <a:avLst/>
            </a:prstGeom>
            <a:solidFill>
              <a:schemeClr val="bg1"/>
            </a:solidFill>
            <a:ln w="635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Arial" pitchFamily="-112" charset="0"/>
                  <a:cs typeface="Arial" pitchFamily="-112" charset="0"/>
                </a:rPr>
                <a:t>Krus</a:t>
              </a:r>
              <a:r>
                <a:rPr lang="en-US" sz="1200" b="0" dirty="0" err="1">
                  <a:latin typeface="Arial" pitchFamily="-112" charset="0"/>
                  <a:ea typeface="Arial" pitchFamily="-112" charset="0"/>
                  <a:cs typeface="Arial" pitchFamily="-112" charset="0"/>
                </a:rPr>
                <a:t>kall</a:t>
              </a: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-Wallis test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3B218A0-8E75-8245-B96D-74D9B9F1A6E6}"/>
                </a:ext>
              </a:extLst>
            </p:cNvPr>
            <p:cNvSpPr/>
            <p:nvPr/>
          </p:nvSpPr>
          <p:spPr bwMode="auto">
            <a:xfrm>
              <a:off x="2251164" y="3654891"/>
              <a:ext cx="879795" cy="444190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Non paired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E0F2D13-3705-3B4F-ABE6-9EFC1B187255}"/>
                </a:ext>
              </a:extLst>
            </p:cNvPr>
            <p:cNvSpPr/>
            <p:nvPr/>
          </p:nvSpPr>
          <p:spPr bwMode="auto">
            <a:xfrm>
              <a:off x="3165564" y="3661482"/>
              <a:ext cx="652363" cy="437599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paired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BE10CB0-099F-D449-A1F8-5925A2ED85E9}"/>
                </a:ext>
              </a:extLst>
            </p:cNvPr>
            <p:cNvCxnSpPr>
              <a:cxnSpLocks/>
              <a:stCxn id="6" idx="2"/>
              <a:endCxn id="11" idx="0"/>
            </p:cNvCxnSpPr>
            <p:nvPr/>
          </p:nvCxnSpPr>
          <p:spPr bwMode="auto">
            <a:xfrm flipH="1">
              <a:off x="2691062" y="3464869"/>
              <a:ext cx="430208" cy="1900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152AEE8-36EE-2A44-881F-89CF342E00F8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 bwMode="auto">
            <a:xfrm>
              <a:off x="3121270" y="3464869"/>
              <a:ext cx="370476" cy="19661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F66420A-C422-BE49-B753-47E52521B4BB}"/>
                </a:ext>
              </a:extLst>
            </p:cNvPr>
            <p:cNvCxnSpPr>
              <a:cxnSpLocks/>
              <a:stCxn id="11" idx="2"/>
              <a:endCxn id="8" idx="3"/>
            </p:cNvCxnSpPr>
            <p:nvPr/>
          </p:nvCxnSpPr>
          <p:spPr bwMode="auto">
            <a:xfrm>
              <a:off x="2691062" y="4099081"/>
              <a:ext cx="10763" cy="7028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0970E1C-D502-4F43-9B55-CCD72333961A}"/>
                </a:ext>
              </a:extLst>
            </p:cNvPr>
            <p:cNvCxnSpPr>
              <a:cxnSpLocks/>
              <a:stCxn id="12" idx="2"/>
              <a:endCxn id="9" idx="3"/>
            </p:cNvCxnSpPr>
            <p:nvPr/>
          </p:nvCxnSpPr>
          <p:spPr bwMode="auto">
            <a:xfrm>
              <a:off x="3491746" y="4099081"/>
              <a:ext cx="0" cy="70335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2548085-EE66-D348-8AEA-7EBAB8DE54E2}"/>
                </a:ext>
              </a:extLst>
            </p:cNvPr>
            <p:cNvSpPr/>
            <p:nvPr/>
          </p:nvSpPr>
          <p:spPr bwMode="auto">
            <a:xfrm>
              <a:off x="4035578" y="3668996"/>
              <a:ext cx="879795" cy="444190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Non paired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D2302AC4-CDA2-8743-97AF-8D25EC1C9A70}"/>
                </a:ext>
              </a:extLst>
            </p:cNvPr>
            <p:cNvSpPr/>
            <p:nvPr/>
          </p:nvSpPr>
          <p:spPr bwMode="auto">
            <a:xfrm>
              <a:off x="4994364" y="3675587"/>
              <a:ext cx="652363" cy="437599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paired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36C1FF-BBD1-F144-BCAD-236D04DB65CC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 bwMode="auto">
            <a:xfrm flipH="1">
              <a:off x="4475476" y="3464869"/>
              <a:ext cx="440090" cy="2041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3C42DF6-C322-D145-B0FB-80504D2B623C}"/>
                </a:ext>
              </a:extLst>
            </p:cNvPr>
            <p:cNvCxnSpPr>
              <a:cxnSpLocks/>
              <a:stCxn id="7" idx="2"/>
              <a:endCxn id="18" idx="0"/>
            </p:cNvCxnSpPr>
            <p:nvPr/>
          </p:nvCxnSpPr>
          <p:spPr bwMode="auto">
            <a:xfrm>
              <a:off x="4915566" y="3464869"/>
              <a:ext cx="404980" cy="21071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A8F1C7D2-7BC2-8F4B-9761-3993698B86CB}"/>
                </a:ext>
              </a:extLst>
            </p:cNvPr>
            <p:cNvSpPr/>
            <p:nvPr/>
          </p:nvSpPr>
          <p:spPr bwMode="auto">
            <a:xfrm rot="16200000">
              <a:off x="4641910" y="5423223"/>
              <a:ext cx="1343362" cy="246960"/>
            </a:xfrm>
            <a:prstGeom prst="roundRect">
              <a:avLst/>
            </a:prstGeom>
            <a:solidFill>
              <a:schemeClr val="bg1"/>
            </a:solidFill>
            <a:ln w="635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Arial" pitchFamily="-112" charset="0"/>
                  <a:cs typeface="Arial" pitchFamily="-112" charset="0"/>
                </a:rPr>
                <a:t>Friiedman</a:t>
              </a: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Arial" pitchFamily="-112" charset="0"/>
                  <a:cs typeface="Arial" pitchFamily="-112" charset="0"/>
                </a:rPr>
                <a:t> test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A180008-EA6D-8C41-90DC-66A4919C7C46}"/>
                </a:ext>
              </a:extLst>
            </p:cNvPr>
            <p:cNvCxnSpPr>
              <a:cxnSpLocks/>
              <a:stCxn id="17" idx="2"/>
              <a:endCxn id="10" idx="3"/>
            </p:cNvCxnSpPr>
            <p:nvPr/>
          </p:nvCxnSpPr>
          <p:spPr bwMode="auto">
            <a:xfrm flipH="1">
              <a:off x="4474415" y="4113186"/>
              <a:ext cx="1061" cy="72738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9D351D8-617C-BC4F-A606-3A1CE5EECE89}"/>
                </a:ext>
              </a:extLst>
            </p:cNvPr>
            <p:cNvCxnSpPr>
              <a:cxnSpLocks/>
              <a:stCxn id="18" idx="2"/>
              <a:endCxn id="21" idx="3"/>
            </p:cNvCxnSpPr>
            <p:nvPr/>
          </p:nvCxnSpPr>
          <p:spPr bwMode="auto">
            <a:xfrm flipH="1">
              <a:off x="5313591" y="4113186"/>
              <a:ext cx="6955" cy="76183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3914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ampires-kis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9" t="1742" r="12580" b="1535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0" y="5410200"/>
            <a:ext cx="9144000" cy="615553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400" b="0" dirty="0">
                <a:solidFill>
                  <a:schemeClr val="bg1"/>
                </a:solidFill>
              </a:rPr>
              <a:t>we cannot use </a:t>
            </a:r>
            <a:r>
              <a:rPr lang="en-US" sz="3400" dirty="0" err="1">
                <a:solidFill>
                  <a:srgbClr val="99CC00"/>
                </a:solidFill>
              </a:rPr>
              <a:t>Ttest</a:t>
            </a:r>
            <a:r>
              <a:rPr lang="en-US" sz="3400" dirty="0">
                <a:solidFill>
                  <a:srgbClr val="99CC00"/>
                </a:solidFill>
              </a:rPr>
              <a:t> and </a:t>
            </a:r>
            <a:r>
              <a:rPr lang="en-US" sz="3400" dirty="0" err="1">
                <a:solidFill>
                  <a:srgbClr val="99CC00"/>
                </a:solidFill>
              </a:rPr>
              <a:t>Anova</a:t>
            </a:r>
            <a:endParaRPr lang="en-US" sz="34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045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BA2CD34-E091-5A43-BB93-339D2274C158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16EA050A-1BEF-EA40-B079-A53680F854BF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AA1B20-618F-7640-A7F0-50362DFDFC49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8A05B1B-8A12-7241-81EF-445E66719F01}"/>
              </a:ext>
            </a:extLst>
          </p:cNvPr>
          <p:cNvSpPr/>
          <p:nvPr/>
        </p:nvSpPr>
        <p:spPr>
          <a:xfrm>
            <a:off x="762000" y="733215"/>
            <a:ext cx="7942847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#for 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friedman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 test (source in GitHub)</a:t>
            </a:r>
          </a:p>
          <a:p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dat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read.csv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("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friedmanExample.csv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", header = TRUE)</a:t>
            </a:r>
          </a:p>
          <a:p>
            <a:r>
              <a:rPr lang="en-GB" sz="2000" b="0" dirty="0" err="1">
                <a:latin typeface="Courier" pitchFamily="2" charset="0"/>
                <a:cs typeface="Arial" pitchFamily="-112" charset="0"/>
              </a:rPr>
              <a:t>friedman.test</a:t>
            </a:r>
            <a:r>
              <a:rPr lang="en-GB" sz="2000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sz="2000" b="0" dirty="0" err="1">
                <a:latin typeface="Courier" pitchFamily="2" charset="0"/>
                <a:cs typeface="Arial" pitchFamily="-112" charset="0"/>
              </a:rPr>
              <a:t>dat$count</a:t>
            </a:r>
            <a:r>
              <a:rPr lang="en-GB" sz="2000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GB" sz="2000" b="0" dirty="0" err="1">
                <a:latin typeface="Courier" pitchFamily="2" charset="0"/>
                <a:cs typeface="Arial" pitchFamily="-112" charset="0"/>
              </a:rPr>
              <a:t>dat$year</a:t>
            </a:r>
            <a:r>
              <a:rPr lang="en-GB" sz="2000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GB" sz="2000" b="0" dirty="0" err="1">
                <a:latin typeface="Courier" pitchFamily="2" charset="0"/>
                <a:cs typeface="Arial" pitchFamily="-112" charset="0"/>
              </a:rPr>
              <a:t>dat$month</a:t>
            </a:r>
            <a:r>
              <a:rPr lang="en-GB" sz="2000" b="0" dirty="0">
                <a:latin typeface="Courier" pitchFamily="2" charset="0"/>
                <a:cs typeface="Arial" pitchFamily="-112" charset="0"/>
              </a:rPr>
              <a:t>)</a:t>
            </a:r>
          </a:p>
          <a:p>
            <a:br>
              <a:rPr lang="en-GB" sz="2000" b="0" dirty="0">
                <a:latin typeface="Courier" pitchFamily="2" charset="0"/>
                <a:cs typeface="Arial" pitchFamily="-112" charset="0"/>
              </a:rPr>
            </a:br>
            <a:endParaRPr lang="en-GB" sz="2000" b="0" dirty="0">
              <a:latin typeface="Courier" pitchFamily="2" charset="0"/>
              <a:cs typeface="Arial" pitchFamily="-112" charset="0"/>
            </a:endParaRPr>
          </a:p>
          <a:p>
            <a:r>
              <a:rPr lang="en-GB" sz="200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data:  </a:t>
            </a:r>
            <a:r>
              <a:rPr lang="en-GB" sz="200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dat$count</a:t>
            </a:r>
            <a:r>
              <a:rPr lang="en-GB" sz="200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, </a:t>
            </a:r>
            <a:r>
              <a:rPr lang="en-GB" sz="200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dat$year</a:t>
            </a:r>
            <a:r>
              <a:rPr lang="en-GB" sz="200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and </a:t>
            </a:r>
            <a:r>
              <a:rPr lang="en-GB" sz="200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dat$month</a:t>
            </a:r>
            <a:endParaRPr lang="en-GB" sz="2000" dirty="0">
              <a:solidFill>
                <a:srgbClr val="99CC00"/>
              </a:solidFill>
              <a:latin typeface="Courier" pitchFamily="2" charset="0"/>
              <a:cs typeface="Arial" pitchFamily="-112" charset="0"/>
            </a:endParaRPr>
          </a:p>
          <a:p>
            <a:r>
              <a:rPr lang="en-GB" sz="200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Friedman chi-squared = 7.6, </a:t>
            </a:r>
            <a:r>
              <a:rPr lang="en-GB" sz="200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</a:t>
            </a:r>
            <a:r>
              <a:rPr lang="en-GB" sz="200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= 2, p-value = 0.02237</a:t>
            </a:r>
          </a:p>
          <a:p>
            <a:endParaRPr lang="en-GB" sz="2000" b="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GB" sz="2000" b="0" dirty="0">
                <a:latin typeface="Courier" pitchFamily="2" charset="0"/>
              </a:rPr>
              <a:t># note there is a real drop in statistical power when using a Friedman test. There are methods that enable post-hoc tests but the power is such that obtaining significance is well nigh impossible. The best you can do is to present a boxplot of the data (dependent ~ group).</a:t>
            </a:r>
            <a:endParaRPr lang="en-GB" sz="2000" b="0" dirty="0">
              <a:solidFill>
                <a:srgbClr val="99CC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99CC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49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26504" y="5181600"/>
            <a:ext cx="9134622" cy="838200"/>
          </a:xfrm>
        </p:spPr>
        <p:txBody>
          <a:bodyPr/>
          <a:lstStyle/>
          <a:p>
            <a:pPr algn="r" eaLnBrk="1" hangingPunct="1"/>
            <a: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  <a:t>example from scratch</a:t>
            </a:r>
          </a:p>
        </p:txBody>
      </p:sp>
    </p:spTree>
    <p:extLst>
      <p:ext uri="{BB962C8B-B14F-4D97-AF65-F5344CB8AC3E}">
        <p14:creationId xmlns:p14="http://schemas.microsoft.com/office/powerpoint/2010/main" val="165526996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CCEF62-ED5D-6D40-8A85-7A09B7CE505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4"/>
          <a:stretch/>
        </p:blipFill>
        <p:spPr bwMode="auto">
          <a:xfrm>
            <a:off x="0" y="175200"/>
            <a:ext cx="5868862" cy="6682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9F3E35-720E-264B-9F04-2AF68E23D19A}"/>
              </a:ext>
            </a:extLst>
          </p:cNvPr>
          <p:cNvSpPr/>
          <p:nvPr/>
        </p:nvSpPr>
        <p:spPr>
          <a:xfrm>
            <a:off x="5879748" y="2286000"/>
            <a:ext cx="28832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b="0" dirty="0"/>
              <a:t>biggest cause disputes in UK</a:t>
            </a:r>
          </a:p>
          <a:p>
            <a:pPr eaLnBrk="1" hangingPunct="1"/>
            <a:endParaRPr lang="en-US" sz="2400" b="0" dirty="0"/>
          </a:p>
          <a:p>
            <a:pPr eaLnBrk="1" hangingPunct="1"/>
            <a:r>
              <a:rPr lang="en-US" sz="2400" b="0" dirty="0"/>
              <a:t>do you put milk in your cup of tea before or after the boiling water? </a:t>
            </a:r>
            <a:endParaRPr lang="en-US" sz="2400" dirty="0"/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B802D8A4-9837-E34D-AE5C-F5790563711F}"/>
              </a:ext>
            </a:extLst>
          </p:cNvPr>
          <p:cNvSpPr>
            <a:spLocks/>
          </p:cNvSpPr>
          <p:nvPr/>
        </p:nvSpPr>
        <p:spPr bwMode="auto">
          <a:xfrm rot="19800000" flipV="1">
            <a:off x="5971680" y="1176602"/>
            <a:ext cx="386548" cy="1130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21176" y="7169"/>
                  <a:pt x="20753" y="14339"/>
                  <a:pt x="17153" y="17939"/>
                </a:cubicBezTo>
                <a:cubicBezTo>
                  <a:pt x="13553" y="21539"/>
                  <a:pt x="6776" y="21569"/>
                  <a:pt x="0" y="21600"/>
                </a:cubicBezTo>
              </a:path>
            </a:pathLst>
          </a:custGeom>
          <a:noFill/>
          <a:ln w="317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55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8600" y="533400"/>
            <a:ext cx="880533" cy="838200"/>
            <a:chOff x="6324600" y="990600"/>
            <a:chExt cx="24384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219200" y="685800"/>
            <a:ext cx="380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research question / hypothesis?</a:t>
            </a:r>
            <a:endParaRPr lang="en-US" sz="2000" dirty="0"/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228600" y="1752600"/>
            <a:ext cx="880533" cy="838200"/>
            <a:chOff x="6324600" y="990600"/>
            <a:chExt cx="2438400" cy="2438400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19200" y="1905000"/>
            <a:ext cx="3007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in(</a:t>
            </a:r>
            <a:r>
              <a:rPr lang="en-US" sz="2000" b="0" kern="0" dirty="0" err="1">
                <a:solidFill>
                  <a:srgbClr val="000000"/>
                </a:solidFill>
              </a:rPr>
              <a:t>dependant</a:t>
            </a:r>
            <a:r>
              <a:rPr lang="en-US" sz="2000" b="0" kern="0" dirty="0">
                <a:solidFill>
                  <a:srgbClr val="000000"/>
                </a:solidFill>
              </a:rPr>
              <a:t>) variables?</a:t>
            </a:r>
            <a:endParaRPr lang="en-US" sz="2000" dirty="0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-152400" y="2971800"/>
            <a:ext cx="1447800" cy="838200"/>
            <a:chOff x="5240234" y="990600"/>
            <a:chExt cx="4009293" cy="2438400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29776" y="3124200"/>
            <a:ext cx="3348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within or between subjects?</a:t>
            </a:r>
            <a:endParaRPr lang="en-US" sz="2000" dirty="0"/>
          </a:p>
        </p:txBody>
      </p: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838200" y="4191000"/>
            <a:ext cx="1447800" cy="838200"/>
            <a:chOff x="5240234" y="990600"/>
            <a:chExt cx="4009293" cy="2438400"/>
          </a:xfrm>
        </p:grpSpPr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220376" y="4343400"/>
            <a:ext cx="2280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counterbalancing?</a:t>
            </a:r>
            <a:endParaRPr lang="en-US" sz="2000" dirty="0"/>
          </a:p>
        </p:txBody>
      </p: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V="1">
            <a:off x="16764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304800" y="5410200"/>
            <a:ext cx="880533" cy="838200"/>
            <a:chOff x="6324600" y="990600"/>
            <a:chExt cx="2438400" cy="2438400"/>
          </a:xfrm>
        </p:grpSpPr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295400" y="5562600"/>
            <a:ext cx="3363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how many repetitions/trials?</a:t>
            </a:r>
            <a:endParaRPr lang="en-US" sz="2000" dirty="0"/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5209332" y="609600"/>
            <a:ext cx="880533" cy="838200"/>
            <a:chOff x="6324600" y="990600"/>
            <a:chExt cx="2438400" cy="2438400"/>
          </a:xfrm>
        </p:grpSpPr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6199932" y="762000"/>
            <a:ext cx="1995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raw data</a:t>
            </a:r>
            <a:endParaRPr lang="en-US" sz="2000" dirty="0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5209332" y="1828800"/>
            <a:ext cx="880533" cy="838200"/>
            <a:chOff x="6324600" y="990600"/>
            <a:chExt cx="2438400" cy="2438400"/>
          </a:xfrm>
        </p:grpSpPr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199932" y="1981200"/>
            <a:ext cx="2380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distributions</a:t>
            </a:r>
            <a:endParaRPr lang="en-US" sz="2000" dirty="0"/>
          </a:p>
        </p:txBody>
      </p:sp>
      <p:grpSp>
        <p:nvGrpSpPr>
          <p:cNvPr id="33" name="Group 9"/>
          <p:cNvGrpSpPr>
            <a:grpSpLocks/>
          </p:cNvGrpSpPr>
          <p:nvPr/>
        </p:nvGrpSpPr>
        <p:grpSpPr bwMode="auto">
          <a:xfrm>
            <a:off x="4828332" y="3048000"/>
            <a:ext cx="1447800" cy="838200"/>
            <a:chOff x="5240234" y="990600"/>
            <a:chExt cx="4009293" cy="2438400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6210508" y="3200400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chemeClr val="bg1">
                    <a:lumMod val="75000"/>
                  </a:schemeClr>
                </a:solidFill>
              </a:rPr>
              <a:t>check for normality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7" name="Group 9"/>
          <p:cNvGrpSpPr>
            <a:grpSpLocks/>
          </p:cNvGrpSpPr>
          <p:nvPr/>
        </p:nvGrpSpPr>
        <p:grpSpPr bwMode="auto">
          <a:xfrm>
            <a:off x="5742732" y="4267200"/>
            <a:ext cx="1447800" cy="838200"/>
            <a:chOff x="5240234" y="990600"/>
            <a:chExt cx="4009293" cy="2438400"/>
          </a:xfrm>
        </p:grpSpPr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7124908" y="4419600"/>
            <a:ext cx="1866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run some stats</a:t>
            </a:r>
            <a:endParaRPr lang="en-US" sz="2000" dirty="0"/>
          </a:p>
        </p:txBody>
      </p: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 flipV="1">
            <a:off x="6580932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2" name="Group 9"/>
          <p:cNvGrpSpPr>
            <a:grpSpLocks/>
          </p:cNvGrpSpPr>
          <p:nvPr/>
        </p:nvGrpSpPr>
        <p:grpSpPr bwMode="auto">
          <a:xfrm>
            <a:off x="5285532" y="5486400"/>
            <a:ext cx="880533" cy="838200"/>
            <a:chOff x="6324600" y="990600"/>
            <a:chExt cx="2438400" cy="2438400"/>
          </a:xfrm>
        </p:grpSpPr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6276132" y="5638800"/>
            <a:ext cx="12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conclude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96574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808A565-6318-134C-A4DA-B168D6689B26}"/>
              </a:ext>
            </a:extLst>
          </p:cNvPr>
          <p:cNvGrpSpPr/>
          <p:nvPr/>
        </p:nvGrpSpPr>
        <p:grpSpPr>
          <a:xfrm>
            <a:off x="2101574" y="1600200"/>
            <a:ext cx="3886200" cy="1985159"/>
            <a:chOff x="2119518" y="609600"/>
            <a:chExt cx="4229779" cy="216066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59AAB8E-ABED-4E42-9778-4D6EAE2D83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107" t="12499" r="13170" b="10716"/>
            <a:stretch/>
          </p:blipFill>
          <p:spPr>
            <a:xfrm>
              <a:off x="3969277" y="609600"/>
              <a:ext cx="2380020" cy="2155156"/>
            </a:xfrm>
            <a:prstGeom prst="rect">
              <a:avLst/>
            </a:prstGeom>
          </p:spPr>
        </p:pic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D33A7841-5354-5046-B2AC-16989708B4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9518" y="609600"/>
              <a:ext cx="1817124" cy="2160667"/>
            </a:xfrm>
            <a:prstGeom prst="rect">
              <a:avLst/>
            </a:prstGeom>
            <a:solidFill>
              <a:schemeClr val="tx1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160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4100" b="0" dirty="0">
                  <a:solidFill>
                    <a:schemeClr val="bg1"/>
                  </a:solidFill>
                </a:rPr>
                <a:t>tea</a:t>
              </a:r>
            </a:p>
            <a:p>
              <a:pPr eaLnBrk="1" hangingPunct="1"/>
              <a:r>
                <a:rPr lang="en-US" sz="4100" b="0" dirty="0">
                  <a:solidFill>
                    <a:schemeClr val="bg1"/>
                  </a:solidFill>
                </a:rPr>
                <a:t>milk</a:t>
              </a:r>
            </a:p>
            <a:p>
              <a:pPr eaLnBrk="1" hangingPunct="1"/>
              <a:r>
                <a:rPr lang="en-US" sz="4100" b="0" dirty="0">
                  <a:solidFill>
                    <a:schemeClr val="bg1"/>
                  </a:solidFill>
                </a:rPr>
                <a:t>water</a:t>
              </a:r>
              <a:endParaRPr lang="en-US" sz="4100" dirty="0">
                <a:solidFill>
                  <a:srgbClr val="FF9900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3CD82B6-DDAB-8F4F-805E-00A34B90D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37" y="1601312"/>
            <a:ext cx="2006600" cy="2006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695BE4-E912-B741-997A-C9B2B467A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77" y="4470698"/>
            <a:ext cx="2006600" cy="20066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E19D1BE-F068-E445-A255-3A9281FABDF1}"/>
              </a:ext>
            </a:extLst>
          </p:cNvPr>
          <p:cNvGrpSpPr/>
          <p:nvPr/>
        </p:nvGrpSpPr>
        <p:grpSpPr>
          <a:xfrm>
            <a:off x="2115077" y="4497202"/>
            <a:ext cx="3872697" cy="1985159"/>
            <a:chOff x="2127004" y="609600"/>
            <a:chExt cx="4215083" cy="216066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5806E32-5824-824C-B4E7-D21C1749AD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107" t="12499" r="13170" b="10716"/>
            <a:stretch/>
          </p:blipFill>
          <p:spPr>
            <a:xfrm>
              <a:off x="3994805" y="609600"/>
              <a:ext cx="2347282" cy="215515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098688-D716-334D-A929-F066FC829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7004" y="609600"/>
              <a:ext cx="1809914" cy="2160667"/>
            </a:xfrm>
            <a:prstGeom prst="rect">
              <a:avLst/>
            </a:prstGeom>
            <a:solidFill>
              <a:schemeClr val="tx1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160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4100" b="0" dirty="0">
                  <a:solidFill>
                    <a:schemeClr val="bg1"/>
                  </a:solidFill>
                </a:rPr>
                <a:t>tea</a:t>
              </a:r>
            </a:p>
            <a:p>
              <a:pPr eaLnBrk="1" hangingPunct="1"/>
              <a:r>
                <a:rPr lang="en-US" sz="4100" b="0" dirty="0">
                  <a:solidFill>
                    <a:schemeClr val="bg1"/>
                  </a:solidFill>
                </a:rPr>
                <a:t>water</a:t>
              </a:r>
            </a:p>
            <a:p>
              <a:pPr eaLnBrk="1" hangingPunct="1"/>
              <a:r>
                <a:rPr lang="en-US" sz="4100" b="0" dirty="0">
                  <a:solidFill>
                    <a:schemeClr val="bg1"/>
                  </a:solidFill>
                </a:rPr>
                <a:t>milk</a:t>
              </a:r>
              <a:endParaRPr lang="en-US" sz="4100" dirty="0">
                <a:solidFill>
                  <a:srgbClr val="FF9900"/>
                </a:solidFill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1E069C03-A46C-CC44-8328-A93E6E038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574" y="1600200"/>
            <a:ext cx="1980096" cy="19800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69D344-36D4-7648-9A7D-36742E2AF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704" y="4497202"/>
            <a:ext cx="1980096" cy="1980096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7A4E5FF-EE88-1645-8BFC-8EE6615C7622}"/>
              </a:ext>
            </a:extLst>
          </p:cNvPr>
          <p:cNvSpPr txBox="1">
            <a:spLocks/>
          </p:cNvSpPr>
          <p:nvPr/>
        </p:nvSpPr>
        <p:spPr>
          <a:xfrm>
            <a:off x="557545" y="381000"/>
            <a:ext cx="8229600" cy="3505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0" kern="0" dirty="0"/>
              <a:t>try this with a friend during reading weeks</a:t>
            </a:r>
          </a:p>
          <a:p>
            <a:pPr algn="ctr"/>
            <a:r>
              <a:rPr lang="en-US" sz="2800" b="1" kern="0" dirty="0">
                <a:solidFill>
                  <a:srgbClr val="99CC00"/>
                </a:solidFill>
              </a:rPr>
              <a:t>https://</a:t>
            </a:r>
            <a:r>
              <a:rPr lang="en-US" sz="2800" b="1" kern="0" dirty="0" err="1">
                <a:solidFill>
                  <a:srgbClr val="99CC00"/>
                </a:solidFill>
              </a:rPr>
              <a:t>tinyurl.com</a:t>
            </a:r>
            <a:r>
              <a:rPr lang="en-US" sz="2800" b="1" kern="0" dirty="0">
                <a:solidFill>
                  <a:srgbClr val="99CC00"/>
                </a:solidFill>
              </a:rPr>
              <a:t>/</a:t>
            </a:r>
            <a:r>
              <a:rPr lang="en-US" sz="2800" b="1" kern="0" dirty="0" err="1">
                <a:solidFill>
                  <a:srgbClr val="99CC00"/>
                </a:solidFill>
              </a:rPr>
              <a:t>statsBristol</a:t>
            </a:r>
            <a:endParaRPr lang="en-US" sz="2800" b="1" kern="0" dirty="0">
              <a:solidFill>
                <a:srgbClr val="99CC00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70EE484-91DD-1040-9C83-C7DBD439A637}"/>
              </a:ext>
            </a:extLst>
          </p:cNvPr>
          <p:cNvSpPr txBox="1">
            <a:spLocks/>
          </p:cNvSpPr>
          <p:nvPr/>
        </p:nvSpPr>
        <p:spPr>
          <a:xfrm>
            <a:off x="2088322" y="3810000"/>
            <a:ext cx="8229600" cy="3505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kern="0" dirty="0"/>
              <a:t>don’t tell them how you made the cup</a:t>
            </a:r>
            <a:endParaRPr lang="en-US" b="1" kern="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4654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DE6F07-ECDF-6647-B8E8-9676E1B83FF6}"/>
              </a:ext>
            </a:extLst>
          </p:cNvPr>
          <p:cNvSpPr txBox="1">
            <a:spLocks/>
          </p:cNvSpPr>
          <p:nvPr/>
        </p:nvSpPr>
        <p:spPr>
          <a:xfrm>
            <a:off x="1181100" y="762000"/>
            <a:ext cx="6781800" cy="10030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/>
              <a:t>H = participants will prefer the taste of tea when the milk is put after the boiling water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7414F8-63B3-BD43-B328-34F1C4D7C614}"/>
              </a:ext>
            </a:extLst>
          </p:cNvPr>
          <p:cNvSpPr txBox="1">
            <a:spLocks/>
          </p:cNvSpPr>
          <p:nvPr/>
        </p:nvSpPr>
        <p:spPr>
          <a:xfrm>
            <a:off x="1181100" y="2236304"/>
            <a:ext cx="6781800" cy="10030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/>
              <a:t>IV = One cup is made with milk before</a:t>
            </a:r>
          </a:p>
          <a:p>
            <a:pPr algn="ctr"/>
            <a:r>
              <a:rPr lang="en-US" b="0" kern="0" dirty="0"/>
              <a:t>One cup is made with milk after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C91E59-0CD7-C546-AEF6-B718B525BA99}"/>
              </a:ext>
            </a:extLst>
          </p:cNvPr>
          <p:cNvSpPr txBox="1">
            <a:spLocks/>
          </p:cNvSpPr>
          <p:nvPr/>
        </p:nvSpPr>
        <p:spPr>
          <a:xfrm>
            <a:off x="1143000" y="3771084"/>
            <a:ext cx="6781800" cy="1181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/>
              <a:t>DV = tastiness</a:t>
            </a:r>
          </a:p>
          <a:p>
            <a:pPr algn="ctr"/>
            <a:r>
              <a:rPr lang="en-US" sz="1800" b="0" kern="0" dirty="0"/>
              <a:t>On a scale of 1 to 5 rate the tastiness of this cup?</a:t>
            </a:r>
          </a:p>
          <a:p>
            <a:pPr algn="ctr"/>
            <a:r>
              <a:rPr lang="en-US" sz="1800" b="0" kern="0" dirty="0"/>
              <a:t>1 very not tasty 2 not tasty 3 undecided 4 tasty  5 very tasty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50AA69-C849-3740-BEEE-6D3BAAD13065}"/>
              </a:ext>
            </a:extLst>
          </p:cNvPr>
          <p:cNvSpPr txBox="1">
            <a:spLocks/>
          </p:cNvSpPr>
          <p:nvPr/>
        </p:nvSpPr>
        <p:spPr>
          <a:xfrm>
            <a:off x="1181100" y="5484767"/>
            <a:ext cx="6781800" cy="5830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/>
              <a:t>Between subjects with one trial only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4BE0307-0D5A-AD44-A965-41CC0946F0A4}"/>
              </a:ext>
            </a:extLst>
          </p:cNvPr>
          <p:cNvSpPr/>
          <p:nvPr/>
        </p:nvSpPr>
        <p:spPr bwMode="auto">
          <a:xfrm>
            <a:off x="1143000" y="3771084"/>
            <a:ext cx="6781800" cy="1181916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869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D7F1AD7-8FD6-E34D-9AA7-13289F64EB28}"/>
              </a:ext>
            </a:extLst>
          </p:cNvPr>
          <p:cNvSpPr txBox="1">
            <a:spLocks/>
          </p:cNvSpPr>
          <p:nvPr/>
        </p:nvSpPr>
        <p:spPr bwMode="auto">
          <a:xfrm>
            <a:off x="0" y="5674234"/>
            <a:ext cx="9144000" cy="695769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bIns="93600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dirty="0">
                <a:solidFill>
                  <a:srgbClr val="99CC00"/>
                </a:solidFill>
              </a:rPr>
              <a:t>Likert </a:t>
            </a:r>
            <a:r>
              <a:rPr lang="en-US" sz="3600" b="0" dirty="0">
                <a:solidFill>
                  <a:srgbClr val="FFFFFF"/>
                </a:solidFill>
              </a:rPr>
              <a:t>are most often skewed</a:t>
            </a:r>
            <a:endParaRPr lang="en-US" sz="3600" dirty="0">
              <a:solidFill>
                <a:srgbClr val="FF99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D804A6E-7944-EE41-B674-25F1A5C511A7}"/>
              </a:ext>
            </a:extLst>
          </p:cNvPr>
          <p:cNvGrpSpPr/>
          <p:nvPr/>
        </p:nvGrpSpPr>
        <p:grpSpPr>
          <a:xfrm>
            <a:off x="1510463" y="755859"/>
            <a:ext cx="5410200" cy="4049923"/>
            <a:chOff x="1905000" y="533400"/>
            <a:chExt cx="5334000" cy="399288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BB2A350-F382-6847-8AD7-1EFC94747804}"/>
                </a:ext>
              </a:extLst>
            </p:cNvPr>
            <p:cNvSpPr/>
            <p:nvPr/>
          </p:nvSpPr>
          <p:spPr bwMode="auto">
            <a:xfrm>
              <a:off x="2173866" y="2042506"/>
              <a:ext cx="4335876" cy="2313869"/>
            </a:xfrm>
            <a:custGeom>
              <a:avLst/>
              <a:gdLst>
                <a:gd name="connsiteX0" fmla="*/ 0 w 1850065"/>
                <a:gd name="connsiteY0" fmla="*/ 2551821 h 2573086"/>
                <a:gd name="connsiteX1" fmla="*/ 829339 w 1850065"/>
                <a:gd name="connsiteY1" fmla="*/ 7 h 2573086"/>
                <a:gd name="connsiteX2" fmla="*/ 1850065 w 1850065"/>
                <a:gd name="connsiteY2" fmla="*/ 2573086 h 2573086"/>
                <a:gd name="connsiteX3" fmla="*/ 1850065 w 1850065"/>
                <a:gd name="connsiteY3" fmla="*/ 2573086 h 2573086"/>
                <a:gd name="connsiteX0" fmla="*/ 30129 w 1880194"/>
                <a:gd name="connsiteY0" fmla="*/ 2552768 h 2574033"/>
                <a:gd name="connsiteX1" fmla="*/ 72659 w 1880194"/>
                <a:gd name="connsiteY1" fmla="*/ 2276322 h 2574033"/>
                <a:gd name="connsiteX2" fmla="*/ 859468 w 1880194"/>
                <a:gd name="connsiteY2" fmla="*/ 954 h 2574033"/>
                <a:gd name="connsiteX3" fmla="*/ 1880194 w 1880194"/>
                <a:gd name="connsiteY3" fmla="*/ 2574033 h 2574033"/>
                <a:gd name="connsiteX4" fmla="*/ 1880194 w 1880194"/>
                <a:gd name="connsiteY4" fmla="*/ 2574033 h 2574033"/>
                <a:gd name="connsiteX0" fmla="*/ 0 w 2169042"/>
                <a:gd name="connsiteY0" fmla="*/ 2574033 h 2574033"/>
                <a:gd name="connsiteX1" fmla="*/ 361507 w 2169042"/>
                <a:gd name="connsiteY1" fmla="*/ 2276322 h 2574033"/>
                <a:gd name="connsiteX2" fmla="*/ 1148316 w 2169042"/>
                <a:gd name="connsiteY2" fmla="*/ 954 h 2574033"/>
                <a:gd name="connsiteX3" fmla="*/ 2169042 w 2169042"/>
                <a:gd name="connsiteY3" fmla="*/ 2574033 h 2574033"/>
                <a:gd name="connsiteX4" fmla="*/ 2169042 w 2169042"/>
                <a:gd name="connsiteY4" fmla="*/ 2574033 h 2574033"/>
                <a:gd name="connsiteX0" fmla="*/ 0 w 2185107"/>
                <a:gd name="connsiteY0" fmla="*/ 2573079 h 2573079"/>
                <a:gd name="connsiteX1" fmla="*/ 361507 w 2185107"/>
                <a:gd name="connsiteY1" fmla="*/ 2275368 h 2573079"/>
                <a:gd name="connsiteX2" fmla="*/ 1148316 w 2185107"/>
                <a:gd name="connsiteY2" fmla="*/ 0 h 2573079"/>
                <a:gd name="connsiteX3" fmla="*/ 2083981 w 2185107"/>
                <a:gd name="connsiteY3" fmla="*/ 2275369 h 2573079"/>
                <a:gd name="connsiteX4" fmla="*/ 2169042 w 2185107"/>
                <a:gd name="connsiteY4" fmla="*/ 2573079 h 2573079"/>
                <a:gd name="connsiteX5" fmla="*/ 2169042 w 2185107"/>
                <a:gd name="connsiteY5" fmla="*/ 2573079 h 2573079"/>
                <a:gd name="connsiteX0" fmla="*/ 0 w 2169042"/>
                <a:gd name="connsiteY0" fmla="*/ 2573079 h 2574066"/>
                <a:gd name="connsiteX1" fmla="*/ 361507 w 2169042"/>
                <a:gd name="connsiteY1" fmla="*/ 2275368 h 2574066"/>
                <a:gd name="connsiteX2" fmla="*/ 1148316 w 2169042"/>
                <a:gd name="connsiteY2" fmla="*/ 0 h 2574066"/>
                <a:gd name="connsiteX3" fmla="*/ 1982381 w 2169042"/>
                <a:gd name="connsiteY3" fmla="*/ 2283836 h 2574066"/>
                <a:gd name="connsiteX4" fmla="*/ 2169042 w 2169042"/>
                <a:gd name="connsiteY4" fmla="*/ 2573079 h 2574066"/>
                <a:gd name="connsiteX5" fmla="*/ 2169042 w 2169042"/>
                <a:gd name="connsiteY5" fmla="*/ 2573079 h 2574066"/>
                <a:gd name="connsiteX0" fmla="*/ 0 w 2169042"/>
                <a:gd name="connsiteY0" fmla="*/ 2573079 h 2574066"/>
                <a:gd name="connsiteX1" fmla="*/ 361507 w 2169042"/>
                <a:gd name="connsiteY1" fmla="*/ 2275368 h 2574066"/>
                <a:gd name="connsiteX2" fmla="*/ 1148316 w 2169042"/>
                <a:gd name="connsiteY2" fmla="*/ 0 h 2574066"/>
                <a:gd name="connsiteX3" fmla="*/ 1821514 w 2169042"/>
                <a:gd name="connsiteY3" fmla="*/ 2283836 h 2574066"/>
                <a:gd name="connsiteX4" fmla="*/ 2169042 w 2169042"/>
                <a:gd name="connsiteY4" fmla="*/ 2573079 h 2574066"/>
                <a:gd name="connsiteX5" fmla="*/ 2169042 w 2169042"/>
                <a:gd name="connsiteY5" fmla="*/ 2573079 h 2574066"/>
                <a:gd name="connsiteX0" fmla="*/ 0 w 2169042"/>
                <a:gd name="connsiteY0" fmla="*/ 2437613 h 2438600"/>
                <a:gd name="connsiteX1" fmla="*/ 361507 w 2169042"/>
                <a:gd name="connsiteY1" fmla="*/ 2139902 h 2438600"/>
                <a:gd name="connsiteX2" fmla="*/ 1021316 w 2169042"/>
                <a:gd name="connsiteY2" fmla="*/ 1 h 2438600"/>
                <a:gd name="connsiteX3" fmla="*/ 1821514 w 2169042"/>
                <a:gd name="connsiteY3" fmla="*/ 2148370 h 2438600"/>
                <a:gd name="connsiteX4" fmla="*/ 2169042 w 2169042"/>
                <a:gd name="connsiteY4" fmla="*/ 2437613 h 2438600"/>
                <a:gd name="connsiteX5" fmla="*/ 2169042 w 2169042"/>
                <a:gd name="connsiteY5" fmla="*/ 2437613 h 2438600"/>
                <a:gd name="connsiteX0" fmla="*/ 0 w 2084375"/>
                <a:gd name="connsiteY0" fmla="*/ 2446080 h 2446080"/>
                <a:gd name="connsiteX1" fmla="*/ 276840 w 2084375"/>
                <a:gd name="connsiteY1" fmla="*/ 2139902 h 2446080"/>
                <a:gd name="connsiteX2" fmla="*/ 936649 w 2084375"/>
                <a:gd name="connsiteY2" fmla="*/ 1 h 2446080"/>
                <a:gd name="connsiteX3" fmla="*/ 1736847 w 2084375"/>
                <a:gd name="connsiteY3" fmla="*/ 2148370 h 2446080"/>
                <a:gd name="connsiteX4" fmla="*/ 2084375 w 2084375"/>
                <a:gd name="connsiteY4" fmla="*/ 2437613 h 2446080"/>
                <a:gd name="connsiteX5" fmla="*/ 2084375 w 2084375"/>
                <a:gd name="connsiteY5" fmla="*/ 2437613 h 2446080"/>
                <a:gd name="connsiteX0" fmla="*/ 0 w 2084375"/>
                <a:gd name="connsiteY0" fmla="*/ 2446082 h 2446082"/>
                <a:gd name="connsiteX1" fmla="*/ 327640 w 2084375"/>
                <a:gd name="connsiteY1" fmla="*/ 2131438 h 2446082"/>
                <a:gd name="connsiteX2" fmla="*/ 936649 w 2084375"/>
                <a:gd name="connsiteY2" fmla="*/ 3 h 2446082"/>
                <a:gd name="connsiteX3" fmla="*/ 1736847 w 2084375"/>
                <a:gd name="connsiteY3" fmla="*/ 2148372 h 2446082"/>
                <a:gd name="connsiteX4" fmla="*/ 2084375 w 2084375"/>
                <a:gd name="connsiteY4" fmla="*/ 2437615 h 2446082"/>
                <a:gd name="connsiteX5" fmla="*/ 2084375 w 2084375"/>
                <a:gd name="connsiteY5" fmla="*/ 2437615 h 2446082"/>
                <a:gd name="connsiteX0" fmla="*/ 0 w 4335876"/>
                <a:gd name="connsiteY0" fmla="*/ 2457806 h 2457806"/>
                <a:gd name="connsiteX1" fmla="*/ 2579141 w 4335876"/>
                <a:gd name="connsiteY1" fmla="*/ 2131438 h 2457806"/>
                <a:gd name="connsiteX2" fmla="*/ 3188150 w 4335876"/>
                <a:gd name="connsiteY2" fmla="*/ 3 h 2457806"/>
                <a:gd name="connsiteX3" fmla="*/ 3988348 w 4335876"/>
                <a:gd name="connsiteY3" fmla="*/ 2148372 h 2457806"/>
                <a:gd name="connsiteX4" fmla="*/ 4335876 w 4335876"/>
                <a:gd name="connsiteY4" fmla="*/ 2437615 h 2457806"/>
                <a:gd name="connsiteX5" fmla="*/ 4335876 w 4335876"/>
                <a:gd name="connsiteY5" fmla="*/ 2437615 h 2457806"/>
                <a:gd name="connsiteX0" fmla="*/ 0 w 4335876"/>
                <a:gd name="connsiteY0" fmla="*/ 2458011 h 2458011"/>
                <a:gd name="connsiteX1" fmla="*/ 2682957 w 4335876"/>
                <a:gd name="connsiteY1" fmla="*/ 2020262 h 2458011"/>
                <a:gd name="connsiteX2" fmla="*/ 3188150 w 4335876"/>
                <a:gd name="connsiteY2" fmla="*/ 208 h 2458011"/>
                <a:gd name="connsiteX3" fmla="*/ 3988348 w 4335876"/>
                <a:gd name="connsiteY3" fmla="*/ 2148577 h 2458011"/>
                <a:gd name="connsiteX4" fmla="*/ 4335876 w 4335876"/>
                <a:gd name="connsiteY4" fmla="*/ 2437820 h 2458011"/>
                <a:gd name="connsiteX5" fmla="*/ 4335876 w 4335876"/>
                <a:gd name="connsiteY5" fmla="*/ 2437820 h 2458011"/>
                <a:gd name="connsiteX0" fmla="*/ 0 w 4335876"/>
                <a:gd name="connsiteY0" fmla="*/ 2088745 h 2088745"/>
                <a:gd name="connsiteX1" fmla="*/ 2682957 w 4335876"/>
                <a:gd name="connsiteY1" fmla="*/ 1650996 h 2088745"/>
                <a:gd name="connsiteX2" fmla="*/ 3343875 w 4335876"/>
                <a:gd name="connsiteY2" fmla="*/ 257 h 2088745"/>
                <a:gd name="connsiteX3" fmla="*/ 3988348 w 4335876"/>
                <a:gd name="connsiteY3" fmla="*/ 1779311 h 2088745"/>
                <a:gd name="connsiteX4" fmla="*/ 4335876 w 4335876"/>
                <a:gd name="connsiteY4" fmla="*/ 2068554 h 2088745"/>
                <a:gd name="connsiteX5" fmla="*/ 4335876 w 4335876"/>
                <a:gd name="connsiteY5" fmla="*/ 2068554 h 2088745"/>
                <a:gd name="connsiteX0" fmla="*/ 0 w 4335876"/>
                <a:gd name="connsiteY0" fmla="*/ 2090506 h 2090506"/>
                <a:gd name="connsiteX1" fmla="*/ 2494792 w 4335876"/>
                <a:gd name="connsiteY1" fmla="*/ 1441721 h 2090506"/>
                <a:gd name="connsiteX2" fmla="*/ 3343875 w 4335876"/>
                <a:gd name="connsiteY2" fmla="*/ 2018 h 2090506"/>
                <a:gd name="connsiteX3" fmla="*/ 3988348 w 4335876"/>
                <a:gd name="connsiteY3" fmla="*/ 1781072 h 2090506"/>
                <a:gd name="connsiteX4" fmla="*/ 4335876 w 4335876"/>
                <a:gd name="connsiteY4" fmla="*/ 2070315 h 2090506"/>
                <a:gd name="connsiteX5" fmla="*/ 4335876 w 4335876"/>
                <a:gd name="connsiteY5" fmla="*/ 2070315 h 209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35876" h="2090506">
                  <a:moveTo>
                    <a:pt x="0" y="2090506"/>
                  </a:moveTo>
                  <a:cubicBezTo>
                    <a:pt x="7088" y="2044432"/>
                    <a:pt x="1937479" y="1789802"/>
                    <a:pt x="2494792" y="1441721"/>
                  </a:cubicBezTo>
                  <a:cubicBezTo>
                    <a:pt x="3052105" y="1093640"/>
                    <a:pt x="3094949" y="-54541"/>
                    <a:pt x="3343875" y="2018"/>
                  </a:cubicBezTo>
                  <a:cubicBezTo>
                    <a:pt x="3592801" y="58577"/>
                    <a:pt x="3823015" y="1436356"/>
                    <a:pt x="3988348" y="1781072"/>
                  </a:cubicBezTo>
                  <a:cubicBezTo>
                    <a:pt x="4153681" y="2125788"/>
                    <a:pt x="4277955" y="2022108"/>
                    <a:pt x="4335876" y="2070315"/>
                  </a:cubicBezTo>
                  <a:lnTo>
                    <a:pt x="4335876" y="2070315"/>
                  </a:lnTo>
                </a:path>
              </a:pathLst>
            </a:custGeom>
            <a:noFill/>
            <a:ln w="38100" cap="flat" cmpd="sng" algn="ctr">
              <a:solidFill>
                <a:srgbClr val="C0629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59760AF-18C1-5549-9D75-9C72075E9A7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05000" y="4373881"/>
              <a:ext cx="5334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7EE5226-FA01-4943-9539-81FD0416006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057400" y="533400"/>
              <a:ext cx="0" cy="39928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24C7CAA-33C8-394E-B55C-8B96DB4788BA}"/>
              </a:ext>
            </a:extLst>
          </p:cNvPr>
          <p:cNvSpPr/>
          <p:nvPr/>
        </p:nvSpPr>
        <p:spPr>
          <a:xfrm>
            <a:off x="1099786" y="4800600"/>
            <a:ext cx="69444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kern="0" dirty="0"/>
              <a:t>1 very not tasty          2 not tasty         3 undecided          4 tasty            5 very tasty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84FB1CB-B201-2445-A47F-FB956015EF2D}"/>
              </a:ext>
            </a:extLst>
          </p:cNvPr>
          <p:cNvSpPr/>
          <p:nvPr/>
        </p:nvSpPr>
        <p:spPr bwMode="auto">
          <a:xfrm flipH="1">
            <a:off x="1934438" y="2326360"/>
            <a:ext cx="4605221" cy="2346925"/>
          </a:xfrm>
          <a:custGeom>
            <a:avLst/>
            <a:gdLst>
              <a:gd name="connsiteX0" fmla="*/ 0 w 1850065"/>
              <a:gd name="connsiteY0" fmla="*/ 2551821 h 2573086"/>
              <a:gd name="connsiteX1" fmla="*/ 829339 w 1850065"/>
              <a:gd name="connsiteY1" fmla="*/ 7 h 2573086"/>
              <a:gd name="connsiteX2" fmla="*/ 1850065 w 1850065"/>
              <a:gd name="connsiteY2" fmla="*/ 2573086 h 2573086"/>
              <a:gd name="connsiteX3" fmla="*/ 1850065 w 1850065"/>
              <a:gd name="connsiteY3" fmla="*/ 2573086 h 2573086"/>
              <a:gd name="connsiteX0" fmla="*/ 30129 w 1880194"/>
              <a:gd name="connsiteY0" fmla="*/ 2552768 h 2574033"/>
              <a:gd name="connsiteX1" fmla="*/ 72659 w 1880194"/>
              <a:gd name="connsiteY1" fmla="*/ 2276322 h 2574033"/>
              <a:gd name="connsiteX2" fmla="*/ 859468 w 1880194"/>
              <a:gd name="connsiteY2" fmla="*/ 954 h 2574033"/>
              <a:gd name="connsiteX3" fmla="*/ 1880194 w 1880194"/>
              <a:gd name="connsiteY3" fmla="*/ 2574033 h 2574033"/>
              <a:gd name="connsiteX4" fmla="*/ 1880194 w 1880194"/>
              <a:gd name="connsiteY4" fmla="*/ 2574033 h 2574033"/>
              <a:gd name="connsiteX0" fmla="*/ 0 w 2169042"/>
              <a:gd name="connsiteY0" fmla="*/ 2574033 h 2574033"/>
              <a:gd name="connsiteX1" fmla="*/ 361507 w 2169042"/>
              <a:gd name="connsiteY1" fmla="*/ 2276322 h 2574033"/>
              <a:gd name="connsiteX2" fmla="*/ 1148316 w 2169042"/>
              <a:gd name="connsiteY2" fmla="*/ 954 h 2574033"/>
              <a:gd name="connsiteX3" fmla="*/ 2169042 w 2169042"/>
              <a:gd name="connsiteY3" fmla="*/ 2574033 h 2574033"/>
              <a:gd name="connsiteX4" fmla="*/ 2169042 w 2169042"/>
              <a:gd name="connsiteY4" fmla="*/ 2574033 h 2574033"/>
              <a:gd name="connsiteX0" fmla="*/ 0 w 2185107"/>
              <a:gd name="connsiteY0" fmla="*/ 2573079 h 2573079"/>
              <a:gd name="connsiteX1" fmla="*/ 361507 w 2185107"/>
              <a:gd name="connsiteY1" fmla="*/ 2275368 h 2573079"/>
              <a:gd name="connsiteX2" fmla="*/ 1148316 w 2185107"/>
              <a:gd name="connsiteY2" fmla="*/ 0 h 2573079"/>
              <a:gd name="connsiteX3" fmla="*/ 2083981 w 2185107"/>
              <a:gd name="connsiteY3" fmla="*/ 2275369 h 2573079"/>
              <a:gd name="connsiteX4" fmla="*/ 2169042 w 2185107"/>
              <a:gd name="connsiteY4" fmla="*/ 2573079 h 2573079"/>
              <a:gd name="connsiteX5" fmla="*/ 2169042 w 2185107"/>
              <a:gd name="connsiteY5" fmla="*/ 2573079 h 2573079"/>
              <a:gd name="connsiteX0" fmla="*/ 0 w 2169042"/>
              <a:gd name="connsiteY0" fmla="*/ 2573079 h 2574066"/>
              <a:gd name="connsiteX1" fmla="*/ 361507 w 2169042"/>
              <a:gd name="connsiteY1" fmla="*/ 2275368 h 2574066"/>
              <a:gd name="connsiteX2" fmla="*/ 1148316 w 2169042"/>
              <a:gd name="connsiteY2" fmla="*/ 0 h 2574066"/>
              <a:gd name="connsiteX3" fmla="*/ 1982381 w 2169042"/>
              <a:gd name="connsiteY3" fmla="*/ 2283836 h 2574066"/>
              <a:gd name="connsiteX4" fmla="*/ 2169042 w 2169042"/>
              <a:gd name="connsiteY4" fmla="*/ 2573079 h 2574066"/>
              <a:gd name="connsiteX5" fmla="*/ 2169042 w 2169042"/>
              <a:gd name="connsiteY5" fmla="*/ 2573079 h 2574066"/>
              <a:gd name="connsiteX0" fmla="*/ 0 w 2169042"/>
              <a:gd name="connsiteY0" fmla="*/ 2573079 h 2574066"/>
              <a:gd name="connsiteX1" fmla="*/ 361507 w 2169042"/>
              <a:gd name="connsiteY1" fmla="*/ 2275368 h 2574066"/>
              <a:gd name="connsiteX2" fmla="*/ 1148316 w 2169042"/>
              <a:gd name="connsiteY2" fmla="*/ 0 h 2574066"/>
              <a:gd name="connsiteX3" fmla="*/ 1821514 w 2169042"/>
              <a:gd name="connsiteY3" fmla="*/ 2283836 h 2574066"/>
              <a:gd name="connsiteX4" fmla="*/ 2169042 w 2169042"/>
              <a:gd name="connsiteY4" fmla="*/ 2573079 h 2574066"/>
              <a:gd name="connsiteX5" fmla="*/ 2169042 w 2169042"/>
              <a:gd name="connsiteY5" fmla="*/ 2573079 h 2574066"/>
              <a:gd name="connsiteX0" fmla="*/ 0 w 2169042"/>
              <a:gd name="connsiteY0" fmla="*/ 2437613 h 2438600"/>
              <a:gd name="connsiteX1" fmla="*/ 361507 w 2169042"/>
              <a:gd name="connsiteY1" fmla="*/ 2139902 h 2438600"/>
              <a:gd name="connsiteX2" fmla="*/ 1021316 w 2169042"/>
              <a:gd name="connsiteY2" fmla="*/ 1 h 2438600"/>
              <a:gd name="connsiteX3" fmla="*/ 1821514 w 2169042"/>
              <a:gd name="connsiteY3" fmla="*/ 2148370 h 2438600"/>
              <a:gd name="connsiteX4" fmla="*/ 2169042 w 2169042"/>
              <a:gd name="connsiteY4" fmla="*/ 2437613 h 2438600"/>
              <a:gd name="connsiteX5" fmla="*/ 2169042 w 2169042"/>
              <a:gd name="connsiteY5" fmla="*/ 2437613 h 2438600"/>
              <a:gd name="connsiteX0" fmla="*/ 0 w 2084375"/>
              <a:gd name="connsiteY0" fmla="*/ 2446080 h 2446080"/>
              <a:gd name="connsiteX1" fmla="*/ 276840 w 2084375"/>
              <a:gd name="connsiteY1" fmla="*/ 2139902 h 2446080"/>
              <a:gd name="connsiteX2" fmla="*/ 936649 w 2084375"/>
              <a:gd name="connsiteY2" fmla="*/ 1 h 2446080"/>
              <a:gd name="connsiteX3" fmla="*/ 1736847 w 2084375"/>
              <a:gd name="connsiteY3" fmla="*/ 2148370 h 2446080"/>
              <a:gd name="connsiteX4" fmla="*/ 2084375 w 2084375"/>
              <a:gd name="connsiteY4" fmla="*/ 2437613 h 2446080"/>
              <a:gd name="connsiteX5" fmla="*/ 2084375 w 2084375"/>
              <a:gd name="connsiteY5" fmla="*/ 2437613 h 2446080"/>
              <a:gd name="connsiteX0" fmla="*/ 0 w 2084375"/>
              <a:gd name="connsiteY0" fmla="*/ 2446082 h 2446082"/>
              <a:gd name="connsiteX1" fmla="*/ 327640 w 2084375"/>
              <a:gd name="connsiteY1" fmla="*/ 2131438 h 2446082"/>
              <a:gd name="connsiteX2" fmla="*/ 936649 w 2084375"/>
              <a:gd name="connsiteY2" fmla="*/ 3 h 2446082"/>
              <a:gd name="connsiteX3" fmla="*/ 1736847 w 2084375"/>
              <a:gd name="connsiteY3" fmla="*/ 2148372 h 2446082"/>
              <a:gd name="connsiteX4" fmla="*/ 2084375 w 2084375"/>
              <a:gd name="connsiteY4" fmla="*/ 2437615 h 2446082"/>
              <a:gd name="connsiteX5" fmla="*/ 2084375 w 2084375"/>
              <a:gd name="connsiteY5" fmla="*/ 2437615 h 2446082"/>
              <a:gd name="connsiteX0" fmla="*/ 0 w 4335876"/>
              <a:gd name="connsiteY0" fmla="*/ 2457806 h 2457806"/>
              <a:gd name="connsiteX1" fmla="*/ 2579141 w 4335876"/>
              <a:gd name="connsiteY1" fmla="*/ 2131438 h 2457806"/>
              <a:gd name="connsiteX2" fmla="*/ 3188150 w 4335876"/>
              <a:gd name="connsiteY2" fmla="*/ 3 h 2457806"/>
              <a:gd name="connsiteX3" fmla="*/ 3988348 w 4335876"/>
              <a:gd name="connsiteY3" fmla="*/ 2148372 h 2457806"/>
              <a:gd name="connsiteX4" fmla="*/ 4335876 w 4335876"/>
              <a:gd name="connsiteY4" fmla="*/ 2437615 h 2457806"/>
              <a:gd name="connsiteX5" fmla="*/ 4335876 w 4335876"/>
              <a:gd name="connsiteY5" fmla="*/ 2437615 h 2457806"/>
              <a:gd name="connsiteX0" fmla="*/ 0 w 4335876"/>
              <a:gd name="connsiteY0" fmla="*/ 2458011 h 2458011"/>
              <a:gd name="connsiteX1" fmla="*/ 2682957 w 4335876"/>
              <a:gd name="connsiteY1" fmla="*/ 2020262 h 2458011"/>
              <a:gd name="connsiteX2" fmla="*/ 3188150 w 4335876"/>
              <a:gd name="connsiteY2" fmla="*/ 208 h 2458011"/>
              <a:gd name="connsiteX3" fmla="*/ 3988348 w 4335876"/>
              <a:gd name="connsiteY3" fmla="*/ 2148577 h 2458011"/>
              <a:gd name="connsiteX4" fmla="*/ 4335876 w 4335876"/>
              <a:gd name="connsiteY4" fmla="*/ 2437820 h 2458011"/>
              <a:gd name="connsiteX5" fmla="*/ 4335876 w 4335876"/>
              <a:gd name="connsiteY5" fmla="*/ 2437820 h 2458011"/>
              <a:gd name="connsiteX0" fmla="*/ 0 w 4335876"/>
              <a:gd name="connsiteY0" fmla="*/ 2088745 h 2088745"/>
              <a:gd name="connsiteX1" fmla="*/ 2682957 w 4335876"/>
              <a:gd name="connsiteY1" fmla="*/ 1650996 h 2088745"/>
              <a:gd name="connsiteX2" fmla="*/ 3343875 w 4335876"/>
              <a:gd name="connsiteY2" fmla="*/ 257 h 2088745"/>
              <a:gd name="connsiteX3" fmla="*/ 3988348 w 4335876"/>
              <a:gd name="connsiteY3" fmla="*/ 1779311 h 2088745"/>
              <a:gd name="connsiteX4" fmla="*/ 4335876 w 4335876"/>
              <a:gd name="connsiteY4" fmla="*/ 2068554 h 2088745"/>
              <a:gd name="connsiteX5" fmla="*/ 4335876 w 4335876"/>
              <a:gd name="connsiteY5" fmla="*/ 2068554 h 2088745"/>
              <a:gd name="connsiteX0" fmla="*/ 0 w 4335876"/>
              <a:gd name="connsiteY0" fmla="*/ 2090506 h 2090506"/>
              <a:gd name="connsiteX1" fmla="*/ 2494792 w 4335876"/>
              <a:gd name="connsiteY1" fmla="*/ 1441721 h 2090506"/>
              <a:gd name="connsiteX2" fmla="*/ 3343875 w 4335876"/>
              <a:gd name="connsiteY2" fmla="*/ 2018 h 2090506"/>
              <a:gd name="connsiteX3" fmla="*/ 3988348 w 4335876"/>
              <a:gd name="connsiteY3" fmla="*/ 1781072 h 2090506"/>
              <a:gd name="connsiteX4" fmla="*/ 4335876 w 4335876"/>
              <a:gd name="connsiteY4" fmla="*/ 2070315 h 2090506"/>
              <a:gd name="connsiteX5" fmla="*/ 4335876 w 4335876"/>
              <a:gd name="connsiteY5" fmla="*/ 2070315 h 2090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5876" h="2090506">
                <a:moveTo>
                  <a:pt x="0" y="2090506"/>
                </a:moveTo>
                <a:cubicBezTo>
                  <a:pt x="7088" y="2044432"/>
                  <a:pt x="1937479" y="1789802"/>
                  <a:pt x="2494792" y="1441721"/>
                </a:cubicBezTo>
                <a:cubicBezTo>
                  <a:pt x="3052105" y="1093640"/>
                  <a:pt x="3094949" y="-54541"/>
                  <a:pt x="3343875" y="2018"/>
                </a:cubicBezTo>
                <a:cubicBezTo>
                  <a:pt x="3592801" y="58577"/>
                  <a:pt x="3823015" y="1436356"/>
                  <a:pt x="3988348" y="1781072"/>
                </a:cubicBezTo>
                <a:cubicBezTo>
                  <a:pt x="4153681" y="2125788"/>
                  <a:pt x="4277955" y="2022108"/>
                  <a:pt x="4335876" y="2070315"/>
                </a:cubicBezTo>
                <a:lnTo>
                  <a:pt x="4335876" y="2070315"/>
                </a:lnTo>
              </a:path>
            </a:pathLst>
          </a:cu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6612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A0A912-A0FE-A24A-9B88-D48D67AC5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1797050"/>
            <a:ext cx="73406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013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229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# Find the mean of each group </a:t>
            </a:r>
          </a:p>
          <a:p>
            <a:r>
              <a:rPr lang="en-US" b="0" dirty="0">
                <a:latin typeface="Courier" pitchFamily="2" charset="0"/>
              </a:rPr>
              <a:t>library(</a:t>
            </a:r>
            <a:r>
              <a:rPr lang="en-US" b="0" dirty="0" err="1">
                <a:latin typeface="Courier" pitchFamily="2" charset="0"/>
              </a:rPr>
              <a:t>plyr</a:t>
            </a:r>
            <a:r>
              <a:rPr lang="en-US" b="0" dirty="0">
                <a:latin typeface="Courier" pitchFamily="2" charset="0"/>
              </a:rPr>
              <a:t>) </a:t>
            </a:r>
          </a:p>
          <a:p>
            <a:r>
              <a:rPr lang="en-GB" b="0" dirty="0" err="1">
                <a:solidFill>
                  <a:srgbClr val="000000"/>
                </a:solidFill>
                <a:latin typeface="Courier" pitchFamily="2" charset="0"/>
              </a:rPr>
              <a:t>dat</a:t>
            </a:r>
            <a:r>
              <a:rPr lang="en-GB" b="0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latin typeface="Courier" pitchFamily="2" charset="0"/>
              </a:rPr>
              <a:t>read.csv</a:t>
            </a:r>
            <a:r>
              <a:rPr lang="en-GB" b="0" dirty="0">
                <a:solidFill>
                  <a:srgbClr val="000000"/>
                </a:solidFill>
                <a:latin typeface="Courier" pitchFamily="2" charset="0"/>
              </a:rPr>
              <a:t>("</a:t>
            </a:r>
            <a:r>
              <a:rPr lang="en-GB" b="0" dirty="0" err="1">
                <a:solidFill>
                  <a:srgbClr val="000000"/>
                </a:solidFill>
                <a:latin typeface="Courier" pitchFamily="2" charset="0"/>
              </a:rPr>
              <a:t>milkexperiment.csv</a:t>
            </a:r>
            <a:r>
              <a:rPr lang="en-GB" b="0" dirty="0">
                <a:solidFill>
                  <a:srgbClr val="000000"/>
                </a:solidFill>
                <a:latin typeface="Courier" pitchFamily="2" charset="0"/>
              </a:rPr>
              <a:t>", header = TRUE)</a:t>
            </a:r>
            <a:endParaRPr lang="en-US" b="0" dirty="0">
              <a:latin typeface="Courier" pitchFamily="2" charset="0"/>
            </a:endParaRPr>
          </a:p>
          <a:p>
            <a:r>
              <a:rPr lang="en-US" b="0" dirty="0" err="1">
                <a:latin typeface="Courier" pitchFamily="2" charset="0"/>
              </a:rPr>
              <a:t>cdat</a:t>
            </a:r>
            <a:r>
              <a:rPr lang="en-US" b="0" dirty="0">
                <a:latin typeface="Courier" pitchFamily="2" charset="0"/>
              </a:rPr>
              <a:t> &lt;- </a:t>
            </a:r>
            <a:r>
              <a:rPr lang="en-US" b="0" dirty="0" err="1">
                <a:latin typeface="Courier" pitchFamily="2" charset="0"/>
              </a:rPr>
              <a:t>ddply</a:t>
            </a:r>
            <a:r>
              <a:rPr lang="en-US" b="0" dirty="0">
                <a:latin typeface="Courier" pitchFamily="2" charset="0"/>
              </a:rPr>
              <a:t>(</a:t>
            </a:r>
            <a:r>
              <a:rPr lang="en-US" b="0" dirty="0" err="1">
                <a:latin typeface="Courier" pitchFamily="2" charset="0"/>
              </a:rPr>
              <a:t>dat</a:t>
            </a:r>
            <a:r>
              <a:rPr lang="en-US" b="0" dirty="0">
                <a:latin typeface="Courier" pitchFamily="2" charset="0"/>
              </a:rPr>
              <a:t>, "group", </a:t>
            </a:r>
            <a:r>
              <a:rPr lang="en-US" b="0" dirty="0" err="1">
                <a:latin typeface="Courier" pitchFamily="2" charset="0"/>
              </a:rPr>
              <a:t>summarise</a:t>
            </a:r>
            <a:r>
              <a:rPr lang="en-US" b="0" dirty="0">
                <a:latin typeface="Courier" pitchFamily="2" charset="0"/>
              </a:rPr>
              <a:t>, </a:t>
            </a:r>
            <a:r>
              <a:rPr lang="en-US" b="0" dirty="0" err="1">
                <a:latin typeface="Courier" pitchFamily="2" charset="0"/>
              </a:rPr>
              <a:t>score.mean</a:t>
            </a:r>
            <a:r>
              <a:rPr lang="en-US" b="0" dirty="0">
                <a:latin typeface="Courier" pitchFamily="2" charset="0"/>
              </a:rPr>
              <a:t>=mean(score))</a:t>
            </a:r>
          </a:p>
          <a:p>
            <a:r>
              <a:rPr lang="en-US" b="0" dirty="0" err="1">
                <a:latin typeface="Courier" pitchFamily="2" charset="0"/>
                <a:cs typeface="Arial" pitchFamily="-112" charset="0"/>
              </a:rPr>
              <a:t>cdat</a:t>
            </a:r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group </a:t>
            </a:r>
            <a:r>
              <a:rPr lang="en-US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score.mean</a:t>
            </a:r>
            <a:endParaRPr lang="en-US" dirty="0">
              <a:solidFill>
                <a:srgbClr val="99CC00"/>
              </a:solidFill>
              <a:latin typeface="Courier" pitchFamily="2" charset="0"/>
              <a:cs typeface="Arial" pitchFamily="-112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1     A   3.647059</a:t>
            </a: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2     B   3.210526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r>
              <a:rPr lang="en-US" b="0" dirty="0">
                <a:latin typeface="Courier" pitchFamily="2" charset="0"/>
                <a:cs typeface="Arial" pitchFamily="-112" charset="0"/>
              </a:rPr>
              <a:t># Overlaid histograms with means </a:t>
            </a:r>
          </a:p>
          <a:p>
            <a:r>
              <a:rPr lang="en-US" b="0" dirty="0">
                <a:latin typeface="Courier" pitchFamily="2" charset="0"/>
                <a:cs typeface="Arial" pitchFamily="-112" charset="0"/>
              </a:rPr>
              <a:t>library(ggplot2)</a:t>
            </a:r>
          </a:p>
          <a:p>
            <a:r>
              <a:rPr lang="en-US" b="0" dirty="0" err="1">
                <a:latin typeface="Courier" pitchFamily="2" charset="0"/>
                <a:cs typeface="Arial" pitchFamily="-112" charset="0"/>
              </a:rPr>
              <a:t>ggplot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(x=score, fill=group))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geom_histogram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binwidth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=1, alpha=.3, position="identity")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geom_vline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(data=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cdat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xintercept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score.mean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colour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=group),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linetype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="dashed", size=1)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expand_limits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(x = 0, y = 0)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4083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hite&#10;&#10;Description automatically generated">
            <a:extLst>
              <a:ext uri="{FF2B5EF4-FFF2-40B4-BE49-F238E27FC236}">
                <a16:creationId xmlns:a16="http://schemas.microsoft.com/office/drawing/2014/main" id="{532086BF-2A7F-5945-A448-A8AC39613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66" y="643467"/>
            <a:ext cx="59266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07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A13B1C3D-D028-6549-858B-E44B1A48CE04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00DC48AC-FE88-9347-8698-A5362BE3C496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3448D37A-1171-0E4E-933E-13B9E9E35804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F86FA6BA-ED83-3043-BD38-7567CBD544DA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943EFA48-634A-1040-BD61-A0B3D4249359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1012CFBC-E696-CF46-BF61-3E63989F9FAE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A377B74C-DFE8-2C4F-A3A6-0D63EF0C393B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7D3EC5C-A487-A440-A20E-A1FAB784FD86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AE4C9B8-D9D9-014E-8B6A-BAED1DAE0B6A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265158EE-C88B-404D-803E-65C02FEFBA60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70BBFC6-7370-1A4D-B06F-C86E4FD87876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F5E84A27-0E36-A949-8D4A-BCDFB194A32C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D2099985-858B-F44A-BBCB-4A91393FCE1C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0CADC7CD-4344-3948-8930-DF252CCC342E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D846644E-5BFB-B04D-B0E7-CF842AAFA353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2BBBADC6-7D64-8B40-965D-9C810CBF6F6D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2A62E553-07E7-7B49-B0E7-E1BFDA5C7939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3EF44771-C667-2345-A561-F09B905307F3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65390815-5403-8541-B415-F4081CDF363E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EE6177B3-6C3D-7642-A01E-FDC2C86E1E6D}"/>
              </a:ext>
            </a:extLst>
          </p:cNvPr>
          <p:cNvSpPr/>
          <p:nvPr/>
        </p:nvSpPr>
        <p:spPr bwMode="auto">
          <a:xfrm>
            <a:off x="5791200" y="1207930"/>
            <a:ext cx="1549403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70AEE714-F1C8-8040-933D-7C6473B38F75}"/>
              </a:ext>
            </a:extLst>
          </p:cNvPr>
          <p:cNvSpPr/>
          <p:nvPr/>
        </p:nvSpPr>
        <p:spPr bwMode="auto">
          <a:xfrm>
            <a:off x="7437992" y="1202122"/>
            <a:ext cx="1553607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Discrete/categorical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670D16AA-C284-334A-967C-0BC232F6E470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E5D9E031-65D6-504E-BD21-A081EF3A8693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3B51E899-3ECC-CE4C-9F88-59B88A9FF729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31EA5826-0B40-8745-BA58-93372B0FCB4E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B2FE9BA8-EAC9-1C4F-B97F-E081A4DD683A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4D4EF99-4258-5F46-AE9A-BCB91C1F8CC3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845BF60F-180E-C448-95BD-EA038140EFEB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AEE41D78-CE67-A842-9B4F-F2C8718C60CD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574532F-06E8-FB41-88E8-C2A33E8D52A4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DEFAA096-8D30-C449-BB83-F9CC75037CEF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FABC7DA2-4F33-7A42-9DF9-1FB570107C90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2FA2784F-963F-D647-85E3-39B4522D899E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CA2E6AB1-79FA-4F4D-ADA6-8049001BCFED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17038432-FB0A-BE47-B62D-D9FCA3045707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05BEC71-9604-A94D-917F-728B30D80F6B}"/>
              </a:ext>
            </a:extLst>
          </p:cNvPr>
          <p:cNvCxnSpPr>
            <a:stCxn id="77" idx="1"/>
            <a:endCxn id="78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1681337-C2FD-544B-84BA-FCFAC7C6BD0B}"/>
              </a:ext>
            </a:extLst>
          </p:cNvPr>
          <p:cNvCxnSpPr>
            <a:stCxn id="77" idx="3"/>
            <a:endCxn id="80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76AE613-88AC-4547-8A05-5622D3AEC314}"/>
              </a:ext>
            </a:extLst>
          </p:cNvPr>
          <p:cNvCxnSpPr>
            <a:cxnSpLocks/>
            <a:endCxn id="79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0E414A3-731C-0B43-B4AA-3B5F07AC1D49}"/>
              </a:ext>
            </a:extLst>
          </p:cNvPr>
          <p:cNvCxnSpPr>
            <a:cxnSpLocks/>
            <a:stCxn id="78" idx="2"/>
            <a:endCxn id="81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2ECAA8A-9326-614D-BE11-06F266C77E14}"/>
              </a:ext>
            </a:extLst>
          </p:cNvPr>
          <p:cNvCxnSpPr>
            <a:cxnSpLocks/>
            <a:stCxn id="83" idx="0"/>
            <a:endCxn id="79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464C682-53FB-9F44-842C-14E15B063C92}"/>
              </a:ext>
            </a:extLst>
          </p:cNvPr>
          <p:cNvCxnSpPr>
            <a:cxnSpLocks/>
            <a:stCxn id="84" idx="0"/>
            <a:endCxn id="81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2FF9486-71CE-E741-89B8-F0EF35462020}"/>
              </a:ext>
            </a:extLst>
          </p:cNvPr>
          <p:cNvCxnSpPr>
            <a:cxnSpLocks/>
            <a:stCxn id="80" idx="2"/>
            <a:endCxn id="101" idx="0"/>
          </p:cNvCxnSpPr>
          <p:nvPr/>
        </p:nvCxnSpPr>
        <p:spPr bwMode="auto">
          <a:xfrm flipH="1">
            <a:off x="6565902" y="922474"/>
            <a:ext cx="980977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4133861-C898-E44E-BD27-D717B1B0AF03}"/>
              </a:ext>
            </a:extLst>
          </p:cNvPr>
          <p:cNvCxnSpPr>
            <a:cxnSpLocks/>
            <a:stCxn id="80" idx="2"/>
            <a:endCxn id="103" idx="0"/>
          </p:cNvCxnSpPr>
          <p:nvPr/>
        </p:nvCxnSpPr>
        <p:spPr bwMode="auto">
          <a:xfrm>
            <a:off x="7546879" y="922474"/>
            <a:ext cx="667917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4383631-3EF5-E24C-BE4E-F99FC8AA754C}"/>
              </a:ext>
            </a:extLst>
          </p:cNvPr>
          <p:cNvCxnSpPr>
            <a:cxnSpLocks/>
            <a:stCxn id="101" idx="2"/>
            <a:endCxn id="85" idx="0"/>
          </p:cNvCxnSpPr>
          <p:nvPr/>
        </p:nvCxnSpPr>
        <p:spPr bwMode="auto">
          <a:xfrm flipH="1">
            <a:off x="4504178" y="1952355"/>
            <a:ext cx="2061724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2D38FB3-C05F-C743-98CB-0F5FED6836F1}"/>
              </a:ext>
            </a:extLst>
          </p:cNvPr>
          <p:cNvCxnSpPr>
            <a:cxnSpLocks/>
            <a:stCxn id="101" idx="2"/>
            <a:endCxn id="87" idx="0"/>
          </p:cNvCxnSpPr>
          <p:nvPr/>
        </p:nvCxnSpPr>
        <p:spPr bwMode="auto">
          <a:xfrm flipH="1">
            <a:off x="5541956" y="1952355"/>
            <a:ext cx="1023946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313BAE0-D9F2-0748-B7A5-CAE8EB498FD3}"/>
              </a:ext>
            </a:extLst>
          </p:cNvPr>
          <p:cNvCxnSpPr>
            <a:cxnSpLocks/>
            <a:stCxn id="103" idx="2"/>
            <a:endCxn id="110" idx="0"/>
          </p:cNvCxnSpPr>
          <p:nvPr/>
        </p:nvCxnSpPr>
        <p:spPr bwMode="auto">
          <a:xfrm flipH="1">
            <a:off x="7774698" y="1929686"/>
            <a:ext cx="440098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D053779-8E93-3F4E-A3A8-82AF8E0FA8CB}"/>
              </a:ext>
            </a:extLst>
          </p:cNvPr>
          <p:cNvCxnSpPr>
            <a:cxnSpLocks/>
            <a:stCxn id="103" idx="2"/>
            <a:endCxn id="112" idx="0"/>
          </p:cNvCxnSpPr>
          <p:nvPr/>
        </p:nvCxnSpPr>
        <p:spPr bwMode="auto">
          <a:xfrm>
            <a:off x="8214796" y="1929686"/>
            <a:ext cx="398402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99913DC-2B5F-114B-A6FE-DF8C9FBEE692}"/>
              </a:ext>
            </a:extLst>
          </p:cNvPr>
          <p:cNvCxnSpPr>
            <a:cxnSpLocks/>
            <a:stCxn id="85" idx="2"/>
            <a:endCxn id="104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17B0232-FB66-3649-92AA-62C526E27A16}"/>
              </a:ext>
            </a:extLst>
          </p:cNvPr>
          <p:cNvCxnSpPr>
            <a:cxnSpLocks/>
            <a:stCxn id="85" idx="2"/>
            <a:endCxn id="106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DA5811B-AAEC-B940-8F5F-A4CA688F545B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A76247F-EDA5-EF48-9329-934C9A53B035}"/>
              </a:ext>
            </a:extLst>
          </p:cNvPr>
          <p:cNvCxnSpPr>
            <a:cxnSpLocks/>
            <a:stCxn id="87" idx="2"/>
            <a:endCxn id="90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910BBF9-B3E4-D442-A4B0-7BC32B63DA92}"/>
              </a:ext>
            </a:extLst>
          </p:cNvPr>
          <p:cNvCxnSpPr>
            <a:cxnSpLocks/>
            <a:stCxn id="104" idx="2"/>
            <a:endCxn id="91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1EFA2D3-2ECE-E242-82E0-ACF116328C5E}"/>
              </a:ext>
            </a:extLst>
          </p:cNvPr>
          <p:cNvCxnSpPr>
            <a:cxnSpLocks/>
            <a:stCxn id="104" idx="2"/>
            <a:endCxn id="93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90C8D0A-D44F-3643-9F2A-2CCC5AA92749}"/>
              </a:ext>
            </a:extLst>
          </p:cNvPr>
          <p:cNvCxnSpPr>
            <a:cxnSpLocks/>
            <a:stCxn id="91" idx="2"/>
            <a:endCxn id="94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A42C213-B779-1D47-9F02-DA0CB23D1835}"/>
              </a:ext>
            </a:extLst>
          </p:cNvPr>
          <p:cNvCxnSpPr>
            <a:cxnSpLocks/>
            <a:stCxn id="93" idx="2"/>
            <a:endCxn id="95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9C8C3D3-B7E9-354D-B839-A1501CAA08D3}"/>
              </a:ext>
            </a:extLst>
          </p:cNvPr>
          <p:cNvCxnSpPr>
            <a:cxnSpLocks/>
            <a:stCxn id="106" idx="2"/>
            <a:endCxn id="96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5922B39-65BD-5645-ADB0-BF1CF1F8FB0B}"/>
              </a:ext>
            </a:extLst>
          </p:cNvPr>
          <p:cNvCxnSpPr>
            <a:cxnSpLocks/>
            <a:stCxn id="88" idx="2"/>
            <a:endCxn id="107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F9B4874-EBE5-4E40-8D34-32C020735460}"/>
              </a:ext>
            </a:extLst>
          </p:cNvPr>
          <p:cNvCxnSpPr>
            <a:cxnSpLocks/>
            <a:stCxn id="88" idx="2"/>
            <a:endCxn id="10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F59AEA4-1AA1-A948-A6C6-9110B689D8E9}"/>
              </a:ext>
            </a:extLst>
          </p:cNvPr>
          <p:cNvCxnSpPr>
            <a:cxnSpLocks/>
            <a:stCxn id="107" idx="2"/>
            <a:endCxn id="97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A6365DD-15C1-B649-A539-6363EA2B0D8F}"/>
              </a:ext>
            </a:extLst>
          </p:cNvPr>
          <p:cNvCxnSpPr>
            <a:cxnSpLocks/>
            <a:stCxn id="109" idx="2"/>
            <a:endCxn id="99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FA25AD8-2B1E-0145-BBB7-A1C863864667}"/>
              </a:ext>
            </a:extLst>
          </p:cNvPr>
          <p:cNvCxnSpPr>
            <a:cxnSpLocks/>
            <a:stCxn id="110" idx="2"/>
            <a:endCxn id="113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1DC2FB0-F755-3448-9826-1D8B619836C8}"/>
              </a:ext>
            </a:extLst>
          </p:cNvPr>
          <p:cNvCxnSpPr>
            <a:cxnSpLocks/>
            <a:stCxn id="110" idx="2"/>
            <a:endCxn id="115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EF13FDD-A196-D841-AAFF-5D0D506786F3}"/>
              </a:ext>
            </a:extLst>
          </p:cNvPr>
          <p:cNvCxnSpPr>
            <a:cxnSpLocks/>
            <a:stCxn id="113" idx="2"/>
            <a:endCxn id="116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B721F6D-D7DD-AA41-92D9-FA946633CAEE}"/>
              </a:ext>
            </a:extLst>
          </p:cNvPr>
          <p:cNvCxnSpPr>
            <a:cxnSpLocks/>
            <a:stCxn id="113" idx="2"/>
            <a:endCxn id="118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8109A56-8E8C-0242-817C-0EBF14A483E7}"/>
              </a:ext>
            </a:extLst>
          </p:cNvPr>
          <p:cNvCxnSpPr>
            <a:cxnSpLocks/>
            <a:stCxn id="116" idx="2"/>
            <a:endCxn id="119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A504CDC-B759-0A48-A1C8-7DBC5E06F5B3}"/>
              </a:ext>
            </a:extLst>
          </p:cNvPr>
          <p:cNvCxnSpPr>
            <a:cxnSpLocks/>
            <a:stCxn id="118" idx="2"/>
            <a:endCxn id="120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B7578E9-8094-0345-8678-D551BBB48E19}"/>
              </a:ext>
            </a:extLst>
          </p:cNvPr>
          <p:cNvCxnSpPr>
            <a:cxnSpLocks/>
            <a:stCxn id="115" idx="2"/>
            <a:endCxn id="122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BC943F6-5CA6-F844-9094-4338F6A85E0B}"/>
              </a:ext>
            </a:extLst>
          </p:cNvPr>
          <p:cNvCxnSpPr>
            <a:cxnSpLocks/>
            <a:stCxn id="112" idx="2"/>
            <a:endCxn id="123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13CFA107-7C18-DF41-BE2E-7A69D3913BA2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808F8E66-C8AE-C74E-B23E-A064EC536EDB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6DA45D2-6A8C-F14F-B258-18F779462873}"/>
              </a:ext>
            </a:extLst>
          </p:cNvPr>
          <p:cNvCxnSpPr>
            <a:cxnSpLocks/>
            <a:stCxn id="90" idx="2"/>
            <a:endCxn id="168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CEB8C24-0C23-7B48-A9DC-1C29F3DE610A}"/>
              </a:ext>
            </a:extLst>
          </p:cNvPr>
          <p:cNvCxnSpPr>
            <a:cxnSpLocks/>
            <a:stCxn id="90" idx="2"/>
            <a:endCxn id="169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5A57F356-29A4-064E-A53E-308C0B089018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E34B7CE-F38E-A648-B35F-3A6BC2684B7C}"/>
              </a:ext>
            </a:extLst>
          </p:cNvPr>
          <p:cNvCxnSpPr>
            <a:cxnSpLocks/>
            <a:stCxn id="168" idx="2"/>
            <a:endCxn id="100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89797B-3B16-7640-8F91-7188A3C99AD0}"/>
              </a:ext>
            </a:extLst>
          </p:cNvPr>
          <p:cNvCxnSpPr>
            <a:cxnSpLocks/>
            <a:stCxn id="169" idx="2"/>
            <a:endCxn id="173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F592C8D-A5DF-BB49-AAAE-CA6070EDDB5A}"/>
              </a:ext>
            </a:extLst>
          </p:cNvPr>
          <p:cNvGrpSpPr/>
          <p:nvPr/>
        </p:nvGrpSpPr>
        <p:grpSpPr>
          <a:xfrm>
            <a:off x="59029" y="76201"/>
            <a:ext cx="9084971" cy="6781800"/>
            <a:chOff x="59029" y="76201"/>
            <a:chExt cx="9084971" cy="67818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02ADFD7-1E22-0842-AAAE-A052DF377F8C}"/>
                </a:ext>
              </a:extLst>
            </p:cNvPr>
            <p:cNvSpPr/>
            <p:nvPr/>
          </p:nvSpPr>
          <p:spPr bwMode="auto">
            <a:xfrm>
              <a:off x="5960791" y="76201"/>
              <a:ext cx="3183209" cy="678180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E1D4B2B-F5E4-394B-AE76-A492C552CA20}"/>
                </a:ext>
              </a:extLst>
            </p:cNvPr>
            <p:cNvSpPr/>
            <p:nvPr/>
          </p:nvSpPr>
          <p:spPr bwMode="auto">
            <a:xfrm>
              <a:off x="59029" y="278366"/>
              <a:ext cx="2290469" cy="6516518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354F01D-A7CA-574B-B432-DBBF2D981F62}"/>
                </a:ext>
              </a:extLst>
            </p:cNvPr>
            <p:cNvSpPr/>
            <p:nvPr/>
          </p:nvSpPr>
          <p:spPr bwMode="auto">
            <a:xfrm>
              <a:off x="2251205" y="245286"/>
              <a:ext cx="3831487" cy="1839725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30FF0DE-784F-124D-9672-5A70601C5955}"/>
              </a:ext>
            </a:extLst>
          </p:cNvPr>
          <p:cNvSpPr/>
          <p:nvPr/>
        </p:nvSpPr>
        <p:spPr bwMode="auto">
          <a:xfrm>
            <a:off x="2317000" y="1975855"/>
            <a:ext cx="2763074" cy="816246"/>
          </a:xfrm>
          <a:prstGeom prst="rect">
            <a:avLst/>
          </a:prstGeom>
          <a:solidFill>
            <a:schemeClr val="bg1">
              <a:alpha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1" name="Title 1">
            <a:extLst>
              <a:ext uri="{FF2B5EF4-FFF2-40B4-BE49-F238E27FC236}">
                <a16:creationId xmlns:a16="http://schemas.microsoft.com/office/drawing/2014/main" id="{82F07BB1-631F-1D46-8197-EA417AC1AE70}"/>
              </a:ext>
            </a:extLst>
          </p:cNvPr>
          <p:cNvSpPr txBox="1">
            <a:spLocks/>
          </p:cNvSpPr>
          <p:nvPr/>
        </p:nvSpPr>
        <p:spPr bwMode="auto">
          <a:xfrm>
            <a:off x="30847" y="621274"/>
            <a:ext cx="9144000" cy="695769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bIns="93600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 dirty="0">
                <a:solidFill>
                  <a:srgbClr val="FFFFFF"/>
                </a:solidFill>
              </a:rPr>
              <a:t>we can choose </a:t>
            </a:r>
            <a:r>
              <a:rPr lang="en-US" sz="3600" dirty="0">
                <a:solidFill>
                  <a:srgbClr val="99CC00"/>
                </a:solidFill>
              </a:rPr>
              <a:t>non-parametric </a:t>
            </a:r>
            <a:r>
              <a:rPr lang="en-US" sz="3600" b="0" dirty="0">
                <a:solidFill>
                  <a:srgbClr val="FFFFFF"/>
                </a:solidFill>
              </a:rPr>
              <a:t>tests</a:t>
            </a:r>
            <a:endParaRPr lang="en-US" sz="36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0644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DBFF3-07C8-794A-A14A-0B16F115CED8}"/>
              </a:ext>
            </a:extLst>
          </p:cNvPr>
          <p:cNvSpPr txBox="1">
            <a:spLocks/>
          </p:cNvSpPr>
          <p:nvPr/>
        </p:nvSpPr>
        <p:spPr bwMode="auto">
          <a:xfrm>
            <a:off x="533400" y="2743200"/>
            <a:ext cx="7848600" cy="19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lest try to transform this … with square root</a:t>
            </a:r>
          </a:p>
        </p:txBody>
      </p:sp>
    </p:spTree>
    <p:extLst>
      <p:ext uri="{BB962C8B-B14F-4D97-AF65-F5344CB8AC3E}">
        <p14:creationId xmlns:p14="http://schemas.microsoft.com/office/powerpoint/2010/main" val="15380007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229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# Find the mean of each group </a:t>
            </a:r>
          </a:p>
          <a:p>
            <a:r>
              <a:rPr lang="en-US" b="0" dirty="0">
                <a:latin typeface="Courier" pitchFamily="2" charset="0"/>
              </a:rPr>
              <a:t>library(</a:t>
            </a:r>
            <a:r>
              <a:rPr lang="en-US" b="0" dirty="0" err="1">
                <a:latin typeface="Courier" pitchFamily="2" charset="0"/>
              </a:rPr>
              <a:t>plyr</a:t>
            </a:r>
            <a:r>
              <a:rPr lang="en-US" b="0" dirty="0">
                <a:latin typeface="Courier" pitchFamily="2" charset="0"/>
              </a:rPr>
              <a:t>) </a:t>
            </a:r>
          </a:p>
          <a:p>
            <a:r>
              <a:rPr lang="en-GB" b="0" dirty="0" err="1">
                <a:solidFill>
                  <a:srgbClr val="000000"/>
                </a:solidFill>
                <a:latin typeface="Courier" pitchFamily="2" charset="0"/>
              </a:rPr>
              <a:t>dat</a:t>
            </a:r>
            <a:r>
              <a:rPr lang="en-GB" b="0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latin typeface="Courier" pitchFamily="2" charset="0"/>
              </a:rPr>
              <a:t>read.csv</a:t>
            </a:r>
            <a:r>
              <a:rPr lang="en-GB" b="0" dirty="0">
                <a:solidFill>
                  <a:srgbClr val="000000"/>
                </a:solidFill>
                <a:latin typeface="Courier" pitchFamily="2" charset="0"/>
              </a:rPr>
              <a:t>("</a:t>
            </a:r>
            <a:r>
              <a:rPr lang="en-GB" b="0" dirty="0" err="1">
                <a:solidFill>
                  <a:srgbClr val="000000"/>
                </a:solidFill>
                <a:latin typeface="Courier" pitchFamily="2" charset="0"/>
              </a:rPr>
              <a:t>milkexperiment.csv</a:t>
            </a:r>
            <a:r>
              <a:rPr lang="en-GB" b="0" dirty="0">
                <a:solidFill>
                  <a:srgbClr val="000000"/>
                </a:solidFill>
                <a:latin typeface="Courier" pitchFamily="2" charset="0"/>
              </a:rPr>
              <a:t>", header = TRUE)</a:t>
            </a:r>
            <a:endParaRPr lang="en-US" b="0" dirty="0">
              <a:latin typeface="Courier" pitchFamily="2" charset="0"/>
            </a:endParaRPr>
          </a:p>
          <a:p>
            <a:r>
              <a:rPr lang="en-US" b="0" dirty="0" err="1">
                <a:latin typeface="Courier" pitchFamily="2" charset="0"/>
              </a:rPr>
              <a:t>cdat</a:t>
            </a:r>
            <a:r>
              <a:rPr lang="en-US" b="0" dirty="0">
                <a:latin typeface="Courier" pitchFamily="2" charset="0"/>
              </a:rPr>
              <a:t> &lt;- </a:t>
            </a:r>
            <a:r>
              <a:rPr lang="en-US" b="0" dirty="0" err="1">
                <a:latin typeface="Courier" pitchFamily="2" charset="0"/>
              </a:rPr>
              <a:t>ddply</a:t>
            </a:r>
            <a:r>
              <a:rPr lang="en-US" b="0" dirty="0">
                <a:latin typeface="Courier" pitchFamily="2" charset="0"/>
              </a:rPr>
              <a:t>(</a:t>
            </a:r>
            <a:r>
              <a:rPr lang="en-US" b="0" dirty="0" err="1">
                <a:latin typeface="Courier" pitchFamily="2" charset="0"/>
              </a:rPr>
              <a:t>dat</a:t>
            </a:r>
            <a:r>
              <a:rPr lang="en-US" b="0" dirty="0">
                <a:latin typeface="Courier" pitchFamily="2" charset="0"/>
              </a:rPr>
              <a:t>, "group", </a:t>
            </a:r>
            <a:r>
              <a:rPr lang="en-US" b="0" dirty="0" err="1">
                <a:latin typeface="Courier" pitchFamily="2" charset="0"/>
              </a:rPr>
              <a:t>summarise</a:t>
            </a:r>
            <a:r>
              <a:rPr lang="en-US" b="0" dirty="0">
                <a:latin typeface="Courier" pitchFamily="2" charset="0"/>
              </a:rPr>
              <a:t>, </a:t>
            </a:r>
            <a:r>
              <a:rPr lang="en-US" b="0" dirty="0" err="1">
                <a:latin typeface="Courier" pitchFamily="2" charset="0"/>
              </a:rPr>
              <a:t>score.mean</a:t>
            </a:r>
            <a:r>
              <a:rPr lang="en-US" b="0" dirty="0">
                <a:latin typeface="Courier" pitchFamily="2" charset="0"/>
              </a:rPr>
              <a:t>=mean(score))</a:t>
            </a:r>
          </a:p>
          <a:p>
            <a:r>
              <a:rPr lang="en-US" b="0" dirty="0" err="1">
                <a:latin typeface="Courier" pitchFamily="2" charset="0"/>
                <a:cs typeface="Arial" pitchFamily="-112" charset="0"/>
              </a:rPr>
              <a:t>cdat</a:t>
            </a:r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group </a:t>
            </a:r>
            <a:r>
              <a:rPr lang="en-US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score.mean</a:t>
            </a:r>
            <a:endParaRPr lang="en-US" dirty="0">
              <a:solidFill>
                <a:srgbClr val="99CC00"/>
              </a:solidFill>
              <a:latin typeface="Courier" pitchFamily="2" charset="0"/>
              <a:cs typeface="Arial" pitchFamily="-112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1     A   1.902495</a:t>
            </a: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2     B   1.777958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r>
              <a:rPr lang="en-US" b="0" dirty="0">
                <a:latin typeface="Courier" pitchFamily="2" charset="0"/>
                <a:cs typeface="Arial" pitchFamily="-112" charset="0"/>
              </a:rPr>
              <a:t># Overlaid histograms with means </a:t>
            </a:r>
          </a:p>
          <a:p>
            <a:r>
              <a:rPr lang="en-US" b="0" dirty="0">
                <a:latin typeface="Courier" pitchFamily="2" charset="0"/>
                <a:cs typeface="Arial" pitchFamily="-112" charset="0"/>
              </a:rPr>
              <a:t>library(ggplot2)</a:t>
            </a:r>
          </a:p>
          <a:p>
            <a:r>
              <a:rPr lang="en-US" b="0" dirty="0" err="1">
                <a:latin typeface="Courier" pitchFamily="2" charset="0"/>
                <a:cs typeface="Arial" pitchFamily="-112" charset="0"/>
              </a:rPr>
              <a:t>ggplot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(x=score, fill=group))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geom_histogram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binwidth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=1, alpha=.3, position="identity")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geom_vline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(data=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cdat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xintercept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score.mean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colour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=group),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linetype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="dashed", size=1)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expand_limits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(x = 0, y = 0)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4085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white wall&#10;&#10;Description automatically generated">
            <a:extLst>
              <a:ext uri="{FF2B5EF4-FFF2-40B4-BE49-F238E27FC236}">
                <a16:creationId xmlns:a16="http://schemas.microsoft.com/office/drawing/2014/main" id="{A0485354-AE9E-5546-88A5-C8C4FD002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54" y="0"/>
            <a:ext cx="75850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298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BA2CD34-E091-5A43-BB93-339D2274C158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16EA050A-1BEF-EA40-B079-A53680F854BF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AA1B20-618F-7640-A7F0-50362DFDFC49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8A05B1B-8A12-7241-81EF-445E66719F01}"/>
              </a:ext>
            </a:extLst>
          </p:cNvPr>
          <p:cNvSpPr/>
          <p:nvPr/>
        </p:nvSpPr>
        <p:spPr>
          <a:xfrm>
            <a:off x="762000" y="733215"/>
            <a:ext cx="794284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shapiro.test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dat$score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br>
              <a:rPr lang="en-GB" sz="2000" b="0" dirty="0">
                <a:solidFill>
                  <a:srgbClr val="000000"/>
                </a:solidFill>
                <a:latin typeface="Courier" pitchFamily="2" charset="0"/>
              </a:rPr>
            </a:br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000" dirty="0">
                <a:solidFill>
                  <a:srgbClr val="99CC00"/>
                </a:solidFill>
                <a:latin typeface="Courier" pitchFamily="2" charset="0"/>
              </a:rPr>
              <a:t>Shapiro-Wilk normality test</a:t>
            </a:r>
          </a:p>
          <a:p>
            <a:br>
              <a:rPr lang="en-GB" sz="2000" dirty="0">
                <a:solidFill>
                  <a:srgbClr val="99CC00"/>
                </a:solidFill>
                <a:latin typeface="Courier" pitchFamily="2" charset="0"/>
              </a:rPr>
            </a:br>
            <a:endParaRPr lang="en-GB" sz="200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GB" sz="2000" dirty="0">
                <a:solidFill>
                  <a:srgbClr val="99CC00"/>
                </a:solidFill>
                <a:latin typeface="Courier" pitchFamily="2" charset="0"/>
              </a:rPr>
              <a:t>data:  </a:t>
            </a:r>
            <a:r>
              <a:rPr lang="en-GB" sz="2000" dirty="0" err="1">
                <a:solidFill>
                  <a:srgbClr val="99CC00"/>
                </a:solidFill>
                <a:latin typeface="Courier" pitchFamily="2" charset="0"/>
              </a:rPr>
              <a:t>dat$score</a:t>
            </a:r>
            <a:endParaRPr lang="en-GB" sz="200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GB" sz="2000" dirty="0">
                <a:solidFill>
                  <a:srgbClr val="99CC00"/>
                </a:solidFill>
                <a:latin typeface="Courier" pitchFamily="2" charset="0"/>
              </a:rPr>
              <a:t>W = 0.72514, p-value = 7.196e-07</a:t>
            </a:r>
          </a:p>
          <a:p>
            <a:endParaRPr lang="en-GB" sz="2000" dirty="0">
              <a:solidFill>
                <a:srgbClr val="99CC00"/>
              </a:solidFill>
              <a:latin typeface="Courier" pitchFamily="2" charset="0"/>
            </a:endParaRPr>
          </a:p>
          <a:p>
            <a:endParaRPr lang="en-GB" sz="2000" dirty="0">
              <a:solidFill>
                <a:srgbClr val="99CC00"/>
              </a:solidFill>
              <a:latin typeface="Courier" pitchFamily="2" charset="0"/>
              <a:cs typeface="Arial" pitchFamily="-112" charset="0"/>
            </a:endParaRPr>
          </a:p>
          <a:p>
            <a:r>
              <a:rPr lang="en-GB" sz="2000" b="0" dirty="0">
                <a:latin typeface="Courier" pitchFamily="2" charset="0"/>
              </a:rPr>
              <a:t>= definitely not normal!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1179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1D0610E-6664-4840-9C9D-5C60DA4F5E40}"/>
              </a:ext>
            </a:extLst>
          </p:cNvPr>
          <p:cNvGrpSpPr/>
          <p:nvPr/>
        </p:nvGrpSpPr>
        <p:grpSpPr>
          <a:xfrm rot="5400000">
            <a:off x="5272280" y="3026391"/>
            <a:ext cx="3395563" cy="3133981"/>
            <a:chOff x="2251164" y="3088615"/>
            <a:chExt cx="3395563" cy="3133981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BC37C9B-5808-144E-B57F-1623239E69DD}"/>
                </a:ext>
              </a:extLst>
            </p:cNvPr>
            <p:cNvSpPr/>
            <p:nvPr/>
          </p:nvSpPr>
          <p:spPr bwMode="auto">
            <a:xfrm>
              <a:off x="2784564" y="3094282"/>
              <a:ext cx="673412" cy="370587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2 grp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3B8746E-07BD-6742-A442-3D552D1B4826}"/>
                </a:ext>
              </a:extLst>
            </p:cNvPr>
            <p:cNvSpPr/>
            <p:nvPr/>
          </p:nvSpPr>
          <p:spPr bwMode="auto">
            <a:xfrm>
              <a:off x="4537164" y="3088615"/>
              <a:ext cx="756804" cy="376254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&gt;2 grp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4502BF0-C08B-3342-AFCB-FDE9EF619913}"/>
                </a:ext>
              </a:extLst>
            </p:cNvPr>
            <p:cNvSpPr/>
            <p:nvPr/>
          </p:nvSpPr>
          <p:spPr bwMode="auto">
            <a:xfrm rot="16200000">
              <a:off x="1991479" y="5283542"/>
              <a:ext cx="1420692" cy="457415"/>
            </a:xfrm>
            <a:prstGeom prst="roundRect">
              <a:avLst/>
            </a:prstGeom>
            <a:solidFill>
              <a:schemeClr val="bg1"/>
            </a:solidFill>
            <a:ln w="635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Mann-Whitney </a:t>
              </a:r>
              <a:r>
                <a:rPr lang="en-US" sz="1200" b="0" dirty="0" err="1">
                  <a:latin typeface="Arial" pitchFamily="-112" charset="0"/>
                  <a:ea typeface="Arial" pitchFamily="-112" charset="0"/>
                  <a:cs typeface="Arial" pitchFamily="-112" charset="0"/>
                </a:rPr>
                <a:t>Utest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0A34C0A-984B-E847-99CF-52F6D8E957DC}"/>
                </a:ext>
              </a:extLst>
            </p:cNvPr>
            <p:cNvSpPr/>
            <p:nvPr/>
          </p:nvSpPr>
          <p:spPr bwMode="auto">
            <a:xfrm rot="16200000">
              <a:off x="2801817" y="5260379"/>
              <a:ext cx="1379858" cy="463979"/>
            </a:xfrm>
            <a:prstGeom prst="roundRect">
              <a:avLst/>
            </a:prstGeom>
            <a:solidFill>
              <a:schemeClr val="bg1"/>
            </a:solidFill>
            <a:ln w="635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Wilcoxon signed rank test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1601B52-2CC8-BC4D-82A6-54557B786926}"/>
                </a:ext>
              </a:extLst>
            </p:cNvPr>
            <p:cNvSpPr/>
            <p:nvPr/>
          </p:nvSpPr>
          <p:spPr bwMode="auto">
            <a:xfrm rot="16200000">
              <a:off x="3802733" y="5231619"/>
              <a:ext cx="1343362" cy="561261"/>
            </a:xfrm>
            <a:prstGeom prst="roundRect">
              <a:avLst/>
            </a:prstGeom>
            <a:solidFill>
              <a:schemeClr val="bg1"/>
            </a:solidFill>
            <a:ln w="635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Arial" pitchFamily="-112" charset="0"/>
                  <a:cs typeface="Arial" pitchFamily="-112" charset="0"/>
                </a:rPr>
                <a:t>Krus</a:t>
              </a:r>
              <a:r>
                <a:rPr lang="en-US" sz="1200" b="0" dirty="0" err="1">
                  <a:latin typeface="Arial" pitchFamily="-112" charset="0"/>
                  <a:ea typeface="Arial" pitchFamily="-112" charset="0"/>
                  <a:cs typeface="Arial" pitchFamily="-112" charset="0"/>
                </a:rPr>
                <a:t>kall</a:t>
              </a: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-Wallis test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3A24F29-6FA7-B940-A744-FF212A4A6CF6}"/>
                </a:ext>
              </a:extLst>
            </p:cNvPr>
            <p:cNvSpPr/>
            <p:nvPr/>
          </p:nvSpPr>
          <p:spPr bwMode="auto">
            <a:xfrm>
              <a:off x="2251164" y="3654891"/>
              <a:ext cx="879795" cy="444190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Non paired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CF20AEE-E815-8444-BBE2-51CE528B7855}"/>
                </a:ext>
              </a:extLst>
            </p:cNvPr>
            <p:cNvSpPr/>
            <p:nvPr/>
          </p:nvSpPr>
          <p:spPr bwMode="auto">
            <a:xfrm>
              <a:off x="3165564" y="3661482"/>
              <a:ext cx="652363" cy="437599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paired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25FE451-A7A5-5E4B-A47C-C5AAD3590B71}"/>
                </a:ext>
              </a:extLst>
            </p:cNvPr>
            <p:cNvCxnSpPr>
              <a:cxnSpLocks/>
              <a:stCxn id="9" idx="2"/>
              <a:endCxn id="14" idx="0"/>
            </p:cNvCxnSpPr>
            <p:nvPr/>
          </p:nvCxnSpPr>
          <p:spPr bwMode="auto">
            <a:xfrm flipH="1">
              <a:off x="2691062" y="3464869"/>
              <a:ext cx="430208" cy="1900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97D1E35-4DF9-3945-B868-08DAD333AC94}"/>
                </a:ext>
              </a:extLst>
            </p:cNvPr>
            <p:cNvCxnSpPr>
              <a:cxnSpLocks/>
              <a:stCxn id="9" idx="2"/>
              <a:endCxn id="15" idx="0"/>
            </p:cNvCxnSpPr>
            <p:nvPr/>
          </p:nvCxnSpPr>
          <p:spPr bwMode="auto">
            <a:xfrm>
              <a:off x="3121270" y="3464869"/>
              <a:ext cx="370476" cy="19661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97D315D-8790-B54B-87AF-3FE69471A657}"/>
                </a:ext>
              </a:extLst>
            </p:cNvPr>
            <p:cNvCxnSpPr>
              <a:cxnSpLocks/>
              <a:stCxn id="14" idx="2"/>
              <a:endCxn id="11" idx="3"/>
            </p:cNvCxnSpPr>
            <p:nvPr/>
          </p:nvCxnSpPr>
          <p:spPr bwMode="auto">
            <a:xfrm>
              <a:off x="2691062" y="4099081"/>
              <a:ext cx="10763" cy="7028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3B0B73-0B3B-E143-92F4-2D51A0FB89ED}"/>
                </a:ext>
              </a:extLst>
            </p:cNvPr>
            <p:cNvCxnSpPr>
              <a:cxnSpLocks/>
              <a:stCxn id="15" idx="2"/>
              <a:endCxn id="12" idx="3"/>
            </p:cNvCxnSpPr>
            <p:nvPr/>
          </p:nvCxnSpPr>
          <p:spPr bwMode="auto">
            <a:xfrm>
              <a:off x="3491746" y="4099081"/>
              <a:ext cx="0" cy="70335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BBD07C2-6C2D-0A4C-B071-7B9215EE6A21}"/>
                </a:ext>
              </a:extLst>
            </p:cNvPr>
            <p:cNvSpPr/>
            <p:nvPr/>
          </p:nvSpPr>
          <p:spPr bwMode="auto">
            <a:xfrm>
              <a:off x="4035578" y="3668996"/>
              <a:ext cx="879795" cy="444190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Non paired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AFBD1F4A-BE72-CC46-9E8C-D6AB67DC507A}"/>
                </a:ext>
              </a:extLst>
            </p:cNvPr>
            <p:cNvSpPr/>
            <p:nvPr/>
          </p:nvSpPr>
          <p:spPr bwMode="auto">
            <a:xfrm>
              <a:off x="4994364" y="3675587"/>
              <a:ext cx="652363" cy="437599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paired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72B280-A725-3C49-909B-21AA6DF1B52B}"/>
                </a:ext>
              </a:extLst>
            </p:cNvPr>
            <p:cNvCxnSpPr>
              <a:cxnSpLocks/>
              <a:stCxn id="10" idx="2"/>
              <a:endCxn id="20" idx="0"/>
            </p:cNvCxnSpPr>
            <p:nvPr/>
          </p:nvCxnSpPr>
          <p:spPr bwMode="auto">
            <a:xfrm flipH="1">
              <a:off x="4475476" y="3464869"/>
              <a:ext cx="440090" cy="2041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F30E664-BB15-1D4F-9A0E-9AC7703AB407}"/>
                </a:ext>
              </a:extLst>
            </p:cNvPr>
            <p:cNvCxnSpPr>
              <a:cxnSpLocks/>
              <a:stCxn id="10" idx="2"/>
              <a:endCxn id="21" idx="0"/>
            </p:cNvCxnSpPr>
            <p:nvPr/>
          </p:nvCxnSpPr>
          <p:spPr bwMode="auto">
            <a:xfrm>
              <a:off x="4915566" y="3464869"/>
              <a:ext cx="404980" cy="21071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B0825433-E8BE-E34B-8FC7-F8E3FEF7F57E}"/>
                </a:ext>
              </a:extLst>
            </p:cNvPr>
            <p:cNvSpPr/>
            <p:nvPr/>
          </p:nvSpPr>
          <p:spPr bwMode="auto">
            <a:xfrm rot="16200000">
              <a:off x="4641910" y="5423223"/>
              <a:ext cx="1343362" cy="246960"/>
            </a:xfrm>
            <a:prstGeom prst="roundRect">
              <a:avLst/>
            </a:prstGeom>
            <a:solidFill>
              <a:schemeClr val="bg1"/>
            </a:solidFill>
            <a:ln w="635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Arial" pitchFamily="-112" charset="0"/>
                  <a:cs typeface="Arial" pitchFamily="-112" charset="0"/>
                </a:rPr>
                <a:t>Friiedman</a:t>
              </a: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Arial" pitchFamily="-112" charset="0"/>
                  <a:cs typeface="Arial" pitchFamily="-112" charset="0"/>
                </a:rPr>
                <a:t> test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31B93F7-4AC2-E74C-AC39-12B09CD52120}"/>
                </a:ext>
              </a:extLst>
            </p:cNvPr>
            <p:cNvCxnSpPr>
              <a:cxnSpLocks/>
              <a:stCxn id="20" idx="2"/>
              <a:endCxn id="13" idx="3"/>
            </p:cNvCxnSpPr>
            <p:nvPr/>
          </p:nvCxnSpPr>
          <p:spPr bwMode="auto">
            <a:xfrm flipH="1">
              <a:off x="4474415" y="4113186"/>
              <a:ext cx="1061" cy="72738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F16A726-4C96-4041-A95C-AD86D2EB35C7}"/>
                </a:ext>
              </a:extLst>
            </p:cNvPr>
            <p:cNvCxnSpPr>
              <a:cxnSpLocks/>
              <a:stCxn id="21" idx="2"/>
              <a:endCxn id="24" idx="3"/>
            </p:cNvCxnSpPr>
            <p:nvPr/>
          </p:nvCxnSpPr>
          <p:spPr bwMode="auto">
            <a:xfrm flipH="1">
              <a:off x="5313591" y="4113186"/>
              <a:ext cx="6955" cy="76183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3" name="Picture 2" descr="A close up of food&#10;&#10;Description automatically generated">
            <a:extLst>
              <a:ext uri="{FF2B5EF4-FFF2-40B4-BE49-F238E27FC236}">
                <a16:creationId xmlns:a16="http://schemas.microsoft.com/office/drawing/2014/main" id="{1A818EF7-3FBE-7240-9BCD-01FE9A96D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64" y="528464"/>
            <a:ext cx="4267200" cy="305469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685494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BA2CD34-E091-5A43-BB93-339D2274C158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16EA050A-1BEF-EA40-B079-A53680F854BF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AA1B20-618F-7640-A7F0-50362DFDFC49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8A05B1B-8A12-7241-81EF-445E66719F01}"/>
              </a:ext>
            </a:extLst>
          </p:cNvPr>
          <p:cNvSpPr/>
          <p:nvPr/>
        </p:nvSpPr>
        <p:spPr>
          <a:xfrm>
            <a:off x="762000" y="733215"/>
            <a:ext cx="7942847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#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wilcox.test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 do both paired (Mann 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whitney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 test) and unpaired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dat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read.csv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("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milkexperiment.csv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", header = TRUE)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000" b="0" dirty="0" err="1">
                <a:latin typeface="Courier" pitchFamily="2" charset="0"/>
                <a:cs typeface="Arial" pitchFamily="-112" charset="0"/>
              </a:rPr>
              <a:t>wilcox.test</a:t>
            </a:r>
            <a:r>
              <a:rPr lang="en-GB" sz="2000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sz="2000" b="0" dirty="0" err="1">
                <a:latin typeface="Courier" pitchFamily="2" charset="0"/>
                <a:cs typeface="Arial" pitchFamily="-112" charset="0"/>
              </a:rPr>
              <a:t>dat$scoreraw</a:t>
            </a:r>
            <a:r>
              <a:rPr lang="en-GB" sz="2000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GB" sz="2000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GB" sz="2000" b="0" dirty="0">
                <a:latin typeface="Courier" pitchFamily="2" charset="0"/>
                <a:cs typeface="Arial" pitchFamily="-112" charset="0"/>
              </a:rPr>
              <a:t> == "A"], </a:t>
            </a:r>
            <a:r>
              <a:rPr lang="en-GB" sz="2000" b="0" dirty="0" err="1">
                <a:latin typeface="Courier" pitchFamily="2" charset="0"/>
                <a:cs typeface="Arial" pitchFamily="-112" charset="0"/>
              </a:rPr>
              <a:t>dat$scoreraw</a:t>
            </a:r>
            <a:r>
              <a:rPr lang="en-GB" sz="2000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GB" sz="2000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GB" sz="2000" b="0" dirty="0">
                <a:latin typeface="Courier" pitchFamily="2" charset="0"/>
                <a:cs typeface="Arial" pitchFamily="-112" charset="0"/>
              </a:rPr>
              <a:t> =="B"],paired=FALSE)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  <a:cs typeface="Arial" pitchFamily="-112" charset="0"/>
            </a:endParaRPr>
          </a:p>
          <a:p>
            <a:r>
              <a:rPr lang="en-GB" sz="2000" b="0" dirty="0">
                <a:solidFill>
                  <a:srgbClr val="99CC00"/>
                </a:solidFill>
                <a:latin typeface="Courier" pitchFamily="2" charset="0"/>
              </a:rPr>
              <a:t>Wilcoxon rank sum test with continuity correction</a:t>
            </a:r>
          </a:p>
          <a:p>
            <a:br>
              <a:rPr lang="en-GB" sz="2000" b="0" dirty="0">
                <a:solidFill>
                  <a:srgbClr val="99CC00"/>
                </a:solidFill>
                <a:latin typeface="Courier" pitchFamily="2" charset="0"/>
              </a:rPr>
            </a:br>
            <a:endParaRPr lang="en-GB" sz="2000" b="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GB" sz="2000" b="0" dirty="0">
                <a:solidFill>
                  <a:srgbClr val="99CC00"/>
                </a:solidFill>
                <a:latin typeface="Courier" pitchFamily="2" charset="0"/>
              </a:rPr>
              <a:t>W = 212, p-value = 0.07612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3401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9AAB8E-ABED-4E42-9778-4D6EAE2D8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D33A7841-5354-5046-B2AC-16989708B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343400"/>
            <a:ext cx="9144000" cy="1138773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400" b="0" dirty="0">
                <a:solidFill>
                  <a:schemeClr val="bg1"/>
                </a:solidFill>
              </a:rPr>
              <a:t>unfortunately our experience was inconclusive</a:t>
            </a:r>
          </a:p>
          <a:p>
            <a:pPr eaLnBrk="1" hangingPunct="1"/>
            <a:r>
              <a:rPr lang="en-US" sz="3400" b="0" dirty="0">
                <a:solidFill>
                  <a:schemeClr val="bg1"/>
                </a:solidFill>
              </a:rPr>
              <a:t>(because </a:t>
            </a:r>
            <a:r>
              <a:rPr lang="en-US" sz="3400" b="0" dirty="0" err="1">
                <a:solidFill>
                  <a:schemeClr val="bg1"/>
                </a:solidFill>
              </a:rPr>
              <a:t>pvalue</a:t>
            </a:r>
            <a:r>
              <a:rPr lang="en-US" sz="3400" b="0" dirty="0">
                <a:solidFill>
                  <a:schemeClr val="bg1"/>
                </a:solidFill>
              </a:rPr>
              <a:t> &gt; 0.05)</a:t>
            </a:r>
            <a:endParaRPr lang="en-US" sz="20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380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DBFF3-07C8-794A-A14A-0B16F115CED8}"/>
              </a:ext>
            </a:extLst>
          </p:cNvPr>
          <p:cNvSpPr txBox="1">
            <a:spLocks/>
          </p:cNvSpPr>
          <p:nvPr/>
        </p:nvSpPr>
        <p:spPr bwMode="auto">
          <a:xfrm>
            <a:off x="533400" y="1219201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/>
              <a:t>what can </a:t>
            </a:r>
            <a:r>
              <a:rPr lang="en-US" b="0" dirty="0"/>
              <a:t>be the reasons that there is no different?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582BDA-A11B-F041-981D-403674925B60}"/>
              </a:ext>
            </a:extLst>
          </p:cNvPr>
          <p:cNvSpPr txBox="1">
            <a:spLocks/>
          </p:cNvSpPr>
          <p:nvPr/>
        </p:nvSpPr>
        <p:spPr bwMode="auto">
          <a:xfrm>
            <a:off x="647700" y="2438400"/>
            <a:ext cx="7848600" cy="3864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/>
          </a:p>
          <a:p>
            <a:r>
              <a:rPr lang="en-US" b="0" dirty="0"/>
              <a:t>-&gt; low sample size</a:t>
            </a:r>
          </a:p>
          <a:p>
            <a:r>
              <a:rPr lang="en-US" b="0" dirty="0"/>
              <a:t>-&gt; too much “noise” = did we control enough?</a:t>
            </a:r>
          </a:p>
          <a:p>
            <a:r>
              <a:rPr lang="en-US" b="0" dirty="0"/>
              <a:t>-&gt; too weak signal = may be there is actually no difference in taste after all</a:t>
            </a:r>
          </a:p>
          <a:p>
            <a:endParaRPr lang="en-US" b="0" dirty="0"/>
          </a:p>
          <a:p>
            <a:r>
              <a:rPr lang="en-US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07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76200" y="5867400"/>
            <a:ext cx="9134622" cy="782220"/>
          </a:xfrm>
        </p:spPr>
        <p:txBody>
          <a:bodyPr/>
          <a:lstStyle/>
          <a:p>
            <a:pPr algn="r" eaLnBrk="1" hangingPunct="1"/>
            <a: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49444500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F1AD43-BF36-6441-A5A0-5A8280720A2F}"/>
              </a:ext>
            </a:extLst>
          </p:cNvPr>
          <p:cNvSpPr/>
          <p:nvPr/>
        </p:nvSpPr>
        <p:spPr>
          <a:xfrm>
            <a:off x="1143000" y="1981200"/>
            <a:ext cx="7086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AutoNum type="arabicPeriod"/>
            </a:pPr>
            <a:r>
              <a:rPr lang="en-US" sz="2400" b="0" dirty="0"/>
              <a:t>Give the name of the four non-parametric tests seen today and when to use them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the basis of Mann Whitney and Wilcoxon test, aka that they use ranks rather than mean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I </a:t>
            </a:r>
            <a:r>
              <a:rPr lang="en-US" sz="2400" dirty="0">
                <a:solidFill>
                  <a:srgbClr val="FF9900"/>
                </a:solidFill>
              </a:rPr>
              <a:t>will not ask </a:t>
            </a:r>
            <a:r>
              <a:rPr lang="en-US" sz="2400" b="0" dirty="0"/>
              <a:t>you to do it by hand in the exam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DCA8A4D-195B-B644-99BC-E4A5D2A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5867400"/>
            <a:ext cx="6754586" cy="685800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take away</a:t>
            </a:r>
          </a:p>
        </p:txBody>
      </p:sp>
    </p:spTree>
    <p:extLst>
      <p:ext uri="{BB962C8B-B14F-4D97-AF65-F5344CB8AC3E}">
        <p14:creationId xmlns:p14="http://schemas.microsoft.com/office/powerpoint/2010/main" val="360654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54CBDE-6414-664E-B0E6-A0253D3BF9C3}"/>
              </a:ext>
            </a:extLst>
          </p:cNvPr>
          <p:cNvSpPr txBox="1">
            <a:spLocks/>
          </p:cNvSpPr>
          <p:nvPr/>
        </p:nvSpPr>
        <p:spPr bwMode="auto">
          <a:xfrm>
            <a:off x="457200" y="1295400"/>
            <a:ext cx="8153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Arial" charset="0"/>
                <a:cs typeface="Arial" charset="0"/>
              </a:rPr>
              <a:t>today::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we will look at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four non-parametric tests</a:t>
            </a:r>
          </a:p>
          <a:p>
            <a:endParaRPr lang="en-US" b="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5383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A13B1C3D-D028-6549-858B-E44B1A48CE04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00DC48AC-FE88-9347-8698-A5362BE3C496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3448D37A-1171-0E4E-933E-13B9E9E35804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F86FA6BA-ED83-3043-BD38-7567CBD544DA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943EFA48-634A-1040-BD61-A0B3D4249359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1012CFBC-E696-CF46-BF61-3E63989F9FAE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A377B74C-DFE8-2C4F-A3A6-0D63EF0C393B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7D3EC5C-A487-A440-A20E-A1FAB784FD86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AE4C9B8-D9D9-014E-8B6A-BAED1DAE0B6A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265158EE-C88B-404D-803E-65C02FEFBA60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70BBFC6-7370-1A4D-B06F-C86E4FD87876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F5E84A27-0E36-A949-8D4A-BCDFB194A32C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D2099985-858B-F44A-BBCB-4A91393FCE1C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0CADC7CD-4344-3948-8930-DF252CCC342E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D846644E-5BFB-B04D-B0E7-CF842AAFA353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2BBBADC6-7D64-8B40-965D-9C810CBF6F6D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2A62E553-07E7-7B49-B0E7-E1BFDA5C7939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3EF44771-C667-2345-A561-F09B905307F3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65390815-5403-8541-B415-F4081CDF363E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EE6177B3-6C3D-7642-A01E-FDC2C86E1E6D}"/>
              </a:ext>
            </a:extLst>
          </p:cNvPr>
          <p:cNvSpPr/>
          <p:nvPr/>
        </p:nvSpPr>
        <p:spPr bwMode="auto">
          <a:xfrm>
            <a:off x="5791200" y="1207930"/>
            <a:ext cx="1549403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70AEE714-F1C8-8040-933D-7C6473B38F75}"/>
              </a:ext>
            </a:extLst>
          </p:cNvPr>
          <p:cNvSpPr/>
          <p:nvPr/>
        </p:nvSpPr>
        <p:spPr bwMode="auto">
          <a:xfrm>
            <a:off x="7437992" y="1202122"/>
            <a:ext cx="1553607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Discrete/categorical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670D16AA-C284-334A-967C-0BC232F6E470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E5D9E031-65D6-504E-BD21-A081EF3A8693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3B51E899-3ECC-CE4C-9F88-59B88A9FF729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31EA5826-0B40-8745-BA58-93372B0FCB4E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B2FE9BA8-EAC9-1C4F-B97F-E081A4DD683A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4D4EF99-4258-5F46-AE9A-BCB91C1F8CC3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845BF60F-180E-C448-95BD-EA038140EFEB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AEE41D78-CE67-A842-9B4F-F2C8718C60CD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574532F-06E8-FB41-88E8-C2A33E8D52A4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DEFAA096-8D30-C449-BB83-F9CC75037CEF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FABC7DA2-4F33-7A42-9DF9-1FB570107C90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2FA2784F-963F-D647-85E3-39B4522D899E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CA2E6AB1-79FA-4F4D-ADA6-8049001BCFED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17038432-FB0A-BE47-B62D-D9FCA3045707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05BEC71-9604-A94D-917F-728B30D80F6B}"/>
              </a:ext>
            </a:extLst>
          </p:cNvPr>
          <p:cNvCxnSpPr>
            <a:stCxn id="77" idx="1"/>
            <a:endCxn id="78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1681337-C2FD-544B-84BA-FCFAC7C6BD0B}"/>
              </a:ext>
            </a:extLst>
          </p:cNvPr>
          <p:cNvCxnSpPr>
            <a:stCxn id="77" idx="3"/>
            <a:endCxn id="80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76AE613-88AC-4547-8A05-5622D3AEC314}"/>
              </a:ext>
            </a:extLst>
          </p:cNvPr>
          <p:cNvCxnSpPr>
            <a:cxnSpLocks/>
            <a:endCxn id="79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0E414A3-731C-0B43-B4AA-3B5F07AC1D49}"/>
              </a:ext>
            </a:extLst>
          </p:cNvPr>
          <p:cNvCxnSpPr>
            <a:cxnSpLocks/>
            <a:stCxn id="78" idx="2"/>
            <a:endCxn id="81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2ECAA8A-9326-614D-BE11-06F266C77E14}"/>
              </a:ext>
            </a:extLst>
          </p:cNvPr>
          <p:cNvCxnSpPr>
            <a:cxnSpLocks/>
            <a:stCxn id="83" idx="0"/>
            <a:endCxn id="79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464C682-53FB-9F44-842C-14E15B063C92}"/>
              </a:ext>
            </a:extLst>
          </p:cNvPr>
          <p:cNvCxnSpPr>
            <a:cxnSpLocks/>
            <a:stCxn id="84" idx="0"/>
            <a:endCxn id="81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2FF9486-71CE-E741-89B8-F0EF35462020}"/>
              </a:ext>
            </a:extLst>
          </p:cNvPr>
          <p:cNvCxnSpPr>
            <a:cxnSpLocks/>
            <a:stCxn id="80" idx="2"/>
            <a:endCxn id="101" idx="0"/>
          </p:cNvCxnSpPr>
          <p:nvPr/>
        </p:nvCxnSpPr>
        <p:spPr bwMode="auto">
          <a:xfrm flipH="1">
            <a:off x="6565902" y="922474"/>
            <a:ext cx="980977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4133861-C898-E44E-BD27-D717B1B0AF03}"/>
              </a:ext>
            </a:extLst>
          </p:cNvPr>
          <p:cNvCxnSpPr>
            <a:cxnSpLocks/>
            <a:stCxn id="80" idx="2"/>
            <a:endCxn id="103" idx="0"/>
          </p:cNvCxnSpPr>
          <p:nvPr/>
        </p:nvCxnSpPr>
        <p:spPr bwMode="auto">
          <a:xfrm>
            <a:off x="7546879" y="922474"/>
            <a:ext cx="667917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4383631-3EF5-E24C-BE4E-F99FC8AA754C}"/>
              </a:ext>
            </a:extLst>
          </p:cNvPr>
          <p:cNvCxnSpPr>
            <a:cxnSpLocks/>
            <a:stCxn id="101" idx="2"/>
            <a:endCxn id="85" idx="0"/>
          </p:cNvCxnSpPr>
          <p:nvPr/>
        </p:nvCxnSpPr>
        <p:spPr bwMode="auto">
          <a:xfrm flipH="1">
            <a:off x="4504178" y="1952355"/>
            <a:ext cx="2061724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2D38FB3-C05F-C743-98CB-0F5FED6836F1}"/>
              </a:ext>
            </a:extLst>
          </p:cNvPr>
          <p:cNvCxnSpPr>
            <a:cxnSpLocks/>
            <a:stCxn id="101" idx="2"/>
            <a:endCxn id="87" idx="0"/>
          </p:cNvCxnSpPr>
          <p:nvPr/>
        </p:nvCxnSpPr>
        <p:spPr bwMode="auto">
          <a:xfrm flipH="1">
            <a:off x="5541956" y="1952355"/>
            <a:ext cx="1023946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313BAE0-D9F2-0748-B7A5-CAE8EB498FD3}"/>
              </a:ext>
            </a:extLst>
          </p:cNvPr>
          <p:cNvCxnSpPr>
            <a:cxnSpLocks/>
            <a:stCxn id="103" idx="2"/>
            <a:endCxn id="110" idx="0"/>
          </p:cNvCxnSpPr>
          <p:nvPr/>
        </p:nvCxnSpPr>
        <p:spPr bwMode="auto">
          <a:xfrm flipH="1">
            <a:off x="7774698" y="1929686"/>
            <a:ext cx="440098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D053779-8E93-3F4E-A3A8-82AF8E0FA8CB}"/>
              </a:ext>
            </a:extLst>
          </p:cNvPr>
          <p:cNvCxnSpPr>
            <a:cxnSpLocks/>
            <a:stCxn id="103" idx="2"/>
            <a:endCxn id="112" idx="0"/>
          </p:cNvCxnSpPr>
          <p:nvPr/>
        </p:nvCxnSpPr>
        <p:spPr bwMode="auto">
          <a:xfrm>
            <a:off x="8214796" y="1929686"/>
            <a:ext cx="398402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99913DC-2B5F-114B-A6FE-DF8C9FBEE692}"/>
              </a:ext>
            </a:extLst>
          </p:cNvPr>
          <p:cNvCxnSpPr>
            <a:cxnSpLocks/>
            <a:stCxn id="85" idx="2"/>
            <a:endCxn id="104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17B0232-FB66-3649-92AA-62C526E27A16}"/>
              </a:ext>
            </a:extLst>
          </p:cNvPr>
          <p:cNvCxnSpPr>
            <a:cxnSpLocks/>
            <a:stCxn id="85" idx="2"/>
            <a:endCxn id="106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DA5811B-AAEC-B940-8F5F-A4CA688F545B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A76247F-EDA5-EF48-9329-934C9A53B035}"/>
              </a:ext>
            </a:extLst>
          </p:cNvPr>
          <p:cNvCxnSpPr>
            <a:cxnSpLocks/>
            <a:stCxn id="87" idx="2"/>
            <a:endCxn id="90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910BBF9-B3E4-D442-A4B0-7BC32B63DA92}"/>
              </a:ext>
            </a:extLst>
          </p:cNvPr>
          <p:cNvCxnSpPr>
            <a:cxnSpLocks/>
            <a:stCxn id="104" idx="2"/>
            <a:endCxn id="91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1EFA2D3-2ECE-E242-82E0-ACF116328C5E}"/>
              </a:ext>
            </a:extLst>
          </p:cNvPr>
          <p:cNvCxnSpPr>
            <a:cxnSpLocks/>
            <a:stCxn id="104" idx="2"/>
            <a:endCxn id="93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90C8D0A-D44F-3643-9F2A-2CCC5AA92749}"/>
              </a:ext>
            </a:extLst>
          </p:cNvPr>
          <p:cNvCxnSpPr>
            <a:cxnSpLocks/>
            <a:stCxn id="91" idx="2"/>
            <a:endCxn id="94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A42C213-B779-1D47-9F02-DA0CB23D1835}"/>
              </a:ext>
            </a:extLst>
          </p:cNvPr>
          <p:cNvCxnSpPr>
            <a:cxnSpLocks/>
            <a:stCxn id="93" idx="2"/>
            <a:endCxn id="95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9C8C3D3-B7E9-354D-B839-A1501CAA08D3}"/>
              </a:ext>
            </a:extLst>
          </p:cNvPr>
          <p:cNvCxnSpPr>
            <a:cxnSpLocks/>
            <a:stCxn id="106" idx="2"/>
            <a:endCxn id="96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5922B39-65BD-5645-ADB0-BF1CF1F8FB0B}"/>
              </a:ext>
            </a:extLst>
          </p:cNvPr>
          <p:cNvCxnSpPr>
            <a:cxnSpLocks/>
            <a:stCxn id="88" idx="2"/>
            <a:endCxn id="107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F9B4874-EBE5-4E40-8D34-32C020735460}"/>
              </a:ext>
            </a:extLst>
          </p:cNvPr>
          <p:cNvCxnSpPr>
            <a:cxnSpLocks/>
            <a:stCxn id="88" idx="2"/>
            <a:endCxn id="10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F59AEA4-1AA1-A948-A6C6-9110B689D8E9}"/>
              </a:ext>
            </a:extLst>
          </p:cNvPr>
          <p:cNvCxnSpPr>
            <a:cxnSpLocks/>
            <a:stCxn id="107" idx="2"/>
            <a:endCxn id="97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A6365DD-15C1-B649-A539-6363EA2B0D8F}"/>
              </a:ext>
            </a:extLst>
          </p:cNvPr>
          <p:cNvCxnSpPr>
            <a:cxnSpLocks/>
            <a:stCxn id="109" idx="2"/>
            <a:endCxn id="99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FA25AD8-2B1E-0145-BBB7-A1C863864667}"/>
              </a:ext>
            </a:extLst>
          </p:cNvPr>
          <p:cNvCxnSpPr>
            <a:cxnSpLocks/>
            <a:stCxn id="110" idx="2"/>
            <a:endCxn id="113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1DC2FB0-F755-3448-9826-1D8B619836C8}"/>
              </a:ext>
            </a:extLst>
          </p:cNvPr>
          <p:cNvCxnSpPr>
            <a:cxnSpLocks/>
            <a:stCxn id="110" idx="2"/>
            <a:endCxn id="115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EF13FDD-A196-D841-AAFF-5D0D506786F3}"/>
              </a:ext>
            </a:extLst>
          </p:cNvPr>
          <p:cNvCxnSpPr>
            <a:cxnSpLocks/>
            <a:stCxn id="113" idx="2"/>
            <a:endCxn id="116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B721F6D-D7DD-AA41-92D9-FA946633CAEE}"/>
              </a:ext>
            </a:extLst>
          </p:cNvPr>
          <p:cNvCxnSpPr>
            <a:cxnSpLocks/>
            <a:stCxn id="113" idx="2"/>
            <a:endCxn id="118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8109A56-8E8C-0242-817C-0EBF14A483E7}"/>
              </a:ext>
            </a:extLst>
          </p:cNvPr>
          <p:cNvCxnSpPr>
            <a:cxnSpLocks/>
            <a:stCxn id="116" idx="2"/>
            <a:endCxn id="119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A504CDC-B759-0A48-A1C8-7DBC5E06F5B3}"/>
              </a:ext>
            </a:extLst>
          </p:cNvPr>
          <p:cNvCxnSpPr>
            <a:cxnSpLocks/>
            <a:stCxn id="118" idx="2"/>
            <a:endCxn id="120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B7578E9-8094-0345-8678-D551BBB48E19}"/>
              </a:ext>
            </a:extLst>
          </p:cNvPr>
          <p:cNvCxnSpPr>
            <a:cxnSpLocks/>
            <a:stCxn id="115" idx="2"/>
            <a:endCxn id="122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BC943F6-5CA6-F844-9094-4338F6A85E0B}"/>
              </a:ext>
            </a:extLst>
          </p:cNvPr>
          <p:cNvCxnSpPr>
            <a:cxnSpLocks/>
            <a:stCxn id="112" idx="2"/>
            <a:endCxn id="123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13CFA107-7C18-DF41-BE2E-7A69D3913BA2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808F8E66-C8AE-C74E-B23E-A064EC536EDB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6DA45D2-6A8C-F14F-B258-18F779462873}"/>
              </a:ext>
            </a:extLst>
          </p:cNvPr>
          <p:cNvCxnSpPr>
            <a:cxnSpLocks/>
            <a:stCxn id="90" idx="2"/>
            <a:endCxn id="168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CEB8C24-0C23-7B48-A9DC-1C29F3DE610A}"/>
              </a:ext>
            </a:extLst>
          </p:cNvPr>
          <p:cNvCxnSpPr>
            <a:cxnSpLocks/>
            <a:stCxn id="90" idx="2"/>
            <a:endCxn id="169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5A57F356-29A4-064E-A53E-308C0B089018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E34B7CE-F38E-A648-B35F-3A6BC2684B7C}"/>
              </a:ext>
            </a:extLst>
          </p:cNvPr>
          <p:cNvCxnSpPr>
            <a:cxnSpLocks/>
            <a:stCxn id="168" idx="2"/>
            <a:endCxn id="100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89797B-3B16-7640-8F91-7188A3C99AD0}"/>
              </a:ext>
            </a:extLst>
          </p:cNvPr>
          <p:cNvCxnSpPr>
            <a:cxnSpLocks/>
            <a:stCxn id="169" idx="2"/>
            <a:endCxn id="173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Freeform 1">
            <a:extLst>
              <a:ext uri="{FF2B5EF4-FFF2-40B4-BE49-F238E27FC236}">
                <a16:creationId xmlns:a16="http://schemas.microsoft.com/office/drawing/2014/main" id="{A0A38173-B5A9-F042-A03C-FF77DD0CD203}"/>
              </a:ext>
            </a:extLst>
          </p:cNvPr>
          <p:cNvSpPr/>
          <p:nvPr/>
        </p:nvSpPr>
        <p:spPr bwMode="auto">
          <a:xfrm>
            <a:off x="-235131" y="-130629"/>
            <a:ext cx="9379131" cy="7053943"/>
          </a:xfrm>
          <a:custGeom>
            <a:avLst/>
            <a:gdLst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2560320 w 9379131"/>
              <a:gd name="connsiteY2" fmla="*/ 6844938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3004457 w 9379131"/>
              <a:gd name="connsiteY5" fmla="*/ 3161212 h 7053943"/>
              <a:gd name="connsiteX6" fmla="*/ 5930537 w 9379131"/>
              <a:gd name="connsiteY6" fmla="*/ 3135086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2560320 w 9379131"/>
              <a:gd name="connsiteY2" fmla="*/ 6844938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3004457 w 9379131"/>
              <a:gd name="connsiteY5" fmla="*/ 3161212 h 7053943"/>
              <a:gd name="connsiteX6" fmla="*/ 6089563 w 9379131"/>
              <a:gd name="connsiteY6" fmla="*/ 3154965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2560320 w 9379131"/>
              <a:gd name="connsiteY2" fmla="*/ 6844938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3004457 w 9379131"/>
              <a:gd name="connsiteY5" fmla="*/ 3161212 h 7053943"/>
              <a:gd name="connsiteX6" fmla="*/ 6089563 w 9379131"/>
              <a:gd name="connsiteY6" fmla="*/ 3154965 h 7053943"/>
              <a:gd name="connsiteX7" fmla="*/ 7770695 w 9379131"/>
              <a:gd name="connsiteY7" fmla="*/ 12279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2560320 w 9379131"/>
              <a:gd name="connsiteY2" fmla="*/ 6844938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3004457 w 9379131"/>
              <a:gd name="connsiteY5" fmla="*/ 3161212 h 7053943"/>
              <a:gd name="connsiteX6" fmla="*/ 6089563 w 9379131"/>
              <a:gd name="connsiteY6" fmla="*/ 3154965 h 7053943"/>
              <a:gd name="connsiteX7" fmla="*/ 7770695 w 9379131"/>
              <a:gd name="connsiteY7" fmla="*/ 1227909 h 7053943"/>
              <a:gd name="connsiteX8" fmla="*/ 9379131 w 9379131"/>
              <a:gd name="connsiteY8" fmla="*/ 1221662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2560320 w 9379131"/>
              <a:gd name="connsiteY2" fmla="*/ 6844938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3004457 w 9379131"/>
              <a:gd name="connsiteY5" fmla="*/ 3161212 h 7053943"/>
              <a:gd name="connsiteX6" fmla="*/ 7461163 w 9379131"/>
              <a:gd name="connsiteY6" fmla="*/ 1266530 h 7053943"/>
              <a:gd name="connsiteX7" fmla="*/ 7770695 w 9379131"/>
              <a:gd name="connsiteY7" fmla="*/ 1227909 h 7053943"/>
              <a:gd name="connsiteX8" fmla="*/ 9379131 w 9379131"/>
              <a:gd name="connsiteY8" fmla="*/ 1221662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2560320 w 9379131"/>
              <a:gd name="connsiteY2" fmla="*/ 6844938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3004457 w 9379131"/>
              <a:gd name="connsiteY5" fmla="*/ 3161212 h 7053943"/>
              <a:gd name="connsiteX6" fmla="*/ 7461163 w 9379131"/>
              <a:gd name="connsiteY6" fmla="*/ 1266530 h 7053943"/>
              <a:gd name="connsiteX7" fmla="*/ 7631547 w 9379131"/>
              <a:gd name="connsiteY7" fmla="*/ 1247788 h 7053943"/>
              <a:gd name="connsiteX8" fmla="*/ 9379131 w 9379131"/>
              <a:gd name="connsiteY8" fmla="*/ 1221662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2560320 w 9379131"/>
              <a:gd name="connsiteY2" fmla="*/ 6844938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3004457 w 9379131"/>
              <a:gd name="connsiteY5" fmla="*/ 3161212 h 7053943"/>
              <a:gd name="connsiteX6" fmla="*/ 7600311 w 9379131"/>
              <a:gd name="connsiteY6" fmla="*/ 2598374 h 7053943"/>
              <a:gd name="connsiteX7" fmla="*/ 7631547 w 9379131"/>
              <a:gd name="connsiteY7" fmla="*/ 1247788 h 7053943"/>
              <a:gd name="connsiteX8" fmla="*/ 9379131 w 9379131"/>
              <a:gd name="connsiteY8" fmla="*/ 1221662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2560320 w 9379131"/>
              <a:gd name="connsiteY2" fmla="*/ 6844938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3004457 w 9379131"/>
              <a:gd name="connsiteY5" fmla="*/ 3161212 h 7053943"/>
              <a:gd name="connsiteX6" fmla="*/ 7600311 w 9379131"/>
              <a:gd name="connsiteY6" fmla="*/ 2598374 h 7053943"/>
              <a:gd name="connsiteX7" fmla="*/ 7631547 w 9379131"/>
              <a:gd name="connsiteY7" fmla="*/ 1247788 h 7053943"/>
              <a:gd name="connsiteX8" fmla="*/ 9379131 w 9379131"/>
              <a:gd name="connsiteY8" fmla="*/ 1221662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2560320 w 9379131"/>
              <a:gd name="connsiteY2" fmla="*/ 6844938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5608509 w 9379131"/>
              <a:gd name="connsiteY5" fmla="*/ 3220847 h 7053943"/>
              <a:gd name="connsiteX6" fmla="*/ 7600311 w 9379131"/>
              <a:gd name="connsiteY6" fmla="*/ 2598374 h 7053943"/>
              <a:gd name="connsiteX7" fmla="*/ 7631547 w 9379131"/>
              <a:gd name="connsiteY7" fmla="*/ 1247788 h 7053943"/>
              <a:gd name="connsiteX8" fmla="*/ 9379131 w 9379131"/>
              <a:gd name="connsiteY8" fmla="*/ 1221662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2560320 w 9379131"/>
              <a:gd name="connsiteY2" fmla="*/ 6844938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5608509 w 9379131"/>
              <a:gd name="connsiteY5" fmla="*/ 3220847 h 7053943"/>
              <a:gd name="connsiteX6" fmla="*/ 7600311 w 9379131"/>
              <a:gd name="connsiteY6" fmla="*/ 2598374 h 7053943"/>
              <a:gd name="connsiteX7" fmla="*/ 7631547 w 9379131"/>
              <a:gd name="connsiteY7" fmla="*/ 1247788 h 7053943"/>
              <a:gd name="connsiteX8" fmla="*/ 9379131 w 9379131"/>
              <a:gd name="connsiteY8" fmla="*/ 1221662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2560320 w 9379131"/>
              <a:gd name="connsiteY2" fmla="*/ 6844938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5608509 w 9379131"/>
              <a:gd name="connsiteY5" fmla="*/ 3220847 h 7053943"/>
              <a:gd name="connsiteX6" fmla="*/ 7600311 w 9379131"/>
              <a:gd name="connsiteY6" fmla="*/ 2598374 h 7053943"/>
              <a:gd name="connsiteX7" fmla="*/ 7631547 w 9379131"/>
              <a:gd name="connsiteY7" fmla="*/ 1247788 h 7053943"/>
              <a:gd name="connsiteX8" fmla="*/ 9379131 w 9379131"/>
              <a:gd name="connsiteY8" fmla="*/ 1221662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2560320 w 9379131"/>
              <a:gd name="connsiteY2" fmla="*/ 6844938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5986196 w 9379131"/>
              <a:gd name="connsiteY5" fmla="*/ 3320238 h 7053943"/>
              <a:gd name="connsiteX6" fmla="*/ 7600311 w 9379131"/>
              <a:gd name="connsiteY6" fmla="*/ 2598374 h 7053943"/>
              <a:gd name="connsiteX7" fmla="*/ 7631547 w 9379131"/>
              <a:gd name="connsiteY7" fmla="*/ 1247788 h 7053943"/>
              <a:gd name="connsiteX8" fmla="*/ 9379131 w 9379131"/>
              <a:gd name="connsiteY8" fmla="*/ 1221662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2560320 w 9379131"/>
              <a:gd name="connsiteY2" fmla="*/ 6844938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5986196 w 9379131"/>
              <a:gd name="connsiteY5" fmla="*/ 3320238 h 7053943"/>
              <a:gd name="connsiteX6" fmla="*/ 7600311 w 9379131"/>
              <a:gd name="connsiteY6" fmla="*/ 2598374 h 7053943"/>
              <a:gd name="connsiteX7" fmla="*/ 7631547 w 9379131"/>
              <a:gd name="connsiteY7" fmla="*/ 1247788 h 7053943"/>
              <a:gd name="connsiteX8" fmla="*/ 9379131 w 9379131"/>
              <a:gd name="connsiteY8" fmla="*/ 1221662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2560320 w 9379131"/>
              <a:gd name="connsiteY2" fmla="*/ 6844938 h 7053943"/>
              <a:gd name="connsiteX3" fmla="*/ 2429691 w 9379131"/>
              <a:gd name="connsiteY3" fmla="*/ 3944983 h 7053943"/>
              <a:gd name="connsiteX4" fmla="*/ 5200720 w 9379131"/>
              <a:gd name="connsiteY4" fmla="*/ 6754633 h 7053943"/>
              <a:gd name="connsiteX5" fmla="*/ 5986196 w 9379131"/>
              <a:gd name="connsiteY5" fmla="*/ 3320238 h 7053943"/>
              <a:gd name="connsiteX6" fmla="*/ 7600311 w 9379131"/>
              <a:gd name="connsiteY6" fmla="*/ 2598374 h 7053943"/>
              <a:gd name="connsiteX7" fmla="*/ 7631547 w 9379131"/>
              <a:gd name="connsiteY7" fmla="*/ 1247788 h 7053943"/>
              <a:gd name="connsiteX8" fmla="*/ 9379131 w 9379131"/>
              <a:gd name="connsiteY8" fmla="*/ 1221662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2560320 w 9379131"/>
              <a:gd name="connsiteY2" fmla="*/ 6844938 h 7053943"/>
              <a:gd name="connsiteX3" fmla="*/ 3761534 w 9379131"/>
              <a:gd name="connsiteY3" fmla="*/ 6668305 h 7053943"/>
              <a:gd name="connsiteX4" fmla="*/ 5200720 w 9379131"/>
              <a:gd name="connsiteY4" fmla="*/ 6754633 h 7053943"/>
              <a:gd name="connsiteX5" fmla="*/ 5986196 w 9379131"/>
              <a:gd name="connsiteY5" fmla="*/ 3320238 h 7053943"/>
              <a:gd name="connsiteX6" fmla="*/ 7600311 w 9379131"/>
              <a:gd name="connsiteY6" fmla="*/ 2598374 h 7053943"/>
              <a:gd name="connsiteX7" fmla="*/ 7631547 w 9379131"/>
              <a:gd name="connsiteY7" fmla="*/ 1247788 h 7053943"/>
              <a:gd name="connsiteX8" fmla="*/ 9379131 w 9379131"/>
              <a:gd name="connsiteY8" fmla="*/ 1221662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79131" h="7053943">
                <a:moveTo>
                  <a:pt x="0" y="78378"/>
                </a:moveTo>
                <a:lnTo>
                  <a:pt x="104502" y="7053943"/>
                </a:lnTo>
                <a:lnTo>
                  <a:pt x="2560320" y="6844938"/>
                </a:lnTo>
                <a:lnTo>
                  <a:pt x="3761534" y="6668305"/>
                </a:lnTo>
                <a:lnTo>
                  <a:pt x="5200720" y="6754633"/>
                </a:lnTo>
                <a:cubicBezTo>
                  <a:pt x="6138406" y="6670009"/>
                  <a:pt x="6082180" y="6724531"/>
                  <a:pt x="5986196" y="3320238"/>
                </a:cubicBezTo>
                <a:cubicBezTo>
                  <a:pt x="6703139" y="2695304"/>
                  <a:pt x="6068360" y="3640753"/>
                  <a:pt x="7600311" y="2598374"/>
                </a:cubicBezTo>
                <a:lnTo>
                  <a:pt x="7631547" y="1247788"/>
                </a:lnTo>
                <a:lnTo>
                  <a:pt x="9379131" y="1221662"/>
                </a:lnTo>
                <a:lnTo>
                  <a:pt x="9353005" y="0"/>
                </a:lnTo>
                <a:lnTo>
                  <a:pt x="0" y="78378"/>
                </a:lnTo>
                <a:close/>
              </a:path>
            </a:pathLst>
          </a:custGeom>
          <a:solidFill>
            <a:schemeClr val="bg1">
              <a:alpha val="7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2" name="Title 7">
            <a:extLst>
              <a:ext uri="{FF2B5EF4-FFF2-40B4-BE49-F238E27FC236}">
                <a16:creationId xmlns:a16="http://schemas.microsoft.com/office/drawing/2014/main" id="{EF707E4D-7F7F-C246-92E0-23352871B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44151" y="5889562"/>
            <a:ext cx="6754586" cy="685800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5838942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3"/>
          <p:cNvSpPr>
            <a:spLocks noGrp="1"/>
          </p:cNvSpPr>
          <p:nvPr>
            <p:ph type="title"/>
          </p:nvPr>
        </p:nvSpPr>
        <p:spPr>
          <a:xfrm>
            <a:off x="0" y="2286000"/>
            <a:ext cx="8839200" cy="1247775"/>
          </a:xfrm>
        </p:spPr>
        <p:txBody>
          <a:bodyPr/>
          <a:lstStyle/>
          <a:p>
            <a:pPr algn="r" eaLnBrk="1" hangingPunct="1"/>
            <a: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  <a:t>end</a:t>
            </a:r>
            <a:endParaRPr lang="en-US" sz="870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10042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42A04C-2CC9-DF40-97AE-1C4588349551}"/>
              </a:ext>
            </a:extLst>
          </p:cNvPr>
          <p:cNvSpPr txBox="1">
            <a:spLocks/>
          </p:cNvSpPr>
          <p:nvPr/>
        </p:nvSpPr>
        <p:spPr bwMode="auto">
          <a:xfrm>
            <a:off x="457200" y="628480"/>
            <a:ext cx="8153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four non-parametric tests are very robust (i.e. skewed and non-homogeneous data ok) but nothing is perfect: what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you</a:t>
            </a:r>
            <a:r>
              <a:rPr lang="en-US" b="0" dirty="0"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gain in robustness </a:t>
            </a:r>
            <a:r>
              <a:rPr lang="en-US" dirty="0">
                <a:solidFill>
                  <a:srgbClr val="FF9900"/>
                </a:solidFill>
                <a:latin typeface="Arial" charset="0"/>
                <a:cs typeface="Arial" charset="0"/>
              </a:rPr>
              <a:t>you lose in power</a:t>
            </a:r>
            <a:r>
              <a:rPr lang="en-US" b="0" dirty="0">
                <a:latin typeface="Arial" charset="0"/>
                <a:cs typeface="Arial" charset="0"/>
              </a:rPr>
              <a:t>.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EEEEE6-D9CF-5B4B-BD5A-436A42973469}"/>
              </a:ext>
            </a:extLst>
          </p:cNvPr>
          <p:cNvGrpSpPr/>
          <p:nvPr/>
        </p:nvGrpSpPr>
        <p:grpSpPr>
          <a:xfrm rot="5400000">
            <a:off x="2836118" y="2721591"/>
            <a:ext cx="3395563" cy="3133981"/>
            <a:chOff x="2251164" y="3088615"/>
            <a:chExt cx="3395563" cy="3133981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CB171AC-09B7-D048-BAF8-FA5427066207}"/>
                </a:ext>
              </a:extLst>
            </p:cNvPr>
            <p:cNvSpPr/>
            <p:nvPr/>
          </p:nvSpPr>
          <p:spPr bwMode="auto">
            <a:xfrm>
              <a:off x="2784564" y="3094282"/>
              <a:ext cx="673412" cy="370587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2 grp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00A0D013-1070-5D4C-A14A-DA705FB5A824}"/>
                </a:ext>
              </a:extLst>
            </p:cNvPr>
            <p:cNvSpPr/>
            <p:nvPr/>
          </p:nvSpPr>
          <p:spPr bwMode="auto">
            <a:xfrm>
              <a:off x="4537164" y="3088615"/>
              <a:ext cx="756804" cy="376254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&gt;2 grp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FCF798C-97A0-C94F-AA59-0FAED38E164E}"/>
                </a:ext>
              </a:extLst>
            </p:cNvPr>
            <p:cNvSpPr/>
            <p:nvPr/>
          </p:nvSpPr>
          <p:spPr bwMode="auto">
            <a:xfrm rot="16200000">
              <a:off x="1991479" y="5283542"/>
              <a:ext cx="1420692" cy="457415"/>
            </a:xfrm>
            <a:prstGeom prst="roundRect">
              <a:avLst/>
            </a:prstGeom>
            <a:solidFill>
              <a:schemeClr val="bg1"/>
            </a:solidFill>
            <a:ln w="635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Mann-Whitney </a:t>
              </a:r>
              <a:r>
                <a:rPr lang="en-US" sz="1200" b="0" dirty="0" err="1">
                  <a:latin typeface="Arial" pitchFamily="-112" charset="0"/>
                  <a:ea typeface="Arial" pitchFamily="-112" charset="0"/>
                  <a:cs typeface="Arial" pitchFamily="-112" charset="0"/>
                </a:rPr>
                <a:t>Utest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5AA9D45E-EEFC-D240-975D-78BBF4823D99}"/>
                </a:ext>
              </a:extLst>
            </p:cNvPr>
            <p:cNvSpPr/>
            <p:nvPr/>
          </p:nvSpPr>
          <p:spPr bwMode="auto">
            <a:xfrm rot="16200000">
              <a:off x="2801817" y="5260379"/>
              <a:ext cx="1379858" cy="463979"/>
            </a:xfrm>
            <a:prstGeom prst="roundRect">
              <a:avLst/>
            </a:prstGeom>
            <a:solidFill>
              <a:schemeClr val="bg1"/>
            </a:solidFill>
            <a:ln w="635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Wilcoxon signed rank test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458B0FED-3F8A-D74D-A2C4-B89018216960}"/>
                </a:ext>
              </a:extLst>
            </p:cNvPr>
            <p:cNvSpPr/>
            <p:nvPr/>
          </p:nvSpPr>
          <p:spPr bwMode="auto">
            <a:xfrm rot="16200000">
              <a:off x="3802733" y="5231619"/>
              <a:ext cx="1343362" cy="561261"/>
            </a:xfrm>
            <a:prstGeom prst="roundRect">
              <a:avLst/>
            </a:prstGeom>
            <a:solidFill>
              <a:schemeClr val="bg1"/>
            </a:solidFill>
            <a:ln w="635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Arial" pitchFamily="-112" charset="0"/>
                  <a:cs typeface="Arial" pitchFamily="-112" charset="0"/>
                </a:rPr>
                <a:t>Krus</a:t>
              </a:r>
              <a:r>
                <a:rPr lang="en-US" sz="1200" b="0" dirty="0" err="1">
                  <a:latin typeface="Arial" pitchFamily="-112" charset="0"/>
                  <a:ea typeface="Arial" pitchFamily="-112" charset="0"/>
                  <a:cs typeface="Arial" pitchFamily="-112" charset="0"/>
                </a:rPr>
                <a:t>kall</a:t>
              </a: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-Wallis test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BA3FB02-2D71-684E-BDA8-D280E61D5949}"/>
                </a:ext>
              </a:extLst>
            </p:cNvPr>
            <p:cNvSpPr/>
            <p:nvPr/>
          </p:nvSpPr>
          <p:spPr bwMode="auto">
            <a:xfrm>
              <a:off x="2251164" y="3654891"/>
              <a:ext cx="879795" cy="444190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Non paired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6680273E-A696-2E48-B192-A3E04CC79968}"/>
                </a:ext>
              </a:extLst>
            </p:cNvPr>
            <p:cNvSpPr/>
            <p:nvPr/>
          </p:nvSpPr>
          <p:spPr bwMode="auto">
            <a:xfrm>
              <a:off x="3165564" y="3661482"/>
              <a:ext cx="652363" cy="437599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paired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2BE7529-5C2E-1948-A23B-7974A645207D}"/>
                </a:ext>
              </a:extLst>
            </p:cNvPr>
            <p:cNvCxnSpPr>
              <a:cxnSpLocks/>
              <a:stCxn id="24" idx="2"/>
              <a:endCxn id="29" idx="0"/>
            </p:cNvCxnSpPr>
            <p:nvPr/>
          </p:nvCxnSpPr>
          <p:spPr bwMode="auto">
            <a:xfrm flipH="1">
              <a:off x="2691062" y="3464869"/>
              <a:ext cx="430208" cy="1900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9C85C87-A440-D84D-9FD9-152689D9DA0C}"/>
                </a:ext>
              </a:extLst>
            </p:cNvPr>
            <p:cNvCxnSpPr>
              <a:cxnSpLocks/>
              <a:stCxn id="24" idx="2"/>
              <a:endCxn id="30" idx="0"/>
            </p:cNvCxnSpPr>
            <p:nvPr/>
          </p:nvCxnSpPr>
          <p:spPr bwMode="auto">
            <a:xfrm>
              <a:off x="3121270" y="3464869"/>
              <a:ext cx="370476" cy="19661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DE5364C-F7DC-BC43-974D-91644ED2802B}"/>
                </a:ext>
              </a:extLst>
            </p:cNvPr>
            <p:cNvCxnSpPr>
              <a:cxnSpLocks/>
              <a:stCxn id="29" idx="2"/>
              <a:endCxn id="26" idx="3"/>
            </p:cNvCxnSpPr>
            <p:nvPr/>
          </p:nvCxnSpPr>
          <p:spPr bwMode="auto">
            <a:xfrm>
              <a:off x="2691062" y="4099081"/>
              <a:ext cx="10763" cy="7028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8043B60-1B88-B746-BB57-B6BAD80A875C}"/>
                </a:ext>
              </a:extLst>
            </p:cNvPr>
            <p:cNvCxnSpPr>
              <a:cxnSpLocks/>
              <a:stCxn id="30" idx="2"/>
              <a:endCxn id="27" idx="3"/>
            </p:cNvCxnSpPr>
            <p:nvPr/>
          </p:nvCxnSpPr>
          <p:spPr bwMode="auto">
            <a:xfrm>
              <a:off x="3491746" y="4099081"/>
              <a:ext cx="0" cy="70335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E27F0FE2-3DD8-6640-A19E-125437297F07}"/>
                </a:ext>
              </a:extLst>
            </p:cNvPr>
            <p:cNvSpPr/>
            <p:nvPr/>
          </p:nvSpPr>
          <p:spPr bwMode="auto">
            <a:xfrm>
              <a:off x="4035578" y="3668996"/>
              <a:ext cx="879795" cy="444190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Non paired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254A7B20-8CAD-F949-BF2D-CA59A2E14F6D}"/>
                </a:ext>
              </a:extLst>
            </p:cNvPr>
            <p:cNvSpPr/>
            <p:nvPr/>
          </p:nvSpPr>
          <p:spPr bwMode="auto">
            <a:xfrm>
              <a:off x="4994364" y="3675587"/>
              <a:ext cx="652363" cy="437599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paired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FEE5B77-E924-A048-870B-1804E0AEF06A}"/>
                </a:ext>
              </a:extLst>
            </p:cNvPr>
            <p:cNvCxnSpPr>
              <a:cxnSpLocks/>
              <a:stCxn id="25" idx="2"/>
              <a:endCxn id="35" idx="0"/>
            </p:cNvCxnSpPr>
            <p:nvPr/>
          </p:nvCxnSpPr>
          <p:spPr bwMode="auto">
            <a:xfrm flipH="1">
              <a:off x="4475476" y="3464869"/>
              <a:ext cx="440090" cy="2041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3AC4B6-DDF8-5243-B4DE-D34B779E13FD}"/>
                </a:ext>
              </a:extLst>
            </p:cNvPr>
            <p:cNvCxnSpPr>
              <a:cxnSpLocks/>
              <a:stCxn id="25" idx="2"/>
              <a:endCxn id="36" idx="0"/>
            </p:cNvCxnSpPr>
            <p:nvPr/>
          </p:nvCxnSpPr>
          <p:spPr bwMode="auto">
            <a:xfrm>
              <a:off x="4915566" y="3464869"/>
              <a:ext cx="404980" cy="21071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1A9675B1-AAFA-0642-9991-BD727CD1B167}"/>
                </a:ext>
              </a:extLst>
            </p:cNvPr>
            <p:cNvSpPr/>
            <p:nvPr/>
          </p:nvSpPr>
          <p:spPr bwMode="auto">
            <a:xfrm rot="16200000">
              <a:off x="4641910" y="5423223"/>
              <a:ext cx="1343362" cy="246960"/>
            </a:xfrm>
            <a:prstGeom prst="roundRect">
              <a:avLst/>
            </a:prstGeom>
            <a:solidFill>
              <a:schemeClr val="bg1"/>
            </a:solidFill>
            <a:ln w="635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Arial" pitchFamily="-112" charset="0"/>
                  <a:cs typeface="Arial" pitchFamily="-112" charset="0"/>
                </a:rPr>
                <a:t>Friiedman</a:t>
              </a: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Arial" pitchFamily="-112" charset="0"/>
                  <a:cs typeface="Arial" pitchFamily="-112" charset="0"/>
                </a:rPr>
                <a:t> test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3A87D37-1416-4244-83DA-19E0D3190D53}"/>
                </a:ext>
              </a:extLst>
            </p:cNvPr>
            <p:cNvCxnSpPr>
              <a:cxnSpLocks/>
              <a:stCxn id="35" idx="2"/>
              <a:endCxn id="28" idx="3"/>
            </p:cNvCxnSpPr>
            <p:nvPr/>
          </p:nvCxnSpPr>
          <p:spPr bwMode="auto">
            <a:xfrm flipH="1">
              <a:off x="4474415" y="4113186"/>
              <a:ext cx="1061" cy="72738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AC5638F-12A7-5244-ABC4-F9DF4D37ABFE}"/>
                </a:ext>
              </a:extLst>
            </p:cNvPr>
            <p:cNvCxnSpPr>
              <a:cxnSpLocks/>
              <a:stCxn id="36" idx="2"/>
              <a:endCxn id="39" idx="3"/>
            </p:cNvCxnSpPr>
            <p:nvPr/>
          </p:nvCxnSpPr>
          <p:spPr bwMode="auto">
            <a:xfrm flipH="1">
              <a:off x="5313591" y="4113186"/>
              <a:ext cx="6955" cy="76183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22F5845-147F-BE43-A812-6185906F079F}"/>
              </a:ext>
            </a:extLst>
          </p:cNvPr>
          <p:cNvGrpSpPr/>
          <p:nvPr/>
        </p:nvGrpSpPr>
        <p:grpSpPr>
          <a:xfrm>
            <a:off x="352083" y="2262381"/>
            <a:ext cx="2614827" cy="3486657"/>
            <a:chOff x="352083" y="2262381"/>
            <a:chExt cx="2614827" cy="348665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D47BCA-3A9C-A74B-8992-823749C11104}"/>
                </a:ext>
              </a:extLst>
            </p:cNvPr>
            <p:cNvSpPr/>
            <p:nvPr/>
          </p:nvSpPr>
          <p:spPr>
            <a:xfrm>
              <a:off x="667450" y="2794995"/>
              <a:ext cx="19812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(unpaired t-test)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F6B35A6-468B-4043-9DD5-A0894CD41518}"/>
                </a:ext>
              </a:extLst>
            </p:cNvPr>
            <p:cNvSpPr/>
            <p:nvPr/>
          </p:nvSpPr>
          <p:spPr>
            <a:xfrm>
              <a:off x="762000" y="3567636"/>
              <a:ext cx="18746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(paired t-test)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054CE32-5EBE-F443-ABB8-AD668923F957}"/>
                </a:ext>
              </a:extLst>
            </p:cNvPr>
            <p:cNvSpPr/>
            <p:nvPr/>
          </p:nvSpPr>
          <p:spPr>
            <a:xfrm>
              <a:off x="1007655" y="4632864"/>
              <a:ext cx="134336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en-US" b="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anova</a:t>
              </a:r>
              <a:r>
                <a:rPr lang="en-US" b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ED2B80A-A42A-6E4B-9B19-D6B2AEE96F80}"/>
                </a:ext>
              </a:extLst>
            </p:cNvPr>
            <p:cNvSpPr/>
            <p:nvPr/>
          </p:nvSpPr>
          <p:spPr>
            <a:xfrm>
              <a:off x="992415" y="5379706"/>
              <a:ext cx="13586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en-US" b="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anova</a:t>
              </a:r>
              <a:r>
                <a:rPr lang="en-US" b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8E0547D-A8D8-C14E-8913-AEFC2DFF36FB}"/>
                </a:ext>
              </a:extLst>
            </p:cNvPr>
            <p:cNvSpPr/>
            <p:nvPr/>
          </p:nvSpPr>
          <p:spPr>
            <a:xfrm>
              <a:off x="352083" y="2262381"/>
              <a:ext cx="261482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parametric equivalent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56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42A04C-2CC9-DF40-97AE-1C4588349551}"/>
              </a:ext>
            </a:extLst>
          </p:cNvPr>
          <p:cNvSpPr txBox="1">
            <a:spLocks/>
          </p:cNvSpPr>
          <p:nvPr/>
        </p:nvSpPr>
        <p:spPr bwMode="auto">
          <a:xfrm>
            <a:off x="457200" y="628480"/>
            <a:ext cx="8153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so parametric tests used mean and variance, what do we do now?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A5376D7-67C0-534E-AB78-6AF08B155DE9}"/>
              </a:ext>
            </a:extLst>
          </p:cNvPr>
          <p:cNvGrpSpPr/>
          <p:nvPr/>
        </p:nvGrpSpPr>
        <p:grpSpPr>
          <a:xfrm>
            <a:off x="304800" y="2209800"/>
            <a:ext cx="3874759" cy="3347427"/>
            <a:chOff x="1905000" y="272299"/>
            <a:chExt cx="5334000" cy="4608073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4147FE2-1067-F844-9AFD-F10C0F0EC284}"/>
                </a:ext>
              </a:extLst>
            </p:cNvPr>
            <p:cNvGrpSpPr/>
            <p:nvPr/>
          </p:nvGrpSpPr>
          <p:grpSpPr>
            <a:xfrm>
              <a:off x="1905000" y="533400"/>
              <a:ext cx="5334000" cy="3992881"/>
              <a:chOff x="1905000" y="533400"/>
              <a:chExt cx="5334000" cy="3992881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82676F6C-A119-C44E-96C6-C10E24D2A710}"/>
                  </a:ext>
                </a:extLst>
              </p:cNvPr>
              <p:cNvGrpSpPr/>
              <p:nvPr/>
            </p:nvGrpSpPr>
            <p:grpSpPr>
              <a:xfrm>
                <a:off x="4425367" y="929640"/>
                <a:ext cx="2535808" cy="3413760"/>
                <a:chOff x="5061942" y="1390720"/>
                <a:chExt cx="2535808" cy="3413760"/>
              </a:xfrm>
            </p:grpSpPr>
            <p:sp>
              <p:nvSpPr>
                <p:cNvPr id="58" name="Freeform 57">
                  <a:extLst>
                    <a:ext uri="{FF2B5EF4-FFF2-40B4-BE49-F238E27FC236}">
                      <a16:creationId xmlns:a16="http://schemas.microsoft.com/office/drawing/2014/main" id="{D38E8832-F3A2-A44D-850A-A50524D405CA}"/>
                    </a:ext>
                  </a:extLst>
                </p:cNvPr>
                <p:cNvSpPr/>
                <p:nvPr/>
              </p:nvSpPr>
              <p:spPr bwMode="auto">
                <a:xfrm>
                  <a:off x="5061942" y="2097041"/>
                  <a:ext cx="2084375" cy="2707438"/>
                </a:xfrm>
                <a:custGeom>
                  <a:avLst/>
                  <a:gdLst>
                    <a:gd name="connsiteX0" fmla="*/ 0 w 1850065"/>
                    <a:gd name="connsiteY0" fmla="*/ 2551821 h 2573086"/>
                    <a:gd name="connsiteX1" fmla="*/ 829339 w 1850065"/>
                    <a:gd name="connsiteY1" fmla="*/ 7 h 2573086"/>
                    <a:gd name="connsiteX2" fmla="*/ 1850065 w 1850065"/>
                    <a:gd name="connsiteY2" fmla="*/ 2573086 h 2573086"/>
                    <a:gd name="connsiteX3" fmla="*/ 1850065 w 1850065"/>
                    <a:gd name="connsiteY3" fmla="*/ 2573086 h 2573086"/>
                    <a:gd name="connsiteX0" fmla="*/ 30129 w 1880194"/>
                    <a:gd name="connsiteY0" fmla="*/ 2552768 h 2574033"/>
                    <a:gd name="connsiteX1" fmla="*/ 72659 w 1880194"/>
                    <a:gd name="connsiteY1" fmla="*/ 2276322 h 2574033"/>
                    <a:gd name="connsiteX2" fmla="*/ 859468 w 1880194"/>
                    <a:gd name="connsiteY2" fmla="*/ 954 h 2574033"/>
                    <a:gd name="connsiteX3" fmla="*/ 1880194 w 1880194"/>
                    <a:gd name="connsiteY3" fmla="*/ 2574033 h 2574033"/>
                    <a:gd name="connsiteX4" fmla="*/ 1880194 w 1880194"/>
                    <a:gd name="connsiteY4" fmla="*/ 2574033 h 2574033"/>
                    <a:gd name="connsiteX0" fmla="*/ 0 w 2169042"/>
                    <a:gd name="connsiteY0" fmla="*/ 2574033 h 2574033"/>
                    <a:gd name="connsiteX1" fmla="*/ 361507 w 2169042"/>
                    <a:gd name="connsiteY1" fmla="*/ 2276322 h 2574033"/>
                    <a:gd name="connsiteX2" fmla="*/ 1148316 w 2169042"/>
                    <a:gd name="connsiteY2" fmla="*/ 954 h 2574033"/>
                    <a:gd name="connsiteX3" fmla="*/ 2169042 w 2169042"/>
                    <a:gd name="connsiteY3" fmla="*/ 2574033 h 2574033"/>
                    <a:gd name="connsiteX4" fmla="*/ 2169042 w 2169042"/>
                    <a:gd name="connsiteY4" fmla="*/ 2574033 h 2574033"/>
                    <a:gd name="connsiteX0" fmla="*/ 0 w 2185107"/>
                    <a:gd name="connsiteY0" fmla="*/ 2573079 h 2573079"/>
                    <a:gd name="connsiteX1" fmla="*/ 361507 w 2185107"/>
                    <a:gd name="connsiteY1" fmla="*/ 2275368 h 2573079"/>
                    <a:gd name="connsiteX2" fmla="*/ 1148316 w 2185107"/>
                    <a:gd name="connsiteY2" fmla="*/ 0 h 2573079"/>
                    <a:gd name="connsiteX3" fmla="*/ 2083981 w 2185107"/>
                    <a:gd name="connsiteY3" fmla="*/ 2275369 h 2573079"/>
                    <a:gd name="connsiteX4" fmla="*/ 2169042 w 2185107"/>
                    <a:gd name="connsiteY4" fmla="*/ 2573079 h 2573079"/>
                    <a:gd name="connsiteX5" fmla="*/ 2169042 w 2185107"/>
                    <a:gd name="connsiteY5" fmla="*/ 2573079 h 2573079"/>
                    <a:gd name="connsiteX0" fmla="*/ 0 w 2169042"/>
                    <a:gd name="connsiteY0" fmla="*/ 2573079 h 2574066"/>
                    <a:gd name="connsiteX1" fmla="*/ 361507 w 2169042"/>
                    <a:gd name="connsiteY1" fmla="*/ 2275368 h 2574066"/>
                    <a:gd name="connsiteX2" fmla="*/ 1148316 w 2169042"/>
                    <a:gd name="connsiteY2" fmla="*/ 0 h 2574066"/>
                    <a:gd name="connsiteX3" fmla="*/ 1982381 w 2169042"/>
                    <a:gd name="connsiteY3" fmla="*/ 2283836 h 2574066"/>
                    <a:gd name="connsiteX4" fmla="*/ 2169042 w 2169042"/>
                    <a:gd name="connsiteY4" fmla="*/ 2573079 h 2574066"/>
                    <a:gd name="connsiteX5" fmla="*/ 2169042 w 2169042"/>
                    <a:gd name="connsiteY5" fmla="*/ 2573079 h 2574066"/>
                    <a:gd name="connsiteX0" fmla="*/ 0 w 2169042"/>
                    <a:gd name="connsiteY0" fmla="*/ 2573079 h 2574066"/>
                    <a:gd name="connsiteX1" fmla="*/ 361507 w 2169042"/>
                    <a:gd name="connsiteY1" fmla="*/ 2275368 h 2574066"/>
                    <a:gd name="connsiteX2" fmla="*/ 1148316 w 2169042"/>
                    <a:gd name="connsiteY2" fmla="*/ 0 h 2574066"/>
                    <a:gd name="connsiteX3" fmla="*/ 1821514 w 2169042"/>
                    <a:gd name="connsiteY3" fmla="*/ 2283836 h 2574066"/>
                    <a:gd name="connsiteX4" fmla="*/ 2169042 w 2169042"/>
                    <a:gd name="connsiteY4" fmla="*/ 2573079 h 2574066"/>
                    <a:gd name="connsiteX5" fmla="*/ 2169042 w 2169042"/>
                    <a:gd name="connsiteY5" fmla="*/ 2573079 h 2574066"/>
                    <a:gd name="connsiteX0" fmla="*/ 0 w 2169042"/>
                    <a:gd name="connsiteY0" fmla="*/ 2437613 h 2438600"/>
                    <a:gd name="connsiteX1" fmla="*/ 361507 w 2169042"/>
                    <a:gd name="connsiteY1" fmla="*/ 2139902 h 2438600"/>
                    <a:gd name="connsiteX2" fmla="*/ 1021316 w 2169042"/>
                    <a:gd name="connsiteY2" fmla="*/ 1 h 2438600"/>
                    <a:gd name="connsiteX3" fmla="*/ 1821514 w 2169042"/>
                    <a:gd name="connsiteY3" fmla="*/ 2148370 h 2438600"/>
                    <a:gd name="connsiteX4" fmla="*/ 2169042 w 2169042"/>
                    <a:gd name="connsiteY4" fmla="*/ 2437613 h 2438600"/>
                    <a:gd name="connsiteX5" fmla="*/ 2169042 w 2169042"/>
                    <a:gd name="connsiteY5" fmla="*/ 2437613 h 2438600"/>
                    <a:gd name="connsiteX0" fmla="*/ 0 w 2084375"/>
                    <a:gd name="connsiteY0" fmla="*/ 2446080 h 2446080"/>
                    <a:gd name="connsiteX1" fmla="*/ 276840 w 2084375"/>
                    <a:gd name="connsiteY1" fmla="*/ 2139902 h 2446080"/>
                    <a:gd name="connsiteX2" fmla="*/ 936649 w 2084375"/>
                    <a:gd name="connsiteY2" fmla="*/ 1 h 2446080"/>
                    <a:gd name="connsiteX3" fmla="*/ 1736847 w 2084375"/>
                    <a:gd name="connsiteY3" fmla="*/ 2148370 h 2446080"/>
                    <a:gd name="connsiteX4" fmla="*/ 2084375 w 2084375"/>
                    <a:gd name="connsiteY4" fmla="*/ 2437613 h 2446080"/>
                    <a:gd name="connsiteX5" fmla="*/ 2084375 w 2084375"/>
                    <a:gd name="connsiteY5" fmla="*/ 2437613 h 2446080"/>
                    <a:gd name="connsiteX0" fmla="*/ 0 w 2084375"/>
                    <a:gd name="connsiteY0" fmla="*/ 2446082 h 2446082"/>
                    <a:gd name="connsiteX1" fmla="*/ 327640 w 2084375"/>
                    <a:gd name="connsiteY1" fmla="*/ 2131438 h 2446082"/>
                    <a:gd name="connsiteX2" fmla="*/ 936649 w 2084375"/>
                    <a:gd name="connsiteY2" fmla="*/ 3 h 2446082"/>
                    <a:gd name="connsiteX3" fmla="*/ 1736847 w 2084375"/>
                    <a:gd name="connsiteY3" fmla="*/ 2148372 h 2446082"/>
                    <a:gd name="connsiteX4" fmla="*/ 2084375 w 2084375"/>
                    <a:gd name="connsiteY4" fmla="*/ 2437615 h 2446082"/>
                    <a:gd name="connsiteX5" fmla="*/ 2084375 w 2084375"/>
                    <a:gd name="connsiteY5" fmla="*/ 2437615 h 2446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84375" h="2446082">
                      <a:moveTo>
                        <a:pt x="0" y="2446082"/>
                      </a:moveTo>
                      <a:cubicBezTo>
                        <a:pt x="7088" y="2400008"/>
                        <a:pt x="189417" y="2556740"/>
                        <a:pt x="327640" y="2131438"/>
                      </a:cubicBezTo>
                      <a:cubicBezTo>
                        <a:pt x="465863" y="1706136"/>
                        <a:pt x="701781" y="-2819"/>
                        <a:pt x="936649" y="3"/>
                      </a:cubicBezTo>
                      <a:cubicBezTo>
                        <a:pt x="1171517" y="2825"/>
                        <a:pt x="1566726" y="1719526"/>
                        <a:pt x="1736847" y="2148372"/>
                      </a:cubicBezTo>
                      <a:cubicBezTo>
                        <a:pt x="1906968" y="2577219"/>
                        <a:pt x="2026454" y="2389408"/>
                        <a:pt x="2084375" y="2437615"/>
                      </a:cubicBezTo>
                      <a:lnTo>
                        <a:pt x="2084375" y="2437615"/>
                      </a:lnTo>
                    </a:path>
                  </a:pathLst>
                </a:custGeom>
                <a:noFill/>
                <a:ln w="38100" cap="flat" cmpd="sng" algn="ctr">
                  <a:solidFill>
                    <a:srgbClr val="C0629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-112" charset="0"/>
                    <a:ea typeface="Arial" pitchFamily="-112" charset="0"/>
                    <a:cs typeface="Arial" pitchFamily="-112" charset="0"/>
                  </a:endParaRPr>
                </a:p>
              </p:txBody>
            </p:sp>
            <p:sp>
              <p:nvSpPr>
                <p:cNvPr id="59" name="Freeform 58">
                  <a:extLst>
                    <a:ext uri="{FF2B5EF4-FFF2-40B4-BE49-F238E27FC236}">
                      <a16:creationId xmlns:a16="http://schemas.microsoft.com/office/drawing/2014/main" id="{7DFE85FE-01A3-1445-8DBC-293283986755}"/>
                    </a:ext>
                  </a:extLst>
                </p:cNvPr>
                <p:cNvSpPr/>
                <p:nvPr/>
              </p:nvSpPr>
              <p:spPr bwMode="auto">
                <a:xfrm>
                  <a:off x="5513375" y="1390720"/>
                  <a:ext cx="2084375" cy="3413760"/>
                </a:xfrm>
                <a:custGeom>
                  <a:avLst/>
                  <a:gdLst>
                    <a:gd name="connsiteX0" fmla="*/ 0 w 1850065"/>
                    <a:gd name="connsiteY0" fmla="*/ 2551821 h 2573086"/>
                    <a:gd name="connsiteX1" fmla="*/ 829339 w 1850065"/>
                    <a:gd name="connsiteY1" fmla="*/ 7 h 2573086"/>
                    <a:gd name="connsiteX2" fmla="*/ 1850065 w 1850065"/>
                    <a:gd name="connsiteY2" fmla="*/ 2573086 h 2573086"/>
                    <a:gd name="connsiteX3" fmla="*/ 1850065 w 1850065"/>
                    <a:gd name="connsiteY3" fmla="*/ 2573086 h 2573086"/>
                    <a:gd name="connsiteX0" fmla="*/ 30129 w 1880194"/>
                    <a:gd name="connsiteY0" fmla="*/ 2552768 h 2574033"/>
                    <a:gd name="connsiteX1" fmla="*/ 72659 w 1880194"/>
                    <a:gd name="connsiteY1" fmla="*/ 2276322 h 2574033"/>
                    <a:gd name="connsiteX2" fmla="*/ 859468 w 1880194"/>
                    <a:gd name="connsiteY2" fmla="*/ 954 h 2574033"/>
                    <a:gd name="connsiteX3" fmla="*/ 1880194 w 1880194"/>
                    <a:gd name="connsiteY3" fmla="*/ 2574033 h 2574033"/>
                    <a:gd name="connsiteX4" fmla="*/ 1880194 w 1880194"/>
                    <a:gd name="connsiteY4" fmla="*/ 2574033 h 2574033"/>
                    <a:gd name="connsiteX0" fmla="*/ 0 w 2169042"/>
                    <a:gd name="connsiteY0" fmla="*/ 2574033 h 2574033"/>
                    <a:gd name="connsiteX1" fmla="*/ 361507 w 2169042"/>
                    <a:gd name="connsiteY1" fmla="*/ 2276322 h 2574033"/>
                    <a:gd name="connsiteX2" fmla="*/ 1148316 w 2169042"/>
                    <a:gd name="connsiteY2" fmla="*/ 954 h 2574033"/>
                    <a:gd name="connsiteX3" fmla="*/ 2169042 w 2169042"/>
                    <a:gd name="connsiteY3" fmla="*/ 2574033 h 2574033"/>
                    <a:gd name="connsiteX4" fmla="*/ 2169042 w 2169042"/>
                    <a:gd name="connsiteY4" fmla="*/ 2574033 h 2574033"/>
                    <a:gd name="connsiteX0" fmla="*/ 0 w 2185107"/>
                    <a:gd name="connsiteY0" fmla="*/ 2573079 h 2573079"/>
                    <a:gd name="connsiteX1" fmla="*/ 361507 w 2185107"/>
                    <a:gd name="connsiteY1" fmla="*/ 2275368 h 2573079"/>
                    <a:gd name="connsiteX2" fmla="*/ 1148316 w 2185107"/>
                    <a:gd name="connsiteY2" fmla="*/ 0 h 2573079"/>
                    <a:gd name="connsiteX3" fmla="*/ 2083981 w 2185107"/>
                    <a:gd name="connsiteY3" fmla="*/ 2275369 h 2573079"/>
                    <a:gd name="connsiteX4" fmla="*/ 2169042 w 2185107"/>
                    <a:gd name="connsiteY4" fmla="*/ 2573079 h 2573079"/>
                    <a:gd name="connsiteX5" fmla="*/ 2169042 w 2185107"/>
                    <a:gd name="connsiteY5" fmla="*/ 2573079 h 2573079"/>
                    <a:gd name="connsiteX0" fmla="*/ 0 w 2169042"/>
                    <a:gd name="connsiteY0" fmla="*/ 2573079 h 2574066"/>
                    <a:gd name="connsiteX1" fmla="*/ 361507 w 2169042"/>
                    <a:gd name="connsiteY1" fmla="*/ 2275368 h 2574066"/>
                    <a:gd name="connsiteX2" fmla="*/ 1148316 w 2169042"/>
                    <a:gd name="connsiteY2" fmla="*/ 0 h 2574066"/>
                    <a:gd name="connsiteX3" fmla="*/ 1982381 w 2169042"/>
                    <a:gd name="connsiteY3" fmla="*/ 2283836 h 2574066"/>
                    <a:gd name="connsiteX4" fmla="*/ 2169042 w 2169042"/>
                    <a:gd name="connsiteY4" fmla="*/ 2573079 h 2574066"/>
                    <a:gd name="connsiteX5" fmla="*/ 2169042 w 2169042"/>
                    <a:gd name="connsiteY5" fmla="*/ 2573079 h 2574066"/>
                    <a:gd name="connsiteX0" fmla="*/ 0 w 2169042"/>
                    <a:gd name="connsiteY0" fmla="*/ 2573079 h 2574066"/>
                    <a:gd name="connsiteX1" fmla="*/ 361507 w 2169042"/>
                    <a:gd name="connsiteY1" fmla="*/ 2275368 h 2574066"/>
                    <a:gd name="connsiteX2" fmla="*/ 1148316 w 2169042"/>
                    <a:gd name="connsiteY2" fmla="*/ 0 h 2574066"/>
                    <a:gd name="connsiteX3" fmla="*/ 1821514 w 2169042"/>
                    <a:gd name="connsiteY3" fmla="*/ 2283836 h 2574066"/>
                    <a:gd name="connsiteX4" fmla="*/ 2169042 w 2169042"/>
                    <a:gd name="connsiteY4" fmla="*/ 2573079 h 2574066"/>
                    <a:gd name="connsiteX5" fmla="*/ 2169042 w 2169042"/>
                    <a:gd name="connsiteY5" fmla="*/ 2573079 h 2574066"/>
                    <a:gd name="connsiteX0" fmla="*/ 0 w 2169042"/>
                    <a:gd name="connsiteY0" fmla="*/ 2437613 h 2438600"/>
                    <a:gd name="connsiteX1" fmla="*/ 361507 w 2169042"/>
                    <a:gd name="connsiteY1" fmla="*/ 2139902 h 2438600"/>
                    <a:gd name="connsiteX2" fmla="*/ 1021316 w 2169042"/>
                    <a:gd name="connsiteY2" fmla="*/ 1 h 2438600"/>
                    <a:gd name="connsiteX3" fmla="*/ 1821514 w 2169042"/>
                    <a:gd name="connsiteY3" fmla="*/ 2148370 h 2438600"/>
                    <a:gd name="connsiteX4" fmla="*/ 2169042 w 2169042"/>
                    <a:gd name="connsiteY4" fmla="*/ 2437613 h 2438600"/>
                    <a:gd name="connsiteX5" fmla="*/ 2169042 w 2169042"/>
                    <a:gd name="connsiteY5" fmla="*/ 2437613 h 2438600"/>
                    <a:gd name="connsiteX0" fmla="*/ 0 w 2084375"/>
                    <a:gd name="connsiteY0" fmla="*/ 2446080 h 2446080"/>
                    <a:gd name="connsiteX1" fmla="*/ 276840 w 2084375"/>
                    <a:gd name="connsiteY1" fmla="*/ 2139902 h 2446080"/>
                    <a:gd name="connsiteX2" fmla="*/ 936649 w 2084375"/>
                    <a:gd name="connsiteY2" fmla="*/ 1 h 2446080"/>
                    <a:gd name="connsiteX3" fmla="*/ 1736847 w 2084375"/>
                    <a:gd name="connsiteY3" fmla="*/ 2148370 h 2446080"/>
                    <a:gd name="connsiteX4" fmla="*/ 2084375 w 2084375"/>
                    <a:gd name="connsiteY4" fmla="*/ 2437613 h 2446080"/>
                    <a:gd name="connsiteX5" fmla="*/ 2084375 w 2084375"/>
                    <a:gd name="connsiteY5" fmla="*/ 2437613 h 2446080"/>
                    <a:gd name="connsiteX0" fmla="*/ 0 w 2084375"/>
                    <a:gd name="connsiteY0" fmla="*/ 2446082 h 2446082"/>
                    <a:gd name="connsiteX1" fmla="*/ 327640 w 2084375"/>
                    <a:gd name="connsiteY1" fmla="*/ 2131438 h 2446082"/>
                    <a:gd name="connsiteX2" fmla="*/ 936649 w 2084375"/>
                    <a:gd name="connsiteY2" fmla="*/ 3 h 2446082"/>
                    <a:gd name="connsiteX3" fmla="*/ 1736847 w 2084375"/>
                    <a:gd name="connsiteY3" fmla="*/ 2148372 h 2446082"/>
                    <a:gd name="connsiteX4" fmla="*/ 2084375 w 2084375"/>
                    <a:gd name="connsiteY4" fmla="*/ 2437615 h 2446082"/>
                    <a:gd name="connsiteX5" fmla="*/ 2084375 w 2084375"/>
                    <a:gd name="connsiteY5" fmla="*/ 2437615 h 2446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84375" h="2446082">
                      <a:moveTo>
                        <a:pt x="0" y="2446082"/>
                      </a:moveTo>
                      <a:cubicBezTo>
                        <a:pt x="7088" y="2400008"/>
                        <a:pt x="189417" y="2556740"/>
                        <a:pt x="327640" y="2131438"/>
                      </a:cubicBezTo>
                      <a:cubicBezTo>
                        <a:pt x="465863" y="1706136"/>
                        <a:pt x="701781" y="-2819"/>
                        <a:pt x="936649" y="3"/>
                      </a:cubicBezTo>
                      <a:cubicBezTo>
                        <a:pt x="1171517" y="2825"/>
                        <a:pt x="1566726" y="1719526"/>
                        <a:pt x="1736847" y="2148372"/>
                      </a:cubicBezTo>
                      <a:cubicBezTo>
                        <a:pt x="1906968" y="2577219"/>
                        <a:pt x="2026454" y="2389408"/>
                        <a:pt x="2084375" y="2437615"/>
                      </a:cubicBezTo>
                      <a:lnTo>
                        <a:pt x="2084375" y="2437615"/>
                      </a:lnTo>
                    </a:path>
                  </a:pathLst>
                </a:custGeom>
                <a:noFill/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-112" charset="0"/>
                    <a:ea typeface="Arial" pitchFamily="-112" charset="0"/>
                    <a:cs typeface="Arial" pitchFamily="-112" charset="0"/>
                  </a:endParaRPr>
                </a:p>
              </p:txBody>
            </p:sp>
          </p:grp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E89920A-DED6-764C-93A9-50B87E2F762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905000" y="4373881"/>
                <a:ext cx="53340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1B57E0FC-D15C-5441-A0E5-573523E5329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057400" y="533400"/>
                <a:ext cx="0" cy="399288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90B2719-6ABC-FF40-BBC6-4F0C66803A2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791200" y="762000"/>
                <a:ext cx="0" cy="361188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347AC8AE-BFB6-284E-87C3-FC0960CDD84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367313" y="762000"/>
                <a:ext cx="0" cy="361188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0319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F164B40-ADFA-6943-A464-3362A9F0245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67313" y="641631"/>
              <a:ext cx="451434" cy="0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rgbClr val="99CC00"/>
              </a:solidFill>
              <a:prstDash val="solid"/>
              <a:round/>
              <a:headEnd type="triangle" w="sm" len="sm"/>
              <a:tailEnd type="triangle" w="sm" len="sm"/>
            </a:ln>
            <a:effectLst/>
          </p:spPr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2AD69D4-61C6-934D-8A2A-21B4B9875ED3}"/>
                </a:ext>
              </a:extLst>
            </p:cNvPr>
            <p:cNvSpPr/>
            <p:nvPr/>
          </p:nvSpPr>
          <p:spPr>
            <a:xfrm>
              <a:off x="5968498" y="272299"/>
              <a:ext cx="851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9CC00"/>
                  </a:solidFill>
                </a:rPr>
                <a:t>signal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E8E5F99-59D0-6142-B6D8-845CE666C065}"/>
                </a:ext>
              </a:extLst>
            </p:cNvPr>
            <p:cNvSpPr/>
            <p:nvPr/>
          </p:nvSpPr>
          <p:spPr>
            <a:xfrm>
              <a:off x="3754462" y="4511040"/>
              <a:ext cx="7873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9900"/>
                  </a:solidFill>
                </a:rPr>
                <a:t>noise</a:t>
              </a:r>
              <a:endParaRPr lang="en-US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91F3313-AF2F-DD45-B461-A3FC4FDFD4F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25367" y="4526281"/>
              <a:ext cx="1968888" cy="0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rgbClr val="FF9900"/>
              </a:solidFill>
              <a:prstDash val="solid"/>
              <a:round/>
              <a:headEnd type="triangle" w="sm" len="sm"/>
              <a:tailEnd type="triangle" w="sm" len="sm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04553CF-5811-C848-8848-2CE96B1D5E4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01046" y="4720592"/>
              <a:ext cx="1968888" cy="0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rgbClr val="FF9900"/>
              </a:solidFill>
              <a:prstDash val="solid"/>
              <a:round/>
              <a:headEnd type="triangle" w="sm" len="sm"/>
              <a:tailEnd type="triangle" w="sm" len="sm"/>
            </a:ln>
            <a:effectLst/>
          </p:spPr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2BC22B3-DDF2-8847-B0C6-9BBC9679CC25}"/>
              </a:ext>
            </a:extLst>
          </p:cNvPr>
          <p:cNvGrpSpPr/>
          <p:nvPr/>
        </p:nvGrpSpPr>
        <p:grpSpPr>
          <a:xfrm>
            <a:off x="4812041" y="2443190"/>
            <a:ext cx="3874759" cy="2900535"/>
            <a:chOff x="4812041" y="2443190"/>
            <a:chExt cx="3874759" cy="290053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546DC93-C7CC-DF44-B820-C5B9DEA58F66}"/>
                </a:ext>
              </a:extLst>
            </p:cNvPr>
            <p:cNvGrpSpPr/>
            <p:nvPr/>
          </p:nvGrpSpPr>
          <p:grpSpPr>
            <a:xfrm>
              <a:off x="4812041" y="2443190"/>
              <a:ext cx="3874759" cy="2900535"/>
              <a:chOff x="1905000" y="533400"/>
              <a:chExt cx="5334000" cy="3992881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39C3886D-232A-9B42-B9A2-9C4FE3766FB9}"/>
                  </a:ext>
                </a:extLst>
              </p:cNvPr>
              <p:cNvGrpSpPr/>
              <p:nvPr/>
            </p:nvGrpSpPr>
            <p:grpSpPr>
              <a:xfrm>
                <a:off x="2173866" y="921826"/>
                <a:ext cx="4470133" cy="3434549"/>
                <a:chOff x="2810441" y="1382906"/>
                <a:chExt cx="4470133" cy="3434549"/>
              </a:xfrm>
            </p:grpSpPr>
            <p:sp>
              <p:nvSpPr>
                <p:cNvPr id="72" name="Freeform 71">
                  <a:extLst>
                    <a:ext uri="{FF2B5EF4-FFF2-40B4-BE49-F238E27FC236}">
                      <a16:creationId xmlns:a16="http://schemas.microsoft.com/office/drawing/2014/main" id="{40AE47CA-3255-0947-A182-5C2EF55FB8A2}"/>
                    </a:ext>
                  </a:extLst>
                </p:cNvPr>
                <p:cNvSpPr/>
                <p:nvPr/>
              </p:nvSpPr>
              <p:spPr bwMode="auto">
                <a:xfrm>
                  <a:off x="2810441" y="2503586"/>
                  <a:ext cx="4335876" cy="2313869"/>
                </a:xfrm>
                <a:custGeom>
                  <a:avLst/>
                  <a:gdLst>
                    <a:gd name="connsiteX0" fmla="*/ 0 w 1850065"/>
                    <a:gd name="connsiteY0" fmla="*/ 2551821 h 2573086"/>
                    <a:gd name="connsiteX1" fmla="*/ 829339 w 1850065"/>
                    <a:gd name="connsiteY1" fmla="*/ 7 h 2573086"/>
                    <a:gd name="connsiteX2" fmla="*/ 1850065 w 1850065"/>
                    <a:gd name="connsiteY2" fmla="*/ 2573086 h 2573086"/>
                    <a:gd name="connsiteX3" fmla="*/ 1850065 w 1850065"/>
                    <a:gd name="connsiteY3" fmla="*/ 2573086 h 2573086"/>
                    <a:gd name="connsiteX0" fmla="*/ 30129 w 1880194"/>
                    <a:gd name="connsiteY0" fmla="*/ 2552768 h 2574033"/>
                    <a:gd name="connsiteX1" fmla="*/ 72659 w 1880194"/>
                    <a:gd name="connsiteY1" fmla="*/ 2276322 h 2574033"/>
                    <a:gd name="connsiteX2" fmla="*/ 859468 w 1880194"/>
                    <a:gd name="connsiteY2" fmla="*/ 954 h 2574033"/>
                    <a:gd name="connsiteX3" fmla="*/ 1880194 w 1880194"/>
                    <a:gd name="connsiteY3" fmla="*/ 2574033 h 2574033"/>
                    <a:gd name="connsiteX4" fmla="*/ 1880194 w 1880194"/>
                    <a:gd name="connsiteY4" fmla="*/ 2574033 h 2574033"/>
                    <a:gd name="connsiteX0" fmla="*/ 0 w 2169042"/>
                    <a:gd name="connsiteY0" fmla="*/ 2574033 h 2574033"/>
                    <a:gd name="connsiteX1" fmla="*/ 361507 w 2169042"/>
                    <a:gd name="connsiteY1" fmla="*/ 2276322 h 2574033"/>
                    <a:gd name="connsiteX2" fmla="*/ 1148316 w 2169042"/>
                    <a:gd name="connsiteY2" fmla="*/ 954 h 2574033"/>
                    <a:gd name="connsiteX3" fmla="*/ 2169042 w 2169042"/>
                    <a:gd name="connsiteY3" fmla="*/ 2574033 h 2574033"/>
                    <a:gd name="connsiteX4" fmla="*/ 2169042 w 2169042"/>
                    <a:gd name="connsiteY4" fmla="*/ 2574033 h 2574033"/>
                    <a:gd name="connsiteX0" fmla="*/ 0 w 2185107"/>
                    <a:gd name="connsiteY0" fmla="*/ 2573079 h 2573079"/>
                    <a:gd name="connsiteX1" fmla="*/ 361507 w 2185107"/>
                    <a:gd name="connsiteY1" fmla="*/ 2275368 h 2573079"/>
                    <a:gd name="connsiteX2" fmla="*/ 1148316 w 2185107"/>
                    <a:gd name="connsiteY2" fmla="*/ 0 h 2573079"/>
                    <a:gd name="connsiteX3" fmla="*/ 2083981 w 2185107"/>
                    <a:gd name="connsiteY3" fmla="*/ 2275369 h 2573079"/>
                    <a:gd name="connsiteX4" fmla="*/ 2169042 w 2185107"/>
                    <a:gd name="connsiteY4" fmla="*/ 2573079 h 2573079"/>
                    <a:gd name="connsiteX5" fmla="*/ 2169042 w 2185107"/>
                    <a:gd name="connsiteY5" fmla="*/ 2573079 h 2573079"/>
                    <a:gd name="connsiteX0" fmla="*/ 0 w 2169042"/>
                    <a:gd name="connsiteY0" fmla="*/ 2573079 h 2574066"/>
                    <a:gd name="connsiteX1" fmla="*/ 361507 w 2169042"/>
                    <a:gd name="connsiteY1" fmla="*/ 2275368 h 2574066"/>
                    <a:gd name="connsiteX2" fmla="*/ 1148316 w 2169042"/>
                    <a:gd name="connsiteY2" fmla="*/ 0 h 2574066"/>
                    <a:gd name="connsiteX3" fmla="*/ 1982381 w 2169042"/>
                    <a:gd name="connsiteY3" fmla="*/ 2283836 h 2574066"/>
                    <a:gd name="connsiteX4" fmla="*/ 2169042 w 2169042"/>
                    <a:gd name="connsiteY4" fmla="*/ 2573079 h 2574066"/>
                    <a:gd name="connsiteX5" fmla="*/ 2169042 w 2169042"/>
                    <a:gd name="connsiteY5" fmla="*/ 2573079 h 2574066"/>
                    <a:gd name="connsiteX0" fmla="*/ 0 w 2169042"/>
                    <a:gd name="connsiteY0" fmla="*/ 2573079 h 2574066"/>
                    <a:gd name="connsiteX1" fmla="*/ 361507 w 2169042"/>
                    <a:gd name="connsiteY1" fmla="*/ 2275368 h 2574066"/>
                    <a:gd name="connsiteX2" fmla="*/ 1148316 w 2169042"/>
                    <a:gd name="connsiteY2" fmla="*/ 0 h 2574066"/>
                    <a:gd name="connsiteX3" fmla="*/ 1821514 w 2169042"/>
                    <a:gd name="connsiteY3" fmla="*/ 2283836 h 2574066"/>
                    <a:gd name="connsiteX4" fmla="*/ 2169042 w 2169042"/>
                    <a:gd name="connsiteY4" fmla="*/ 2573079 h 2574066"/>
                    <a:gd name="connsiteX5" fmla="*/ 2169042 w 2169042"/>
                    <a:gd name="connsiteY5" fmla="*/ 2573079 h 2574066"/>
                    <a:gd name="connsiteX0" fmla="*/ 0 w 2169042"/>
                    <a:gd name="connsiteY0" fmla="*/ 2437613 h 2438600"/>
                    <a:gd name="connsiteX1" fmla="*/ 361507 w 2169042"/>
                    <a:gd name="connsiteY1" fmla="*/ 2139902 h 2438600"/>
                    <a:gd name="connsiteX2" fmla="*/ 1021316 w 2169042"/>
                    <a:gd name="connsiteY2" fmla="*/ 1 h 2438600"/>
                    <a:gd name="connsiteX3" fmla="*/ 1821514 w 2169042"/>
                    <a:gd name="connsiteY3" fmla="*/ 2148370 h 2438600"/>
                    <a:gd name="connsiteX4" fmla="*/ 2169042 w 2169042"/>
                    <a:gd name="connsiteY4" fmla="*/ 2437613 h 2438600"/>
                    <a:gd name="connsiteX5" fmla="*/ 2169042 w 2169042"/>
                    <a:gd name="connsiteY5" fmla="*/ 2437613 h 2438600"/>
                    <a:gd name="connsiteX0" fmla="*/ 0 w 2084375"/>
                    <a:gd name="connsiteY0" fmla="*/ 2446080 h 2446080"/>
                    <a:gd name="connsiteX1" fmla="*/ 276840 w 2084375"/>
                    <a:gd name="connsiteY1" fmla="*/ 2139902 h 2446080"/>
                    <a:gd name="connsiteX2" fmla="*/ 936649 w 2084375"/>
                    <a:gd name="connsiteY2" fmla="*/ 1 h 2446080"/>
                    <a:gd name="connsiteX3" fmla="*/ 1736847 w 2084375"/>
                    <a:gd name="connsiteY3" fmla="*/ 2148370 h 2446080"/>
                    <a:gd name="connsiteX4" fmla="*/ 2084375 w 2084375"/>
                    <a:gd name="connsiteY4" fmla="*/ 2437613 h 2446080"/>
                    <a:gd name="connsiteX5" fmla="*/ 2084375 w 2084375"/>
                    <a:gd name="connsiteY5" fmla="*/ 2437613 h 2446080"/>
                    <a:gd name="connsiteX0" fmla="*/ 0 w 2084375"/>
                    <a:gd name="connsiteY0" fmla="*/ 2446082 h 2446082"/>
                    <a:gd name="connsiteX1" fmla="*/ 327640 w 2084375"/>
                    <a:gd name="connsiteY1" fmla="*/ 2131438 h 2446082"/>
                    <a:gd name="connsiteX2" fmla="*/ 936649 w 2084375"/>
                    <a:gd name="connsiteY2" fmla="*/ 3 h 2446082"/>
                    <a:gd name="connsiteX3" fmla="*/ 1736847 w 2084375"/>
                    <a:gd name="connsiteY3" fmla="*/ 2148372 h 2446082"/>
                    <a:gd name="connsiteX4" fmla="*/ 2084375 w 2084375"/>
                    <a:gd name="connsiteY4" fmla="*/ 2437615 h 2446082"/>
                    <a:gd name="connsiteX5" fmla="*/ 2084375 w 2084375"/>
                    <a:gd name="connsiteY5" fmla="*/ 2437615 h 2446082"/>
                    <a:gd name="connsiteX0" fmla="*/ 0 w 4335876"/>
                    <a:gd name="connsiteY0" fmla="*/ 2457806 h 2457806"/>
                    <a:gd name="connsiteX1" fmla="*/ 2579141 w 4335876"/>
                    <a:gd name="connsiteY1" fmla="*/ 2131438 h 2457806"/>
                    <a:gd name="connsiteX2" fmla="*/ 3188150 w 4335876"/>
                    <a:gd name="connsiteY2" fmla="*/ 3 h 2457806"/>
                    <a:gd name="connsiteX3" fmla="*/ 3988348 w 4335876"/>
                    <a:gd name="connsiteY3" fmla="*/ 2148372 h 2457806"/>
                    <a:gd name="connsiteX4" fmla="*/ 4335876 w 4335876"/>
                    <a:gd name="connsiteY4" fmla="*/ 2437615 h 2457806"/>
                    <a:gd name="connsiteX5" fmla="*/ 4335876 w 4335876"/>
                    <a:gd name="connsiteY5" fmla="*/ 2437615 h 2457806"/>
                    <a:gd name="connsiteX0" fmla="*/ 0 w 4335876"/>
                    <a:gd name="connsiteY0" fmla="*/ 2458011 h 2458011"/>
                    <a:gd name="connsiteX1" fmla="*/ 2682957 w 4335876"/>
                    <a:gd name="connsiteY1" fmla="*/ 2020262 h 2458011"/>
                    <a:gd name="connsiteX2" fmla="*/ 3188150 w 4335876"/>
                    <a:gd name="connsiteY2" fmla="*/ 208 h 2458011"/>
                    <a:gd name="connsiteX3" fmla="*/ 3988348 w 4335876"/>
                    <a:gd name="connsiteY3" fmla="*/ 2148577 h 2458011"/>
                    <a:gd name="connsiteX4" fmla="*/ 4335876 w 4335876"/>
                    <a:gd name="connsiteY4" fmla="*/ 2437820 h 2458011"/>
                    <a:gd name="connsiteX5" fmla="*/ 4335876 w 4335876"/>
                    <a:gd name="connsiteY5" fmla="*/ 2437820 h 2458011"/>
                    <a:gd name="connsiteX0" fmla="*/ 0 w 4335876"/>
                    <a:gd name="connsiteY0" fmla="*/ 2088745 h 2088745"/>
                    <a:gd name="connsiteX1" fmla="*/ 2682957 w 4335876"/>
                    <a:gd name="connsiteY1" fmla="*/ 1650996 h 2088745"/>
                    <a:gd name="connsiteX2" fmla="*/ 3343875 w 4335876"/>
                    <a:gd name="connsiteY2" fmla="*/ 257 h 2088745"/>
                    <a:gd name="connsiteX3" fmla="*/ 3988348 w 4335876"/>
                    <a:gd name="connsiteY3" fmla="*/ 1779311 h 2088745"/>
                    <a:gd name="connsiteX4" fmla="*/ 4335876 w 4335876"/>
                    <a:gd name="connsiteY4" fmla="*/ 2068554 h 2088745"/>
                    <a:gd name="connsiteX5" fmla="*/ 4335876 w 4335876"/>
                    <a:gd name="connsiteY5" fmla="*/ 2068554 h 2088745"/>
                    <a:gd name="connsiteX0" fmla="*/ 0 w 4335876"/>
                    <a:gd name="connsiteY0" fmla="*/ 2090506 h 2090506"/>
                    <a:gd name="connsiteX1" fmla="*/ 2494792 w 4335876"/>
                    <a:gd name="connsiteY1" fmla="*/ 1441721 h 2090506"/>
                    <a:gd name="connsiteX2" fmla="*/ 3343875 w 4335876"/>
                    <a:gd name="connsiteY2" fmla="*/ 2018 h 2090506"/>
                    <a:gd name="connsiteX3" fmla="*/ 3988348 w 4335876"/>
                    <a:gd name="connsiteY3" fmla="*/ 1781072 h 2090506"/>
                    <a:gd name="connsiteX4" fmla="*/ 4335876 w 4335876"/>
                    <a:gd name="connsiteY4" fmla="*/ 2070315 h 2090506"/>
                    <a:gd name="connsiteX5" fmla="*/ 4335876 w 4335876"/>
                    <a:gd name="connsiteY5" fmla="*/ 2070315 h 2090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35876" h="2090506">
                      <a:moveTo>
                        <a:pt x="0" y="2090506"/>
                      </a:moveTo>
                      <a:cubicBezTo>
                        <a:pt x="7088" y="2044432"/>
                        <a:pt x="1937479" y="1789802"/>
                        <a:pt x="2494792" y="1441721"/>
                      </a:cubicBezTo>
                      <a:cubicBezTo>
                        <a:pt x="3052105" y="1093640"/>
                        <a:pt x="3094949" y="-54541"/>
                        <a:pt x="3343875" y="2018"/>
                      </a:cubicBezTo>
                      <a:cubicBezTo>
                        <a:pt x="3592801" y="58577"/>
                        <a:pt x="3823015" y="1436356"/>
                        <a:pt x="3988348" y="1781072"/>
                      </a:cubicBezTo>
                      <a:cubicBezTo>
                        <a:pt x="4153681" y="2125788"/>
                        <a:pt x="4277955" y="2022108"/>
                        <a:pt x="4335876" y="2070315"/>
                      </a:cubicBezTo>
                      <a:lnTo>
                        <a:pt x="4335876" y="2070315"/>
                      </a:lnTo>
                    </a:path>
                  </a:pathLst>
                </a:custGeom>
                <a:noFill/>
                <a:ln w="38100" cap="flat" cmpd="sng" algn="ctr">
                  <a:solidFill>
                    <a:srgbClr val="C0629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-112" charset="0"/>
                    <a:ea typeface="Arial" pitchFamily="-112" charset="0"/>
                    <a:cs typeface="Arial" pitchFamily="-112" charset="0"/>
                  </a:endParaRPr>
                </a:p>
              </p:txBody>
            </p:sp>
            <p:sp>
              <p:nvSpPr>
                <p:cNvPr id="73" name="Freeform 72">
                  <a:extLst>
                    <a:ext uri="{FF2B5EF4-FFF2-40B4-BE49-F238E27FC236}">
                      <a16:creationId xmlns:a16="http://schemas.microsoft.com/office/drawing/2014/main" id="{AF261249-5368-BA45-9413-F5918EA2577B}"/>
                    </a:ext>
                  </a:extLst>
                </p:cNvPr>
                <p:cNvSpPr/>
                <p:nvPr/>
              </p:nvSpPr>
              <p:spPr bwMode="auto">
                <a:xfrm>
                  <a:off x="4287813" y="1382906"/>
                  <a:ext cx="2992761" cy="3421575"/>
                </a:xfrm>
                <a:custGeom>
                  <a:avLst/>
                  <a:gdLst>
                    <a:gd name="connsiteX0" fmla="*/ 0 w 1850065"/>
                    <a:gd name="connsiteY0" fmla="*/ 2551821 h 2573086"/>
                    <a:gd name="connsiteX1" fmla="*/ 829339 w 1850065"/>
                    <a:gd name="connsiteY1" fmla="*/ 7 h 2573086"/>
                    <a:gd name="connsiteX2" fmla="*/ 1850065 w 1850065"/>
                    <a:gd name="connsiteY2" fmla="*/ 2573086 h 2573086"/>
                    <a:gd name="connsiteX3" fmla="*/ 1850065 w 1850065"/>
                    <a:gd name="connsiteY3" fmla="*/ 2573086 h 2573086"/>
                    <a:gd name="connsiteX0" fmla="*/ 30129 w 1880194"/>
                    <a:gd name="connsiteY0" fmla="*/ 2552768 h 2574033"/>
                    <a:gd name="connsiteX1" fmla="*/ 72659 w 1880194"/>
                    <a:gd name="connsiteY1" fmla="*/ 2276322 h 2574033"/>
                    <a:gd name="connsiteX2" fmla="*/ 859468 w 1880194"/>
                    <a:gd name="connsiteY2" fmla="*/ 954 h 2574033"/>
                    <a:gd name="connsiteX3" fmla="*/ 1880194 w 1880194"/>
                    <a:gd name="connsiteY3" fmla="*/ 2574033 h 2574033"/>
                    <a:gd name="connsiteX4" fmla="*/ 1880194 w 1880194"/>
                    <a:gd name="connsiteY4" fmla="*/ 2574033 h 2574033"/>
                    <a:gd name="connsiteX0" fmla="*/ 0 w 2169042"/>
                    <a:gd name="connsiteY0" fmla="*/ 2574033 h 2574033"/>
                    <a:gd name="connsiteX1" fmla="*/ 361507 w 2169042"/>
                    <a:gd name="connsiteY1" fmla="*/ 2276322 h 2574033"/>
                    <a:gd name="connsiteX2" fmla="*/ 1148316 w 2169042"/>
                    <a:gd name="connsiteY2" fmla="*/ 954 h 2574033"/>
                    <a:gd name="connsiteX3" fmla="*/ 2169042 w 2169042"/>
                    <a:gd name="connsiteY3" fmla="*/ 2574033 h 2574033"/>
                    <a:gd name="connsiteX4" fmla="*/ 2169042 w 2169042"/>
                    <a:gd name="connsiteY4" fmla="*/ 2574033 h 2574033"/>
                    <a:gd name="connsiteX0" fmla="*/ 0 w 2185107"/>
                    <a:gd name="connsiteY0" fmla="*/ 2573079 h 2573079"/>
                    <a:gd name="connsiteX1" fmla="*/ 361507 w 2185107"/>
                    <a:gd name="connsiteY1" fmla="*/ 2275368 h 2573079"/>
                    <a:gd name="connsiteX2" fmla="*/ 1148316 w 2185107"/>
                    <a:gd name="connsiteY2" fmla="*/ 0 h 2573079"/>
                    <a:gd name="connsiteX3" fmla="*/ 2083981 w 2185107"/>
                    <a:gd name="connsiteY3" fmla="*/ 2275369 h 2573079"/>
                    <a:gd name="connsiteX4" fmla="*/ 2169042 w 2185107"/>
                    <a:gd name="connsiteY4" fmla="*/ 2573079 h 2573079"/>
                    <a:gd name="connsiteX5" fmla="*/ 2169042 w 2185107"/>
                    <a:gd name="connsiteY5" fmla="*/ 2573079 h 2573079"/>
                    <a:gd name="connsiteX0" fmla="*/ 0 w 2169042"/>
                    <a:gd name="connsiteY0" fmla="*/ 2573079 h 2574066"/>
                    <a:gd name="connsiteX1" fmla="*/ 361507 w 2169042"/>
                    <a:gd name="connsiteY1" fmla="*/ 2275368 h 2574066"/>
                    <a:gd name="connsiteX2" fmla="*/ 1148316 w 2169042"/>
                    <a:gd name="connsiteY2" fmla="*/ 0 h 2574066"/>
                    <a:gd name="connsiteX3" fmla="*/ 1982381 w 2169042"/>
                    <a:gd name="connsiteY3" fmla="*/ 2283836 h 2574066"/>
                    <a:gd name="connsiteX4" fmla="*/ 2169042 w 2169042"/>
                    <a:gd name="connsiteY4" fmla="*/ 2573079 h 2574066"/>
                    <a:gd name="connsiteX5" fmla="*/ 2169042 w 2169042"/>
                    <a:gd name="connsiteY5" fmla="*/ 2573079 h 2574066"/>
                    <a:gd name="connsiteX0" fmla="*/ 0 w 2169042"/>
                    <a:gd name="connsiteY0" fmla="*/ 2573079 h 2574066"/>
                    <a:gd name="connsiteX1" fmla="*/ 361507 w 2169042"/>
                    <a:gd name="connsiteY1" fmla="*/ 2275368 h 2574066"/>
                    <a:gd name="connsiteX2" fmla="*/ 1148316 w 2169042"/>
                    <a:gd name="connsiteY2" fmla="*/ 0 h 2574066"/>
                    <a:gd name="connsiteX3" fmla="*/ 1821514 w 2169042"/>
                    <a:gd name="connsiteY3" fmla="*/ 2283836 h 2574066"/>
                    <a:gd name="connsiteX4" fmla="*/ 2169042 w 2169042"/>
                    <a:gd name="connsiteY4" fmla="*/ 2573079 h 2574066"/>
                    <a:gd name="connsiteX5" fmla="*/ 2169042 w 2169042"/>
                    <a:gd name="connsiteY5" fmla="*/ 2573079 h 2574066"/>
                    <a:gd name="connsiteX0" fmla="*/ 0 w 2169042"/>
                    <a:gd name="connsiteY0" fmla="*/ 2437613 h 2438600"/>
                    <a:gd name="connsiteX1" fmla="*/ 361507 w 2169042"/>
                    <a:gd name="connsiteY1" fmla="*/ 2139902 h 2438600"/>
                    <a:gd name="connsiteX2" fmla="*/ 1021316 w 2169042"/>
                    <a:gd name="connsiteY2" fmla="*/ 1 h 2438600"/>
                    <a:gd name="connsiteX3" fmla="*/ 1821514 w 2169042"/>
                    <a:gd name="connsiteY3" fmla="*/ 2148370 h 2438600"/>
                    <a:gd name="connsiteX4" fmla="*/ 2169042 w 2169042"/>
                    <a:gd name="connsiteY4" fmla="*/ 2437613 h 2438600"/>
                    <a:gd name="connsiteX5" fmla="*/ 2169042 w 2169042"/>
                    <a:gd name="connsiteY5" fmla="*/ 2437613 h 2438600"/>
                    <a:gd name="connsiteX0" fmla="*/ 0 w 2084375"/>
                    <a:gd name="connsiteY0" fmla="*/ 2446080 h 2446080"/>
                    <a:gd name="connsiteX1" fmla="*/ 276840 w 2084375"/>
                    <a:gd name="connsiteY1" fmla="*/ 2139902 h 2446080"/>
                    <a:gd name="connsiteX2" fmla="*/ 936649 w 2084375"/>
                    <a:gd name="connsiteY2" fmla="*/ 1 h 2446080"/>
                    <a:gd name="connsiteX3" fmla="*/ 1736847 w 2084375"/>
                    <a:gd name="connsiteY3" fmla="*/ 2148370 h 2446080"/>
                    <a:gd name="connsiteX4" fmla="*/ 2084375 w 2084375"/>
                    <a:gd name="connsiteY4" fmla="*/ 2437613 h 2446080"/>
                    <a:gd name="connsiteX5" fmla="*/ 2084375 w 2084375"/>
                    <a:gd name="connsiteY5" fmla="*/ 2437613 h 2446080"/>
                    <a:gd name="connsiteX0" fmla="*/ 0 w 2084375"/>
                    <a:gd name="connsiteY0" fmla="*/ 2446082 h 2446082"/>
                    <a:gd name="connsiteX1" fmla="*/ 327640 w 2084375"/>
                    <a:gd name="connsiteY1" fmla="*/ 2131438 h 2446082"/>
                    <a:gd name="connsiteX2" fmla="*/ 936649 w 2084375"/>
                    <a:gd name="connsiteY2" fmla="*/ 3 h 2446082"/>
                    <a:gd name="connsiteX3" fmla="*/ 1736847 w 2084375"/>
                    <a:gd name="connsiteY3" fmla="*/ 2148372 h 2446082"/>
                    <a:gd name="connsiteX4" fmla="*/ 2084375 w 2084375"/>
                    <a:gd name="connsiteY4" fmla="*/ 2437615 h 2446082"/>
                    <a:gd name="connsiteX5" fmla="*/ 2084375 w 2084375"/>
                    <a:gd name="connsiteY5" fmla="*/ 2437615 h 2446082"/>
                    <a:gd name="connsiteX0" fmla="*/ 0 w 2992762"/>
                    <a:gd name="connsiteY0" fmla="*/ 2446082 h 2446082"/>
                    <a:gd name="connsiteX1" fmla="*/ 327640 w 2992762"/>
                    <a:gd name="connsiteY1" fmla="*/ 2131438 h 2446082"/>
                    <a:gd name="connsiteX2" fmla="*/ 936649 w 2992762"/>
                    <a:gd name="connsiteY2" fmla="*/ 3 h 2446082"/>
                    <a:gd name="connsiteX3" fmla="*/ 1736847 w 2992762"/>
                    <a:gd name="connsiteY3" fmla="*/ 2148372 h 2446082"/>
                    <a:gd name="connsiteX4" fmla="*/ 2084375 w 2992762"/>
                    <a:gd name="connsiteY4" fmla="*/ 2437615 h 2446082"/>
                    <a:gd name="connsiteX5" fmla="*/ 2992762 w 2992762"/>
                    <a:gd name="connsiteY5" fmla="*/ 2432966 h 2446082"/>
                    <a:gd name="connsiteX0" fmla="*/ 0 w 2992762"/>
                    <a:gd name="connsiteY0" fmla="*/ 2446102 h 2446102"/>
                    <a:gd name="connsiteX1" fmla="*/ 327640 w 2992762"/>
                    <a:gd name="connsiteY1" fmla="*/ 2131458 h 2446102"/>
                    <a:gd name="connsiteX2" fmla="*/ 936649 w 2992762"/>
                    <a:gd name="connsiteY2" fmla="*/ 23 h 2446102"/>
                    <a:gd name="connsiteX3" fmla="*/ 2236460 w 2992762"/>
                    <a:gd name="connsiteY3" fmla="*/ 2087952 h 2446102"/>
                    <a:gd name="connsiteX4" fmla="*/ 2084375 w 2992762"/>
                    <a:gd name="connsiteY4" fmla="*/ 2437635 h 2446102"/>
                    <a:gd name="connsiteX5" fmla="*/ 2992762 w 2992762"/>
                    <a:gd name="connsiteY5" fmla="*/ 2432986 h 2446102"/>
                    <a:gd name="connsiteX0" fmla="*/ 0 w 2992762"/>
                    <a:gd name="connsiteY0" fmla="*/ 2446102 h 2446102"/>
                    <a:gd name="connsiteX1" fmla="*/ 327640 w 2992762"/>
                    <a:gd name="connsiteY1" fmla="*/ 2131458 h 2446102"/>
                    <a:gd name="connsiteX2" fmla="*/ 936649 w 2992762"/>
                    <a:gd name="connsiteY2" fmla="*/ 23 h 2446102"/>
                    <a:gd name="connsiteX3" fmla="*/ 2236460 w 2992762"/>
                    <a:gd name="connsiteY3" fmla="*/ 2087952 h 2446102"/>
                    <a:gd name="connsiteX4" fmla="*/ 2837039 w 2992762"/>
                    <a:gd name="connsiteY4" fmla="*/ 2432985 h 2446102"/>
                    <a:gd name="connsiteX5" fmla="*/ 2992762 w 2992762"/>
                    <a:gd name="connsiteY5" fmla="*/ 2432986 h 2446102"/>
                    <a:gd name="connsiteX0" fmla="*/ 0 w 2992762"/>
                    <a:gd name="connsiteY0" fmla="*/ 2451681 h 2451681"/>
                    <a:gd name="connsiteX1" fmla="*/ 327640 w 2992762"/>
                    <a:gd name="connsiteY1" fmla="*/ 2137037 h 2451681"/>
                    <a:gd name="connsiteX2" fmla="*/ 936649 w 2992762"/>
                    <a:gd name="connsiteY2" fmla="*/ 5602 h 2451681"/>
                    <a:gd name="connsiteX3" fmla="*/ 1418911 w 2992762"/>
                    <a:gd name="connsiteY3" fmla="*/ 1544923 h 2451681"/>
                    <a:gd name="connsiteX4" fmla="*/ 2837039 w 2992762"/>
                    <a:gd name="connsiteY4" fmla="*/ 2438564 h 2451681"/>
                    <a:gd name="connsiteX5" fmla="*/ 2992762 w 2992762"/>
                    <a:gd name="connsiteY5" fmla="*/ 2438565 h 2451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992762" h="2451681">
                      <a:moveTo>
                        <a:pt x="0" y="2451681"/>
                      </a:moveTo>
                      <a:cubicBezTo>
                        <a:pt x="7088" y="2405607"/>
                        <a:pt x="189417" y="2562339"/>
                        <a:pt x="327640" y="2137037"/>
                      </a:cubicBezTo>
                      <a:cubicBezTo>
                        <a:pt x="465863" y="1711735"/>
                        <a:pt x="754770" y="104288"/>
                        <a:pt x="936649" y="5602"/>
                      </a:cubicBezTo>
                      <a:cubicBezTo>
                        <a:pt x="1118528" y="-93084"/>
                        <a:pt x="1102179" y="1139429"/>
                        <a:pt x="1418911" y="1544923"/>
                      </a:cubicBezTo>
                      <a:cubicBezTo>
                        <a:pt x="1735643" y="1950417"/>
                        <a:pt x="2779118" y="2390357"/>
                        <a:pt x="2837039" y="2438564"/>
                      </a:cubicBezTo>
                      <a:lnTo>
                        <a:pt x="2992762" y="2438565"/>
                      </a:lnTo>
                    </a:path>
                  </a:pathLst>
                </a:custGeom>
                <a:noFill/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-112" charset="0"/>
                    <a:ea typeface="Arial" pitchFamily="-112" charset="0"/>
                    <a:cs typeface="Arial" pitchFamily="-112" charset="0"/>
                  </a:endParaRPr>
                </a:p>
              </p:txBody>
            </p:sp>
          </p:grp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270A5090-C0D5-0C4D-AEFB-E17AC713298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905000" y="4373881"/>
                <a:ext cx="53340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AC3BE92-A39D-2F4C-A60E-9FFF95C16EB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057400" y="533400"/>
                <a:ext cx="0" cy="399288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A912D2-ECEC-3842-9DDB-6F4516BAD82F}"/>
                </a:ext>
              </a:extLst>
            </p:cNvPr>
            <p:cNvSpPr/>
            <p:nvPr/>
          </p:nvSpPr>
          <p:spPr>
            <a:xfrm>
              <a:off x="7004699" y="2763067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9900"/>
                  </a:solidFill>
                </a:rPr>
                <a:t>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924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AFC7C3-7412-6B4B-8566-33E2BE4ECE2A}"/>
              </a:ext>
            </a:extLst>
          </p:cNvPr>
          <p:cNvSpPr txBox="1">
            <a:spLocks/>
          </p:cNvSpPr>
          <p:nvPr/>
        </p:nvSpPr>
        <p:spPr bwMode="auto">
          <a:xfrm>
            <a:off x="990600" y="3429000"/>
            <a:ext cx="8153400" cy="74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most tests use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ranking</a:t>
            </a:r>
            <a:r>
              <a:rPr lang="en-US" b="0" dirty="0">
                <a:latin typeface="Arial" charset="0"/>
                <a:cs typeface="Arial" charset="0"/>
              </a:rPr>
              <a:t> … let’s look at one example</a:t>
            </a:r>
          </a:p>
          <a:p>
            <a:endParaRPr lang="en-US" b="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77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24063" y="5105400"/>
            <a:ext cx="9134622" cy="838200"/>
          </a:xfrm>
        </p:spPr>
        <p:txBody>
          <a:bodyPr/>
          <a:lstStyle/>
          <a:p>
            <a:pPr algn="r" eaLnBrk="1" hangingPunct="1"/>
            <a: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  <a:t>rank sum test (Mann Whitney)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F6E56B-3979-0D4A-B430-FC9D0DBA6888}"/>
              </a:ext>
            </a:extLst>
          </p:cNvPr>
          <p:cNvSpPr/>
          <p:nvPr/>
        </p:nvSpPr>
        <p:spPr>
          <a:xfrm>
            <a:off x="2209800" y="3403435"/>
            <a:ext cx="396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unpaired t-test equivalent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D54AF03-6FD0-EA49-9B4F-2CEDB5465851}"/>
              </a:ext>
            </a:extLst>
          </p:cNvPr>
          <p:cNvSpPr/>
          <p:nvPr/>
        </p:nvSpPr>
        <p:spPr bwMode="auto">
          <a:xfrm rot="4500000">
            <a:off x="4705493" y="4164427"/>
            <a:ext cx="1384717" cy="707832"/>
          </a:xfrm>
          <a:custGeom>
            <a:avLst/>
            <a:gdLst>
              <a:gd name="connsiteX0" fmla="*/ 0 w 736979"/>
              <a:gd name="connsiteY0" fmla="*/ 516397 h 516397"/>
              <a:gd name="connsiteX1" fmla="*/ 423081 w 736979"/>
              <a:gd name="connsiteY1" fmla="*/ 66021 h 516397"/>
              <a:gd name="connsiteX2" fmla="*/ 736979 w 736979"/>
              <a:gd name="connsiteY2" fmla="*/ 11430 h 51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979" h="516397">
                <a:moveTo>
                  <a:pt x="0" y="516397"/>
                </a:moveTo>
                <a:cubicBezTo>
                  <a:pt x="150125" y="333289"/>
                  <a:pt x="300251" y="150182"/>
                  <a:pt x="423081" y="66021"/>
                </a:cubicBezTo>
                <a:cubicBezTo>
                  <a:pt x="545911" y="-18140"/>
                  <a:pt x="641445" y="-3355"/>
                  <a:pt x="736979" y="1143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2AE820-BCEF-6F4B-B0D8-FAA2A23EFF95}"/>
              </a:ext>
            </a:extLst>
          </p:cNvPr>
          <p:cNvSpPr/>
          <p:nvPr/>
        </p:nvSpPr>
        <p:spPr>
          <a:xfrm>
            <a:off x="-4482" y="152400"/>
            <a:ext cx="89480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Mann Whitney by hand</a:t>
            </a:r>
          </a:p>
          <a:p>
            <a:pPr algn="r"/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pdf in GitHub repository</a:t>
            </a:r>
          </a:p>
          <a:p>
            <a:pPr algn="r"/>
            <a:r>
              <a:rPr lang="en-US" b="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http://www.real-statistics.com/non-parametric-tests/mann-whitney-test/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23148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2581</Words>
  <Application>Microsoft Macintosh PowerPoint</Application>
  <PresentationFormat>On-screen Show (4:3)</PresentationFormat>
  <Paragraphs>465</Paragraphs>
  <Slides>51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Courier</vt:lpstr>
      <vt:lpstr>Helvetica</vt:lpstr>
      <vt:lpstr>Helvetica Neue Light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rank sum test (Mann Whitney)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signed rank test (Wilcoxon)</vt:lpstr>
      <vt:lpstr>PowerPoint Presentation</vt:lpstr>
      <vt:lpstr>PowerPoint Presentation</vt:lpstr>
      <vt:lpstr>PowerPoint Presentation</vt:lpstr>
      <vt:lpstr>PowerPoint Presentation</vt:lpstr>
      <vt:lpstr>Kruskal Wallis</vt:lpstr>
      <vt:lpstr>Friedman</vt:lpstr>
      <vt:lpstr>practically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from scratch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take away</vt:lpstr>
      <vt:lpstr>next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Roudaut</dc:creator>
  <cp:lastModifiedBy>Anne Roudaut</cp:lastModifiedBy>
  <cp:revision>18</cp:revision>
  <dcterms:created xsi:type="dcterms:W3CDTF">2019-12-02T11:04:48Z</dcterms:created>
  <dcterms:modified xsi:type="dcterms:W3CDTF">2019-12-02T11:27:47Z</dcterms:modified>
</cp:coreProperties>
</file>