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80c9f648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80c9f648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80c9f648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80c9f648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80c9f648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80c9f648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80c9f648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80c9f648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80c9f648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80c9f648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80c9f648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80c9f648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80c9f648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80c9f648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80c9f648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80c9f648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80c9f648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80c9f648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80c9f648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80c9f648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80c9f648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80c9f648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415801"/>
            <a:ext cx="8222100" cy="119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980">
                <a:latin typeface="Times New Roman"/>
                <a:ea typeface="Times New Roman"/>
                <a:cs typeface="Times New Roman"/>
                <a:sym typeface="Times New Roman"/>
              </a:rPr>
              <a:t>Employee Data Analysis using Excel</a:t>
            </a:r>
            <a:endParaRPr b="1" sz="298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3880">
              <a:latin typeface="Times New Roman"/>
              <a:ea typeface="Times New Roman"/>
              <a:cs typeface="Times New Roman"/>
              <a:sym typeface="Times New Roman"/>
            </a:endParaRPr>
          </a:p>
        </p:txBody>
      </p:sp>
      <p:sp>
        <p:nvSpPr>
          <p:cNvPr id="86" name="Google Shape;86;p13"/>
          <p:cNvSpPr txBox="1"/>
          <p:nvPr>
            <p:ph idx="1" type="subTitle"/>
          </p:nvPr>
        </p:nvSpPr>
        <p:spPr>
          <a:xfrm>
            <a:off x="598100" y="2358775"/>
            <a:ext cx="7520400" cy="2115600"/>
          </a:xfrm>
          <a:prstGeom prst="rect">
            <a:avLst/>
          </a:prstGeom>
        </p:spPr>
        <p:txBody>
          <a:bodyPr anchorCtr="0" anchor="t" bIns="91425" lIns="91425" spcFirstLastPara="1" rIns="91425" wrap="square" tIns="91425">
            <a:normAutofit lnSpcReduction="20000"/>
          </a:bodyPr>
          <a:lstStyle/>
          <a:p>
            <a:pPr indent="0" lvl="0" marL="0" rtl="0" algn="l">
              <a:lnSpc>
                <a:spcPct val="95000"/>
              </a:lnSpc>
              <a:spcBef>
                <a:spcPts val="0"/>
              </a:spcBef>
              <a:spcAft>
                <a:spcPts val="0"/>
              </a:spcAft>
              <a:buSzPts val="1018"/>
              <a:buNone/>
            </a:pPr>
            <a:r>
              <a:rPr lang="en" sz="2020">
                <a:latin typeface="Times New Roman"/>
                <a:ea typeface="Times New Roman"/>
                <a:cs typeface="Times New Roman"/>
                <a:sym typeface="Times New Roman"/>
              </a:rPr>
              <a:t>STUDENT NAME: MERLIN JOSPHINE D</a:t>
            </a:r>
            <a:endParaRPr sz="2020">
              <a:latin typeface="Times New Roman"/>
              <a:ea typeface="Times New Roman"/>
              <a:cs typeface="Times New Roman"/>
              <a:sym typeface="Times New Roman"/>
            </a:endParaRPr>
          </a:p>
          <a:p>
            <a:pPr indent="0" lvl="0" marL="0" rtl="0" algn="l">
              <a:lnSpc>
                <a:spcPct val="95000"/>
              </a:lnSpc>
              <a:spcBef>
                <a:spcPts val="0"/>
              </a:spcBef>
              <a:spcAft>
                <a:spcPts val="0"/>
              </a:spcAft>
              <a:buSzPts val="1018"/>
              <a:buNone/>
            </a:pPr>
            <a:r>
              <a:rPr lang="en" sz="2020">
                <a:latin typeface="Times New Roman"/>
                <a:ea typeface="Times New Roman"/>
                <a:cs typeface="Times New Roman"/>
                <a:sym typeface="Times New Roman"/>
              </a:rPr>
              <a:t>REGISTER NO: 2213371036221</a:t>
            </a:r>
            <a:endParaRPr sz="2020">
              <a:latin typeface="Times New Roman"/>
              <a:ea typeface="Times New Roman"/>
              <a:cs typeface="Times New Roman"/>
              <a:sym typeface="Times New Roman"/>
            </a:endParaRPr>
          </a:p>
          <a:p>
            <a:pPr indent="0" lvl="0" marL="0" rtl="0" algn="l">
              <a:lnSpc>
                <a:spcPct val="95000"/>
              </a:lnSpc>
              <a:spcBef>
                <a:spcPts val="0"/>
              </a:spcBef>
              <a:spcAft>
                <a:spcPts val="0"/>
              </a:spcAft>
              <a:buSzPts val="1018"/>
              <a:buNone/>
            </a:pPr>
            <a:r>
              <a:rPr lang="en" sz="2020">
                <a:latin typeface="Times New Roman"/>
                <a:ea typeface="Times New Roman"/>
                <a:cs typeface="Times New Roman"/>
                <a:sym typeface="Times New Roman"/>
              </a:rPr>
              <a:t>NM ID: C49D5A3F0D39A99802F4647AE4DCBFE3</a:t>
            </a:r>
            <a:endParaRPr sz="2020">
              <a:latin typeface="Times New Roman"/>
              <a:ea typeface="Times New Roman"/>
              <a:cs typeface="Times New Roman"/>
              <a:sym typeface="Times New Roman"/>
            </a:endParaRPr>
          </a:p>
          <a:p>
            <a:pPr indent="0" lvl="0" marL="0" rtl="0" algn="l">
              <a:lnSpc>
                <a:spcPct val="95000"/>
              </a:lnSpc>
              <a:spcBef>
                <a:spcPts val="0"/>
              </a:spcBef>
              <a:spcAft>
                <a:spcPts val="0"/>
              </a:spcAft>
              <a:buSzPts val="1018"/>
              <a:buNone/>
            </a:pPr>
            <a:r>
              <a:rPr lang="en" sz="2020">
                <a:latin typeface="Times New Roman"/>
                <a:ea typeface="Times New Roman"/>
                <a:cs typeface="Times New Roman"/>
                <a:sym typeface="Times New Roman"/>
              </a:rPr>
              <a:t>DEPARTMENT: BACHELOR OF COMMERCE</a:t>
            </a:r>
            <a:endParaRPr sz="2020">
              <a:latin typeface="Times New Roman"/>
              <a:ea typeface="Times New Roman"/>
              <a:cs typeface="Times New Roman"/>
              <a:sym typeface="Times New Roman"/>
            </a:endParaRPr>
          </a:p>
          <a:p>
            <a:pPr indent="0" lvl="0" marL="0" rtl="0" algn="l">
              <a:lnSpc>
                <a:spcPct val="95000"/>
              </a:lnSpc>
              <a:spcBef>
                <a:spcPts val="0"/>
              </a:spcBef>
              <a:spcAft>
                <a:spcPts val="0"/>
              </a:spcAft>
              <a:buSzPts val="1018"/>
              <a:buNone/>
            </a:pPr>
            <a:r>
              <a:rPr lang="en" sz="2020">
                <a:latin typeface="Times New Roman"/>
                <a:ea typeface="Times New Roman"/>
                <a:cs typeface="Times New Roman"/>
                <a:sym typeface="Times New Roman"/>
              </a:rPr>
              <a:t>COLLEGE: QUAID - E - MILLETH GOVERNMENT COLLEGE FOR WOMEN(AUTONOMOUS)</a:t>
            </a:r>
            <a:endParaRPr sz="2020">
              <a:latin typeface="Times New Roman"/>
              <a:ea typeface="Times New Roman"/>
              <a:cs typeface="Times New Roman"/>
              <a:sym typeface="Times New Roman"/>
            </a:endParaRPr>
          </a:p>
          <a:p>
            <a:pPr indent="0" lvl="0" marL="0" rtl="0" algn="l">
              <a:lnSpc>
                <a:spcPct val="95000"/>
              </a:lnSpc>
              <a:spcBef>
                <a:spcPts val="0"/>
              </a:spcBef>
              <a:spcAft>
                <a:spcPts val="0"/>
              </a:spcAft>
              <a:buSzPts val="1018"/>
              <a:buNone/>
            </a:pPr>
            <a:r>
              <a:rPr lang="en" sz="2020">
                <a:latin typeface="Times New Roman"/>
                <a:ea typeface="Times New Roman"/>
                <a:cs typeface="Times New Roman"/>
                <a:sym typeface="Times New Roman"/>
              </a:rPr>
              <a:t>           </a:t>
            </a:r>
            <a:endParaRPr sz="2020">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t/>
            </a:r>
            <a:endParaRPr sz="1742">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12700" rtl="0" algn="l">
              <a:lnSpc>
                <a:spcPct val="115000"/>
              </a:lnSpc>
              <a:spcBef>
                <a:spcPts val="100"/>
              </a:spcBef>
              <a:spcAft>
                <a:spcPts val="0"/>
              </a:spcAft>
              <a:buNone/>
            </a:pPr>
            <a:r>
              <a:rPr b="1" lang="en" sz="4800">
                <a:solidFill>
                  <a:srgbClr val="000000"/>
                </a:solidFill>
                <a:latin typeface="Times New Roman"/>
                <a:ea typeface="Times New Roman"/>
                <a:cs typeface="Times New Roman"/>
                <a:sym typeface="Times New Roman"/>
              </a:rPr>
              <a:t>MODELLING</a:t>
            </a:r>
            <a:endParaRPr b="1" sz="4800">
              <a:solidFill>
                <a:srgbClr val="000000"/>
              </a:solidFill>
              <a:latin typeface="Times New Roman"/>
              <a:ea typeface="Times New Roman"/>
              <a:cs typeface="Times New Roman"/>
              <a:sym typeface="Times New Roman"/>
            </a:endParaRPr>
          </a:p>
        </p:txBody>
      </p:sp>
      <p:sp>
        <p:nvSpPr>
          <p:cNvPr id="141" name="Google Shape;141;p22"/>
          <p:cNvSpPr txBox="1"/>
          <p:nvPr>
            <p:ph idx="1" type="body"/>
          </p:nvPr>
        </p:nvSpPr>
        <p:spPr>
          <a:xfrm>
            <a:off x="311700" y="1229875"/>
            <a:ext cx="8520600" cy="3665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Times New Roman"/>
              <a:buChar char="●"/>
            </a:pPr>
            <a:r>
              <a:rPr b="1" lang="en" sz="1600">
                <a:solidFill>
                  <a:srgbClr val="000000"/>
                </a:solidFill>
                <a:latin typeface="Times New Roman"/>
                <a:ea typeface="Times New Roman"/>
                <a:cs typeface="Times New Roman"/>
                <a:sym typeface="Times New Roman"/>
              </a:rPr>
              <a:t>Data Collection</a:t>
            </a:r>
            <a:r>
              <a:rPr lang="en" sz="1600">
                <a:solidFill>
                  <a:srgbClr val="000000"/>
                </a:solidFill>
                <a:latin typeface="Times New Roman"/>
                <a:ea typeface="Times New Roman"/>
                <a:cs typeface="Times New Roman"/>
                <a:sym typeface="Times New Roman"/>
              </a:rPr>
              <a:t>: Retrieved the employee dataset from Kaggle.</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b="1" lang="en" sz="1600">
                <a:solidFill>
                  <a:srgbClr val="000000"/>
                </a:solidFill>
                <a:latin typeface="Times New Roman"/>
                <a:ea typeface="Times New Roman"/>
                <a:cs typeface="Times New Roman"/>
                <a:sym typeface="Times New Roman"/>
              </a:rPr>
              <a:t>Data Cleaning</a:t>
            </a:r>
            <a:r>
              <a:rPr lang="en" sz="1600">
                <a:solidFill>
                  <a:srgbClr val="000000"/>
                </a:solidFill>
                <a:latin typeface="Times New Roman"/>
                <a:ea typeface="Times New Roman"/>
                <a:cs typeface="Times New Roman"/>
                <a:sym typeface="Times New Roman"/>
              </a:rPr>
              <a:t>: Used Excel functions and conditional formatting to identify and handle missing values.</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b="1" lang="en" sz="1600">
                <a:solidFill>
                  <a:srgbClr val="000000"/>
                </a:solidFill>
                <a:latin typeface="Times New Roman"/>
                <a:ea typeface="Times New Roman"/>
                <a:cs typeface="Times New Roman"/>
                <a:sym typeface="Times New Roman"/>
              </a:rPr>
              <a:t>Data Preprocessing</a:t>
            </a:r>
            <a:r>
              <a:rPr lang="en" sz="1600">
                <a:solidFill>
                  <a:srgbClr val="000000"/>
                </a:solidFill>
                <a:latin typeface="Times New Roman"/>
                <a:ea typeface="Times New Roman"/>
                <a:cs typeface="Times New Roman"/>
                <a:sym typeface="Times New Roman"/>
              </a:rPr>
              <a:t>: Converted qualitative data into numerical form and calculated the Performance Level using a custom formula.</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b="1" lang="en" sz="1600">
                <a:solidFill>
                  <a:srgbClr val="000000"/>
                </a:solidFill>
                <a:latin typeface="Times New Roman"/>
                <a:ea typeface="Times New Roman"/>
                <a:cs typeface="Times New Roman"/>
                <a:sym typeface="Times New Roman"/>
              </a:rPr>
              <a:t>Filtering</a:t>
            </a:r>
            <a:r>
              <a:rPr lang="en" sz="1600">
                <a:solidFill>
                  <a:srgbClr val="000000"/>
                </a:solidFill>
                <a:latin typeface="Times New Roman"/>
                <a:ea typeface="Times New Roman"/>
                <a:cs typeface="Times New Roman"/>
                <a:sym typeface="Times New Roman"/>
              </a:rPr>
              <a:t>: Removed records with missing values to ensure clean data for analysis.</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b="1" lang="en" sz="1600">
                <a:solidFill>
                  <a:srgbClr val="000000"/>
                </a:solidFill>
                <a:latin typeface="Times New Roman"/>
                <a:ea typeface="Times New Roman"/>
                <a:cs typeface="Times New Roman"/>
                <a:sym typeface="Times New Roman"/>
              </a:rPr>
              <a:t>Analysis</a:t>
            </a:r>
            <a:r>
              <a:rPr lang="en" sz="1600">
                <a:solidFill>
                  <a:srgbClr val="000000"/>
                </a:solidFill>
                <a:latin typeface="Times New Roman"/>
                <a:ea typeface="Times New Roman"/>
                <a:cs typeface="Times New Roman"/>
                <a:sym typeface="Times New Roman"/>
              </a:rPr>
              <a:t>: Used Excel formulas to calculate key metrics like average ratings and performance scores.</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b="1" lang="en" sz="1600">
                <a:solidFill>
                  <a:srgbClr val="000000"/>
                </a:solidFill>
                <a:latin typeface="Times New Roman"/>
                <a:ea typeface="Times New Roman"/>
                <a:cs typeface="Times New Roman"/>
                <a:sym typeface="Times New Roman"/>
              </a:rPr>
              <a:t>Pivot Table</a:t>
            </a:r>
            <a:r>
              <a:rPr lang="en" sz="1600">
                <a:solidFill>
                  <a:srgbClr val="000000"/>
                </a:solidFill>
                <a:latin typeface="Times New Roman"/>
                <a:ea typeface="Times New Roman"/>
                <a:cs typeface="Times New Roman"/>
                <a:sym typeface="Times New Roman"/>
              </a:rPr>
              <a:t>: Created pivot tables to summarize and categorize data by factors like department, gender, and performance levels.</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b="1" lang="en" sz="1600">
                <a:solidFill>
                  <a:srgbClr val="000000"/>
                </a:solidFill>
                <a:latin typeface="Times New Roman"/>
                <a:ea typeface="Times New Roman"/>
                <a:cs typeface="Times New Roman"/>
                <a:sym typeface="Times New Roman"/>
              </a:rPr>
              <a:t>Visualization</a:t>
            </a:r>
            <a:r>
              <a:rPr lang="en" sz="1600">
                <a:solidFill>
                  <a:srgbClr val="000000"/>
                </a:solidFill>
                <a:latin typeface="Times New Roman"/>
                <a:ea typeface="Times New Roman"/>
                <a:cs typeface="Times New Roman"/>
                <a:sym typeface="Times New Roman"/>
              </a:rPr>
              <a:t>: Used Excel charts and graphs to visualize trends and patterns in employee performance.</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16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800">
                <a:solidFill>
                  <a:srgbClr val="000000"/>
                </a:solidFill>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sp>
        <p:nvSpPr>
          <p:cNvPr id="147" name="Google Shape;147;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3"/>
          <p:cNvPicPr preferRelativeResize="0"/>
          <p:nvPr/>
        </p:nvPicPr>
        <p:blipFill>
          <a:blip r:embed="rId3">
            <a:alphaModFix/>
          </a:blip>
          <a:stretch>
            <a:fillRect/>
          </a:stretch>
        </p:blipFill>
        <p:spPr>
          <a:xfrm>
            <a:off x="311700" y="1229875"/>
            <a:ext cx="7107099" cy="3622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800">
                <a:solidFill>
                  <a:srgbClr val="000000"/>
                </a:solidFill>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54" name="Google Shape;154;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latin typeface="Times New Roman"/>
                <a:ea typeface="Times New Roman"/>
                <a:cs typeface="Times New Roman"/>
                <a:sym typeface="Times New Roman"/>
              </a:rPr>
              <a:t>The Employee Performance Analysis chart indicates that the majority of employees in each business unit are performing at the "Fully Meets" level. However, there are also a significant number of employees performing at the "Exceeds" level, suggesting strong overall performance. While some employees are "Needs Improvement," the overall distribution is positive. The specific breakdown of performance levels varies across business units, highlighting potential areas for targeted development or recognition.</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025">
                <a:solidFill>
                  <a:srgbClr val="000000"/>
                </a:solidFill>
                <a:latin typeface="Times New Roman"/>
                <a:ea typeface="Times New Roman"/>
                <a:cs typeface="Times New Roman"/>
                <a:sym typeface="Times New Roman"/>
              </a:rPr>
              <a:t>PROJECT TITLE</a:t>
            </a:r>
            <a:endParaRPr sz="2900">
              <a:latin typeface="Times New Roman"/>
              <a:ea typeface="Times New Roman"/>
              <a:cs typeface="Times New Roman"/>
              <a:sym typeface="Times New Roman"/>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400">
                <a:solidFill>
                  <a:srgbClr val="0F0F0F"/>
                </a:solidFill>
                <a:latin typeface="Times New Roman"/>
                <a:ea typeface="Times New Roman"/>
                <a:cs typeface="Times New Roman"/>
                <a:sym typeface="Times New Roman"/>
              </a:rPr>
              <a:t>Employee Performance Analysis using Excel</a:t>
            </a:r>
            <a:endParaRPr b="1" sz="4400">
              <a:solidFill>
                <a:srgbClr val="0F0F0F"/>
              </a:solidFill>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800">
                <a:solidFill>
                  <a:srgbClr val="000000"/>
                </a:solidFill>
                <a:latin typeface="Times New Roman"/>
                <a:ea typeface="Times New Roman"/>
                <a:cs typeface="Times New Roman"/>
                <a:sym typeface="Times New Roman"/>
              </a:rPr>
              <a:t>AGENDA</a:t>
            </a:r>
            <a:endParaRPr>
              <a:latin typeface="Times New Roman"/>
              <a:ea typeface="Times New Roman"/>
              <a:cs typeface="Times New Roman"/>
              <a:sym typeface="Times New Roman"/>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379730" lvl="0" marL="457200" rtl="0" algn="l">
              <a:spcBef>
                <a:spcPts val="0"/>
              </a:spcBef>
              <a:spcAft>
                <a:spcPts val="0"/>
              </a:spcAft>
              <a:buSzPct val="100000"/>
              <a:buFont typeface="Times New Roman"/>
              <a:buAutoNum type="arabicPeriod"/>
            </a:pPr>
            <a:r>
              <a:rPr lang="en" sz="2800">
                <a:solidFill>
                  <a:srgbClr val="0D0D0D"/>
                </a:solidFill>
                <a:latin typeface="Times New Roman"/>
                <a:ea typeface="Times New Roman"/>
                <a:cs typeface="Times New Roman"/>
                <a:sym typeface="Times New Roman"/>
              </a:rPr>
              <a:t>Problem Statement</a:t>
            </a:r>
            <a:endParaRPr sz="2800">
              <a:solidFill>
                <a:srgbClr val="0D0D0D"/>
              </a:solidFill>
              <a:latin typeface="Times New Roman"/>
              <a:ea typeface="Times New Roman"/>
              <a:cs typeface="Times New Roman"/>
              <a:sym typeface="Times New Roman"/>
            </a:endParaRPr>
          </a:p>
          <a:p>
            <a:pPr indent="-379730" lvl="0" marL="457200" rtl="0" algn="l">
              <a:spcBef>
                <a:spcPts val="0"/>
              </a:spcBef>
              <a:spcAft>
                <a:spcPts val="0"/>
              </a:spcAft>
              <a:buSzPct val="100000"/>
              <a:buFont typeface="Times New Roman"/>
              <a:buAutoNum type="arabicPeriod"/>
            </a:pPr>
            <a:r>
              <a:rPr lang="en" sz="2800">
                <a:solidFill>
                  <a:srgbClr val="0D0D0D"/>
                </a:solidFill>
                <a:latin typeface="Times New Roman"/>
                <a:ea typeface="Times New Roman"/>
                <a:cs typeface="Times New Roman"/>
                <a:sym typeface="Times New Roman"/>
              </a:rPr>
              <a:t>Project Overview</a:t>
            </a:r>
            <a:endParaRPr sz="2800">
              <a:solidFill>
                <a:srgbClr val="0D0D0D"/>
              </a:solidFill>
              <a:latin typeface="Times New Roman"/>
              <a:ea typeface="Times New Roman"/>
              <a:cs typeface="Times New Roman"/>
              <a:sym typeface="Times New Roman"/>
            </a:endParaRPr>
          </a:p>
          <a:p>
            <a:pPr indent="-379730" lvl="0" marL="457200" rtl="0" algn="l">
              <a:spcBef>
                <a:spcPts val="0"/>
              </a:spcBef>
              <a:spcAft>
                <a:spcPts val="0"/>
              </a:spcAft>
              <a:buSzPct val="100000"/>
              <a:buFont typeface="Times New Roman"/>
              <a:buAutoNum type="arabicPeriod"/>
            </a:pPr>
            <a:r>
              <a:rPr lang="en" sz="2800">
                <a:solidFill>
                  <a:srgbClr val="0D0D0D"/>
                </a:solidFill>
                <a:latin typeface="Times New Roman"/>
                <a:ea typeface="Times New Roman"/>
                <a:cs typeface="Times New Roman"/>
                <a:sym typeface="Times New Roman"/>
              </a:rPr>
              <a:t>End Users</a:t>
            </a:r>
            <a:endParaRPr sz="2800">
              <a:solidFill>
                <a:srgbClr val="0D0D0D"/>
              </a:solidFill>
              <a:latin typeface="Times New Roman"/>
              <a:ea typeface="Times New Roman"/>
              <a:cs typeface="Times New Roman"/>
              <a:sym typeface="Times New Roman"/>
            </a:endParaRPr>
          </a:p>
          <a:p>
            <a:pPr indent="-379730" lvl="0" marL="457200" rtl="0" algn="l">
              <a:spcBef>
                <a:spcPts val="0"/>
              </a:spcBef>
              <a:spcAft>
                <a:spcPts val="0"/>
              </a:spcAft>
              <a:buSzPct val="100000"/>
              <a:buFont typeface="Times New Roman"/>
              <a:buAutoNum type="arabicPeriod"/>
            </a:pPr>
            <a:r>
              <a:rPr lang="en" sz="2800">
                <a:solidFill>
                  <a:srgbClr val="0D0D0D"/>
                </a:solidFill>
                <a:latin typeface="Times New Roman"/>
                <a:ea typeface="Times New Roman"/>
                <a:cs typeface="Times New Roman"/>
                <a:sym typeface="Times New Roman"/>
              </a:rPr>
              <a:t>Our Solution and Proposition</a:t>
            </a:r>
            <a:endParaRPr sz="2800">
              <a:solidFill>
                <a:srgbClr val="0D0D0D"/>
              </a:solidFill>
              <a:latin typeface="Times New Roman"/>
              <a:ea typeface="Times New Roman"/>
              <a:cs typeface="Times New Roman"/>
              <a:sym typeface="Times New Roman"/>
            </a:endParaRPr>
          </a:p>
          <a:p>
            <a:pPr indent="-379730" lvl="0" marL="457200" rtl="0" algn="l">
              <a:spcBef>
                <a:spcPts val="0"/>
              </a:spcBef>
              <a:spcAft>
                <a:spcPts val="0"/>
              </a:spcAft>
              <a:buSzPct val="100000"/>
              <a:buFont typeface="Times New Roman"/>
              <a:buAutoNum type="arabicPeriod"/>
            </a:pPr>
            <a:r>
              <a:rPr lang="en" sz="2800">
                <a:solidFill>
                  <a:srgbClr val="0D0D0D"/>
                </a:solidFill>
                <a:latin typeface="Times New Roman"/>
                <a:ea typeface="Times New Roman"/>
                <a:cs typeface="Times New Roman"/>
                <a:sym typeface="Times New Roman"/>
              </a:rPr>
              <a:t>Dataset Description</a:t>
            </a:r>
            <a:endParaRPr sz="2800">
              <a:solidFill>
                <a:srgbClr val="0D0D0D"/>
              </a:solidFill>
              <a:latin typeface="Times New Roman"/>
              <a:ea typeface="Times New Roman"/>
              <a:cs typeface="Times New Roman"/>
              <a:sym typeface="Times New Roman"/>
            </a:endParaRPr>
          </a:p>
          <a:p>
            <a:pPr indent="-379730" lvl="0" marL="457200" rtl="0" algn="l">
              <a:spcBef>
                <a:spcPts val="0"/>
              </a:spcBef>
              <a:spcAft>
                <a:spcPts val="0"/>
              </a:spcAft>
              <a:buSzPct val="100000"/>
              <a:buFont typeface="Times New Roman"/>
              <a:buAutoNum type="arabicPeriod"/>
            </a:pPr>
            <a:r>
              <a:rPr lang="en" sz="2800">
                <a:solidFill>
                  <a:srgbClr val="0D0D0D"/>
                </a:solidFill>
                <a:latin typeface="Times New Roman"/>
                <a:ea typeface="Times New Roman"/>
                <a:cs typeface="Times New Roman"/>
                <a:sym typeface="Times New Roman"/>
              </a:rPr>
              <a:t>Modelling Approach</a:t>
            </a:r>
            <a:endParaRPr sz="2800">
              <a:solidFill>
                <a:srgbClr val="0D0D0D"/>
              </a:solidFill>
              <a:latin typeface="Times New Roman"/>
              <a:ea typeface="Times New Roman"/>
              <a:cs typeface="Times New Roman"/>
              <a:sym typeface="Times New Roman"/>
            </a:endParaRPr>
          </a:p>
          <a:p>
            <a:pPr indent="-379730" lvl="0" marL="457200" rtl="0" algn="l">
              <a:spcBef>
                <a:spcPts val="0"/>
              </a:spcBef>
              <a:spcAft>
                <a:spcPts val="0"/>
              </a:spcAft>
              <a:buSzPct val="100000"/>
              <a:buFont typeface="Times New Roman"/>
              <a:buAutoNum type="arabicPeriod"/>
            </a:pPr>
            <a:r>
              <a:rPr lang="en" sz="2800">
                <a:solidFill>
                  <a:srgbClr val="0D0D0D"/>
                </a:solidFill>
                <a:latin typeface="Times New Roman"/>
                <a:ea typeface="Times New Roman"/>
                <a:cs typeface="Times New Roman"/>
                <a:sym typeface="Times New Roman"/>
              </a:rPr>
              <a:t>Results and Discussion</a:t>
            </a:r>
            <a:endParaRPr sz="2800">
              <a:solidFill>
                <a:srgbClr val="0D0D0D"/>
              </a:solidFill>
              <a:latin typeface="Times New Roman"/>
              <a:ea typeface="Times New Roman"/>
              <a:cs typeface="Times New Roman"/>
              <a:sym typeface="Times New Roman"/>
            </a:endParaRPr>
          </a:p>
          <a:p>
            <a:pPr indent="-379730" lvl="0" marL="457200" rtl="0" algn="l">
              <a:spcBef>
                <a:spcPts val="0"/>
              </a:spcBef>
              <a:spcAft>
                <a:spcPts val="0"/>
              </a:spcAft>
              <a:buSzPct val="100000"/>
              <a:buFont typeface="Times New Roman"/>
              <a:buAutoNum type="arabicPeriod"/>
            </a:pPr>
            <a:r>
              <a:rPr lang="en" sz="2800">
                <a:solidFill>
                  <a:srgbClr val="0D0D0D"/>
                </a:solidFill>
                <a:latin typeface="Times New Roman"/>
                <a:ea typeface="Times New Roman"/>
                <a:cs typeface="Times New Roman"/>
                <a:sym typeface="Times New Roman"/>
              </a:rPr>
              <a:t>Conclusion</a:t>
            </a:r>
            <a:endParaRPr sz="2800">
              <a:solidFill>
                <a:srgbClr val="0D0D0D"/>
              </a:solidFill>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250">
                <a:solidFill>
                  <a:srgbClr val="000000"/>
                </a:solidFill>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latin typeface="Times New Roman"/>
                <a:ea typeface="Times New Roman"/>
                <a:cs typeface="Times New Roman"/>
                <a:sym typeface="Times New Roman"/>
              </a:rPr>
              <a:t>We aim to analyze employee performance data using Excel to identify key factors that influence productivity. This analysis will help us uncover trends, recognize high performers, and make informed decisions on training and promotions. The insights gained will guide our efforts to enhance overall workforce efficiency.</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250">
                <a:solidFill>
                  <a:srgbClr val="000000"/>
                </a:solidFill>
                <a:latin typeface="Times New Roman"/>
                <a:ea typeface="Times New Roman"/>
                <a:cs typeface="Times New Roman"/>
                <a:sym typeface="Times New Roman"/>
              </a:rPr>
              <a:t>PROJECT  OVERVIEW</a:t>
            </a:r>
            <a:endParaRPr>
              <a:latin typeface="Times New Roman"/>
              <a:ea typeface="Times New Roman"/>
              <a:cs typeface="Times New Roman"/>
              <a:sym typeface="Times New Roman"/>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latin typeface="Times New Roman"/>
                <a:ea typeface="Times New Roman"/>
                <a:cs typeface="Times New Roman"/>
                <a:sym typeface="Times New Roman"/>
              </a:rPr>
              <a:t>This project analyzes employee performance by examining factors like gender, performance scores, ratings, and achievements. The goal is to identify trends and patterns among different employee categories, such as high, medium, and low performers. This analysis will help in understanding the factors that contribute to varying levels of performance.</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200">
                <a:solidFill>
                  <a:srgbClr val="000000"/>
                </a:solidFill>
                <a:latin typeface="Times New Roman"/>
                <a:ea typeface="Times New Roman"/>
                <a:cs typeface="Times New Roman"/>
                <a:sym typeface="Times New Roman"/>
              </a:rPr>
              <a:t>WHO ARE THE END USERS?</a:t>
            </a:r>
            <a:endParaRPr>
              <a:latin typeface="Times New Roman"/>
              <a:ea typeface="Times New Roman"/>
              <a:cs typeface="Times New Roman"/>
              <a:sym typeface="Times New Roman"/>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18"/>
          <p:cNvPicPr preferRelativeResize="0"/>
          <p:nvPr/>
        </p:nvPicPr>
        <p:blipFill>
          <a:blip r:embed="rId3">
            <a:alphaModFix/>
          </a:blip>
          <a:stretch>
            <a:fillRect/>
          </a:stretch>
        </p:blipFill>
        <p:spPr>
          <a:xfrm>
            <a:off x="397800" y="1283700"/>
            <a:ext cx="6576399" cy="333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10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140">
                <a:solidFill>
                  <a:srgbClr val="000000"/>
                </a:solidFill>
                <a:latin typeface="Times New Roman"/>
                <a:ea typeface="Times New Roman"/>
                <a:cs typeface="Times New Roman"/>
                <a:sym typeface="Times New Roman"/>
              </a:rPr>
              <a:t>OUR SOLUTION AND ITS VALUE PROPOSITION</a:t>
            </a:r>
            <a:endParaRPr sz="2600">
              <a:latin typeface="Times New Roman"/>
              <a:ea typeface="Times New Roman"/>
              <a:cs typeface="Times New Roman"/>
              <a:sym typeface="Times New Roman"/>
            </a:endParaRPr>
          </a:p>
        </p:txBody>
      </p:sp>
      <p:sp>
        <p:nvSpPr>
          <p:cNvPr id="123" name="Google Shape;123;p19"/>
          <p:cNvSpPr txBox="1"/>
          <p:nvPr>
            <p:ph idx="1" type="body"/>
          </p:nvPr>
        </p:nvSpPr>
        <p:spPr>
          <a:xfrm>
            <a:off x="311700" y="1609625"/>
            <a:ext cx="8520600" cy="295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latin typeface="Times New Roman"/>
                <a:ea typeface="Times New Roman"/>
                <a:cs typeface="Times New Roman"/>
                <a:sym typeface="Times New Roman"/>
              </a:rPr>
              <a:t>Our solution uses Excel's conditional formatting to easily identify and highlight missing values, with filters to remove incomplete data for cleaner analysis. We apply formulas to calculate each employee's performance level and use pivot tables to summarize the findings. Finally, we create graphs for clear data visualization, enabling better decision-making and insights into employee performance trends.</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800">
                <a:solidFill>
                  <a:srgbClr val="000000"/>
                </a:solidFill>
                <a:latin typeface="Times New Roman"/>
                <a:ea typeface="Times New Roman"/>
                <a:cs typeface="Times New Roman"/>
                <a:sym typeface="Times New Roman"/>
              </a:rPr>
              <a:t>Dataset Description</a:t>
            </a:r>
            <a:endParaRPr>
              <a:latin typeface="Times New Roman"/>
              <a:ea typeface="Times New Roman"/>
              <a:cs typeface="Times New Roman"/>
              <a:sym typeface="Times New Roman"/>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latin typeface="Times New Roman"/>
                <a:ea typeface="Times New Roman"/>
                <a:cs typeface="Times New Roman"/>
                <a:sym typeface="Times New Roman"/>
              </a:rPr>
              <a:t>Employee Information:</a:t>
            </a:r>
            <a:r>
              <a:rPr lang="en">
                <a:latin typeface="Times New Roman"/>
                <a:ea typeface="Times New Roman"/>
                <a:cs typeface="Times New Roman"/>
                <a:sym typeface="Times New Roman"/>
              </a:rPr>
              <a:t> Includes fields like EmpID, FirstName, LastName, and ADEmail.</a:t>
            </a:r>
            <a:endParaRPr>
              <a:latin typeface="Times New Roman"/>
              <a:ea typeface="Times New Roman"/>
              <a:cs typeface="Times New Roman"/>
              <a:sym typeface="Times New Roman"/>
            </a:endParaRPr>
          </a:p>
          <a:p>
            <a:pPr indent="0" lvl="0" marL="0" rtl="0" algn="l">
              <a:spcBef>
                <a:spcPts val="1200"/>
              </a:spcBef>
              <a:spcAft>
                <a:spcPts val="0"/>
              </a:spcAft>
              <a:buNone/>
            </a:pPr>
            <a:r>
              <a:rPr b="1" lang="en">
                <a:latin typeface="Times New Roman"/>
                <a:ea typeface="Times New Roman"/>
                <a:cs typeface="Times New Roman"/>
                <a:sym typeface="Times New Roman"/>
              </a:rPr>
              <a:t>Employment Details: </a:t>
            </a:r>
            <a:r>
              <a:rPr lang="en">
                <a:latin typeface="Times New Roman"/>
                <a:ea typeface="Times New Roman"/>
                <a:cs typeface="Times New Roman"/>
                <a:sym typeface="Times New Roman"/>
              </a:rPr>
              <a:t>Covers the StartDate, ExitDate, Title, Supervisor, BusinessUnit, EmployeeStatus, EmployeeType, and PayZone.</a:t>
            </a:r>
            <a:endParaRPr>
              <a:latin typeface="Times New Roman"/>
              <a:ea typeface="Times New Roman"/>
              <a:cs typeface="Times New Roman"/>
              <a:sym typeface="Times New Roman"/>
            </a:endParaRPr>
          </a:p>
          <a:p>
            <a:pPr indent="0" lvl="0" marL="0" rtl="0" algn="l">
              <a:spcBef>
                <a:spcPts val="1200"/>
              </a:spcBef>
              <a:spcAft>
                <a:spcPts val="0"/>
              </a:spcAft>
              <a:buNone/>
            </a:pPr>
            <a:r>
              <a:rPr b="1" lang="en">
                <a:latin typeface="Times New Roman"/>
                <a:ea typeface="Times New Roman"/>
                <a:cs typeface="Times New Roman"/>
                <a:sym typeface="Times New Roman"/>
              </a:rPr>
              <a:t>Demographics: </a:t>
            </a:r>
            <a:r>
              <a:rPr lang="en">
                <a:latin typeface="Times New Roman"/>
                <a:ea typeface="Times New Roman"/>
                <a:cs typeface="Times New Roman"/>
                <a:sym typeface="Times New Roman"/>
              </a:rPr>
              <a:t>Includes DOB, State, GenderCode, RaceDesc, MaritalDesc, and LocationCode.</a:t>
            </a:r>
            <a:endParaRPr>
              <a:latin typeface="Times New Roman"/>
              <a:ea typeface="Times New Roman"/>
              <a:cs typeface="Times New Roman"/>
              <a:sym typeface="Times New Roman"/>
            </a:endParaRPr>
          </a:p>
          <a:p>
            <a:pPr indent="0" lvl="0" marL="0" rtl="0" algn="l">
              <a:spcBef>
                <a:spcPts val="1200"/>
              </a:spcBef>
              <a:spcAft>
                <a:spcPts val="0"/>
              </a:spcAft>
              <a:buNone/>
            </a:pPr>
            <a:r>
              <a:rPr b="1" lang="en">
                <a:latin typeface="Times New Roman"/>
                <a:ea typeface="Times New Roman"/>
                <a:cs typeface="Times New Roman"/>
                <a:sym typeface="Times New Roman"/>
              </a:rPr>
              <a:t>Performance:</a:t>
            </a:r>
            <a:r>
              <a:rPr lang="en">
                <a:latin typeface="Times New Roman"/>
                <a:ea typeface="Times New Roman"/>
                <a:cs typeface="Times New Roman"/>
                <a:sym typeface="Times New Roman"/>
              </a:rPr>
              <a:t> Contains Performance Score, Current Employee Rating, TerminationType, TerminationDescription, and DepartmentType.</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250">
                <a:solidFill>
                  <a:srgbClr val="000000"/>
                </a:solidFill>
                <a:latin typeface="Times New Roman"/>
                <a:ea typeface="Times New Roman"/>
                <a:cs typeface="Times New Roman"/>
                <a:sym typeface="Times New Roman"/>
              </a:rPr>
              <a:t>THE "WOW" IN OUR SOLUTION</a:t>
            </a:r>
            <a:endParaRPr>
              <a:latin typeface="Times New Roman"/>
              <a:ea typeface="Times New Roman"/>
              <a:cs typeface="Times New Roman"/>
              <a:sym typeface="Times New Roman"/>
            </a:endParaRPr>
          </a:p>
        </p:txBody>
      </p:sp>
      <p:sp>
        <p:nvSpPr>
          <p:cNvPr id="135" name="Google Shape;135;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2000">
                <a:solidFill>
                  <a:srgbClr val="000000"/>
                </a:solidFill>
                <a:latin typeface="Times New Roman"/>
                <a:ea typeface="Times New Roman"/>
                <a:cs typeface="Times New Roman"/>
                <a:sym typeface="Times New Roman"/>
              </a:rPr>
              <a:t>The "WOW" in our solution is the use of a simple formula to calculate employee performance levels:</a:t>
            </a:r>
            <a:endParaRPr sz="20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2000">
                <a:solidFill>
                  <a:srgbClr val="000000"/>
                </a:solidFill>
                <a:latin typeface="Times New Roman"/>
                <a:ea typeface="Times New Roman"/>
                <a:cs typeface="Times New Roman"/>
                <a:sym typeface="Times New Roman"/>
              </a:rPr>
              <a:t>Performance Level = Performance Score + Current Employee Rating</a:t>
            </a:r>
            <a:endParaRPr b="1" sz="20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2000">
                <a:solidFill>
                  <a:srgbClr val="000000"/>
                </a:solidFill>
                <a:latin typeface="Times New Roman"/>
                <a:ea typeface="Times New Roman"/>
                <a:cs typeface="Times New Roman"/>
                <a:sym typeface="Times New Roman"/>
              </a:rPr>
              <a:t>This formula combines both qualitative and quantitative measures, making it easy to assess and visualize overall employee performance.</a:t>
            </a:r>
            <a:endParaRPr sz="20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