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1" r:id="rId1"/>
  </p:sldMasterIdLst>
  <p:notesMasterIdLst>
    <p:notesMasterId r:id="rId50"/>
  </p:notesMasterIdLst>
  <p:handoutMasterIdLst>
    <p:handoutMasterId r:id="rId51"/>
  </p:handoutMasterIdLst>
  <p:sldIdLst>
    <p:sldId id="256" r:id="rId2"/>
    <p:sldId id="286" r:id="rId3"/>
    <p:sldId id="259" r:id="rId4"/>
    <p:sldId id="260" r:id="rId5"/>
    <p:sldId id="258" r:id="rId6"/>
    <p:sldId id="265" r:id="rId7"/>
    <p:sldId id="261" r:id="rId8"/>
    <p:sldId id="266" r:id="rId9"/>
    <p:sldId id="283" r:id="rId10"/>
    <p:sldId id="284" r:id="rId11"/>
    <p:sldId id="301" r:id="rId12"/>
    <p:sldId id="302" r:id="rId13"/>
    <p:sldId id="303" r:id="rId14"/>
    <p:sldId id="304" r:id="rId15"/>
    <p:sldId id="305" r:id="rId16"/>
    <p:sldId id="306" r:id="rId17"/>
    <p:sldId id="307" r:id="rId18"/>
    <p:sldId id="308" r:id="rId19"/>
    <p:sldId id="309" r:id="rId20"/>
    <p:sldId id="297" r:id="rId21"/>
    <p:sldId id="268" r:id="rId22"/>
    <p:sldId id="274" r:id="rId23"/>
    <p:sldId id="314" r:id="rId24"/>
    <p:sldId id="315" r:id="rId25"/>
    <p:sldId id="316" r:id="rId26"/>
    <p:sldId id="298" r:id="rId27"/>
    <p:sldId id="313" r:id="rId28"/>
    <p:sldId id="299" r:id="rId29"/>
    <p:sldId id="262" r:id="rId30"/>
    <p:sldId id="263" r:id="rId31"/>
    <p:sldId id="264" r:id="rId32"/>
    <p:sldId id="269" r:id="rId33"/>
    <p:sldId id="276" r:id="rId34"/>
    <p:sldId id="275" r:id="rId35"/>
    <p:sldId id="277" r:id="rId36"/>
    <p:sldId id="293" r:id="rId37"/>
    <p:sldId id="294" r:id="rId38"/>
    <p:sldId id="295" r:id="rId39"/>
    <p:sldId id="292" r:id="rId40"/>
    <p:sldId id="311" r:id="rId41"/>
    <p:sldId id="310" r:id="rId42"/>
    <p:sldId id="291" r:id="rId43"/>
    <p:sldId id="312" r:id="rId44"/>
    <p:sldId id="282" r:id="rId45"/>
    <p:sldId id="281" r:id="rId46"/>
    <p:sldId id="270" r:id="rId47"/>
    <p:sldId id="285" r:id="rId48"/>
    <p:sldId id="27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03AB06-83FD-42AE-BDF4-F4B841157F92}" type="datetimeFigureOut">
              <a:rPr lang="en-US" smtClean="0"/>
              <a:pPr/>
              <a:t>5/10/2018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VJTI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4C04C-8AFD-463F-8997-8E5F25FE1761}" type="slidenum">
              <a:rPr lang="en-US" smtClean="0"/>
              <a:pPr/>
              <a:t>‹#›</a:t>
            </a:fld>
            <a:endParaRPr lang="en-US"/>
          </a:p>
        </p:txBody>
      </p:sp>
    </p:spTree>
    <p:extLst>
      <p:ext uri="{BB962C8B-B14F-4D97-AF65-F5344CB8AC3E}">
        <p14:creationId xmlns:p14="http://schemas.microsoft.com/office/powerpoint/2010/main" val="1431784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C5565-ED86-41F2-8D87-C39AB11BB334}" type="datetimeFigureOut">
              <a:rPr lang="en-US" smtClean="0"/>
              <a:pPr/>
              <a:t>5/10/2018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VJTI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E3F512-735E-4DAE-B2E5-A66129F00008}" type="slidenum">
              <a:rPr lang="en-US" smtClean="0"/>
              <a:pPr/>
              <a:t>‹#›</a:t>
            </a:fld>
            <a:endParaRPr lang="en-US"/>
          </a:p>
        </p:txBody>
      </p:sp>
    </p:spTree>
    <p:extLst>
      <p:ext uri="{BB962C8B-B14F-4D97-AF65-F5344CB8AC3E}">
        <p14:creationId xmlns:p14="http://schemas.microsoft.com/office/powerpoint/2010/main" val="31178888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3F512-735E-4DAE-B2E5-A66129F0000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VJTI</a:t>
            </a:r>
            <a:endParaRPr lang="en-US"/>
          </a:p>
        </p:txBody>
      </p:sp>
    </p:spTree>
    <p:extLst>
      <p:ext uri="{BB962C8B-B14F-4D97-AF65-F5344CB8AC3E}">
        <p14:creationId xmlns:p14="http://schemas.microsoft.com/office/powerpoint/2010/main" val="26787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3F512-735E-4DAE-B2E5-A66129F00008}"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VJTI</a:t>
            </a:r>
            <a:endParaRPr lang="en-US"/>
          </a:p>
        </p:txBody>
      </p:sp>
    </p:spTree>
    <p:extLst>
      <p:ext uri="{BB962C8B-B14F-4D97-AF65-F5344CB8AC3E}">
        <p14:creationId xmlns:p14="http://schemas.microsoft.com/office/powerpoint/2010/main" val="79082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US" smtClean="0"/>
              <a:t>VJTI</a:t>
            </a:r>
            <a:endParaRPr lang="en-US"/>
          </a:p>
        </p:txBody>
      </p:sp>
      <p:sp>
        <p:nvSpPr>
          <p:cNvPr id="5" name="Slide Number Placeholder 4"/>
          <p:cNvSpPr>
            <a:spLocks noGrp="1"/>
          </p:cNvSpPr>
          <p:nvPr>
            <p:ph type="sldNum" sz="quarter" idx="11"/>
          </p:nvPr>
        </p:nvSpPr>
        <p:spPr/>
        <p:txBody>
          <a:bodyPr/>
          <a:lstStyle/>
          <a:p>
            <a:fld id="{26E3F512-735E-4DAE-B2E5-A66129F00008}" type="slidenum">
              <a:rPr lang="en-US" smtClean="0"/>
              <a:pPr/>
              <a:t>20</a:t>
            </a:fld>
            <a:endParaRPr lang="en-US"/>
          </a:p>
        </p:txBody>
      </p:sp>
    </p:spTree>
    <p:extLst>
      <p:ext uri="{BB962C8B-B14F-4D97-AF65-F5344CB8AC3E}">
        <p14:creationId xmlns:p14="http://schemas.microsoft.com/office/powerpoint/2010/main" val="296840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US" smtClean="0"/>
              <a:t>VJTI</a:t>
            </a:r>
            <a:endParaRPr lang="en-US"/>
          </a:p>
        </p:txBody>
      </p:sp>
      <p:sp>
        <p:nvSpPr>
          <p:cNvPr id="5" name="Slide Number Placeholder 4"/>
          <p:cNvSpPr>
            <a:spLocks noGrp="1"/>
          </p:cNvSpPr>
          <p:nvPr>
            <p:ph type="sldNum" sz="quarter" idx="11"/>
          </p:nvPr>
        </p:nvSpPr>
        <p:spPr/>
        <p:txBody>
          <a:bodyPr/>
          <a:lstStyle/>
          <a:p>
            <a:fld id="{26E3F512-735E-4DAE-B2E5-A66129F00008}" type="slidenum">
              <a:rPr lang="en-US" smtClean="0"/>
              <a:pPr/>
              <a:t>23</a:t>
            </a:fld>
            <a:endParaRPr lang="en-US"/>
          </a:p>
        </p:txBody>
      </p:sp>
    </p:spTree>
    <p:extLst>
      <p:ext uri="{BB962C8B-B14F-4D97-AF65-F5344CB8AC3E}">
        <p14:creationId xmlns:p14="http://schemas.microsoft.com/office/powerpoint/2010/main" val="3609056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US" smtClean="0"/>
              <a:t>VJTI</a:t>
            </a:r>
            <a:endParaRPr lang="en-US"/>
          </a:p>
        </p:txBody>
      </p:sp>
      <p:sp>
        <p:nvSpPr>
          <p:cNvPr id="5" name="Slide Number Placeholder 4"/>
          <p:cNvSpPr>
            <a:spLocks noGrp="1"/>
          </p:cNvSpPr>
          <p:nvPr>
            <p:ph type="sldNum" sz="quarter" idx="11"/>
          </p:nvPr>
        </p:nvSpPr>
        <p:spPr/>
        <p:txBody>
          <a:bodyPr/>
          <a:lstStyle/>
          <a:p>
            <a:fld id="{26E3F512-735E-4DAE-B2E5-A66129F00008}" type="slidenum">
              <a:rPr lang="en-US" smtClean="0"/>
              <a:pPr/>
              <a:t>28</a:t>
            </a:fld>
            <a:endParaRPr lang="en-US"/>
          </a:p>
        </p:txBody>
      </p:sp>
    </p:spTree>
    <p:extLst>
      <p:ext uri="{BB962C8B-B14F-4D97-AF65-F5344CB8AC3E}">
        <p14:creationId xmlns:p14="http://schemas.microsoft.com/office/powerpoint/2010/main" val="335534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VJTI</a:t>
            </a:r>
            <a:endParaRPr lang="en-US"/>
          </a:p>
        </p:txBody>
      </p:sp>
      <p:sp>
        <p:nvSpPr>
          <p:cNvPr id="5" name="Slide Number Placeholder 4"/>
          <p:cNvSpPr>
            <a:spLocks noGrp="1"/>
          </p:cNvSpPr>
          <p:nvPr>
            <p:ph type="sldNum" sz="quarter" idx="11"/>
          </p:nvPr>
        </p:nvSpPr>
        <p:spPr/>
        <p:txBody>
          <a:bodyPr/>
          <a:lstStyle/>
          <a:p>
            <a:fld id="{26E3F512-735E-4DAE-B2E5-A66129F00008}" type="slidenum">
              <a:rPr lang="en-US" smtClean="0"/>
              <a:pPr/>
              <a:t>31</a:t>
            </a:fld>
            <a:endParaRPr lang="en-US"/>
          </a:p>
        </p:txBody>
      </p:sp>
    </p:spTree>
    <p:extLst>
      <p:ext uri="{BB962C8B-B14F-4D97-AF65-F5344CB8AC3E}">
        <p14:creationId xmlns:p14="http://schemas.microsoft.com/office/powerpoint/2010/main" val="55971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6FBDBF-F9AF-40C1-A575-E62527C73371}"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310755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91574-2DB8-44F9-BC29-579B17FDC9C0}" type="datetime1">
              <a:rPr lang="en-IN" smtClean="0"/>
              <a:t>10-05-2018</a:t>
            </a:fld>
            <a:endParaRPr lang="en-IN"/>
          </a:p>
        </p:txBody>
      </p:sp>
      <p:sp>
        <p:nvSpPr>
          <p:cNvPr id="6" name="Footer Placeholder 5"/>
          <p:cNvSpPr>
            <a:spLocks noGrp="1"/>
          </p:cNvSpPr>
          <p:nvPr>
            <p:ph type="ftr" sz="quarter" idx="11"/>
          </p:nvPr>
        </p:nvSpPr>
        <p:spPr/>
        <p:txBody>
          <a:bodyPr/>
          <a:lstStyle/>
          <a:p>
            <a:r>
              <a:rPr lang="en-IN" smtClean="0"/>
              <a:t>Veermata Jijabai Technological Institute</a:t>
            </a:r>
            <a:endParaRPr lang="en-IN"/>
          </a:p>
        </p:txBody>
      </p:sp>
      <p:sp>
        <p:nvSpPr>
          <p:cNvPr id="7" name="Slide Number Placeholder 6"/>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138488360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F0BD9-D551-4813-888E-3D7E42E39BA8}"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2785233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9525D-D45B-4E0D-9B7D-53BA9CB8FC8E}"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1806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67361-EA2D-4853-8A60-D88504B9EFF5}"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89808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991574-2DB8-44F9-BC29-579B17FDC9C0}" type="datetime1">
              <a:rPr lang="en-IN" smtClean="0"/>
              <a:t>10-05-2018</a:t>
            </a:fld>
            <a:endParaRPr lang="en-IN"/>
          </a:p>
        </p:txBody>
      </p:sp>
      <p:sp>
        <p:nvSpPr>
          <p:cNvPr id="4"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28527063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991574-2DB8-44F9-BC29-579B17FDC9C0}" type="datetime1">
              <a:rPr lang="en-IN" smtClean="0"/>
              <a:t>10-05-2018</a:t>
            </a:fld>
            <a:endParaRPr lang="en-IN"/>
          </a:p>
        </p:txBody>
      </p:sp>
      <p:sp>
        <p:nvSpPr>
          <p:cNvPr id="4"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168396148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FC42EF-6329-4960-85CE-C7CD104285CA}"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90275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8C1FD8-F91D-48CB-865E-9B397B7F7489}"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271056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FF7AF9D-9AEE-43CB-AC27-91A65FFD7CD8}"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81399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A29D76-E1E8-48CF-9A1E-5B00C7E0CFE2}" type="datetime1">
              <a:rPr lang="en-IN" smtClean="0"/>
              <a:t>10-05-2018</a:t>
            </a:fld>
            <a:endParaRPr lang="en-IN"/>
          </a:p>
        </p:txBody>
      </p:sp>
      <p:sp>
        <p:nvSpPr>
          <p:cNvPr id="5" name="Footer Placeholder 4"/>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5"/>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176871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65EC98-D0A6-4777-8B0D-C2F98EDA9983}" type="datetime1">
              <a:rPr lang="en-IN" smtClean="0"/>
              <a:t>10-05-2018</a:t>
            </a:fld>
            <a:endParaRPr lang="en-IN"/>
          </a:p>
        </p:txBody>
      </p:sp>
      <p:sp>
        <p:nvSpPr>
          <p:cNvPr id="6" name="Footer Placeholder 5"/>
          <p:cNvSpPr>
            <a:spLocks noGrp="1"/>
          </p:cNvSpPr>
          <p:nvPr>
            <p:ph type="ftr" sz="quarter" idx="11"/>
          </p:nvPr>
        </p:nvSpPr>
        <p:spPr/>
        <p:txBody>
          <a:bodyPr/>
          <a:lstStyle/>
          <a:p>
            <a:r>
              <a:rPr lang="en-IN" smtClean="0"/>
              <a:t>Veermata Jijabai Technological Institute</a:t>
            </a:r>
            <a:endParaRPr lang="en-IN"/>
          </a:p>
        </p:txBody>
      </p:sp>
      <p:sp>
        <p:nvSpPr>
          <p:cNvPr id="7" name="Slide Number Placeholder 6"/>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63325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64D027-A3A8-43EB-8A9E-C3BD46E84B76}" type="datetime1">
              <a:rPr lang="en-IN" smtClean="0"/>
              <a:t>10-05-2018</a:t>
            </a:fld>
            <a:endParaRPr lang="en-IN"/>
          </a:p>
        </p:txBody>
      </p:sp>
      <p:sp>
        <p:nvSpPr>
          <p:cNvPr id="8" name="Footer Placeholder 7"/>
          <p:cNvSpPr>
            <a:spLocks noGrp="1"/>
          </p:cNvSpPr>
          <p:nvPr>
            <p:ph type="ftr" sz="quarter" idx="11"/>
          </p:nvPr>
        </p:nvSpPr>
        <p:spPr/>
        <p:txBody>
          <a:bodyPr/>
          <a:lstStyle/>
          <a:p>
            <a:r>
              <a:rPr lang="en-IN" smtClean="0"/>
              <a:t>Veermata Jijabai Technological Institute</a:t>
            </a:r>
            <a:endParaRPr lang="en-IN"/>
          </a:p>
        </p:txBody>
      </p:sp>
      <p:sp>
        <p:nvSpPr>
          <p:cNvPr id="9" name="Slide Number Placeholder 8"/>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332062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86EEA7A-B731-4B40-BCE0-68AA61045617}" type="datetime1">
              <a:rPr lang="en-IN" smtClean="0"/>
              <a:t>10-05-2018</a:t>
            </a:fld>
            <a:endParaRPr lang="en-IN"/>
          </a:p>
        </p:txBody>
      </p:sp>
      <p:sp>
        <p:nvSpPr>
          <p:cNvPr id="5" name="Footer Placeholder 3"/>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4"/>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248093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96701B-4686-4610-993E-B3F640F5E428}" type="datetime1">
              <a:rPr lang="en-IN" smtClean="0"/>
              <a:t>10-05-2018</a:t>
            </a:fld>
            <a:endParaRPr lang="en-IN"/>
          </a:p>
        </p:txBody>
      </p:sp>
      <p:sp>
        <p:nvSpPr>
          <p:cNvPr id="5" name="Footer Placeholder 2"/>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3"/>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75991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163AD87-35DA-4912-A589-0B1A132BA207}" type="datetime1">
              <a:rPr lang="en-IN" smtClean="0"/>
              <a:t>10-05-2018</a:t>
            </a:fld>
            <a:endParaRPr lang="en-IN"/>
          </a:p>
        </p:txBody>
      </p:sp>
      <p:sp>
        <p:nvSpPr>
          <p:cNvPr id="5" name="Footer Placeholder 5"/>
          <p:cNvSpPr>
            <a:spLocks noGrp="1"/>
          </p:cNvSpPr>
          <p:nvPr>
            <p:ph type="ftr" sz="quarter" idx="11"/>
          </p:nvPr>
        </p:nvSpPr>
        <p:spPr/>
        <p:txBody>
          <a:bodyPr/>
          <a:lstStyle/>
          <a:p>
            <a:r>
              <a:rPr lang="en-IN" smtClean="0"/>
              <a:t>Veermata Jijabai Technological Institute</a:t>
            </a:r>
            <a:endParaRPr lang="en-IN"/>
          </a:p>
        </p:txBody>
      </p:sp>
      <p:sp>
        <p:nvSpPr>
          <p:cNvPr id="6" name="Slide Number Placeholder 6"/>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23535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E6F4D-3675-4049-92CD-B463EB43EFCC}" type="datetime1">
              <a:rPr lang="en-IN" smtClean="0"/>
              <a:t>10-05-2018</a:t>
            </a:fld>
            <a:endParaRPr lang="en-IN"/>
          </a:p>
        </p:txBody>
      </p:sp>
      <p:sp>
        <p:nvSpPr>
          <p:cNvPr id="6" name="Footer Placeholder 5"/>
          <p:cNvSpPr>
            <a:spLocks noGrp="1"/>
          </p:cNvSpPr>
          <p:nvPr>
            <p:ph type="ftr" sz="quarter" idx="11"/>
          </p:nvPr>
        </p:nvSpPr>
        <p:spPr/>
        <p:txBody>
          <a:bodyPr/>
          <a:lstStyle/>
          <a:p>
            <a:r>
              <a:rPr lang="en-IN" smtClean="0"/>
              <a:t>Veermata Jijabai Technological Institute</a:t>
            </a:r>
            <a:endParaRPr lang="en-IN"/>
          </a:p>
        </p:txBody>
      </p:sp>
      <p:sp>
        <p:nvSpPr>
          <p:cNvPr id="7" name="Slide Number Placeholder 6"/>
          <p:cNvSpPr>
            <a:spLocks noGrp="1"/>
          </p:cNvSpPr>
          <p:nvPr>
            <p:ph type="sldNum" sz="quarter" idx="12"/>
          </p:nvPr>
        </p:nvSpPr>
        <p:spPr/>
        <p:txBody>
          <a:bodyPr/>
          <a:lstStyle/>
          <a:p>
            <a:fld id="{1EA61899-24B4-4593-A21C-455EF34D79D9}" type="slidenum">
              <a:rPr lang="en-IN" smtClean="0"/>
              <a:pPr/>
              <a:t>‹#›</a:t>
            </a:fld>
            <a:endParaRPr lang="en-IN"/>
          </a:p>
        </p:txBody>
      </p:sp>
    </p:spTree>
    <p:extLst>
      <p:ext uri="{BB962C8B-B14F-4D97-AF65-F5344CB8AC3E}">
        <p14:creationId xmlns:p14="http://schemas.microsoft.com/office/powerpoint/2010/main" val="72588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991574-2DB8-44F9-BC29-579B17FDC9C0}" type="datetime1">
              <a:rPr lang="en-IN" smtClean="0"/>
              <a:t>10-05-2018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smtClean="0"/>
              <a:t>Veermata Jijabai Technological Institute</a:t>
            </a:r>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A61899-24B4-4593-A21C-455EF34D79D9}" type="slidenum">
              <a:rPr lang="en-IN" smtClean="0"/>
              <a:pPr/>
              <a:t>‹#›</a:t>
            </a:fld>
            <a:endParaRPr lang="en-IN"/>
          </a:p>
        </p:txBody>
      </p:sp>
    </p:spTree>
    <p:extLst>
      <p:ext uri="{BB962C8B-B14F-4D97-AF65-F5344CB8AC3E}">
        <p14:creationId xmlns:p14="http://schemas.microsoft.com/office/powerpoint/2010/main" val="27442003"/>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eeexplore.ieee.org/document/4804526/" TargetMode="External"/><Relationship Id="rId2" Type="http://schemas.openxmlformats.org/officeDocument/2006/relationships/hyperlink" Target="http://ieeexplore.ieee.org/xpl/mostRecentIssue.jsp?punumber=4804466" TargetMode="External"/><Relationship Id="rId1" Type="http://schemas.openxmlformats.org/officeDocument/2006/relationships/slideLayout" Target="../slideLayouts/slideLayout6.xml"/><Relationship Id="rId4" Type="http://schemas.openxmlformats.org/officeDocument/2006/relationships/hyperlink" Target="http://airccse.com/ijcacs/papers/1216ijcacs03.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ieeexplore.ieee.org/search/searchresult.jsp?searchWithin=%22Authors%22:.QT.Dipali%20Bansal.QT.&amp;newsearch=true" TargetMode="External"/><Relationship Id="rId2" Type="http://schemas.openxmlformats.org/officeDocument/2006/relationships/hyperlink" Target="http://ieeexplore.ieee.org/xpl/mostRecentIssue.jsp?punumber=4804466"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ieeexplore.ieee.org/search/searchresult.jsp?searchWithin=%22Authors%22:.QT.Kurt%20Barb%C3%A9.QT.&amp;newsearch=true" TargetMode="External"/><Relationship Id="rId2" Type="http://schemas.openxmlformats.org/officeDocument/2006/relationships/hyperlink" Target="http://ieeexplore.ieee.org/search/searchresult.jsp?searchWithin=%22Authors%22:.QT.Abu%20Nairn%20Rakib%20Ahmed.QT.&amp;newsearch=true" TargetMode="External"/><Relationship Id="rId1" Type="http://schemas.openxmlformats.org/officeDocument/2006/relationships/slideLayout" Target="../slideLayouts/slideLayout2.xml"/><Relationship Id="rId6" Type="http://schemas.openxmlformats.org/officeDocument/2006/relationships/hyperlink" Target="http://ieeexplore.ieee.org/xpl/mostRecentIssue.jsp?punumber=7562831" TargetMode="External"/><Relationship Id="rId5" Type="http://schemas.openxmlformats.org/officeDocument/2006/relationships/hyperlink" Target="http://ieeexplore.ieee.org/xpl/mostRecentIssue.jsp?punumber=6923026" TargetMode="External"/><Relationship Id="rId4" Type="http://schemas.openxmlformats.org/officeDocument/2006/relationships/hyperlink" Target="http://ieeexplore.ieee.org/xpl/mostRecentIssue.jsp?punumber=7508333"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eeexplore.ieee.org/xpl/mostRecentIssue.jsp?punumber=7508333" TargetMode="External"/><Relationship Id="rId2" Type="http://schemas.openxmlformats.org/officeDocument/2006/relationships/hyperlink" Target="http://ijsetr.org/wp-content/uploads/2016/01/IJSETR-VOL-5-ISSUE-1-84-89.pdf" TargetMode="External"/><Relationship Id="rId1" Type="http://schemas.openxmlformats.org/officeDocument/2006/relationships/slideLayout" Target="../slideLayouts/slideLayout2.xml"/><Relationship Id="rId4" Type="http://schemas.openxmlformats.org/officeDocument/2006/relationships/hyperlink" Target="http://ieeexplore.ieee.org/document/752056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ieeexplore.ieee.org/document/6944419/" TargetMode="External"/><Relationship Id="rId2" Type="http://schemas.openxmlformats.org/officeDocument/2006/relationships/hyperlink" Target="http://ieeexplore.ieee.org/xpl/mostRecentIssue.jsp?punumber=6923026" TargetMode="External"/><Relationship Id="rId1" Type="http://schemas.openxmlformats.org/officeDocument/2006/relationships/slideLayout" Target="../slideLayouts/slideLayout6.xml"/><Relationship Id="rId5" Type="http://schemas.openxmlformats.org/officeDocument/2006/relationships/hyperlink" Target="http://ieeexplore.ieee.org/abstract/document/7570919/" TargetMode="External"/><Relationship Id="rId4" Type="http://schemas.openxmlformats.org/officeDocument/2006/relationships/hyperlink" Target="http://ieeexplore.ieee.org/xpl/mostRecentIssue.jsp?punumber=75628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43" y="397042"/>
            <a:ext cx="10270958" cy="2803357"/>
          </a:xfrm>
        </p:spPr>
        <p:txBody>
          <a:bodyPr>
            <a:normAutofit fontScale="90000"/>
          </a:bodyPr>
          <a:lstStyle/>
          <a:p>
            <a:pPr algn="ctr"/>
            <a:r>
              <a:rPr lang="en-IN" sz="4400" dirty="0" smtClean="0">
                <a:latin typeface="Times New Roman" panose="02020603050405020304" pitchFamily="18" charset="0"/>
                <a:cs typeface="Times New Roman" panose="02020603050405020304" pitchFamily="18" charset="0"/>
              </a:rPr>
              <a:t>E-BAND HEALTH MONITORING SYSTEM</a:t>
            </a: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a:t>
            </a:r>
            <a:r>
              <a:rPr lang="en-US" sz="2800" dirty="0" smtClean="0"/>
              <a:t>Internet-of-Things </a:t>
            </a:r>
            <a:r>
              <a:rPr lang="en-US" sz="2800" dirty="0"/>
              <a:t>(IOT), Cloud Based Analytics and </a:t>
            </a:r>
            <a:r>
              <a:rPr lang="en-US" sz="2800" dirty="0" err="1" smtClean="0"/>
              <a:t>WebApp</a:t>
            </a:r>
            <a:r>
              <a:rPr lang="en-US" sz="2800" dirty="0" smtClean="0"/>
              <a:t>)</a:t>
            </a:r>
            <a:r>
              <a:rPr lang="en-IN" sz="2800" dirty="0"/>
              <a:t/>
            </a:r>
            <a:br>
              <a:rPr lang="en-IN" sz="2800" dirty="0"/>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2700" dirty="0" smtClean="0">
                <a:latin typeface="Times New Roman" panose="02020603050405020304" pitchFamily="18" charset="0"/>
                <a:cs typeface="Times New Roman" panose="02020603050405020304" pitchFamily="18" charset="0"/>
              </a:rPr>
              <a:t>under </a:t>
            </a:r>
            <a:r>
              <a:rPr lang="en-IN" sz="2700" dirty="0" smtClean="0">
                <a:latin typeface="Times New Roman" panose="02020603050405020304" pitchFamily="18" charset="0"/>
                <a:cs typeface="Times New Roman" panose="02020603050405020304" pitchFamily="18" charset="0"/>
              </a:rPr>
              <a:t>the guidance of </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200" dirty="0" err="1" smtClean="0">
                <a:latin typeface="Times New Roman" panose="02020603050405020304" pitchFamily="18" charset="0"/>
                <a:cs typeface="Times New Roman" panose="02020603050405020304" pitchFamily="18" charset="0"/>
              </a:rPr>
              <a:t>Prof.</a:t>
            </a:r>
            <a:r>
              <a:rPr lang="en-IN" sz="3200"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Shraddha .S. </a:t>
            </a:r>
            <a:r>
              <a:rPr lang="en-IN" sz="3200" dirty="0" err="1" smtClean="0">
                <a:latin typeface="Times New Roman" panose="02020603050405020304" pitchFamily="18" charset="0"/>
                <a:cs typeface="Times New Roman" panose="02020603050405020304" pitchFamily="18" charset="0"/>
              </a:rPr>
              <a:t>Suratkar</a:t>
            </a:r>
            <a:r>
              <a:rPr lang="en-IN" sz="3200" dirty="0" smtClean="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8"/>
            <a:ext cx="9144000" cy="2502548"/>
          </a:xfrm>
        </p:spPr>
        <p:txBody>
          <a:bodyPr>
            <a:noAutofit/>
          </a:bodyPr>
          <a:lstStyle/>
          <a:p>
            <a:pPr algn="r"/>
            <a:r>
              <a:rPr lang="en-IN" sz="2400" dirty="0" smtClean="0">
                <a:solidFill>
                  <a:schemeClr val="tx1"/>
                </a:solidFill>
                <a:latin typeface="Times New Roman" panose="02020603050405020304" pitchFamily="18" charset="0"/>
                <a:cs typeface="Times New Roman" panose="02020603050405020304" pitchFamily="18" charset="0"/>
              </a:rPr>
              <a:t>Group Members:</a:t>
            </a:r>
          </a:p>
          <a:p>
            <a:pPr algn="r"/>
            <a:r>
              <a:rPr lang="en-IN" sz="2400" dirty="0" smtClean="0">
                <a:solidFill>
                  <a:schemeClr val="tx1"/>
                </a:solidFill>
                <a:latin typeface="Times New Roman" panose="02020603050405020304" pitchFamily="18" charset="0"/>
                <a:cs typeface="Times New Roman" panose="02020603050405020304" pitchFamily="18" charset="0"/>
              </a:rPr>
              <a:t>Prince </a:t>
            </a:r>
            <a:r>
              <a:rPr lang="en-IN" sz="2400" dirty="0" err="1" smtClean="0">
                <a:solidFill>
                  <a:schemeClr val="tx1"/>
                </a:solidFill>
                <a:latin typeface="Times New Roman" panose="02020603050405020304" pitchFamily="18" charset="0"/>
                <a:cs typeface="Times New Roman" panose="02020603050405020304" pitchFamily="18" charset="0"/>
              </a:rPr>
              <a:t>Gawde</a:t>
            </a:r>
            <a:r>
              <a:rPr lang="en-IN" sz="2400" dirty="0" smtClean="0">
                <a:solidFill>
                  <a:schemeClr val="tx1"/>
                </a:solidFill>
                <a:latin typeface="Times New Roman" panose="02020603050405020304" pitchFamily="18" charset="0"/>
                <a:cs typeface="Times New Roman" panose="02020603050405020304" pitchFamily="18" charset="0"/>
              </a:rPr>
              <a:t> (151070970)</a:t>
            </a:r>
          </a:p>
          <a:p>
            <a:pPr algn="r"/>
            <a:r>
              <a:rPr lang="en-IN" sz="2400" dirty="0" smtClean="0">
                <a:solidFill>
                  <a:schemeClr val="tx1"/>
                </a:solidFill>
                <a:latin typeface="Times New Roman" panose="02020603050405020304" pitchFamily="18" charset="0"/>
                <a:cs typeface="Times New Roman" panose="02020603050405020304" pitchFamily="18" charset="0"/>
              </a:rPr>
              <a:t>Merlin </a:t>
            </a:r>
            <a:r>
              <a:rPr lang="en-IN" sz="2400" dirty="0" err="1" smtClean="0">
                <a:solidFill>
                  <a:schemeClr val="tx1"/>
                </a:solidFill>
                <a:latin typeface="Times New Roman" panose="02020603050405020304" pitchFamily="18" charset="0"/>
                <a:cs typeface="Times New Roman" panose="02020603050405020304" pitchFamily="18" charset="0"/>
              </a:rPr>
              <a:t>Simoes</a:t>
            </a:r>
            <a:r>
              <a:rPr lang="en-IN" sz="2400" dirty="0" smtClean="0">
                <a:solidFill>
                  <a:schemeClr val="tx1"/>
                </a:solidFill>
                <a:latin typeface="Times New Roman" panose="02020603050405020304" pitchFamily="18" charset="0"/>
                <a:cs typeface="Times New Roman" panose="02020603050405020304" pitchFamily="18" charset="0"/>
              </a:rPr>
              <a:t> (151071971)</a:t>
            </a:r>
          </a:p>
          <a:p>
            <a:pPr algn="r"/>
            <a:r>
              <a:rPr lang="en-IN" sz="2400" dirty="0" err="1" smtClean="0">
                <a:solidFill>
                  <a:schemeClr val="tx1"/>
                </a:solidFill>
                <a:latin typeface="Times New Roman" panose="02020603050405020304" pitchFamily="18" charset="0"/>
                <a:cs typeface="Times New Roman" panose="02020603050405020304" pitchFamily="18" charset="0"/>
              </a:rPr>
              <a:t>Kajal</a:t>
            </a:r>
            <a:r>
              <a:rPr lang="en-IN" sz="2400" dirty="0" smtClean="0">
                <a:solidFill>
                  <a:schemeClr val="tx1"/>
                </a:solidFill>
                <a:latin typeface="Times New Roman" panose="02020603050405020304" pitchFamily="18" charset="0"/>
                <a:cs typeface="Times New Roman" panose="02020603050405020304" pitchFamily="18" charset="0"/>
              </a:rPr>
              <a:t> Dalai (151071972)</a:t>
            </a:r>
          </a:p>
          <a:p>
            <a:pPr algn="r"/>
            <a:r>
              <a:rPr lang="en-IN" sz="2400" dirty="0" err="1" smtClean="0">
                <a:solidFill>
                  <a:schemeClr val="tx1"/>
                </a:solidFill>
                <a:latin typeface="Times New Roman" panose="02020603050405020304" pitchFamily="18" charset="0"/>
                <a:cs typeface="Times New Roman" panose="02020603050405020304" pitchFamily="18" charset="0"/>
              </a:rPr>
              <a:t>Snehal</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err="1" smtClean="0">
                <a:solidFill>
                  <a:schemeClr val="tx1"/>
                </a:solidFill>
                <a:latin typeface="Times New Roman" panose="02020603050405020304" pitchFamily="18" charset="0"/>
                <a:cs typeface="Times New Roman" panose="02020603050405020304" pitchFamily="18" charset="0"/>
              </a:rPr>
              <a:t>Ahire</a:t>
            </a:r>
            <a:r>
              <a:rPr lang="en-IN" sz="2400" dirty="0" smtClean="0">
                <a:solidFill>
                  <a:schemeClr val="tx1"/>
                </a:solidFill>
                <a:latin typeface="Times New Roman" panose="02020603050405020304" pitchFamily="18" charset="0"/>
                <a:cs typeface="Times New Roman" panose="02020603050405020304" pitchFamily="18" charset="0"/>
              </a:rPr>
              <a:t> (151071974)</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8628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348" y="0"/>
            <a:ext cx="9404723" cy="905027"/>
          </a:xfrm>
        </p:spPr>
        <p:txBody>
          <a:bodyPr/>
          <a:lstStyle/>
          <a:p>
            <a:pPr algn="ctr"/>
            <a:r>
              <a:rPr lang="en-IN" sz="4000" b="1" dirty="0" smtClean="0">
                <a:latin typeface="Times New Roman" panose="02020603050405020304" pitchFamily="18" charset="0"/>
                <a:cs typeface="Times New Roman" panose="02020603050405020304" pitchFamily="18" charset="0"/>
              </a:rPr>
              <a:t>Continue</a:t>
            </a:r>
            <a:r>
              <a:rPr lang="en-IN" b="1" dirty="0" smtClean="0">
                <a:latin typeface="Times New Roman" panose="02020603050405020304" pitchFamily="18" charset="0"/>
                <a:cs typeface="Times New Roman" panose="02020603050405020304" pitchFamily="18" charset="0"/>
              </a:rPr>
              <a:t>…</a:t>
            </a:r>
            <a:endParaRPr lang="en-US" b="1" dirty="0"/>
          </a:p>
        </p:txBody>
      </p:sp>
      <p:sp>
        <p:nvSpPr>
          <p:cNvPr id="4" name="Footer Placeholder 3"/>
          <p:cNvSpPr>
            <a:spLocks noGrp="1"/>
          </p:cNvSpPr>
          <p:nvPr>
            <p:ph type="ftr" sz="quarter" idx="11"/>
          </p:nvPr>
        </p:nvSpPr>
        <p:spPr>
          <a:xfrm>
            <a:off x="4078784" y="655319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10</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382704596"/>
              </p:ext>
            </p:extLst>
          </p:nvPr>
        </p:nvGraphicFramePr>
        <p:xfrm>
          <a:off x="0" y="782053"/>
          <a:ext cx="10611852" cy="5718285"/>
        </p:xfrm>
        <a:graphic>
          <a:graphicData uri="http://schemas.openxmlformats.org/drawingml/2006/table">
            <a:tbl>
              <a:tblPr firstRow="1" bandRow="1">
                <a:tableStyleId>{5C22544A-7EE6-4342-B048-85BDC9FD1C3A}</a:tableStyleId>
              </a:tblPr>
              <a:tblGrid>
                <a:gridCol w="952656"/>
                <a:gridCol w="4887600"/>
                <a:gridCol w="4771596"/>
              </a:tblGrid>
              <a:tr h="370916">
                <a:tc>
                  <a:txBody>
                    <a:bodyPr/>
                    <a:lstStyle/>
                    <a:p>
                      <a:r>
                        <a:rPr lang="en-US" dirty="0" err="1" smtClean="0">
                          <a:latin typeface="Times New Roman" pitchFamily="18" charset="0"/>
                          <a:cs typeface="Times New Roman" pitchFamily="18" charset="0"/>
                        </a:rPr>
                        <a:t>Sr.No</a:t>
                      </a:r>
                      <a:endParaRPr lang="en-US" dirty="0"/>
                    </a:p>
                  </a:txBody>
                  <a:tcPr/>
                </a:tc>
                <a:tc>
                  <a:txBody>
                    <a:bodyPr/>
                    <a:lstStyle/>
                    <a:p>
                      <a:pPr algn="ctr"/>
                      <a:r>
                        <a:rPr lang="en-US" dirty="0" smtClean="0">
                          <a:latin typeface="Times New Roman" pitchFamily="18" charset="0"/>
                          <a:cs typeface="Times New Roman" pitchFamily="18" charset="0"/>
                        </a:rPr>
                        <a:t>Name</a:t>
                      </a:r>
                      <a:endParaRPr lang="en-US" dirty="0"/>
                    </a:p>
                  </a:txBody>
                  <a:tcPr/>
                </a:tc>
                <a:tc>
                  <a:txBody>
                    <a:bodyPr/>
                    <a:lstStyle/>
                    <a:p>
                      <a:pPr algn="ctr"/>
                      <a:r>
                        <a:rPr lang="en-US" sz="1800" dirty="0" smtClean="0">
                          <a:latin typeface="Times New Roman" pitchFamily="18" charset="0"/>
                          <a:cs typeface="Times New Roman" pitchFamily="18" charset="0"/>
                        </a:rPr>
                        <a:t>Citation</a:t>
                      </a:r>
                      <a:endParaRPr lang="en-US" sz="1400" dirty="0">
                        <a:latin typeface="Times New Roman" pitchFamily="18" charset="0"/>
                        <a:cs typeface="Times New Roman" pitchFamily="18" charset="0"/>
                      </a:endParaRPr>
                    </a:p>
                  </a:txBody>
                  <a:tcPr/>
                </a:tc>
              </a:tr>
              <a:tr h="2781868">
                <a:tc>
                  <a:txBody>
                    <a:bodyPr/>
                    <a:lstStyle/>
                    <a:p>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tc>
                <a:tc>
                  <a:txBody>
                    <a:bodyPr/>
                    <a:lstStyle/>
                    <a:p>
                      <a:r>
                        <a:rPr lang="en-US" sz="1600" b="0" kern="1200" dirty="0" smtClean="0">
                          <a:solidFill>
                            <a:schemeClr val="dk1"/>
                          </a:solidFill>
                          <a:latin typeface="Times New Roman" pitchFamily="18" charset="0"/>
                          <a:ea typeface="+mn-ea"/>
                          <a:cs typeface="Times New Roman" pitchFamily="18" charset="0"/>
                        </a:rPr>
                        <a:t>A Review of Measurement and Analysis of Heart Rate Variability</a:t>
                      </a:r>
                    </a:p>
                    <a:p>
                      <a:endParaRPr lang="en-US" sz="1600" b="1"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Published in: </a:t>
                      </a:r>
                      <a:r>
                        <a:rPr lang="en-US" sz="1600" u="sng" kern="1200" dirty="0" smtClean="0">
                          <a:solidFill>
                            <a:schemeClr val="dk1"/>
                          </a:solidFill>
                          <a:latin typeface="Times New Roman" pitchFamily="18" charset="0"/>
                          <a:ea typeface="+mn-ea"/>
                          <a:cs typeface="Times New Roman" pitchFamily="18" charset="0"/>
                          <a:hlinkClick r:id="rId2"/>
                        </a:rPr>
                        <a:t>Computer and Automation Engineering, 2009. ICCAE '09. International Conference on</a:t>
                      </a:r>
                      <a:endParaRPr lang="en-US" sz="1600" kern="1200" dirty="0" smtClean="0">
                        <a:solidFill>
                          <a:schemeClr val="dk1"/>
                        </a:solidFill>
                        <a:latin typeface="Times New Roman" pitchFamily="18" charset="0"/>
                        <a:ea typeface="+mn-ea"/>
                        <a:cs typeface="Times New Roman" pitchFamily="18" charset="0"/>
                      </a:endParaRPr>
                    </a:p>
                    <a:p>
                      <a:endParaRPr lang="en-US" sz="160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Link</a:t>
                      </a:r>
                      <a:r>
                        <a:rPr lang="en-US" sz="1600" kern="1200" dirty="0" smtClean="0">
                          <a:solidFill>
                            <a:schemeClr val="dk1"/>
                          </a:solidFill>
                          <a:latin typeface="Times New Roman" pitchFamily="18" charset="0"/>
                          <a:ea typeface="+mn-ea"/>
                          <a:cs typeface="Times New Roman" pitchFamily="18" charset="0"/>
                        </a:rPr>
                        <a:t>:  </a:t>
                      </a:r>
                      <a:r>
                        <a:rPr lang="en-US" sz="1600" u="sng" kern="1200" dirty="0" smtClean="0">
                          <a:solidFill>
                            <a:schemeClr val="dk1"/>
                          </a:solidFill>
                          <a:latin typeface="Times New Roman" pitchFamily="18" charset="0"/>
                          <a:ea typeface="+mn-ea"/>
                          <a:cs typeface="Times New Roman" pitchFamily="18" charset="0"/>
                          <a:hlinkClick r:id="rId3"/>
                        </a:rPr>
                        <a:t>http://ieeexplore.ieee.org/document/4804526/</a:t>
                      </a:r>
                      <a:endParaRPr lang="en-US" sz="1600" kern="1200" dirty="0" smtClean="0">
                        <a:solidFill>
                          <a:schemeClr val="dk1"/>
                        </a:solidFill>
                        <a:latin typeface="Times New Roman" pitchFamily="18" charset="0"/>
                        <a:ea typeface="+mn-ea"/>
                        <a:cs typeface="Times New Roman" pitchFamily="18" charset="0"/>
                      </a:endParaRPr>
                    </a:p>
                    <a:p>
                      <a:r>
                        <a:rPr lang="en-US" sz="1800" u="none" strike="noStrike" kern="1200" dirty="0" smtClean="0">
                          <a:solidFill>
                            <a:schemeClr val="dk1"/>
                          </a:solidFill>
                          <a:latin typeface="+mn-lt"/>
                          <a:ea typeface="+mn-ea"/>
                          <a:cs typeface="+mn-cs"/>
                        </a:rPr>
                        <a:t> </a:t>
                      </a:r>
                      <a:endParaRPr lang="en-US" sz="1800" kern="1200" dirty="0" smtClean="0">
                        <a:solidFill>
                          <a:schemeClr val="dk1"/>
                        </a:solidFill>
                        <a:latin typeface="+mn-lt"/>
                        <a:ea typeface="+mn-ea"/>
                        <a:cs typeface="+mn-cs"/>
                      </a:endParaRPr>
                    </a:p>
                    <a:p>
                      <a:endParaRPr lang="en-US" dirty="0"/>
                    </a:p>
                  </a:txBody>
                  <a:tcPr/>
                </a:tc>
                <a:tc>
                  <a:txBody>
                    <a:bodyPr/>
                    <a:lstStyle/>
                    <a:p>
                      <a:pPr marL="0" marR="0" indent="0" algn="just" defTabSz="4572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dk1"/>
                          </a:solidFill>
                          <a:latin typeface="Times New Roman" pitchFamily="18" charset="0"/>
                          <a:ea typeface="+mn-ea"/>
                          <a:cs typeface="Times New Roman" pitchFamily="18" charset="0"/>
                        </a:rPr>
                        <a:t>Pulse sensor is one of the most important physiological parameter that gives correct assessment of heart function. </a:t>
                      </a:r>
                    </a:p>
                    <a:p>
                      <a:pPr marL="0" marR="0" indent="0" algn="just" defTabSz="4572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dk1"/>
                          </a:solidFill>
                          <a:latin typeface="Times New Roman" pitchFamily="18" charset="0"/>
                          <a:ea typeface="+mn-ea"/>
                          <a:cs typeface="Times New Roman" pitchFamily="18" charset="0"/>
                        </a:rPr>
                        <a:t>QRS complex is a prominent waveform in a pulse sensor that provides the basis for analyzing heart rate variability (HRV). </a:t>
                      </a:r>
                    </a:p>
                    <a:p>
                      <a:pPr marL="0" marR="0" indent="0" algn="just" defTabSz="4572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dk1"/>
                          </a:solidFill>
                          <a:latin typeface="Times New Roman" pitchFamily="18" charset="0"/>
                          <a:ea typeface="+mn-ea"/>
                          <a:cs typeface="Times New Roman" pitchFamily="18" charset="0"/>
                        </a:rPr>
                        <a:t>HRV refers to the beat-to-beat alterations in heart rate.</a:t>
                      </a:r>
                    </a:p>
                    <a:p>
                      <a:pPr marL="0" marR="0" indent="0" algn="just" defTabSz="457200" rtl="0" eaLnBrk="1" fontAlgn="auto" latinLnBrk="0" hangingPunct="1">
                        <a:lnSpc>
                          <a:spcPct val="100000"/>
                        </a:lnSpc>
                        <a:spcBef>
                          <a:spcPts val="0"/>
                        </a:spcBef>
                        <a:spcAft>
                          <a:spcPts val="0"/>
                        </a:spcAft>
                        <a:buClrTx/>
                        <a:buSzTx/>
                        <a:buFont typeface="Wingdings" pitchFamily="2" charset="2"/>
                        <a:buChar char="Ø"/>
                        <a:tabLst/>
                        <a:defRPr/>
                      </a:pPr>
                      <a:r>
                        <a:rPr lang="en-US" sz="1600" kern="1200" dirty="0" smtClean="0">
                          <a:solidFill>
                            <a:schemeClr val="dk1"/>
                          </a:solidFill>
                          <a:latin typeface="Times New Roman" pitchFamily="18" charset="0"/>
                          <a:ea typeface="+mn-ea"/>
                          <a:cs typeface="Times New Roman" pitchFamily="18" charset="0"/>
                        </a:rPr>
                        <a:t>The significance and meaning of these different measures of HRV are a potential area of research.</a:t>
                      </a:r>
                    </a:p>
                    <a:p>
                      <a:pPr algn="just"/>
                      <a:endParaRPr lang="en-US" sz="1400" dirty="0">
                        <a:latin typeface="Times New Roman" pitchFamily="18" charset="0"/>
                        <a:cs typeface="Times New Roman" pitchFamily="18" charset="0"/>
                      </a:endParaRPr>
                    </a:p>
                  </a:txBody>
                  <a:tcPr/>
                </a:tc>
              </a:tr>
              <a:tr h="2565501">
                <a:tc>
                  <a:txBody>
                    <a:bodyPr/>
                    <a:lstStyle/>
                    <a:p>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a:txBody>
                  <a:tcPr/>
                </a:tc>
                <a:tc>
                  <a:txBody>
                    <a:bodyPr/>
                    <a:lstStyle/>
                    <a:p>
                      <a:r>
                        <a:rPr lang="en-US" sz="1600" b="0" kern="1200" dirty="0" smtClean="0">
                          <a:solidFill>
                            <a:schemeClr val="dk1"/>
                          </a:solidFill>
                          <a:latin typeface="Times New Roman" pitchFamily="18" charset="0"/>
                          <a:ea typeface="+mn-ea"/>
                          <a:cs typeface="Times New Roman" pitchFamily="18" charset="0"/>
                        </a:rPr>
                        <a:t>Working principle of </a:t>
                      </a:r>
                      <a:r>
                        <a:rPr lang="en-US" sz="1600" b="0" kern="1200" dirty="0" err="1" smtClean="0">
                          <a:solidFill>
                            <a:schemeClr val="dk1"/>
                          </a:solidFill>
                          <a:latin typeface="Times New Roman" pitchFamily="18" charset="0"/>
                          <a:ea typeface="+mn-ea"/>
                          <a:cs typeface="Times New Roman" pitchFamily="18" charset="0"/>
                        </a:rPr>
                        <a:t>arduino</a:t>
                      </a:r>
                      <a:r>
                        <a:rPr lang="en-US" sz="1600" b="0" kern="1200" dirty="0" smtClean="0">
                          <a:solidFill>
                            <a:schemeClr val="dk1"/>
                          </a:solidFill>
                          <a:latin typeface="Times New Roman" pitchFamily="18" charset="0"/>
                          <a:ea typeface="+mn-ea"/>
                          <a:cs typeface="Times New Roman" pitchFamily="18" charset="0"/>
                        </a:rPr>
                        <a:t> and using it</a:t>
                      </a:r>
                      <a:r>
                        <a:rPr lang="en-US" sz="1600" b="0" kern="1200" baseline="0" dirty="0" smtClean="0">
                          <a:solidFill>
                            <a:schemeClr val="dk1"/>
                          </a:solidFill>
                          <a:latin typeface="Times New Roman" pitchFamily="18" charset="0"/>
                          <a:ea typeface="+mn-ea"/>
                          <a:cs typeface="Times New Roman" pitchFamily="18" charset="0"/>
                        </a:rPr>
                        <a:t> a</a:t>
                      </a:r>
                      <a:r>
                        <a:rPr lang="en-US" sz="1600" b="0" kern="1200" dirty="0" smtClean="0">
                          <a:solidFill>
                            <a:schemeClr val="dk1"/>
                          </a:solidFill>
                          <a:latin typeface="Times New Roman" pitchFamily="18" charset="0"/>
                          <a:ea typeface="+mn-ea"/>
                          <a:cs typeface="Times New Roman" pitchFamily="18" charset="0"/>
                        </a:rPr>
                        <a:t>s a tool for study and research</a:t>
                      </a:r>
                    </a:p>
                    <a:p>
                      <a:endParaRPr lang="en-US" sz="1600" b="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Published </a:t>
                      </a:r>
                      <a:r>
                        <a:rPr lang="en-US" sz="1600" b="1" kern="1200" dirty="0" err="1" smtClean="0">
                          <a:solidFill>
                            <a:schemeClr val="dk1"/>
                          </a:solidFill>
                          <a:latin typeface="Times New Roman" pitchFamily="18" charset="0"/>
                          <a:ea typeface="+mn-ea"/>
                          <a:cs typeface="Times New Roman" pitchFamily="18" charset="0"/>
                        </a:rPr>
                        <a:t>on:</a:t>
                      </a:r>
                      <a:r>
                        <a:rPr lang="en-US" sz="1600" kern="1200" dirty="0" err="1" smtClean="0">
                          <a:solidFill>
                            <a:schemeClr val="dk1"/>
                          </a:solidFill>
                          <a:latin typeface="Times New Roman" pitchFamily="18" charset="0"/>
                          <a:ea typeface="+mn-ea"/>
                          <a:cs typeface="Times New Roman" pitchFamily="18" charset="0"/>
                        </a:rPr>
                        <a:t>Department</a:t>
                      </a:r>
                      <a:r>
                        <a:rPr lang="en-US" sz="1600" kern="1200" dirty="0" smtClean="0">
                          <a:solidFill>
                            <a:schemeClr val="dk1"/>
                          </a:solidFill>
                          <a:latin typeface="Times New Roman" pitchFamily="18" charset="0"/>
                          <a:ea typeface="+mn-ea"/>
                          <a:cs typeface="Times New Roman" pitchFamily="18" charset="0"/>
                        </a:rPr>
                        <a:t> of Electronics and Communication Engineering, Gujarat Technological University, </a:t>
                      </a:r>
                      <a:r>
                        <a:rPr lang="en-US" sz="1600" kern="1200" dirty="0" err="1" smtClean="0">
                          <a:solidFill>
                            <a:schemeClr val="dk1"/>
                          </a:solidFill>
                          <a:latin typeface="Times New Roman" pitchFamily="18" charset="0"/>
                          <a:ea typeface="+mn-ea"/>
                          <a:cs typeface="Times New Roman" pitchFamily="18" charset="0"/>
                        </a:rPr>
                        <a:t>Ahmedabad</a:t>
                      </a:r>
                      <a:r>
                        <a:rPr lang="en-US" sz="1600" kern="1200" dirty="0" smtClean="0">
                          <a:solidFill>
                            <a:schemeClr val="dk1"/>
                          </a:solidFill>
                          <a:latin typeface="Times New Roman" pitchFamily="18" charset="0"/>
                          <a:ea typeface="+mn-ea"/>
                          <a:cs typeface="Times New Roman" pitchFamily="18" charset="0"/>
                        </a:rPr>
                        <a:t>, India</a:t>
                      </a:r>
                    </a:p>
                    <a:p>
                      <a:endParaRPr lang="en-US" sz="1600" b="1"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Link</a:t>
                      </a:r>
                      <a:r>
                        <a:rPr lang="en-US" sz="1600" kern="1200" dirty="0" smtClean="0">
                          <a:solidFill>
                            <a:schemeClr val="dk1"/>
                          </a:solidFill>
                          <a:latin typeface="Times New Roman" pitchFamily="18" charset="0"/>
                          <a:ea typeface="+mn-ea"/>
                          <a:cs typeface="Times New Roman" pitchFamily="18" charset="0"/>
                        </a:rPr>
                        <a:t>: </a:t>
                      </a:r>
                      <a:r>
                        <a:rPr lang="en-US" sz="1600" u="sng" kern="1200" dirty="0" smtClean="0">
                          <a:solidFill>
                            <a:schemeClr val="dk1"/>
                          </a:solidFill>
                          <a:latin typeface="Times New Roman" pitchFamily="18" charset="0"/>
                          <a:ea typeface="+mn-ea"/>
                          <a:cs typeface="Times New Roman" pitchFamily="18" charset="0"/>
                          <a:hlinkClick r:id="rId4"/>
                        </a:rPr>
                        <a:t>http://airccse.com/ijcacs/papers/1216ijcacs03.pdf</a:t>
                      </a:r>
                      <a:endParaRPr lang="en-US" sz="1600" kern="1200" dirty="0" smtClean="0">
                        <a:solidFill>
                          <a:schemeClr val="dk1"/>
                        </a:solidFill>
                        <a:latin typeface="Times New Roman" pitchFamily="18" charset="0"/>
                        <a:ea typeface="+mn-ea"/>
                        <a:cs typeface="Times New Roman" pitchFamily="18" charset="0"/>
                      </a:endParaRPr>
                    </a:p>
                    <a:p>
                      <a:endParaRPr lang="en-US" sz="1400" b="0" kern="1200" dirty="0" smtClean="0">
                        <a:solidFill>
                          <a:schemeClr val="dk1"/>
                        </a:solidFill>
                        <a:latin typeface="Times New Roman" pitchFamily="18" charset="0"/>
                        <a:ea typeface="+mn-ea"/>
                        <a:cs typeface="Times New Roman" pitchFamily="18" charset="0"/>
                      </a:endParaRPr>
                    </a:p>
                    <a:p>
                      <a:endParaRPr lang="en-US" sz="1400" b="0" dirty="0">
                        <a:latin typeface="Times New Roman" pitchFamily="18" charset="0"/>
                        <a:cs typeface="Times New Roman" pitchFamily="18" charset="0"/>
                      </a:endParaRPr>
                    </a:p>
                  </a:txBody>
                  <a:tcPr/>
                </a:tc>
                <a:tc>
                  <a:txBody>
                    <a:bodyPr/>
                    <a:lstStyle/>
                    <a:p>
                      <a:pPr algn="just">
                        <a:buFont typeface="Wingdings" pitchFamily="2" charset="2"/>
                        <a:buChar char="Ø"/>
                      </a:pPr>
                      <a:r>
                        <a:rPr lang="en-US" sz="1600" kern="1200" dirty="0" err="1" smtClean="0">
                          <a:solidFill>
                            <a:schemeClr val="dk1"/>
                          </a:solidFill>
                          <a:latin typeface="Times New Roman" pitchFamily="18" charset="0"/>
                          <a:ea typeface="+mn-ea"/>
                          <a:cs typeface="Times New Roman" pitchFamily="18" charset="0"/>
                        </a:rPr>
                        <a:t>Arduino</a:t>
                      </a:r>
                      <a:r>
                        <a:rPr lang="en-US" sz="1600" kern="1200" dirty="0" smtClean="0">
                          <a:solidFill>
                            <a:schemeClr val="dk1"/>
                          </a:solidFill>
                          <a:latin typeface="Times New Roman" pitchFamily="18" charset="0"/>
                          <a:ea typeface="+mn-ea"/>
                          <a:cs typeface="Times New Roman" pitchFamily="18" charset="0"/>
                        </a:rPr>
                        <a:t> is an open source microcontroller which can be easily programmed, erased and reprogrammed at any instant of time. </a:t>
                      </a:r>
                    </a:p>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It is also capable of receiving and sending information over the internet with the help of various </a:t>
                      </a:r>
                      <a:r>
                        <a:rPr lang="en-US" sz="1600" kern="1200" dirty="0" err="1" smtClean="0">
                          <a:solidFill>
                            <a:schemeClr val="dk1"/>
                          </a:solidFill>
                          <a:latin typeface="Times New Roman" pitchFamily="18" charset="0"/>
                          <a:ea typeface="+mn-ea"/>
                          <a:cs typeface="Times New Roman" pitchFamily="18" charset="0"/>
                        </a:rPr>
                        <a:t>Arduino</a:t>
                      </a:r>
                      <a:r>
                        <a:rPr lang="en-US" sz="1600" kern="1200" dirty="0" smtClean="0">
                          <a:solidFill>
                            <a:schemeClr val="dk1"/>
                          </a:solidFill>
                          <a:latin typeface="Times New Roman" pitchFamily="18" charset="0"/>
                          <a:ea typeface="+mn-ea"/>
                          <a:cs typeface="Times New Roman" pitchFamily="18" charset="0"/>
                        </a:rPr>
                        <a:t> shields, which are discussed in this paper. </a:t>
                      </a:r>
                      <a:r>
                        <a:rPr lang="en-US" sz="1600" kern="1200" dirty="0" err="1" smtClean="0">
                          <a:solidFill>
                            <a:schemeClr val="dk1"/>
                          </a:solidFill>
                          <a:latin typeface="Times New Roman" pitchFamily="18" charset="0"/>
                          <a:ea typeface="+mn-ea"/>
                          <a:cs typeface="Times New Roman" pitchFamily="18" charset="0"/>
                        </a:rPr>
                        <a:t>Arduino</a:t>
                      </a:r>
                      <a:r>
                        <a:rPr lang="en-US" sz="1600" kern="1200" dirty="0" smtClean="0">
                          <a:solidFill>
                            <a:schemeClr val="dk1"/>
                          </a:solidFill>
                          <a:latin typeface="Times New Roman" pitchFamily="18" charset="0"/>
                          <a:ea typeface="+mn-ea"/>
                          <a:cs typeface="Times New Roman" pitchFamily="18" charset="0"/>
                        </a:rPr>
                        <a:t> uses a hardware known as the </a:t>
                      </a:r>
                      <a:r>
                        <a:rPr lang="en-US" sz="1600" kern="1200" dirty="0" err="1" smtClean="0">
                          <a:solidFill>
                            <a:schemeClr val="dk1"/>
                          </a:solidFill>
                          <a:latin typeface="Times New Roman" pitchFamily="18" charset="0"/>
                          <a:ea typeface="+mn-ea"/>
                          <a:cs typeface="Times New Roman" pitchFamily="18" charset="0"/>
                        </a:rPr>
                        <a:t>Arduino</a:t>
                      </a:r>
                      <a:r>
                        <a:rPr lang="en-US" sz="1600" kern="1200" dirty="0" smtClean="0">
                          <a:solidFill>
                            <a:schemeClr val="dk1"/>
                          </a:solidFill>
                          <a:latin typeface="Times New Roman" pitchFamily="18" charset="0"/>
                          <a:ea typeface="+mn-ea"/>
                          <a:cs typeface="Times New Roman" pitchFamily="18" charset="0"/>
                        </a:rPr>
                        <a:t> development board and software for developing the code known as the </a:t>
                      </a:r>
                      <a:r>
                        <a:rPr lang="en-US" sz="1600" kern="1200" dirty="0" err="1" smtClean="0">
                          <a:solidFill>
                            <a:schemeClr val="dk1"/>
                          </a:solidFill>
                          <a:latin typeface="Times New Roman" pitchFamily="18" charset="0"/>
                          <a:ea typeface="+mn-ea"/>
                          <a:cs typeface="Times New Roman" pitchFamily="18" charset="0"/>
                        </a:rPr>
                        <a:t>Arduino</a:t>
                      </a:r>
                      <a:r>
                        <a:rPr lang="en-US" sz="1600" kern="1200" dirty="0" smtClean="0">
                          <a:solidFill>
                            <a:schemeClr val="dk1"/>
                          </a:solidFill>
                          <a:latin typeface="Times New Roman" pitchFamily="18" charset="0"/>
                          <a:ea typeface="+mn-ea"/>
                          <a:cs typeface="Times New Roman" pitchFamily="18" charset="0"/>
                        </a:rPr>
                        <a:t> IDE (Integrated Development Environment).</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89546"/>
            <a:ext cx="9404723" cy="1263701"/>
          </a:xfrm>
        </p:spPr>
        <p:txBody>
          <a:bodyPr/>
          <a:lstStyle/>
          <a:p>
            <a:pPr algn="ctr"/>
            <a:r>
              <a:rPr lang="en-IN" sz="4000" b="1" dirty="0" smtClean="0">
                <a:latin typeface="Times New Roman" panose="02020603050405020304" pitchFamily="18" charset="0"/>
                <a:cs typeface="Times New Roman" panose="02020603050405020304" pitchFamily="18" charset="0"/>
              </a:rPr>
              <a:t>HARDWARE RESOURCE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720516"/>
            <a:ext cx="8946541" cy="4527883"/>
          </a:xfrm>
        </p:spPr>
        <p:txBody>
          <a:bodyPr>
            <a:normAutofit fontScale="70000" lnSpcReduction="20000"/>
          </a:bodyPr>
          <a:lstStyle/>
          <a:p>
            <a:pPr marL="0" indent="0">
              <a:buNone/>
            </a:pPr>
            <a:r>
              <a:rPr lang="en-IN" sz="3600" b="1" dirty="0" smtClean="0">
                <a:latin typeface="Times New Roman" panose="02020603050405020304" pitchFamily="18" charset="0"/>
                <a:cs typeface="Times New Roman" panose="02020603050405020304" pitchFamily="18" charset="0"/>
              </a:rPr>
              <a:t>1</a:t>
            </a:r>
            <a:r>
              <a:rPr lang="en-IN" sz="3600" b="1" dirty="0" smtClean="0">
                <a:latin typeface="Times New Roman" panose="02020603050405020304" pitchFamily="18" charset="0"/>
                <a:cs typeface="Times New Roman" panose="02020603050405020304" pitchFamily="18" charset="0"/>
              </a:rPr>
              <a:t>. ESP8266 </a:t>
            </a:r>
            <a:r>
              <a:rPr lang="en-IN" sz="3600" b="1" dirty="0" err="1">
                <a:latin typeface="Times New Roman" panose="02020603050405020304" pitchFamily="18" charset="0"/>
                <a:cs typeface="Times New Roman" panose="02020603050405020304" pitchFamily="18" charset="0"/>
              </a:rPr>
              <a:t>NodeMCU</a:t>
            </a:r>
            <a:r>
              <a:rPr lang="en-IN" sz="3600" b="1" dirty="0">
                <a:latin typeface="Times New Roman" panose="02020603050405020304" pitchFamily="18" charset="0"/>
                <a:cs typeface="Times New Roman" panose="02020603050405020304" pitchFamily="18" charset="0"/>
              </a:rPr>
              <a:t> </a:t>
            </a:r>
            <a:r>
              <a:rPr lang="en-IN" sz="3600" b="1" dirty="0" err="1">
                <a:latin typeface="Times New Roman" panose="02020603050405020304" pitchFamily="18" charset="0"/>
                <a:cs typeface="Times New Roman" panose="02020603050405020304" pitchFamily="18" charset="0"/>
              </a:rPr>
              <a:t>WiFi</a:t>
            </a:r>
            <a:r>
              <a:rPr lang="en-IN" sz="3600" b="1" dirty="0">
                <a:latin typeface="Times New Roman" panose="02020603050405020304" pitchFamily="18" charset="0"/>
                <a:cs typeface="Times New Roman" panose="02020603050405020304" pitchFamily="18" charset="0"/>
              </a:rPr>
              <a:t> </a:t>
            </a:r>
            <a:r>
              <a:rPr lang="en-IN" sz="3600" b="1" dirty="0" err="1" smtClean="0">
                <a:latin typeface="Times New Roman" panose="02020603050405020304" pitchFamily="18" charset="0"/>
                <a:cs typeface="Times New Roman" panose="02020603050405020304" pitchFamily="18" charset="0"/>
              </a:rPr>
              <a:t>Devkit</a:t>
            </a:r>
            <a:endParaRPr lang="en-IN" sz="3600" b="1" dirty="0" smtClean="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a:p>
          <a:p>
            <a:pPr marL="0" indent="0">
              <a:buNone/>
            </a:pPr>
            <a:endParaRPr lang="en-IN" dirty="0" smtClean="0"/>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a:p>
          <a:p>
            <a:pPr marL="0" indent="0" algn="just">
              <a:buNone/>
            </a:pPr>
            <a:endParaRPr lang="en-IN" sz="3600" dirty="0" smtClean="0">
              <a:latin typeface="Times New Roman" panose="02020603050405020304" pitchFamily="18" charset="0"/>
              <a:cs typeface="Times New Roman" panose="02020603050405020304" pitchFamily="18" charset="0"/>
            </a:endParaRPr>
          </a:p>
          <a:p>
            <a:pPr marL="0" indent="0" algn="just">
              <a:buNone/>
            </a:pPr>
            <a:r>
              <a:rPr lang="en-IN" sz="3600" dirty="0" smtClean="0">
                <a:latin typeface="Times New Roman" panose="02020603050405020304" pitchFamily="18" charset="0"/>
                <a:cs typeface="Times New Roman" panose="02020603050405020304" pitchFamily="18" charset="0"/>
              </a:rPr>
              <a:t>The </a:t>
            </a:r>
            <a:r>
              <a:rPr lang="en-IN" sz="3600" dirty="0">
                <a:latin typeface="Times New Roman" panose="02020603050405020304" pitchFamily="18" charset="0"/>
                <a:cs typeface="Times New Roman" panose="02020603050405020304" pitchFamily="18" charset="0"/>
              </a:rPr>
              <a:t>ESP8266 itself is a self-contained </a:t>
            </a:r>
            <a:r>
              <a:rPr lang="en-IN" sz="3600" dirty="0" err="1">
                <a:latin typeface="Times New Roman" panose="02020603050405020304" pitchFamily="18" charset="0"/>
                <a:cs typeface="Times New Roman" panose="02020603050405020304" pitchFamily="18" charset="0"/>
              </a:rPr>
              <a:t>WiFi</a:t>
            </a:r>
            <a:r>
              <a:rPr lang="en-IN" sz="3600" dirty="0">
                <a:latin typeface="Times New Roman" panose="02020603050405020304" pitchFamily="18" charset="0"/>
                <a:cs typeface="Times New Roman" panose="02020603050405020304" pitchFamily="18" charset="0"/>
              </a:rPr>
              <a:t> networking solution offering as a bridge from existing micro controller to </a:t>
            </a:r>
            <a:r>
              <a:rPr lang="en-IN" sz="3600" dirty="0" err="1">
                <a:latin typeface="Times New Roman" panose="02020603050405020304" pitchFamily="18" charset="0"/>
                <a:cs typeface="Times New Roman" panose="02020603050405020304" pitchFamily="18" charset="0"/>
              </a:rPr>
              <a:t>WiFi</a:t>
            </a:r>
            <a:r>
              <a:rPr lang="en-IN" sz="3600" dirty="0">
                <a:latin typeface="Times New Roman" panose="02020603050405020304" pitchFamily="18" charset="0"/>
                <a:cs typeface="Times New Roman" panose="02020603050405020304" pitchFamily="18" charset="0"/>
              </a:rPr>
              <a:t> and is also capable of running self-contained applications</a:t>
            </a:r>
          </a:p>
        </p:txBody>
      </p:sp>
      <p:sp>
        <p:nvSpPr>
          <p:cNvPr id="6" name="Footer Placeholder 5"/>
          <p:cNvSpPr>
            <a:spLocks noGrp="1"/>
          </p:cNvSpPr>
          <p:nvPr>
            <p:ph type="ftr" sz="quarter" idx="11"/>
          </p:nvPr>
        </p:nvSpPr>
        <p:spPr>
          <a:xfrm>
            <a:off x="5053342" y="6400412"/>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11</a:t>
            </a:fld>
            <a:endParaRPr lang="en-IN"/>
          </a:p>
        </p:txBody>
      </p:sp>
      <p:pic>
        <p:nvPicPr>
          <p:cNvPr id="5" name="Picture"/>
          <p:cNvPicPr/>
          <p:nvPr/>
        </p:nvPicPr>
        <p:blipFill>
          <a:blip r:embed="rId2"/>
          <a:stretch>
            <a:fillRect/>
          </a:stretch>
        </p:blipFill>
        <p:spPr bwMode="auto">
          <a:xfrm>
            <a:off x="3633481" y="2310061"/>
            <a:ext cx="3886201" cy="2406315"/>
          </a:xfrm>
          <a:prstGeom prst="rect">
            <a:avLst/>
          </a:prstGeom>
          <a:noFill/>
          <a:ln w="9525">
            <a:noFill/>
            <a:miter lim="800000"/>
            <a:headEnd/>
            <a:tailEnd/>
          </a:ln>
        </p:spPr>
      </p:pic>
    </p:spTree>
    <p:extLst>
      <p:ext uri="{BB962C8B-B14F-4D97-AF65-F5344CB8AC3E}">
        <p14:creationId xmlns:p14="http://schemas.microsoft.com/office/powerpoint/2010/main" val="1959154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639427"/>
          </a:xfrm>
        </p:spPr>
        <p:txBody>
          <a:bodyPr>
            <a:normAutofit fontScale="90000"/>
          </a:bodyPr>
          <a:lstStyle/>
          <a:p>
            <a:pPr algn="ctr"/>
            <a:r>
              <a:rPr lang="en-IN" sz="4400" b="1" dirty="0" smtClean="0">
                <a:latin typeface="Times New Roman" panose="02020603050405020304" pitchFamily="18" charset="0"/>
                <a:cs typeface="Times New Roman" panose="02020603050405020304" pitchFamily="18" charset="0"/>
              </a:rPr>
              <a:t>PULSE SENSOR</a:t>
            </a:r>
            <a:r>
              <a:rPr lang="en-IN" b="1" dirty="0" smtClean="0"/>
              <a:t/>
            </a:r>
            <a:br>
              <a:rPr lang="en-IN" b="1" dirty="0" smtClean="0"/>
            </a:br>
            <a:r>
              <a:rPr lang="en-IN" b="1" dirty="0" smtClean="0"/>
              <a:t/>
            </a:r>
            <a:br>
              <a:rPr lang="en-IN" b="1" dirty="0" smtClean="0"/>
            </a:br>
            <a:endParaRPr lang="en-IN" b="1" dirty="0"/>
          </a:p>
        </p:txBody>
      </p:sp>
      <p:sp>
        <p:nvSpPr>
          <p:cNvPr id="3" name="Content Placeholder 2"/>
          <p:cNvSpPr>
            <a:spLocks noGrp="1"/>
          </p:cNvSpPr>
          <p:nvPr>
            <p:ph idx="1"/>
          </p:nvPr>
        </p:nvSpPr>
        <p:spPr>
          <a:xfrm>
            <a:off x="838200" y="1004552"/>
            <a:ext cx="10515600" cy="5351798"/>
          </a:xfrm>
        </p:spPr>
        <p:txBody>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4307383" y="6482802"/>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12</a:t>
            </a:fld>
            <a:endParaRPr lang="en-IN"/>
          </a:p>
        </p:txBody>
      </p:sp>
      <p:pic>
        <p:nvPicPr>
          <p:cNvPr id="7" name="Picture"/>
          <p:cNvPicPr/>
          <p:nvPr/>
        </p:nvPicPr>
        <p:blipFill>
          <a:blip r:embed="rId2"/>
          <a:stretch>
            <a:fillRect/>
          </a:stretch>
        </p:blipFill>
        <p:spPr bwMode="auto">
          <a:xfrm>
            <a:off x="3696569" y="1463505"/>
            <a:ext cx="4630420" cy="2937510"/>
          </a:xfrm>
          <a:prstGeom prst="rect">
            <a:avLst/>
          </a:prstGeom>
          <a:noFill/>
          <a:ln w="9525">
            <a:noFill/>
            <a:miter lim="800000"/>
            <a:headEnd/>
            <a:tailEnd/>
          </a:ln>
        </p:spPr>
      </p:pic>
      <p:sp>
        <p:nvSpPr>
          <p:cNvPr id="8" name="Rectangle 7"/>
          <p:cNvSpPr/>
          <p:nvPr/>
        </p:nvSpPr>
        <p:spPr>
          <a:xfrm>
            <a:off x="838200" y="4283610"/>
            <a:ext cx="11181347" cy="2199192"/>
          </a:xfrm>
          <a:prstGeom prst="rect">
            <a:avLst/>
          </a:prstGeom>
        </p:spPr>
        <p:txBody>
          <a:bodyPr wrap="square">
            <a:spAutoFit/>
          </a:bodyPr>
          <a:lstStyle/>
          <a:p>
            <a:pPr algn="just">
              <a:lnSpc>
                <a:spcPct val="107000"/>
              </a:lnSpc>
              <a:spcAft>
                <a:spcPts val="800"/>
              </a:spcAft>
            </a:pPr>
            <a:r>
              <a:rPr lang="en-IN"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3200" dirty="0">
                <a:latin typeface="Times New Roman" panose="02020603050405020304" pitchFamily="18" charset="0"/>
                <a:ea typeface="Calibri" panose="020F0502020204030204" pitchFamily="34" charset="0"/>
              </a:rPr>
              <a:t>The Pulse Sensor is the  low-cost optical heart rate sensor (PPG) for Arduino and other microcontrollers. The Pulse Sensor  is a plug-and-play heart-rate sensor for </a:t>
            </a:r>
            <a:r>
              <a:rPr lang="en-IN" sz="3200" dirty="0" smtClean="0">
                <a:latin typeface="Times New Roman" panose="02020603050405020304" pitchFamily="18" charset="0"/>
                <a:ea typeface="Calibri" panose="020F0502020204030204" pitchFamily="34" charset="0"/>
              </a:rPr>
              <a:t>Arduino.</a:t>
            </a:r>
            <a:endParaRPr lang="en-IN" sz="3200" dirty="0"/>
          </a:p>
        </p:txBody>
      </p:sp>
    </p:spTree>
    <p:extLst>
      <p:ext uri="{BB962C8B-B14F-4D97-AF65-F5344CB8AC3E}">
        <p14:creationId xmlns:p14="http://schemas.microsoft.com/office/powerpoint/2010/main" val="214530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GPS RECEIVER MODULE</a:t>
            </a:r>
            <a:r>
              <a:rPr lang="en-IN" b="1" dirty="0" smtClean="0"/>
              <a:t/>
            </a:r>
            <a:br>
              <a:rPr lang="en-IN" b="1" dirty="0" smtClean="0"/>
            </a:br>
            <a:r>
              <a:rPr lang="en-IN" b="1" dirty="0" smtClean="0"/>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Picture"/>
          <p:cNvPicPr>
            <a:picLocks noGrp="1"/>
          </p:cNvPicPr>
          <p:nvPr>
            <p:ph idx="1"/>
          </p:nvPr>
        </p:nvPicPr>
        <p:blipFill>
          <a:blip r:embed="rId2"/>
          <a:srcRect r="8466" b="-47"/>
          <a:stretch>
            <a:fillRect/>
          </a:stretch>
        </p:blipFill>
        <p:spPr bwMode="auto">
          <a:xfrm>
            <a:off x="3134820" y="1481070"/>
            <a:ext cx="5249118" cy="2962141"/>
          </a:xfrm>
          <a:prstGeom prst="rect">
            <a:avLst/>
          </a:prstGeom>
          <a:noFill/>
          <a:ln w="9525">
            <a:noFill/>
            <a:miter lim="800000"/>
            <a:headEnd/>
            <a:tailEnd/>
          </a:ln>
        </p:spPr>
      </p:pic>
      <p:sp>
        <p:nvSpPr>
          <p:cNvPr id="3" name="Footer Placeholder 2"/>
          <p:cNvSpPr>
            <a:spLocks noGrp="1"/>
          </p:cNvSpPr>
          <p:nvPr>
            <p:ph type="ftr" sz="quarter" idx="11"/>
          </p:nvPr>
        </p:nvSpPr>
        <p:spPr>
          <a:xfrm>
            <a:off x="3705805" y="638591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13</a:t>
            </a:fld>
            <a:endParaRPr lang="en-IN"/>
          </a:p>
        </p:txBody>
      </p:sp>
      <p:sp>
        <p:nvSpPr>
          <p:cNvPr id="6" name="Rectangle 5"/>
          <p:cNvSpPr/>
          <p:nvPr/>
        </p:nvSpPr>
        <p:spPr>
          <a:xfrm>
            <a:off x="1098998" y="4744338"/>
            <a:ext cx="9994004" cy="1541319"/>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A GPS navigation </a:t>
            </a:r>
            <a:r>
              <a:rPr lang="en-IN" sz="2800" dirty="0" smtClean="0">
                <a:latin typeface="Times New Roman" panose="02020603050405020304" pitchFamily="18" charset="0"/>
                <a:ea typeface="Calibri" panose="020F0502020204030204" pitchFamily="34" charset="0"/>
                <a:cs typeface="Times New Roman" panose="02020603050405020304" pitchFamily="18" charset="0"/>
              </a:rPr>
              <a:t>device </a:t>
            </a:r>
            <a:r>
              <a:rPr lang="en-IN" sz="2800" dirty="0">
                <a:latin typeface="Times New Roman" panose="02020603050405020304" pitchFamily="18" charset="0"/>
                <a:ea typeface="Calibri" panose="020F0502020204030204" pitchFamily="34" charset="0"/>
                <a:cs typeface="Times New Roman" panose="02020603050405020304" pitchFamily="18" charset="0"/>
              </a:rPr>
              <a:t>is a device that is capable of receiving information from GPS satellites and then to calculate the device's </a:t>
            </a:r>
            <a:r>
              <a:rPr lang="en-IN" sz="3200" dirty="0">
                <a:latin typeface="Times New Roman" panose="02020603050405020304" pitchFamily="18" charset="0"/>
                <a:ea typeface="Calibri" panose="020F0502020204030204" pitchFamily="34" charset="0"/>
                <a:cs typeface="Times New Roman" panose="02020603050405020304" pitchFamily="18" charset="0"/>
              </a:rPr>
              <a:t>geographical</a:t>
            </a:r>
            <a:r>
              <a:rPr lang="en-IN" sz="2800" dirty="0">
                <a:latin typeface="Times New Roman" panose="02020603050405020304" pitchFamily="18" charset="0"/>
                <a:ea typeface="Calibri" panose="020F0502020204030204" pitchFamily="34" charset="0"/>
                <a:cs typeface="Times New Roman" panose="02020603050405020304" pitchFamily="18" charset="0"/>
              </a:rPr>
              <a:t> position.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00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PIEZOELECTRIC BUZZER</a:t>
            </a:r>
            <a:r>
              <a:rPr lang="en-IN" sz="4400" b="1" dirty="0" smtClean="0">
                <a:latin typeface="Times New Roman" panose="02020603050405020304" pitchFamily="18" charset="0"/>
                <a:cs typeface="Times New Roman" panose="02020603050405020304" pitchFamily="18" charset="0"/>
              </a:rPr>
              <a:t/>
            </a:r>
            <a:br>
              <a:rPr lang="en-IN" sz="4400" b="1" dirty="0" smtClean="0">
                <a:latin typeface="Times New Roman" panose="02020603050405020304" pitchFamily="18" charset="0"/>
                <a:cs typeface="Times New Roman" panose="02020603050405020304" pitchFamily="18" charset="0"/>
              </a:rPr>
            </a:br>
            <a:r>
              <a:rPr lang="en-IN" sz="4400" b="1" dirty="0" smtClean="0">
                <a:latin typeface="Times New Roman" panose="02020603050405020304" pitchFamily="18" charset="0"/>
                <a:cs typeface="Times New Roman" panose="02020603050405020304" pitchFamily="18" charset="0"/>
              </a:rPr>
              <a:t/>
            </a:r>
            <a:br>
              <a:rPr lang="en-IN" sz="4400" b="1" dirty="0" smtClean="0">
                <a:latin typeface="Times New Roman" panose="02020603050405020304" pitchFamily="18" charset="0"/>
                <a:cs typeface="Times New Roman" panose="02020603050405020304" pitchFamily="18" charset="0"/>
              </a:rPr>
            </a:br>
            <a:r>
              <a:rPr lang="en-IN" dirty="0"/>
              <a:t/>
            </a:r>
            <a:br>
              <a:rPr lang="en-IN" dirty="0"/>
            </a:br>
            <a:r>
              <a:rPr lang="en-IN" dirty="0"/>
              <a:t/>
            </a:r>
            <a:br>
              <a:rPr lang="en-IN" dirty="0"/>
            </a:br>
            <a:endParaRPr lang="en-IN" dirty="0"/>
          </a:p>
        </p:txBody>
      </p:sp>
      <p:pic>
        <p:nvPicPr>
          <p:cNvPr id="7" name="Picture"/>
          <p:cNvPicPr>
            <a:picLocks noGrp="1"/>
          </p:cNvPicPr>
          <p:nvPr>
            <p:ph idx="1"/>
          </p:nvPr>
        </p:nvPicPr>
        <p:blipFill>
          <a:blip r:embed="rId2"/>
          <a:srcRect l="15851" t="10084" r="24364" b="11760"/>
          <a:stretch>
            <a:fillRect/>
          </a:stretch>
        </p:blipFill>
        <p:spPr bwMode="auto">
          <a:xfrm>
            <a:off x="3152273" y="1648327"/>
            <a:ext cx="5375913" cy="2031642"/>
          </a:xfrm>
          <a:prstGeom prst="rect">
            <a:avLst/>
          </a:prstGeom>
          <a:noFill/>
          <a:ln w="9525">
            <a:noFill/>
            <a:miter lim="800000"/>
            <a:headEnd/>
            <a:tailEnd/>
          </a:ln>
        </p:spPr>
      </p:pic>
      <p:sp>
        <p:nvSpPr>
          <p:cNvPr id="3" name="Footer Placeholder 2"/>
          <p:cNvSpPr>
            <a:spLocks noGrp="1"/>
          </p:cNvSpPr>
          <p:nvPr>
            <p:ph type="ftr" sz="quarter" idx="11"/>
          </p:nvPr>
        </p:nvSpPr>
        <p:spPr>
          <a:xfrm>
            <a:off x="4319415" y="6317413"/>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14</a:t>
            </a:fld>
            <a:endParaRPr lang="en-IN"/>
          </a:p>
        </p:txBody>
      </p:sp>
      <p:sp>
        <p:nvSpPr>
          <p:cNvPr id="8" name="Rectangle 7"/>
          <p:cNvSpPr/>
          <p:nvPr/>
        </p:nvSpPr>
        <p:spPr>
          <a:xfrm>
            <a:off x="589547" y="4297986"/>
            <a:ext cx="11001438" cy="1815882"/>
          </a:xfrm>
          <a:prstGeom prst="rect">
            <a:avLst/>
          </a:prstGeom>
        </p:spPr>
        <p:txBody>
          <a:bodyPr wrap="square">
            <a:spAutoFit/>
          </a:bodyPr>
          <a:lstStyle/>
          <a:p>
            <a:r>
              <a:rPr lang="en-IN" sz="2800" dirty="0" smtClean="0">
                <a:latin typeface="Times New Roman" panose="02020603050405020304" pitchFamily="18" charset="0"/>
                <a:ea typeface="Calibri" panose="020F0502020204030204" pitchFamily="34" charset="0"/>
                <a:cs typeface="Times New Roman" panose="02020603050405020304" pitchFamily="18" charset="0"/>
              </a:rPr>
              <a:t>A buzzer </a:t>
            </a:r>
            <a:r>
              <a:rPr lang="en-IN" sz="2800" dirty="0">
                <a:latin typeface="Times New Roman" panose="02020603050405020304" pitchFamily="18" charset="0"/>
                <a:ea typeface="Calibri" panose="020F0502020204030204" pitchFamily="34" charset="0"/>
                <a:cs typeface="Times New Roman" panose="02020603050405020304" pitchFamily="18" charset="0"/>
              </a:rPr>
              <a:t>is a mechanical, electromechanical, magnetic, electromagnetic, electro-acoustic or piezoelectric </a:t>
            </a:r>
            <a:r>
              <a:rPr lang="en-IN" sz="2800" dirty="0" smtClean="0">
                <a:latin typeface="Times New Roman" panose="02020603050405020304" pitchFamily="18" charset="0"/>
                <a:ea typeface="Calibri" panose="020F0502020204030204" pitchFamily="34" charset="0"/>
                <a:cs typeface="Times New Roman" panose="02020603050405020304" pitchFamily="18" charset="0"/>
              </a:rPr>
              <a:t>audio signalling </a:t>
            </a:r>
            <a:r>
              <a:rPr lang="en-IN" sz="2800" dirty="0">
                <a:latin typeface="Times New Roman" panose="02020603050405020304" pitchFamily="18" charset="0"/>
                <a:ea typeface="Calibri" panose="020F0502020204030204" pitchFamily="34" charset="0"/>
                <a:cs typeface="Times New Roman" panose="02020603050405020304" pitchFamily="18" charset="0"/>
              </a:rPr>
              <a:t>device. A piezo electric buzzer can be driven by an oscillating </a:t>
            </a:r>
            <a:r>
              <a:rPr lang="en-IN" sz="2800" dirty="0">
                <a:latin typeface="Times New Roman" panose="02020603050405020304" pitchFamily="18" charset="0"/>
                <a:cs typeface="Times New Roman" panose="02020603050405020304" pitchFamily="18" charset="0"/>
              </a:rPr>
              <a:t>electronic circuit or other audio signal source.</a:t>
            </a:r>
          </a:p>
        </p:txBody>
      </p:sp>
    </p:spTree>
    <p:extLst>
      <p:ext uri="{BB962C8B-B14F-4D97-AF65-F5344CB8AC3E}">
        <p14:creationId xmlns:p14="http://schemas.microsoft.com/office/powerpoint/2010/main" val="4222318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New Roman" panose="02020603050405020304" pitchFamily="18" charset="0"/>
                <a:cs typeface="Times New Roman" panose="02020603050405020304" pitchFamily="18" charset="0"/>
              </a:rPr>
              <a:t>SOFTWARE RESOURCE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732548"/>
            <a:ext cx="8946541" cy="4515852"/>
          </a:xfrm>
        </p:spPr>
        <p:txBody>
          <a:bodyPr>
            <a:normAutofit fontScale="85000" lnSpcReduction="20000"/>
          </a:bodyPr>
          <a:lstStyle/>
          <a:p>
            <a:pPr marL="457200" lvl="1" indent="0" algn="ctr" fontAlgn="base">
              <a:buNone/>
            </a:pPr>
            <a:r>
              <a:rPr lang="en-IN" sz="3600" b="1" dirty="0" err="1" smtClean="0">
                <a:latin typeface="Times New Roman" panose="02020603050405020304" pitchFamily="18" charset="0"/>
                <a:cs typeface="Times New Roman" panose="02020603050405020304" pitchFamily="18" charset="0"/>
              </a:rPr>
              <a:t>ThingSpeak</a:t>
            </a:r>
            <a:r>
              <a:rPr lang="en-IN" sz="3600" b="1" dirty="0" smtClean="0">
                <a:latin typeface="Times New Roman" panose="02020603050405020304" pitchFamily="18" charset="0"/>
                <a:cs typeface="Times New Roman" panose="02020603050405020304" pitchFamily="18" charset="0"/>
              </a:rPr>
              <a:t> API</a:t>
            </a:r>
            <a:endParaRPr lang="en-IN" sz="2000" b="1" dirty="0">
              <a:latin typeface="Times New Roman" panose="02020603050405020304" pitchFamily="18" charset="0"/>
              <a:cs typeface="Times New Roman" panose="02020603050405020304" pitchFamily="18" charset="0"/>
            </a:endParaRPr>
          </a:p>
          <a:p>
            <a:pPr algn="just"/>
            <a:r>
              <a:rPr lang="en-IN" sz="3000" dirty="0" err="1" smtClean="0">
                <a:latin typeface="Times New Roman" panose="02020603050405020304" pitchFamily="18" charset="0"/>
                <a:cs typeface="Times New Roman" panose="02020603050405020304" pitchFamily="18" charset="0"/>
              </a:rPr>
              <a:t>ThingSpeak</a:t>
            </a:r>
            <a:r>
              <a:rPr lang="en-IN" sz="3000" dirty="0" smtClean="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provides apps that allow us for an easier integration with the web services, social networks and other APIs. Below are some of the apps provided by </a:t>
            </a:r>
            <a:r>
              <a:rPr lang="en-IN" sz="3000" dirty="0" err="1">
                <a:latin typeface="Times New Roman" panose="02020603050405020304" pitchFamily="18" charset="0"/>
                <a:cs typeface="Times New Roman" panose="02020603050405020304" pitchFamily="18" charset="0"/>
              </a:rPr>
              <a:t>ThingSpeak</a:t>
            </a:r>
            <a:r>
              <a:rPr lang="en-IN" sz="3000" dirty="0">
                <a:latin typeface="Times New Roman" panose="02020603050405020304" pitchFamily="18" charset="0"/>
                <a:cs typeface="Times New Roman" panose="02020603050405020304" pitchFamily="18" charset="0"/>
              </a:rPr>
              <a:t>:</a:t>
            </a:r>
            <a:endParaRPr lang="en-IN" sz="5200" dirty="0">
              <a:latin typeface="Times New Roman" panose="02020603050405020304" pitchFamily="18" charset="0"/>
              <a:cs typeface="Times New Roman" panose="02020603050405020304" pitchFamily="18" charset="0"/>
            </a:endParaRPr>
          </a:p>
          <a:p>
            <a:pPr lvl="0" algn="just"/>
            <a:r>
              <a:rPr lang="en-US" sz="3000" b="1" dirty="0" err="1">
                <a:latin typeface="Times New Roman" panose="02020603050405020304" pitchFamily="18" charset="0"/>
                <a:cs typeface="Times New Roman" panose="02020603050405020304" pitchFamily="18" charset="0"/>
              </a:rPr>
              <a:t>ThingTweet</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p>
          <a:p>
            <a:pPr marL="0" lvl="0" indent="0" algn="just">
              <a:buNone/>
            </a:pPr>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allows you to post messages to twitter via </a:t>
            </a:r>
            <a:r>
              <a:rPr lang="en-US" sz="3000" dirty="0" err="1">
                <a:latin typeface="Times New Roman" panose="02020603050405020304" pitchFamily="18" charset="0"/>
                <a:cs typeface="Times New Roman" panose="02020603050405020304" pitchFamily="18" charset="0"/>
              </a:rPr>
              <a:t>ThingSpeak</a:t>
            </a:r>
            <a:r>
              <a:rPr lang="en-US" sz="3000" dirty="0">
                <a:latin typeface="Times New Roman" panose="02020603050405020304" pitchFamily="18" charset="0"/>
                <a:cs typeface="Times New Roman" panose="02020603050405020304" pitchFamily="18" charset="0"/>
              </a:rPr>
              <a:t>. In essence, this is a </a:t>
            </a:r>
            <a:r>
              <a:rPr lang="en-US" sz="3000" dirty="0" err="1">
                <a:latin typeface="Times New Roman" panose="02020603050405020304" pitchFamily="18" charset="0"/>
                <a:cs typeface="Times New Roman" panose="02020603050405020304" pitchFamily="18" charset="0"/>
              </a:rPr>
              <a:t>TwitterProxy</a:t>
            </a:r>
            <a:r>
              <a:rPr lang="en-US" sz="3000" dirty="0">
                <a:latin typeface="Times New Roman" panose="02020603050405020304" pitchFamily="18" charset="0"/>
                <a:cs typeface="Times New Roman" panose="02020603050405020304" pitchFamily="18" charset="0"/>
              </a:rPr>
              <a:t> which re-directs your posts to twitter.</a:t>
            </a:r>
            <a:endParaRPr lang="en-IN" sz="3000" dirty="0">
              <a:latin typeface="Times New Roman" panose="02020603050405020304" pitchFamily="18" charset="0"/>
              <a:cs typeface="Times New Roman" panose="02020603050405020304" pitchFamily="18" charset="0"/>
            </a:endParaRPr>
          </a:p>
          <a:p>
            <a:pPr lvl="0" algn="just"/>
            <a:r>
              <a:rPr lang="en-US" sz="3000" b="1" dirty="0" err="1">
                <a:latin typeface="Times New Roman" panose="02020603050405020304" pitchFamily="18" charset="0"/>
                <a:cs typeface="Times New Roman" panose="02020603050405020304" pitchFamily="18" charset="0"/>
              </a:rPr>
              <a:t>ThingHTTP</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a:t>
            </a:r>
          </a:p>
          <a:p>
            <a:pPr marL="0" lvl="0" indent="0" algn="just">
              <a:buNone/>
            </a:pPr>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This allows you to connect to web services and supports GET, PUT, POST and DELETE methods of HTTP.</a:t>
            </a:r>
            <a:endParaRPr lang="en-IN" sz="3000" dirty="0">
              <a:latin typeface="Times New Roman" panose="02020603050405020304" pitchFamily="18" charset="0"/>
              <a:cs typeface="Times New Roman" panose="02020603050405020304" pitchFamily="18" charset="0"/>
            </a:endParaRPr>
          </a:p>
          <a:p>
            <a:pPr marL="0" indent="0" algn="just">
              <a:buNone/>
            </a:pPr>
            <a:endParaRPr lang="en-IN" sz="2600" dirty="0"/>
          </a:p>
          <a:p>
            <a:endParaRPr lang="en-IN" dirty="0"/>
          </a:p>
        </p:txBody>
      </p:sp>
      <p:sp>
        <p:nvSpPr>
          <p:cNvPr id="5" name="Footer Placeholder 4"/>
          <p:cNvSpPr>
            <a:spLocks noGrp="1"/>
          </p:cNvSpPr>
          <p:nvPr>
            <p:ph type="ftr" sz="quarter" idx="11"/>
          </p:nvPr>
        </p:nvSpPr>
        <p:spPr>
          <a:xfrm>
            <a:off x="4379573" y="6344652"/>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15</a:t>
            </a:fld>
            <a:endParaRPr lang="en-IN"/>
          </a:p>
        </p:txBody>
      </p:sp>
    </p:spTree>
    <p:extLst>
      <p:ext uri="{BB962C8B-B14F-4D97-AF65-F5344CB8AC3E}">
        <p14:creationId xmlns:p14="http://schemas.microsoft.com/office/powerpoint/2010/main" val="2239492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4"/>
            <a:ext cx="10515600" cy="5198169"/>
          </a:xfrm>
        </p:spPr>
        <p:txBody>
          <a:bodyPr>
            <a:normAutofit fontScale="77500" lnSpcReduction="20000"/>
          </a:bodyPr>
          <a:lstStyle/>
          <a:p>
            <a:pPr lvl="0"/>
            <a:r>
              <a:rPr lang="en-US" sz="2400" b="1" dirty="0" err="1"/>
              <a:t>TweetControl</a:t>
            </a:r>
            <a:r>
              <a:rPr lang="en-US" sz="2400" dirty="0"/>
              <a:t> </a:t>
            </a:r>
            <a:endParaRPr lang="en-US" sz="2400" dirty="0" smtClean="0"/>
          </a:p>
          <a:p>
            <a:pPr marL="0" lvl="0" indent="0" algn="just">
              <a:buNone/>
            </a:pPr>
            <a:r>
              <a:rPr lang="en-US" sz="2800" dirty="0" smtClean="0">
                <a:latin typeface="Times New Roman" panose="02020603050405020304" pitchFamily="18" charset="0"/>
                <a:cs typeface="Times New Roman" panose="02020603050405020304" pitchFamily="18" charset="0"/>
              </a:rPr>
              <a:t>Using </a:t>
            </a:r>
            <a:r>
              <a:rPr lang="en-US" sz="2800" dirty="0">
                <a:latin typeface="Times New Roman" panose="02020603050405020304" pitchFamily="18" charset="0"/>
                <a:cs typeface="Times New Roman" panose="02020603050405020304" pitchFamily="18" charset="0"/>
              </a:rPr>
              <a:t>this, you can monitor your Twitter feeds for a specific key word and then process the request. Once the specific keyword is found in the twitter feed, you can then use </a:t>
            </a:r>
            <a:r>
              <a:rPr lang="en-US" sz="2800" dirty="0" err="1">
                <a:latin typeface="Times New Roman" panose="02020603050405020304" pitchFamily="18" charset="0"/>
                <a:cs typeface="Times New Roman" panose="02020603050405020304" pitchFamily="18" charset="0"/>
              </a:rPr>
              <a:t>ThingHTTP</a:t>
            </a:r>
            <a:r>
              <a:rPr lang="en-US" sz="2800" dirty="0">
                <a:latin typeface="Times New Roman" panose="02020603050405020304" pitchFamily="18" charset="0"/>
                <a:cs typeface="Times New Roman" panose="02020603050405020304" pitchFamily="18" charset="0"/>
              </a:rPr>
              <a:t> to connect to a different web service or execute a specific action.</a:t>
            </a:r>
            <a:endParaRPr lang="en-IN" sz="2800" dirty="0">
              <a:latin typeface="Times New Roman" panose="02020603050405020304" pitchFamily="18" charset="0"/>
              <a:cs typeface="Times New Roman" panose="02020603050405020304" pitchFamily="18" charset="0"/>
            </a:endParaRPr>
          </a:p>
          <a:p>
            <a:pPr lvl="0" algn="just"/>
            <a:r>
              <a:rPr lang="en-US" sz="2800" b="1" dirty="0">
                <a:latin typeface="Times New Roman" panose="02020603050405020304" pitchFamily="18" charset="0"/>
                <a:cs typeface="Times New Roman" panose="02020603050405020304" pitchFamily="18" charset="0"/>
              </a:rPr>
              <a:t>React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lvl="0" indent="0" algn="just">
              <a:buNone/>
            </a:pPr>
            <a:r>
              <a:rPr lang="en-US" sz="2800" dirty="0" smtClean="0">
                <a:latin typeface="Times New Roman" panose="02020603050405020304" pitchFamily="18" charset="0"/>
                <a:cs typeface="Times New Roman" panose="02020603050405020304" pitchFamily="18" charset="0"/>
              </a:rPr>
              <a:t>Send </a:t>
            </a:r>
            <a:r>
              <a:rPr lang="en-US" sz="2800" dirty="0">
                <a:latin typeface="Times New Roman" panose="02020603050405020304" pitchFamily="18" charset="0"/>
                <a:cs typeface="Times New Roman" panose="02020603050405020304" pitchFamily="18" charset="0"/>
              </a:rPr>
              <a:t>a tweet or trigger a </a:t>
            </a:r>
            <a:r>
              <a:rPr lang="en-US" sz="2800" dirty="0" err="1">
                <a:latin typeface="Times New Roman" panose="02020603050405020304" pitchFamily="18" charset="0"/>
                <a:cs typeface="Times New Roman" panose="02020603050405020304" pitchFamily="18" charset="0"/>
              </a:rPr>
              <a:t>ThingHTTP</a:t>
            </a:r>
            <a:r>
              <a:rPr lang="en-US" sz="2800" dirty="0">
                <a:latin typeface="Times New Roman" panose="02020603050405020304" pitchFamily="18" charset="0"/>
                <a:cs typeface="Times New Roman" panose="02020603050405020304" pitchFamily="18" charset="0"/>
              </a:rPr>
              <a:t> request when the Channel meets a certain condition.</a:t>
            </a:r>
            <a:endParaRPr lang="en-IN" sz="2800" dirty="0">
              <a:latin typeface="Times New Roman" panose="02020603050405020304" pitchFamily="18" charset="0"/>
              <a:cs typeface="Times New Roman" panose="02020603050405020304" pitchFamily="18" charset="0"/>
            </a:endParaRPr>
          </a:p>
          <a:p>
            <a:pPr lvl="0" algn="just"/>
            <a:r>
              <a:rPr lang="en-US" sz="2800" b="1" dirty="0" err="1">
                <a:latin typeface="Times New Roman" panose="02020603050405020304" pitchFamily="18" charset="0"/>
                <a:cs typeface="Times New Roman" panose="02020603050405020304" pitchFamily="18" charset="0"/>
              </a:rPr>
              <a:t>TalkBack</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lvl="0" indent="0" algn="just">
              <a:buNone/>
            </a:pPr>
            <a:r>
              <a:rPr lang="en-US" sz="2800" dirty="0" smtClean="0">
                <a:latin typeface="Times New Roman" panose="02020603050405020304" pitchFamily="18" charset="0"/>
                <a:cs typeface="Times New Roman" panose="02020603050405020304" pitchFamily="18" charset="0"/>
              </a:rPr>
              <a:t>Use </a:t>
            </a:r>
            <a:r>
              <a:rPr lang="en-US" sz="2800" dirty="0">
                <a:latin typeface="Times New Roman" panose="02020603050405020304" pitchFamily="18" charset="0"/>
                <a:cs typeface="Times New Roman" panose="02020603050405020304" pitchFamily="18" charset="0"/>
              </a:rPr>
              <a:t>this app to queue up commands and then allow a device to act upon these queued commands.</a:t>
            </a:r>
            <a:endParaRPr lang="en-IN" sz="2800" dirty="0">
              <a:latin typeface="Times New Roman" panose="02020603050405020304" pitchFamily="18" charset="0"/>
              <a:cs typeface="Times New Roman" panose="02020603050405020304" pitchFamily="18" charset="0"/>
            </a:endParaRPr>
          </a:p>
          <a:p>
            <a:pPr lvl="0" algn="just"/>
            <a:r>
              <a:rPr lang="en-US" sz="2800" b="1" dirty="0" err="1">
                <a:latin typeface="Times New Roman" panose="02020603050405020304" pitchFamily="18" charset="0"/>
                <a:cs typeface="Times New Roman" panose="02020603050405020304" pitchFamily="18" charset="0"/>
              </a:rPr>
              <a:t>Timecontrol</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lvl="0" indent="0" algn="just">
              <a:buNone/>
            </a:pPr>
            <a:r>
              <a:rPr lang="en-US" sz="2800" dirty="0" smtClean="0">
                <a:latin typeface="Times New Roman" panose="02020603050405020304" pitchFamily="18" charset="0"/>
                <a:cs typeface="Times New Roman" panose="02020603050405020304" pitchFamily="18" charset="0"/>
              </a:rPr>
              <a:t>Using </a:t>
            </a:r>
            <a:r>
              <a:rPr lang="en-US" sz="2800" dirty="0">
                <a:latin typeface="Times New Roman" panose="02020603050405020304" pitchFamily="18" charset="0"/>
                <a:cs typeface="Times New Roman" panose="02020603050405020304" pitchFamily="18" charset="0"/>
              </a:rPr>
              <a:t>this app, we can do a </a:t>
            </a:r>
            <a:r>
              <a:rPr lang="en-US" sz="2800" dirty="0" err="1">
                <a:latin typeface="Times New Roman" panose="02020603050405020304" pitchFamily="18" charset="0"/>
                <a:cs typeface="Times New Roman" panose="02020603050405020304" pitchFamily="18" charset="0"/>
              </a:rPr>
              <a:t>ThingTweet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ThingHTTP</a:t>
            </a:r>
            <a:r>
              <a:rPr lang="en-US" sz="2800" dirty="0">
                <a:latin typeface="Times New Roman" panose="02020603050405020304" pitchFamily="18" charset="0"/>
                <a:cs typeface="Times New Roman" panose="02020603050405020304" pitchFamily="18" charset="0"/>
              </a:rPr>
              <a:t> or a </a:t>
            </a:r>
            <a:r>
              <a:rPr lang="en-US" sz="2800" dirty="0" err="1">
                <a:latin typeface="Times New Roman" panose="02020603050405020304" pitchFamily="18" charset="0"/>
                <a:cs typeface="Times New Roman" panose="02020603050405020304" pitchFamily="18" charset="0"/>
              </a:rPr>
              <a:t>TalkBack</a:t>
            </a:r>
            <a:r>
              <a:rPr lang="en-US" sz="2800" dirty="0">
                <a:latin typeface="Times New Roman" panose="02020603050405020304" pitchFamily="18" charset="0"/>
                <a:cs typeface="Times New Roman" panose="02020603050405020304" pitchFamily="18" charset="0"/>
              </a:rPr>
              <a:t> at a specified time in the future. We can also use this to allow these actions to happen at a specified time throughout the week.</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2" name="Footer Placeholder 1"/>
          <p:cNvSpPr>
            <a:spLocks noGrp="1"/>
          </p:cNvSpPr>
          <p:nvPr>
            <p:ph type="ftr" sz="quarter" idx="11"/>
          </p:nvPr>
        </p:nvSpPr>
        <p:spPr>
          <a:xfrm>
            <a:off x="4728489" y="6329444"/>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16</a:t>
            </a:fld>
            <a:endParaRPr lang="en-IN"/>
          </a:p>
        </p:txBody>
      </p:sp>
    </p:spTree>
    <p:extLst>
      <p:ext uri="{BB962C8B-B14F-4D97-AF65-F5344CB8AC3E}">
        <p14:creationId xmlns:p14="http://schemas.microsoft.com/office/powerpoint/2010/main" val="2066226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82052"/>
            <a:ext cx="9404723" cy="1071195"/>
          </a:xfrm>
        </p:spPr>
        <p:txBody>
          <a:bodyPr/>
          <a:lstStyle/>
          <a:p>
            <a:pPr algn="ctr"/>
            <a:r>
              <a:rPr lang="en-IN" sz="4000" b="1" dirty="0">
                <a:latin typeface="Times New Roman" panose="02020603050405020304" pitchFamily="18" charset="0"/>
                <a:cs typeface="Times New Roman" panose="02020603050405020304" pitchFamily="18" charset="0"/>
              </a:rPr>
              <a:t>IFTTT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64105"/>
            <a:ext cx="8946541" cy="4684295"/>
          </a:xfrm>
        </p:spPr>
        <p:txBody>
          <a:bodyPr>
            <a:normAutofit fontScale="92500" lnSpcReduction="10000"/>
          </a:bodyPr>
          <a:lstStyle/>
          <a:p>
            <a:pPr marL="0" indent="0">
              <a:buNone/>
            </a:pPr>
            <a:endParaRPr lang="en-IN" dirty="0"/>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information about the patient is sent to the </a:t>
            </a:r>
            <a:r>
              <a:rPr lang="en-US" sz="3000" dirty="0" err="1">
                <a:latin typeface="Times New Roman" panose="02020603050405020304" pitchFamily="18" charset="0"/>
                <a:cs typeface="Times New Roman" panose="02020603050405020304" pitchFamily="18" charset="0"/>
              </a:rPr>
              <a:t>ActOn</a:t>
            </a:r>
            <a:r>
              <a:rPr lang="en-US" sz="3000" dirty="0">
                <a:latin typeface="Times New Roman" panose="02020603050405020304" pitchFamily="18" charset="0"/>
                <a:cs typeface="Times New Roman" panose="02020603050405020304" pitchFamily="18" charset="0"/>
              </a:rPr>
              <a:t> module using IFTTT Maker applet.  </a:t>
            </a:r>
            <a:endParaRPr lang="en-IN"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The steps involved are: </a:t>
            </a:r>
            <a:endParaRPr lang="en-IN"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Step 1: Connect through your IF app (aka IFTTT) to the new Maker channel, you will receive an unique key "YOURKEY" followed by a URL to fire the "test" event </a:t>
            </a:r>
            <a:endParaRPr lang="en-IN"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Step 2: Paste the maker key inside our </a:t>
            </a:r>
            <a:r>
              <a:rPr lang="en-US" sz="3000" dirty="0" err="1">
                <a:latin typeface="Times New Roman" panose="02020603050405020304" pitchFamily="18" charset="0"/>
                <a:cs typeface="Times New Roman" panose="02020603050405020304" pitchFamily="18" charset="0"/>
              </a:rPr>
              <a:t>Thinghttp</a:t>
            </a:r>
            <a:r>
              <a:rPr lang="en-US" sz="3000" dirty="0">
                <a:latin typeface="Times New Roman" panose="02020603050405020304" pitchFamily="18" charset="0"/>
                <a:cs typeface="Times New Roman" panose="02020603050405020304" pitchFamily="18" charset="0"/>
              </a:rPr>
              <a:t> app of </a:t>
            </a:r>
            <a:r>
              <a:rPr lang="en-US" sz="3000" dirty="0" err="1">
                <a:latin typeface="Times New Roman" panose="02020603050405020304" pitchFamily="18" charset="0"/>
                <a:cs typeface="Times New Roman" panose="02020603050405020304" pitchFamily="18" charset="0"/>
              </a:rPr>
              <a:t>ThingSpeak</a:t>
            </a:r>
            <a:r>
              <a:rPr lang="en-US" sz="3000" dirty="0">
                <a:latin typeface="Times New Roman" panose="02020603050405020304" pitchFamily="18" charset="0"/>
                <a:cs typeface="Times New Roman" panose="02020603050405020304" pitchFamily="18" charset="0"/>
              </a:rPr>
              <a:t> with body as triggered value. SMS is received at the destination .</a:t>
            </a:r>
            <a:endParaRPr lang="en-IN" sz="3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150973" y="6365539"/>
            <a:ext cx="3859795" cy="304801"/>
          </a:xfrm>
        </p:spPr>
        <p:txBody>
          <a:bodyPr/>
          <a:lstStyle/>
          <a:p>
            <a:pPr algn="ctr"/>
            <a:r>
              <a:rPr lang="en-IN" sz="1200" smtClean="0">
                <a:latin typeface="Times New Roman" panose="02020603050405020304" pitchFamily="18" charset="0"/>
                <a:cs typeface="Times New Roman" panose="02020603050405020304" pitchFamily="18" charset="0"/>
              </a:rPr>
              <a:t>Veermata Jijabai Technological Institute</a:t>
            </a:r>
            <a:endParaRPr lang="en-IN" sz="1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17</a:t>
            </a:fld>
            <a:endParaRPr lang="en-IN"/>
          </a:p>
        </p:txBody>
      </p:sp>
    </p:spTree>
    <p:extLst>
      <p:ext uri="{BB962C8B-B14F-4D97-AF65-F5344CB8AC3E}">
        <p14:creationId xmlns:p14="http://schemas.microsoft.com/office/powerpoint/2010/main" val="42126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45958"/>
            <a:ext cx="9404723" cy="1107290"/>
          </a:xfrm>
        </p:spPr>
        <p:txBody>
          <a:bodyPr>
            <a:normAutofit/>
          </a:bodyPr>
          <a:lstStyle/>
          <a:p>
            <a:pPr lvl="1" algn="ctr" fontAlgn="base"/>
            <a:r>
              <a:rPr lang="en-US" sz="4000" b="1" dirty="0" smtClean="0">
                <a:latin typeface="Times New Roman" panose="02020603050405020304" pitchFamily="18" charset="0"/>
                <a:cs typeface="Times New Roman" panose="02020603050405020304" pitchFamily="18" charset="0"/>
              </a:rPr>
              <a:t>WEB APP</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the part of the project we have implemented a web application model in order to track the heart-beat of a particular patient and monitor it correctly and give the accurate patient’s health report </a:t>
            </a:r>
            <a:r>
              <a:rPr lang="en-US" sz="2800" dirty="0" smtClean="0">
                <a:latin typeface="Times New Roman" panose="02020603050405020304" pitchFamily="18" charset="0"/>
                <a:cs typeface="Times New Roman" panose="02020603050405020304" pitchFamily="18" charset="0"/>
              </a:rPr>
              <a:t>daily. Web app is developed using following software's and programming language.</a:t>
            </a:r>
          </a:p>
          <a:p>
            <a:pPr marL="0" indent="0" algn="just">
              <a:buNone/>
            </a:pP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1. </a:t>
            </a:r>
            <a:r>
              <a:rPr lang="en-US" sz="2800" b="1" dirty="0" err="1" smtClean="0">
                <a:latin typeface="Times New Roman" panose="02020603050405020304" pitchFamily="18" charset="0"/>
                <a:cs typeface="Times New Roman" panose="02020603050405020304" pitchFamily="18" charset="0"/>
              </a:rPr>
              <a:t>Xampp</a:t>
            </a:r>
            <a:endParaRPr lang="en-US" sz="2800" b="1" dirty="0" smtClean="0">
              <a:latin typeface="Times New Roman" panose="02020603050405020304" pitchFamily="18" charset="0"/>
              <a:cs typeface="Times New Roman" panose="02020603050405020304" pitchFamily="18" charset="0"/>
            </a:endParaRPr>
          </a:p>
          <a:p>
            <a:pPr marL="0" indent="0" algn="just">
              <a:buNone/>
            </a:pPr>
            <a:r>
              <a:rPr lang="en-US" sz="2800" b="1" dirty="0" smtClean="0">
                <a:latin typeface="Times New Roman" panose="02020603050405020304" pitchFamily="18" charset="0"/>
                <a:cs typeface="Times New Roman" panose="02020603050405020304" pitchFamily="18" charset="0"/>
              </a:rPr>
              <a:t>  2. </a:t>
            </a:r>
            <a:r>
              <a:rPr lang="en-US" sz="2800" b="1" dirty="0" err="1" smtClean="0">
                <a:latin typeface="Times New Roman" panose="02020603050405020304" pitchFamily="18" charset="0"/>
                <a:cs typeface="Times New Roman" panose="02020603050405020304" pitchFamily="18" charset="0"/>
              </a:rPr>
              <a:t>MySql</a:t>
            </a:r>
            <a:endParaRPr lang="en-US" sz="2800" b="1" dirty="0" smtClean="0">
              <a:latin typeface="Times New Roman" panose="02020603050405020304" pitchFamily="18" charset="0"/>
              <a:cs typeface="Times New Roman" panose="02020603050405020304" pitchFamily="18" charset="0"/>
            </a:endParaRPr>
          </a:p>
          <a:p>
            <a:pPr marL="0" indent="0" algn="just">
              <a:buNone/>
            </a:pPr>
            <a:r>
              <a:rPr lang="en-US" sz="2800" b="1" dirty="0" smtClean="0">
                <a:latin typeface="Times New Roman" panose="02020603050405020304" pitchFamily="18" charset="0"/>
                <a:cs typeface="Times New Roman" panose="02020603050405020304" pitchFamily="18" charset="0"/>
              </a:rPr>
              <a:t>  3. </a:t>
            </a:r>
            <a:r>
              <a:rPr lang="en-IN" sz="2800" b="1" dirty="0">
                <a:latin typeface="Times New Roman" panose="02020603050405020304" pitchFamily="18" charset="0"/>
                <a:cs typeface="Times New Roman" panose="02020603050405020304" pitchFamily="18" charset="0"/>
              </a:rPr>
              <a:t>R</a:t>
            </a:r>
            <a:r>
              <a:rPr lang="en-IN" sz="2800" b="1" dirty="0" smtClean="0">
                <a:latin typeface="Times New Roman" panose="02020603050405020304" pitchFamily="18" charset="0"/>
                <a:cs typeface="Times New Roman" panose="02020603050405020304" pitchFamily="18" charset="0"/>
              </a:rPr>
              <a:t>uby on Rails</a:t>
            </a:r>
            <a:endParaRPr lang="en-IN" sz="2800" dirty="0" smtClean="0">
              <a:latin typeface="Times New Roman" panose="02020603050405020304" pitchFamily="18" charset="0"/>
              <a:cs typeface="Times New Roman" panose="02020603050405020304" pitchFamily="18" charset="0"/>
            </a:endParaRPr>
          </a:p>
          <a:p>
            <a:endParaRPr lang="en-US" dirty="0" smtClean="0"/>
          </a:p>
          <a:p>
            <a:endParaRPr lang="en-IN" dirty="0"/>
          </a:p>
          <a:p>
            <a:pPr marL="0" indent="0">
              <a:buNone/>
            </a:pPr>
            <a:endParaRPr lang="en-IN" dirty="0"/>
          </a:p>
        </p:txBody>
      </p:sp>
      <p:sp>
        <p:nvSpPr>
          <p:cNvPr id="5" name="Footer Placeholder 4"/>
          <p:cNvSpPr>
            <a:spLocks noGrp="1"/>
          </p:cNvSpPr>
          <p:nvPr>
            <p:ph type="ftr" sz="quarter" idx="11"/>
          </p:nvPr>
        </p:nvSpPr>
        <p:spPr>
          <a:xfrm>
            <a:off x="4223163" y="6295668"/>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18</a:t>
            </a:fld>
            <a:endParaRPr lang="en-IN"/>
          </a:p>
        </p:txBody>
      </p:sp>
    </p:spTree>
    <p:extLst>
      <p:ext uri="{BB962C8B-B14F-4D97-AF65-F5344CB8AC3E}">
        <p14:creationId xmlns:p14="http://schemas.microsoft.com/office/powerpoint/2010/main" val="4234919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70020"/>
            <a:ext cx="9404723" cy="1083227"/>
          </a:xfrm>
        </p:spPr>
        <p:txBody>
          <a:bodyPr/>
          <a:lstStyle/>
          <a:p>
            <a:pPr algn="ctr"/>
            <a:r>
              <a:rPr lang="en-IN" sz="4000" b="1" dirty="0">
                <a:latin typeface="Times New Roman" panose="02020603050405020304" pitchFamily="18" charset="0"/>
                <a:cs typeface="Times New Roman" panose="02020603050405020304" pitchFamily="18" charset="0"/>
              </a:rPr>
              <a:t>ARDUINO IDE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853248"/>
            <a:ext cx="8946541" cy="4395152"/>
          </a:xfrm>
        </p:spPr>
        <p:txBody>
          <a:bodyPr/>
          <a:lstStyle/>
          <a:p>
            <a:pPr marL="0" indent="0">
              <a:buNone/>
            </a:pPr>
            <a:endParaRPr lang="en-IN" dirty="0"/>
          </a:p>
          <a:p>
            <a:pPr algn="just"/>
            <a:r>
              <a:rPr lang="en-IN" sz="2800" dirty="0"/>
              <a:t> </a:t>
            </a:r>
            <a:r>
              <a:rPr lang="en-IN" sz="2800" dirty="0">
                <a:latin typeface="Times New Roman" panose="02020603050405020304" pitchFamily="18" charset="0"/>
                <a:cs typeface="Times New Roman" panose="02020603050405020304" pitchFamily="18" charset="0"/>
              </a:rPr>
              <a:t>The Arduino Integrated Development Environment - or Arduino Software (IDE) - contains a text editor for writing code, a message area, a text console, a toolbar with buttons for common functions and a series of menus. It connects to the Arduino and </a:t>
            </a:r>
            <a:r>
              <a:rPr lang="en-IN" sz="2800" dirty="0" err="1">
                <a:latin typeface="Times New Roman" panose="02020603050405020304" pitchFamily="18" charset="0"/>
                <a:cs typeface="Times New Roman" panose="02020603050405020304" pitchFamily="18" charset="0"/>
              </a:rPr>
              <a:t>Genuino</a:t>
            </a:r>
            <a:r>
              <a:rPr lang="en-IN" sz="2800" dirty="0">
                <a:latin typeface="Times New Roman" panose="02020603050405020304" pitchFamily="18" charset="0"/>
                <a:cs typeface="Times New Roman" panose="02020603050405020304" pitchFamily="18" charset="0"/>
              </a:rPr>
              <a:t> hardware to upload programs and communicate with </a:t>
            </a:r>
            <a:r>
              <a:rPr lang="en-IN" sz="2800" dirty="0" smtClean="0">
                <a:latin typeface="Times New Roman" panose="02020603050405020304" pitchFamily="18" charset="0"/>
                <a:cs typeface="Times New Roman" panose="02020603050405020304" pitchFamily="18" charset="0"/>
              </a:rPr>
              <a:t>them.</a:t>
            </a:r>
            <a:endParaRPr lang="en-IN" sz="28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295351" y="6377571"/>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19</a:t>
            </a:fld>
            <a:endParaRPr lang="en-IN"/>
          </a:p>
        </p:txBody>
      </p:sp>
    </p:spTree>
    <p:extLst>
      <p:ext uri="{BB962C8B-B14F-4D97-AF65-F5344CB8AC3E}">
        <p14:creationId xmlns:p14="http://schemas.microsoft.com/office/powerpoint/2010/main" val="4173193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285" y="605307"/>
            <a:ext cx="8481199" cy="5643853"/>
          </a:xfrm>
        </p:spPr>
      </p:pic>
      <p:sp>
        <p:nvSpPr>
          <p:cNvPr id="2" name="Footer Placeholder 1"/>
          <p:cNvSpPr>
            <a:spLocks noGrp="1"/>
          </p:cNvSpPr>
          <p:nvPr>
            <p:ph type="ftr" sz="quarter" idx="11"/>
          </p:nvPr>
        </p:nvSpPr>
        <p:spPr>
          <a:xfrm>
            <a:off x="4451762" y="6389602"/>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2</a:t>
            </a:fld>
            <a:endParaRPr lang="en-IN"/>
          </a:p>
        </p:txBody>
      </p:sp>
    </p:spTree>
    <p:extLst>
      <p:ext uri="{BB962C8B-B14F-4D97-AF65-F5344CB8AC3E}">
        <p14:creationId xmlns:p14="http://schemas.microsoft.com/office/powerpoint/2010/main" val="99057337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38225" y="1468786"/>
            <a:ext cx="1859487" cy="4008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anose="02020603050405020304" pitchFamily="18" charset="0"/>
                <a:cs typeface="Times New Roman" panose="02020603050405020304" pitchFamily="18" charset="0"/>
              </a:rPr>
              <a:t>Node MCU ESP8266</a:t>
            </a:r>
            <a:endParaRPr lang="en-IN" b="1"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90531" y="1674936"/>
            <a:ext cx="1678111" cy="10560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anose="02020603050405020304" pitchFamily="18" charset="0"/>
                <a:cs typeface="Times New Roman" panose="02020603050405020304" pitchFamily="18" charset="0"/>
              </a:rPr>
              <a:t>Pulse Sensor</a:t>
            </a:r>
            <a:endParaRPr lang="en-IN" b="1"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5224425" y="5045236"/>
            <a:ext cx="1348926" cy="10947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anose="02020603050405020304" pitchFamily="18" charset="0"/>
                <a:cs typeface="Times New Roman" panose="02020603050405020304" pitchFamily="18" charset="0"/>
              </a:rPr>
              <a:t>Buzzer</a:t>
            </a:r>
            <a:endParaRPr lang="en-IN" b="1"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5230361" y="1646132"/>
            <a:ext cx="1550046" cy="9530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latin typeface="Times New Roman" panose="02020603050405020304" pitchFamily="18" charset="0"/>
                <a:cs typeface="Times New Roman" panose="02020603050405020304" pitchFamily="18" charset="0"/>
              </a:rPr>
              <a:t>WiFi</a:t>
            </a:r>
            <a:r>
              <a:rPr lang="en-IN" b="1" dirty="0" smtClean="0">
                <a:latin typeface="Times New Roman" panose="02020603050405020304" pitchFamily="18" charset="0"/>
                <a:cs typeface="Times New Roman" panose="02020603050405020304" pitchFamily="18" charset="0"/>
              </a:rPr>
              <a:t> Module (ESP8266)</a:t>
            </a:r>
            <a:endParaRPr lang="en-IN" b="1"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5236829" y="2840107"/>
            <a:ext cx="1528382" cy="10560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anose="02020603050405020304" pitchFamily="18" charset="0"/>
                <a:cs typeface="Times New Roman" panose="02020603050405020304" pitchFamily="18" charset="0"/>
              </a:rPr>
              <a:t> GPS Module</a:t>
            </a:r>
          </a:p>
          <a:p>
            <a:pPr algn="ctr"/>
            <a:r>
              <a:rPr lang="en-IN" b="1" dirty="0" smtClean="0">
                <a:latin typeface="Times New Roman" panose="02020603050405020304" pitchFamily="18" charset="0"/>
                <a:cs typeface="Times New Roman" panose="02020603050405020304" pitchFamily="18" charset="0"/>
              </a:rPr>
              <a:t>SIM28ML</a:t>
            </a:r>
            <a:endParaRPr lang="en-IN" b="1" dirty="0">
              <a:latin typeface="Times New Roman" panose="02020603050405020304" pitchFamily="18" charset="0"/>
              <a:cs typeface="Times New Roman" panose="02020603050405020304" pitchFamily="18" charset="0"/>
            </a:endParaRPr>
          </a:p>
        </p:txBody>
      </p:sp>
      <p:sp>
        <p:nvSpPr>
          <p:cNvPr id="13" name="Rectangle 12"/>
          <p:cNvSpPr/>
          <p:nvPr/>
        </p:nvSpPr>
        <p:spPr>
          <a:xfrm>
            <a:off x="7735554" y="1674935"/>
            <a:ext cx="1550046" cy="1041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latin typeface="Times New Roman" panose="02020603050405020304" pitchFamily="18" charset="0"/>
                <a:cs typeface="Times New Roman" panose="02020603050405020304" pitchFamily="18" charset="0"/>
              </a:rPr>
              <a:t>ThingSpeak</a:t>
            </a:r>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Cloud Platform</a:t>
            </a:r>
            <a:endParaRPr lang="en-IN" b="1" dirty="0">
              <a:latin typeface="Times New Roman" panose="02020603050405020304" pitchFamily="18" charset="0"/>
              <a:cs typeface="Times New Roman" panose="02020603050405020304" pitchFamily="18" charset="0"/>
            </a:endParaRPr>
          </a:p>
        </p:txBody>
      </p:sp>
      <p:sp>
        <p:nvSpPr>
          <p:cNvPr id="14" name="Rectangle 13"/>
          <p:cNvSpPr/>
          <p:nvPr/>
        </p:nvSpPr>
        <p:spPr>
          <a:xfrm>
            <a:off x="7783945" y="3680834"/>
            <a:ext cx="1576665" cy="1738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smtClean="0">
              <a:latin typeface="Times New Roman" panose="02020603050405020304" pitchFamily="18" charset="0"/>
              <a:cs typeface="Times New Roman" panose="02020603050405020304" pitchFamily="18" charset="0"/>
            </a:endParaRPr>
          </a:p>
          <a:p>
            <a:pPr algn="ctr"/>
            <a:endParaRPr lang="en-IN" dirty="0" smtClean="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1</a:t>
            </a:r>
            <a:r>
              <a:rPr lang="en-IN" dirty="0" smtClean="0">
                <a:latin typeface="Times New Roman" panose="02020603050405020304" pitchFamily="18" charset="0"/>
                <a:cs typeface="Times New Roman" panose="02020603050405020304" pitchFamily="18" charset="0"/>
              </a:rPr>
              <a:t>. Daily report of patient’s health status</a:t>
            </a:r>
          </a:p>
          <a:p>
            <a:pPr algn="ctr"/>
            <a:endParaRPr lang="en-IN" dirty="0">
              <a:latin typeface="Times New Roman" panose="02020603050405020304" pitchFamily="18" charset="0"/>
              <a:cs typeface="Times New Roman" panose="02020603050405020304" pitchFamily="18" charset="0"/>
            </a:endParaRPr>
          </a:p>
        </p:txBody>
      </p:sp>
      <p:sp>
        <p:nvSpPr>
          <p:cNvPr id="15" name="Rectangle 14"/>
          <p:cNvSpPr/>
          <p:nvPr/>
        </p:nvSpPr>
        <p:spPr>
          <a:xfrm>
            <a:off x="7975805" y="3802292"/>
            <a:ext cx="1182615" cy="4999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latin typeface="Times New Roman" panose="02020603050405020304" pitchFamily="18" charset="0"/>
                <a:cs typeface="Times New Roman" panose="02020603050405020304" pitchFamily="18" charset="0"/>
              </a:rPr>
              <a:t>Web</a:t>
            </a:r>
          </a:p>
          <a:p>
            <a:pPr algn="ctr"/>
            <a:r>
              <a:rPr lang="en-IN" b="1" dirty="0" smtClean="0">
                <a:latin typeface="Times New Roman" panose="02020603050405020304" pitchFamily="18" charset="0"/>
                <a:cs typeface="Times New Roman" panose="02020603050405020304" pitchFamily="18" charset="0"/>
              </a:rPr>
              <a:t>App</a:t>
            </a:r>
            <a:endParaRPr lang="en-IN" b="1" dirty="0">
              <a:latin typeface="Times New Roman" panose="02020603050405020304" pitchFamily="18" charset="0"/>
              <a:cs typeface="Times New Roman" panose="02020603050405020304" pitchFamily="18" charset="0"/>
            </a:endParaRPr>
          </a:p>
        </p:txBody>
      </p:sp>
      <p:sp>
        <p:nvSpPr>
          <p:cNvPr id="17" name="Arc 16"/>
          <p:cNvSpPr/>
          <p:nvPr/>
        </p:nvSpPr>
        <p:spPr>
          <a:xfrm rot="16769840">
            <a:off x="7609810" y="3506679"/>
            <a:ext cx="385310" cy="38314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8" name="Arc 17"/>
          <p:cNvSpPr/>
          <p:nvPr/>
        </p:nvSpPr>
        <p:spPr>
          <a:xfrm rot="16769840">
            <a:off x="7496086" y="3367005"/>
            <a:ext cx="385310" cy="38314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22" name="Straight Arrow Connector 21"/>
          <p:cNvCxnSpPr>
            <a:stCxn id="6" idx="3"/>
          </p:cNvCxnSpPr>
          <p:nvPr/>
        </p:nvCxnSpPr>
        <p:spPr>
          <a:xfrm>
            <a:off x="1768642" y="2202970"/>
            <a:ext cx="6792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270414" y="2115783"/>
            <a:ext cx="95401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297712" y="3384784"/>
            <a:ext cx="92828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81235" y="1949211"/>
            <a:ext cx="931821" cy="120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flipV="1">
            <a:off x="6760545" y="2495083"/>
            <a:ext cx="981647" cy="554487"/>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507670" y="2705446"/>
            <a:ext cx="3228" cy="9707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 idx="2"/>
            <a:endCxn id="8" idx="1"/>
          </p:cNvCxnSpPr>
          <p:nvPr/>
        </p:nvCxnSpPr>
        <p:spPr>
          <a:xfrm rot="16200000" flipH="1">
            <a:off x="4238571" y="4606734"/>
            <a:ext cx="115252" cy="1856456"/>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7772186" y="277821"/>
            <a:ext cx="1472061"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t>IFTTT Interface</a:t>
            </a:r>
            <a:endParaRPr lang="en-IN" b="1" dirty="0"/>
          </a:p>
        </p:txBody>
      </p:sp>
      <p:sp>
        <p:nvSpPr>
          <p:cNvPr id="16" name="Rounded Rectangle 15"/>
          <p:cNvSpPr/>
          <p:nvPr/>
        </p:nvSpPr>
        <p:spPr>
          <a:xfrm>
            <a:off x="9757617" y="314065"/>
            <a:ext cx="1432142" cy="8542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err="1" smtClean="0"/>
              <a:t>ClickSend</a:t>
            </a:r>
            <a:endParaRPr lang="en-IN" b="1" dirty="0"/>
          </a:p>
        </p:txBody>
      </p:sp>
      <p:sp>
        <p:nvSpPr>
          <p:cNvPr id="20" name="Rounded Rectangle 19"/>
          <p:cNvSpPr/>
          <p:nvPr/>
        </p:nvSpPr>
        <p:spPr>
          <a:xfrm>
            <a:off x="9707289" y="1845516"/>
            <a:ext cx="1562889" cy="27288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smtClean="0">
                <a:latin typeface="Times New Roman" panose="02020603050405020304" pitchFamily="18" charset="0"/>
                <a:cs typeface="Times New Roman" panose="02020603050405020304" pitchFamily="18" charset="0"/>
              </a:rPr>
              <a:t>Cell</a:t>
            </a:r>
          </a:p>
          <a:p>
            <a:pPr algn="ctr"/>
            <a:r>
              <a:rPr lang="en-IN" sz="2000" b="1" dirty="0" smtClean="0">
                <a:latin typeface="Times New Roman" panose="02020603050405020304" pitchFamily="18" charset="0"/>
                <a:cs typeface="Times New Roman" panose="02020603050405020304" pitchFamily="18" charset="0"/>
              </a:rPr>
              <a:t>Phone </a:t>
            </a:r>
          </a:p>
          <a:p>
            <a:pPr algn="ctr"/>
            <a:r>
              <a:rPr lang="en-IN" dirty="0" smtClean="0">
                <a:latin typeface="Times New Roman" panose="02020603050405020304" pitchFamily="18" charset="0"/>
                <a:cs typeface="Times New Roman" panose="02020603050405020304" pitchFamily="18" charset="0"/>
              </a:rPr>
              <a:t>1. Alert </a:t>
            </a:r>
            <a:r>
              <a:rPr lang="en-IN" dirty="0">
                <a:latin typeface="Times New Roman" panose="02020603050405020304" pitchFamily="18" charset="0"/>
                <a:cs typeface="Times New Roman" panose="02020603050405020304" pitchFamily="18" charset="0"/>
              </a:rPr>
              <a:t>messages</a:t>
            </a:r>
          </a:p>
          <a:p>
            <a:pPr algn="ctr"/>
            <a:r>
              <a:rPr lang="en-IN" dirty="0">
                <a:latin typeface="Times New Roman" panose="02020603050405020304" pitchFamily="18" charset="0"/>
                <a:cs typeface="Times New Roman" panose="02020603050405020304" pitchFamily="18" charset="0"/>
              </a:rPr>
              <a:t>through </a:t>
            </a:r>
            <a:r>
              <a:rPr lang="en-IN" dirty="0" err="1">
                <a:latin typeface="Times New Roman" panose="02020603050405020304" pitchFamily="18" charset="0"/>
                <a:cs typeface="Times New Roman" panose="02020603050405020304" pitchFamily="18" charset="0"/>
              </a:rPr>
              <a:t>ClickSend</a:t>
            </a:r>
            <a:endParaRPr lang="en-IN" dirty="0">
              <a:latin typeface="Times New Roman" panose="02020603050405020304" pitchFamily="18" charset="0"/>
              <a:cs typeface="Times New Roman" panose="02020603050405020304" pitchFamily="18" charset="0"/>
            </a:endParaRPr>
          </a:p>
          <a:p>
            <a:pPr algn="ctr"/>
            <a:r>
              <a:rPr lang="en-IN" dirty="0" smtClean="0"/>
              <a:t>2. </a:t>
            </a:r>
            <a:r>
              <a:rPr lang="en-IN" dirty="0" smtClean="0">
                <a:latin typeface="Times New Roman" panose="02020603050405020304" pitchFamily="18" charset="0"/>
                <a:cs typeface="Times New Roman" panose="02020603050405020304" pitchFamily="18" charset="0"/>
              </a:rPr>
              <a:t>GPS Co-ordinates</a:t>
            </a:r>
            <a:endParaRPr lang="en-IN" dirty="0">
              <a:latin typeface="Times New Roman" panose="02020603050405020304" pitchFamily="18" charset="0"/>
              <a:cs typeface="Times New Roman" panose="02020603050405020304" pitchFamily="18" charset="0"/>
            </a:endParaRPr>
          </a:p>
        </p:txBody>
      </p:sp>
      <p:sp>
        <p:nvSpPr>
          <p:cNvPr id="23" name="Bevel 22"/>
          <p:cNvSpPr/>
          <p:nvPr/>
        </p:nvSpPr>
        <p:spPr>
          <a:xfrm>
            <a:off x="10940548" y="1457767"/>
            <a:ext cx="145724" cy="376730"/>
          </a:xfrm>
          <a:prstGeom prst="bevel">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4" name="Straight Arrow Connector 43"/>
          <p:cNvCxnSpPr/>
          <p:nvPr/>
        </p:nvCxnSpPr>
        <p:spPr>
          <a:xfrm>
            <a:off x="9203085" y="697097"/>
            <a:ext cx="555775" cy="751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2"/>
            <a:endCxn id="20" idx="0"/>
          </p:cNvCxnSpPr>
          <p:nvPr/>
        </p:nvCxnSpPr>
        <p:spPr>
          <a:xfrm>
            <a:off x="10473688" y="1168307"/>
            <a:ext cx="15046" cy="677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p:cNvCxnSpPr>
          <p:nvPr/>
        </p:nvCxnSpPr>
        <p:spPr>
          <a:xfrm flipH="1" flipV="1">
            <a:off x="8508217" y="1168307"/>
            <a:ext cx="2360" cy="5066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79608" y="433133"/>
            <a:ext cx="4695114" cy="707886"/>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BLOCK </a:t>
            </a:r>
            <a:r>
              <a:rPr lang="en-IN" sz="4000" b="1" dirty="0">
                <a:latin typeface="Times New Roman" panose="02020603050405020304" pitchFamily="18" charset="0"/>
                <a:cs typeface="Times New Roman" panose="02020603050405020304" pitchFamily="18" charset="0"/>
              </a:rPr>
              <a:t>DIAGRAM</a:t>
            </a:r>
            <a:endParaRPr lang="en-IN" sz="3600" dirty="0"/>
          </a:p>
        </p:txBody>
      </p:sp>
      <p:sp>
        <p:nvSpPr>
          <p:cNvPr id="5" name="Footer Placeholder 4"/>
          <p:cNvSpPr>
            <a:spLocks noGrp="1"/>
          </p:cNvSpPr>
          <p:nvPr>
            <p:ph type="ftr" sz="quarter" idx="11"/>
          </p:nvPr>
        </p:nvSpPr>
        <p:spPr>
          <a:xfrm>
            <a:off x="4744824" y="6467778"/>
            <a:ext cx="3859795" cy="304801"/>
          </a:xfrm>
        </p:spPr>
        <p:txBody>
          <a:bodyPr/>
          <a:lstStyle/>
          <a:p>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10851078" y="6004892"/>
            <a:ext cx="838199" cy="767687"/>
          </a:xfrm>
        </p:spPr>
        <p:txBody>
          <a:bodyPr/>
          <a:lstStyle/>
          <a:p>
            <a:fld id="{1EA61899-24B4-4593-A21C-455EF34D79D9}" type="slidenum">
              <a:rPr lang="en-IN" smtClean="0">
                <a:latin typeface="Times New Roman" panose="02020603050405020304" pitchFamily="18" charset="0"/>
                <a:cs typeface="Times New Roman" panose="02020603050405020304" pitchFamily="18" charset="0"/>
              </a:rPr>
              <a:pPr/>
              <a:t>20</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578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79832"/>
            <a:ext cx="9404723" cy="345810"/>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PROPOSED </a:t>
            </a:r>
            <a:r>
              <a:rPr lang="en-US" sz="4000" b="1" dirty="0" smtClean="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190" y="842212"/>
            <a:ext cx="9006664" cy="5305925"/>
          </a:xfrm>
        </p:spPr>
        <p:txBody>
          <a:bodyPr/>
          <a:lstStyle/>
          <a:p>
            <a:pPr marL="0" indent="0" algn="ctr">
              <a:buNone/>
            </a:pPr>
            <a:r>
              <a:rPr lang="en-IN" sz="2400" b="1" dirty="0" smtClean="0">
                <a:latin typeface="Times New Roman" pitchFamily="18" charset="0"/>
                <a:cs typeface="Times New Roman" pitchFamily="18" charset="0"/>
              </a:rPr>
              <a:t>Flow Chart</a:t>
            </a: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054720" y="655319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1EA61899-24B4-4593-A21C-455EF34D79D9}" type="slidenum">
              <a:rPr lang="en-IN" smtClean="0"/>
              <a:pPr/>
              <a:t>21</a:t>
            </a:fld>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0598" t="18389" r="40317" b="7773"/>
          <a:stretch/>
        </p:blipFill>
        <p:spPr>
          <a:xfrm>
            <a:off x="1519707" y="1416677"/>
            <a:ext cx="8530146" cy="5092407"/>
          </a:xfrm>
          <a:prstGeom prst="rect">
            <a:avLst/>
          </a:prstGeom>
        </p:spPr>
      </p:pic>
    </p:spTree>
    <p:extLst>
      <p:ext uri="{BB962C8B-B14F-4D97-AF65-F5344CB8AC3E}">
        <p14:creationId xmlns:p14="http://schemas.microsoft.com/office/powerpoint/2010/main" val="231123787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4379"/>
            <a:ext cx="9404723" cy="821537"/>
          </a:xfrm>
        </p:spPr>
        <p:txBody>
          <a:bodyPr>
            <a:normAutofit/>
          </a:bodyPr>
          <a:lstStyle/>
          <a:p>
            <a:pPr algn="ctr"/>
            <a:r>
              <a:rPr lang="en-IN" b="1" dirty="0" smtClean="0">
                <a:latin typeface="Times New Roman" pitchFamily="18" charset="0"/>
                <a:cs typeface="Times New Roman" pitchFamily="18" charset="0"/>
              </a:rPr>
              <a:t>SYSTEM ARCHITECTURE</a:t>
            </a:r>
            <a:endParaRPr lang="en-IN"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3118" t="20525" r="29085" b="7376"/>
          <a:stretch/>
        </p:blipFill>
        <p:spPr>
          <a:xfrm>
            <a:off x="1455313" y="854242"/>
            <a:ext cx="8013540" cy="5618747"/>
          </a:xfrm>
        </p:spPr>
      </p:pic>
      <p:sp>
        <p:nvSpPr>
          <p:cNvPr id="3" name="Footer Placeholder 2"/>
          <p:cNvSpPr>
            <a:spLocks noGrp="1"/>
          </p:cNvSpPr>
          <p:nvPr>
            <p:ph type="ftr" sz="quarter" idx="11"/>
          </p:nvPr>
        </p:nvSpPr>
        <p:spPr>
          <a:xfrm>
            <a:off x="4271289" y="647298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EA61899-24B4-4593-A21C-455EF34D79D9}" type="slidenum">
              <a:rPr lang="en-IN" smtClean="0"/>
              <a:pPr/>
              <a:t>22</a:t>
            </a:fld>
            <a:endParaRPr lang="en-IN"/>
          </a:p>
        </p:txBody>
      </p:sp>
    </p:spTree>
    <p:extLst>
      <p:ext uri="{BB962C8B-B14F-4D97-AF65-F5344CB8AC3E}">
        <p14:creationId xmlns:p14="http://schemas.microsoft.com/office/powerpoint/2010/main" val="232046509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5729"/>
            <a:ext cx="9404723" cy="859303"/>
          </a:xfrm>
        </p:spPr>
        <p:txBody>
          <a:bodyPr/>
          <a:lstStyle/>
          <a:p>
            <a:pPr algn="ctr"/>
            <a:r>
              <a:rPr lang="en-IN" sz="4000" b="1" dirty="0" smtClean="0">
                <a:latin typeface="Times New Roman" panose="02020603050405020304" pitchFamily="18" charset="0"/>
                <a:cs typeface="Times New Roman" panose="02020603050405020304" pitchFamily="18" charset="0"/>
              </a:rPr>
              <a:t>MATHEMATICAL MODEL</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155032"/>
            <a:ext cx="9388225" cy="5093368"/>
          </a:xfrm>
        </p:spPr>
        <p:txBody>
          <a:bodyPr>
            <a:noAutofit/>
          </a:bodyPr>
          <a:lstStyle/>
          <a:p>
            <a:r>
              <a:rPr lang="en-IN" sz="1800" dirty="0">
                <a:latin typeface="Times New Roman" panose="02020603050405020304" pitchFamily="18" charset="0"/>
                <a:cs typeface="Times New Roman" panose="02020603050405020304" pitchFamily="18" charset="0"/>
              </a:rPr>
              <a:t>To predict a heart rate for a specific point in time we use a mathematics to model heart rates and predict what it might be in 5, 15, 30 and 60 seconds. The model used is known as linear regression and in the field of statistics is expressed </a:t>
            </a:r>
            <a:r>
              <a:rPr lang="en-IN" sz="1800" dirty="0" smtClean="0">
                <a:latin typeface="Times New Roman" panose="02020603050405020304" pitchFamily="18" charset="0"/>
                <a:cs typeface="Times New Roman" panose="02020603050405020304" pitchFamily="18" charset="0"/>
              </a:rPr>
              <a:t>as</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y</a:t>
            </a:r>
            <a:r>
              <a:rPr lang="en-IN" sz="2400"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Χβ</a:t>
            </a:r>
            <a:r>
              <a:rPr lang="en-IN" sz="2400"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ε</a:t>
            </a:r>
            <a:r>
              <a:rPr lang="en-IN" sz="2400" dirty="0">
                <a:latin typeface="Times New Roman" panose="02020603050405020304" pitchFamily="18" charset="0"/>
                <a:cs typeface="Times New Roman" panose="02020603050405020304" pitchFamily="18" charset="0"/>
              </a:rPr>
              <a:t> where                          (1</a:t>
            </a:r>
            <a:r>
              <a:rPr lang="en-IN" sz="24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algn="just" fontAlgn="base"/>
            <a:r>
              <a:rPr lang="en-IN" sz="1800" b="1" dirty="0">
                <a:latin typeface="Times New Roman" panose="02020603050405020304" pitchFamily="18" charset="0"/>
                <a:cs typeface="Times New Roman" panose="02020603050405020304" pitchFamily="18" charset="0"/>
              </a:rPr>
              <a:t>       Χ</a:t>
            </a:r>
            <a:r>
              <a:rPr lang="en-IN" sz="1800" dirty="0">
                <a:latin typeface="Times New Roman" panose="02020603050405020304" pitchFamily="18" charset="0"/>
                <a:cs typeface="Times New Roman" panose="02020603050405020304" pitchFamily="18" charset="0"/>
              </a:rPr>
              <a:t> is the </a:t>
            </a:r>
            <a:r>
              <a:rPr lang="en-IN" sz="1800" dirty="0" err="1">
                <a:latin typeface="Times New Roman" panose="02020603050405020304" pitchFamily="18" charset="0"/>
                <a:cs typeface="Times New Roman" panose="02020603050405020304" pitchFamily="18" charset="0"/>
              </a:rPr>
              <a:t>regressors</a:t>
            </a:r>
            <a:r>
              <a:rPr lang="en-IN" sz="1800" dirty="0">
                <a:latin typeface="Times New Roman" panose="02020603050405020304" pitchFamily="18" charset="0"/>
                <a:cs typeface="Times New Roman" panose="02020603050405020304" pitchFamily="18" charset="0"/>
              </a:rPr>
              <a:t>, or in plain </a:t>
            </a:r>
            <a:r>
              <a:rPr lang="en-IN" sz="1800" dirty="0" err="1">
                <a:latin typeface="Times New Roman" panose="02020603050405020304" pitchFamily="18" charset="0"/>
                <a:cs typeface="Times New Roman" panose="02020603050405020304" pitchFamily="18" charset="0"/>
              </a:rPr>
              <a:t>english</a:t>
            </a:r>
            <a:r>
              <a:rPr lang="en-IN" sz="1800" dirty="0">
                <a:latin typeface="Times New Roman" panose="02020603050405020304" pitchFamily="18" charset="0"/>
                <a:cs typeface="Times New Roman" panose="02020603050405020304" pitchFamily="18" charset="0"/>
              </a:rPr>
              <a:t> it will be 5, 15, 30 and 60 seconds time points where we want to predict your heart rate.</a:t>
            </a:r>
          </a:p>
          <a:p>
            <a:pPr algn="just" fontAlgn="base"/>
            <a:r>
              <a:rPr lang="en-IN" sz="1800" b="1" dirty="0">
                <a:latin typeface="Times New Roman" panose="02020603050405020304" pitchFamily="18" charset="0"/>
                <a:cs typeface="Times New Roman" panose="02020603050405020304" pitchFamily="18" charset="0"/>
              </a:rPr>
              <a:t>       β</a:t>
            </a:r>
            <a:r>
              <a:rPr lang="en-IN" sz="1800" dirty="0">
                <a:latin typeface="Times New Roman" panose="02020603050405020304" pitchFamily="18" charset="0"/>
                <a:cs typeface="Times New Roman" panose="02020603050405020304" pitchFamily="18" charset="0"/>
              </a:rPr>
              <a:t> is the regression coefficients. Statistical estimation and inference determines these values and are interpreted as the partial derivatives of the depend variable with respect to the independent variables. In the case of this app a sample of previous heart rate measures. There are more than one methodology to calculate these estimates, the one we use a technique as ordinary least squares (OLS) that minimise the sum of squared residuals to estimate the parameter </a:t>
            </a:r>
            <a:r>
              <a:rPr lang="en-IN" sz="1800" b="1" dirty="0">
                <a:latin typeface="Times New Roman" panose="02020603050405020304" pitchFamily="18" charset="0"/>
                <a:cs typeface="Times New Roman" panose="02020603050405020304" pitchFamily="18" charset="0"/>
              </a:rPr>
              <a:t>β</a:t>
            </a:r>
            <a:r>
              <a:rPr lang="en-IN" sz="1800" dirty="0">
                <a:latin typeface="Times New Roman" panose="02020603050405020304" pitchFamily="18" charset="0"/>
                <a:cs typeface="Times New Roman" panose="02020603050405020304" pitchFamily="18" charset="0"/>
              </a:rPr>
              <a:t> such that: </a:t>
            </a:r>
            <a:endParaRPr lang="en-IN" sz="1800" dirty="0" smtClean="0">
              <a:latin typeface="Times New Roman" panose="02020603050405020304" pitchFamily="18" charset="0"/>
              <a:cs typeface="Times New Roman" panose="02020603050405020304" pitchFamily="18" charset="0"/>
            </a:endParaRPr>
          </a:p>
          <a:p>
            <a:pPr marL="1828800" lvl="4" indent="0" algn="ctr" fontAlgn="base">
              <a:buNone/>
            </a:pPr>
            <a:r>
              <a:rPr lang="en-IN" sz="2000" b="1" dirty="0" smtClean="0">
                <a:latin typeface="Times New Roman" panose="02020603050405020304" pitchFamily="18" charset="0"/>
                <a:cs typeface="Times New Roman" panose="02020603050405020304" pitchFamily="18" charset="0"/>
              </a:rPr>
              <a:t>β</a:t>
            </a:r>
            <a:r>
              <a:rPr lang="en-IN" sz="2000" dirty="0" smtClean="0">
                <a:latin typeface="Times New Roman" panose="02020603050405020304" pitchFamily="18" charset="0"/>
                <a:cs typeface="Times New Roman" panose="02020603050405020304" pitchFamily="18" charset="0"/>
              </a:rPr>
              <a:t>=(</a:t>
            </a:r>
            <a:r>
              <a:rPr lang="en-IN" sz="2000" b="1" dirty="0" smtClean="0">
                <a:latin typeface="Times New Roman" panose="02020603050405020304" pitchFamily="18" charset="0"/>
                <a:cs typeface="Times New Roman" panose="02020603050405020304" pitchFamily="18" charset="0"/>
              </a:rPr>
              <a:t>Χ</a:t>
            </a:r>
            <a:r>
              <a:rPr lang="en-IN" sz="2000" baseline="30000" dirty="0" smtClean="0">
                <a:latin typeface="Times New Roman" panose="02020603050405020304" pitchFamily="18" charset="0"/>
                <a:cs typeface="Times New Roman" panose="02020603050405020304" pitchFamily="18" charset="0"/>
              </a:rPr>
              <a:t>T</a:t>
            </a:r>
            <a:r>
              <a:rPr lang="en-IN" sz="2000" b="1" dirty="0" smtClean="0">
                <a:latin typeface="Times New Roman" panose="02020603050405020304" pitchFamily="18" charset="0"/>
                <a:cs typeface="Times New Roman" panose="02020603050405020304" pitchFamily="18" charset="0"/>
              </a:rPr>
              <a:t>X</a:t>
            </a:r>
            <a:r>
              <a:rPr lang="en-IN" sz="2000" dirty="0" smtClean="0">
                <a:latin typeface="Times New Roman" panose="02020603050405020304" pitchFamily="18" charset="0"/>
                <a:cs typeface="Times New Roman" panose="02020603050405020304" pitchFamily="18" charset="0"/>
              </a:rPr>
              <a:t>)</a:t>
            </a:r>
            <a:r>
              <a:rPr lang="en-IN" sz="2000" baseline="30000" dirty="0" smtClean="0">
                <a:latin typeface="Times New Roman" panose="02020603050405020304" pitchFamily="18" charset="0"/>
                <a:cs typeface="Times New Roman" panose="02020603050405020304" pitchFamily="18" charset="0"/>
              </a:rPr>
              <a:t>-1</a:t>
            </a:r>
            <a:r>
              <a:rPr lang="en-IN" sz="2000" b="1" dirty="0" smtClean="0">
                <a:latin typeface="Times New Roman" panose="02020603050405020304" pitchFamily="18" charset="0"/>
                <a:cs typeface="Times New Roman" panose="02020603050405020304" pitchFamily="18" charset="0"/>
              </a:rPr>
              <a:t>Χ</a:t>
            </a:r>
            <a:r>
              <a:rPr lang="en-IN" sz="2000" baseline="30000" dirty="0" smtClean="0">
                <a:latin typeface="Times New Roman" panose="02020603050405020304" pitchFamily="18" charset="0"/>
                <a:cs typeface="Times New Roman" panose="02020603050405020304" pitchFamily="18" charset="0"/>
              </a:rPr>
              <a:t>T</a:t>
            </a:r>
            <a:r>
              <a:rPr lang="en-IN" sz="2000" b="1" dirty="0" smtClean="0">
                <a:latin typeface="Times New Roman" panose="02020603050405020304" pitchFamily="18" charset="0"/>
                <a:cs typeface="Times New Roman" panose="02020603050405020304" pitchFamily="18" charset="0"/>
              </a:rPr>
              <a:t>y</a:t>
            </a:r>
            <a:r>
              <a:rPr lang="en-IN" sz="2000" dirty="0" smtClean="0">
                <a:latin typeface="Times New Roman" panose="02020603050405020304" pitchFamily="18" charset="0"/>
                <a:cs typeface="Times New Roman" panose="02020603050405020304" pitchFamily="18" charset="0"/>
              </a:rPr>
              <a:t> holds               (2)                   </a:t>
            </a:r>
          </a:p>
          <a:p>
            <a:pPr algn="just" fontAlgn="base"/>
            <a:r>
              <a:rPr lang="en-IN" sz="1800" b="1"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ε</a:t>
            </a:r>
            <a:r>
              <a:rPr lang="en-IN" sz="1800" dirty="0">
                <a:latin typeface="Times New Roman" panose="02020603050405020304" pitchFamily="18" charset="0"/>
                <a:cs typeface="Times New Roman" panose="02020603050405020304" pitchFamily="18" charset="0"/>
              </a:rPr>
              <a:t> is the error term or sometimes known as noise. This variables captures things that might influence the model are not intended to take into account. Like all models there are assumptions and without going into the nitty gritty of the maths, they are:</a:t>
            </a:r>
          </a:p>
          <a:p>
            <a:pPr algn="just"/>
            <a:endParaRPr lang="en-IN" sz="1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788646" y="6508458"/>
            <a:ext cx="3859795" cy="304801"/>
          </a:xfrm>
        </p:spPr>
        <p:txBody>
          <a:bodyPr/>
          <a:lstStyle/>
          <a:p>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23</a:t>
            </a:fld>
            <a:endParaRPr lang="en-IN"/>
          </a:p>
        </p:txBody>
      </p:sp>
    </p:spTree>
    <p:extLst>
      <p:ext uri="{BB962C8B-B14F-4D97-AF65-F5344CB8AC3E}">
        <p14:creationId xmlns:p14="http://schemas.microsoft.com/office/powerpoint/2010/main" val="25287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New Roman" panose="02020603050405020304" pitchFamily="18" charset="0"/>
                <a:cs typeface="Times New Roman" panose="02020603050405020304" pitchFamily="18" charset="0"/>
              </a:rPr>
              <a:t>CONTINUE…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15980"/>
            <a:ext cx="8946541" cy="4732420"/>
          </a:xfrm>
        </p:spPr>
        <p:txBody>
          <a:bodyPr>
            <a:normAutofit/>
          </a:bodyPr>
          <a:lstStyle/>
          <a:p>
            <a:pPr lvl="0" algn="just" fontAlgn="base"/>
            <a:r>
              <a:rPr lang="en-IN" dirty="0">
                <a:latin typeface="Times New Roman" panose="02020603050405020304" pitchFamily="18" charset="0"/>
                <a:cs typeface="Times New Roman" panose="02020603050405020304" pitchFamily="18" charset="0"/>
              </a:rPr>
              <a:t>We assume weak </a:t>
            </a:r>
            <a:r>
              <a:rPr lang="en-IN" dirty="0" err="1">
                <a:latin typeface="Times New Roman" panose="02020603050405020304" pitchFamily="18" charset="0"/>
                <a:cs typeface="Times New Roman" panose="02020603050405020304" pitchFamily="18" charset="0"/>
              </a:rPr>
              <a:t>exogeneity</a:t>
            </a:r>
            <a:r>
              <a:rPr lang="en-IN" dirty="0">
                <a:latin typeface="Times New Roman" panose="02020603050405020304" pitchFamily="18" charset="0"/>
                <a:cs typeface="Times New Roman" panose="02020603050405020304" pitchFamily="18" charset="0"/>
              </a:rPr>
              <a:t>. It simply means our heart rate is not random; we don’t expect a heart rate of 140 bpm and then suddenly 60 bpm within 1 second.</a:t>
            </a:r>
          </a:p>
          <a:p>
            <a:pPr lvl="0" algn="just" fontAlgn="base"/>
            <a:r>
              <a:rPr lang="en-IN" b="1" dirty="0" smtClean="0">
                <a:latin typeface="Times New Roman" panose="02020603050405020304" pitchFamily="18" charset="0"/>
                <a:cs typeface="Times New Roman" panose="02020603050405020304" pitchFamily="18" charset="0"/>
              </a:rPr>
              <a:t>Linearity: </a:t>
            </a:r>
            <a:r>
              <a:rPr lang="en-IN" dirty="0" smtClean="0">
                <a:latin typeface="Times New Roman" panose="02020603050405020304" pitchFamily="18" charset="0"/>
                <a:cs typeface="Times New Roman" panose="02020603050405020304" pitchFamily="18" charset="0"/>
              </a:rPr>
              <a:t>We </a:t>
            </a:r>
            <a:r>
              <a:rPr lang="en-IN" dirty="0">
                <a:latin typeface="Times New Roman" panose="02020603050405020304" pitchFamily="18" charset="0"/>
                <a:cs typeface="Times New Roman" panose="02020603050405020304" pitchFamily="18" charset="0"/>
              </a:rPr>
              <a:t>assume that the average of heart rate measurement is a linear combination of the regressions coefficients and time.</a:t>
            </a:r>
          </a:p>
          <a:p>
            <a:pPr lvl="0" algn="just" fontAlgn="base"/>
            <a:r>
              <a:rPr lang="en-IN" b="1" dirty="0" smtClean="0">
                <a:latin typeface="Times New Roman" panose="02020603050405020304" pitchFamily="18" charset="0"/>
                <a:cs typeface="Times New Roman" panose="02020603050405020304" pitchFamily="18" charset="0"/>
              </a:rPr>
              <a:t>Homoscedasticity: </a:t>
            </a: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means that within out time frame of the model (i.e. 60 seconds), all the response variables has the same variance (i.e. volatility) in regard of the predators variables (in the App time is the predictor).</a:t>
            </a:r>
          </a:p>
          <a:p>
            <a:pPr lvl="0" algn="just" fontAlgn="base"/>
            <a:r>
              <a:rPr lang="en-IN" b="1" dirty="0">
                <a:latin typeface="Times New Roman" panose="02020603050405020304" pitchFamily="18" charset="0"/>
                <a:cs typeface="Times New Roman" panose="02020603050405020304" pitchFamily="18" charset="0"/>
              </a:rPr>
              <a:t>Independence of </a:t>
            </a:r>
            <a:r>
              <a:rPr lang="en-IN" b="1" dirty="0" smtClean="0">
                <a:latin typeface="Times New Roman" panose="02020603050405020304" pitchFamily="18" charset="0"/>
                <a:cs typeface="Times New Roman" panose="02020603050405020304" pitchFamily="18" charset="0"/>
              </a:rPr>
              <a:t>errors: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model assumes that the errors in the response variables are uncorrelated. (i.e. unrelated). For example, we say that the fact that you pick up a water bottle cannot be predicted and is random.</a:t>
            </a:r>
          </a:p>
          <a:p>
            <a:pPr lvl="0" algn="just" fontAlgn="base"/>
            <a:r>
              <a:rPr lang="en-IN" b="1" dirty="0">
                <a:latin typeface="Times New Roman" panose="02020603050405020304" pitchFamily="18" charset="0"/>
                <a:cs typeface="Times New Roman" panose="02020603050405020304" pitchFamily="18" charset="0"/>
              </a:rPr>
              <a:t>Lack of </a:t>
            </a:r>
            <a:r>
              <a:rPr lang="en-IN" b="1" dirty="0" smtClean="0">
                <a:latin typeface="Times New Roman" panose="02020603050405020304" pitchFamily="18" charset="0"/>
                <a:cs typeface="Times New Roman" panose="02020603050405020304" pitchFamily="18" charset="0"/>
              </a:rPr>
              <a:t>multicollinearity: </a:t>
            </a:r>
            <a:r>
              <a:rPr lang="en-IN" dirty="0" smtClean="0">
                <a:latin typeface="Times New Roman" panose="02020603050405020304" pitchFamily="18" charset="0"/>
                <a:cs typeface="Times New Roman" panose="02020603050405020304" pitchFamily="18" charset="0"/>
              </a:rPr>
              <a:t>Since </a:t>
            </a:r>
            <a:r>
              <a:rPr lang="en-IN" dirty="0">
                <a:latin typeface="Times New Roman" panose="02020603050405020304" pitchFamily="18" charset="0"/>
                <a:cs typeface="Times New Roman" panose="02020603050405020304" pitchFamily="18" charset="0"/>
              </a:rPr>
              <a:t>the prediction time is under 60 seconds this does not apply, unless your training repetition is under 60 seconds.</a:t>
            </a:r>
          </a:p>
          <a:p>
            <a:pPr marL="0" indent="0">
              <a:buNone/>
            </a:pPr>
            <a:endParaRPr lang="en-IN" dirty="0"/>
          </a:p>
        </p:txBody>
      </p:sp>
      <p:sp>
        <p:nvSpPr>
          <p:cNvPr id="5" name="Footer Placeholder 4"/>
          <p:cNvSpPr>
            <a:spLocks noGrp="1"/>
          </p:cNvSpPr>
          <p:nvPr>
            <p:ph type="ftr" sz="quarter" idx="11"/>
          </p:nvPr>
        </p:nvSpPr>
        <p:spPr>
          <a:xfrm>
            <a:off x="4451762" y="644806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24</a:t>
            </a:fld>
            <a:endParaRPr lang="en-IN"/>
          </a:p>
        </p:txBody>
      </p:sp>
    </p:spTree>
    <p:extLst>
      <p:ext uri="{BB962C8B-B14F-4D97-AF65-F5344CB8AC3E}">
        <p14:creationId xmlns:p14="http://schemas.microsoft.com/office/powerpoint/2010/main" val="192483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New Roman" panose="02020603050405020304" pitchFamily="18" charset="0"/>
                <a:cs typeface="Times New Roman" panose="02020603050405020304" pitchFamily="18" charset="0"/>
              </a:rPr>
              <a:t>MATHEMATICAL FORMULAS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69432"/>
            <a:ext cx="8946541" cy="4178967"/>
          </a:xfrm>
        </p:spPr>
        <p:txBody>
          <a:bodyPr/>
          <a:lstStyle/>
          <a:p>
            <a:r>
              <a:rPr lang="en-US" dirty="0">
                <a:latin typeface="Times New Roman" panose="02020603050405020304" pitchFamily="18" charset="0"/>
                <a:cs typeface="Times New Roman" panose="02020603050405020304" pitchFamily="18" charset="0"/>
              </a:rPr>
              <a:t>BPM =   60∑ (𝑇[𝑖]−𝑇[𝑖 −1])/(𝑚−1) 𝑚 𝑖=1</a:t>
            </a:r>
            <a:endParaRPr lang="en-IN" dirty="0">
              <a:latin typeface="Times New Roman" panose="02020603050405020304" pitchFamily="18" charset="0"/>
              <a:cs typeface="Times New Roman" panose="02020603050405020304" pitchFamily="18" charset="0"/>
            </a:endParaRPr>
          </a:p>
          <a:p>
            <a:r>
              <a:rPr lang="en-IN" dirty="0"/>
              <a:t>HVR = random(10,200) + (heartbeats) *</a:t>
            </a:r>
            <a:r>
              <a:rPr lang="en-IN" dirty="0" smtClean="0"/>
              <a:t>60</a:t>
            </a:r>
          </a:p>
          <a:p>
            <a:pPr marL="0" indent="0">
              <a:buNone/>
            </a:pPr>
            <a:endParaRPr lang="en-IN" dirty="0"/>
          </a:p>
        </p:txBody>
      </p:sp>
      <p:sp>
        <p:nvSpPr>
          <p:cNvPr id="4" name="Footer Placeholder 3"/>
          <p:cNvSpPr>
            <a:spLocks noGrp="1"/>
          </p:cNvSpPr>
          <p:nvPr>
            <p:ph type="ftr" sz="quarter" idx="11"/>
          </p:nvPr>
        </p:nvSpPr>
        <p:spPr>
          <a:xfrm>
            <a:off x="4511920" y="6464583"/>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EA61899-24B4-4593-A21C-455EF34D79D9}" type="slidenum">
              <a:rPr lang="en-IN" smtClean="0"/>
              <a:pPr/>
              <a:t>25</a:t>
            </a:fld>
            <a:endParaRPr lang="en-IN"/>
          </a:p>
        </p:txBody>
      </p:sp>
    </p:spTree>
    <p:extLst>
      <p:ext uri="{BB962C8B-B14F-4D97-AF65-F5344CB8AC3E}">
        <p14:creationId xmlns:p14="http://schemas.microsoft.com/office/powerpoint/2010/main" val="606050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normAutofit fontScale="90000"/>
          </a:bodyPr>
          <a:lstStyle/>
          <a:p>
            <a:pPr algn="ctr"/>
            <a:r>
              <a:rPr lang="en-IN" sz="4000" b="1" dirty="0" smtClean="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600200"/>
            <a:ext cx="8946541" cy="4648199"/>
          </a:xfrm>
        </p:spPr>
        <p:txBody>
          <a:bodyPr>
            <a:normAutofit/>
          </a:bodyPr>
          <a:lstStyle/>
          <a:p>
            <a:pPr algn="just"/>
            <a:r>
              <a:rPr lang="en-IN" sz="2400" dirty="0" err="1">
                <a:latin typeface="Times New Roman" panose="02020603050405020304" pitchFamily="18" charset="0"/>
                <a:cs typeface="Times New Roman" panose="02020603050405020304" pitchFamily="18" charset="0"/>
              </a:rPr>
              <a:t>ThingSpeak</a:t>
            </a:r>
            <a:r>
              <a:rPr lang="en-IN" sz="2400" dirty="0">
                <a:latin typeface="Times New Roman" panose="02020603050405020304" pitchFamily="18" charset="0"/>
                <a:cs typeface="Times New Roman" panose="02020603050405020304" pitchFamily="18" charset="0"/>
              </a:rPr>
              <a:t> is a platform providing various services exclusively targeted for building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applications.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core element of </a:t>
            </a:r>
            <a:r>
              <a:rPr lang="en-IN" sz="2400" dirty="0" err="1">
                <a:latin typeface="Times New Roman" panose="02020603050405020304" pitchFamily="18" charset="0"/>
                <a:cs typeface="Times New Roman" panose="02020603050405020304" pitchFamily="18" charset="0"/>
              </a:rPr>
              <a:t>ThingSpeak</a:t>
            </a:r>
            <a:r>
              <a:rPr lang="en-IN" sz="2400" dirty="0">
                <a:latin typeface="Times New Roman" panose="02020603050405020304" pitchFamily="18" charset="0"/>
                <a:cs typeface="Times New Roman" panose="02020603050405020304" pitchFamily="18" charset="0"/>
              </a:rPr>
              <a:t> is a ‘</a:t>
            </a:r>
            <a:r>
              <a:rPr lang="en-IN" sz="2400" dirty="0" err="1">
                <a:latin typeface="Times New Roman" panose="02020603050405020304" pitchFamily="18" charset="0"/>
                <a:cs typeface="Times New Roman" panose="02020603050405020304" pitchFamily="18" charset="0"/>
              </a:rPr>
              <a:t>ThingSpeak</a:t>
            </a:r>
            <a:r>
              <a:rPr lang="en-IN" sz="2400" dirty="0">
                <a:latin typeface="Times New Roman" panose="02020603050405020304" pitchFamily="18" charset="0"/>
                <a:cs typeface="Times New Roman" panose="02020603050405020304" pitchFamily="18" charset="0"/>
              </a:rPr>
              <a:t> Channel’. A channel stores the data that we send to </a:t>
            </a:r>
            <a:r>
              <a:rPr lang="en-IN" sz="2400" dirty="0" err="1">
                <a:latin typeface="Times New Roman" panose="02020603050405020304" pitchFamily="18" charset="0"/>
                <a:cs typeface="Times New Roman" panose="02020603050405020304" pitchFamily="18" charset="0"/>
              </a:rPr>
              <a:t>ThingSpeak</a:t>
            </a:r>
            <a:r>
              <a:rPr lang="en-IN" sz="2400" dirty="0">
                <a:latin typeface="Times New Roman" panose="02020603050405020304" pitchFamily="18" charset="0"/>
                <a:cs typeface="Times New Roman" panose="02020603050405020304" pitchFamily="18" charset="0"/>
              </a:rPr>
              <a:t> and comprises of the below elements:</a:t>
            </a:r>
          </a:p>
          <a:p>
            <a:pPr lvl="0" algn="just"/>
            <a:r>
              <a:rPr lang="en-IN" sz="2400" dirty="0">
                <a:latin typeface="Times New Roman" panose="02020603050405020304" pitchFamily="18" charset="0"/>
                <a:cs typeface="Times New Roman" panose="02020603050405020304" pitchFamily="18" charset="0"/>
              </a:rPr>
              <a:t>8 fields for storing data of any type - These can be used to store the data from a sensor or from an embedded device.</a:t>
            </a:r>
          </a:p>
          <a:p>
            <a:pPr lvl="0" algn="just"/>
            <a:r>
              <a:rPr lang="en-IN" sz="2400" dirty="0">
                <a:latin typeface="Times New Roman" panose="02020603050405020304" pitchFamily="18" charset="0"/>
                <a:cs typeface="Times New Roman" panose="02020603050405020304" pitchFamily="18" charset="0"/>
              </a:rPr>
              <a:t>3 location fields - Can be used to store the latitude, longitude and the elevation. These are very useful for tracking a moving device.</a:t>
            </a:r>
          </a:p>
          <a:p>
            <a:pPr lvl="0" algn="just"/>
            <a:r>
              <a:rPr lang="en-IN" sz="2400" dirty="0">
                <a:latin typeface="Times New Roman" panose="02020603050405020304" pitchFamily="18" charset="0"/>
                <a:cs typeface="Times New Roman" panose="02020603050405020304" pitchFamily="18" charset="0"/>
              </a:rPr>
              <a:t> 1 status field - A short message to describe the data stored in the channel.</a:t>
            </a:r>
          </a:p>
          <a:p>
            <a:endParaRPr lang="en-IN"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4415668" y="6581274"/>
            <a:ext cx="3859795" cy="128790"/>
          </a:xfrm>
        </p:spPr>
        <p:txBody>
          <a:bodyPr/>
          <a:lstStyle/>
          <a:p>
            <a:pPr algn="ctr"/>
            <a:r>
              <a:rPr lang="en-IN" dirty="0" err="1" smtClean="0"/>
              <a:t>Veermata</a:t>
            </a:r>
            <a:r>
              <a:rPr lang="en-IN" dirty="0" smtClean="0"/>
              <a:t> </a:t>
            </a:r>
            <a:r>
              <a:rPr lang="en-IN" dirty="0" err="1" smtClean="0"/>
              <a:t>Jijabai</a:t>
            </a:r>
            <a:r>
              <a:rPr lang="en-IN" dirty="0" smtClean="0"/>
              <a:t> </a:t>
            </a:r>
            <a:r>
              <a:rPr lang="en-IN" sz="1200" dirty="0" smtClean="0">
                <a:latin typeface="Times New Roman" panose="02020603050405020304" pitchFamily="18" charset="0"/>
                <a:cs typeface="Times New Roman" panose="02020603050405020304" pitchFamily="18" charset="0"/>
              </a:rPr>
              <a:t>Technological</a:t>
            </a:r>
            <a:r>
              <a:rPr lang="en-IN" dirty="0" smtClean="0"/>
              <a:t> Institute</a:t>
            </a:r>
            <a:endParaRPr lang="en-IN" dirty="0"/>
          </a:p>
        </p:txBody>
      </p:sp>
      <p:sp>
        <p:nvSpPr>
          <p:cNvPr id="4" name="Slide Number Placeholder 3"/>
          <p:cNvSpPr>
            <a:spLocks noGrp="1"/>
          </p:cNvSpPr>
          <p:nvPr>
            <p:ph type="sldNum" sz="quarter" idx="12"/>
          </p:nvPr>
        </p:nvSpPr>
        <p:spPr/>
        <p:txBody>
          <a:bodyPr/>
          <a:lstStyle/>
          <a:p>
            <a:fld id="{1EA61899-24B4-4593-A21C-455EF34D79D9}" type="slidenum">
              <a:rPr lang="en-IN" smtClean="0"/>
              <a:pPr/>
              <a:t>26</a:t>
            </a:fld>
            <a:endParaRPr lang="en-IN"/>
          </a:p>
        </p:txBody>
      </p:sp>
      <p:sp>
        <p:nvSpPr>
          <p:cNvPr id="5" name="TextBox 4"/>
          <p:cNvSpPr txBox="1"/>
          <p:nvPr/>
        </p:nvSpPr>
        <p:spPr>
          <a:xfrm>
            <a:off x="4075670" y="1138535"/>
            <a:ext cx="3001824"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DATA ANALYTICS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089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06116"/>
            <a:ext cx="9404723" cy="1047132"/>
          </a:xfrm>
        </p:spPr>
        <p:txBody>
          <a:bodyPr/>
          <a:lstStyle/>
          <a:p>
            <a:pPr algn="ctr"/>
            <a:r>
              <a:rPr lang="en-IN" sz="4000" b="1" dirty="0" smtClean="0">
                <a:latin typeface="Times New Roman" panose="02020603050405020304" pitchFamily="18" charset="0"/>
                <a:cs typeface="Times New Roman" panose="02020603050405020304" pitchFamily="18" charset="0"/>
              </a:rPr>
              <a:t>INTERFACE DESCRIPTION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47500" lnSpcReduction="20000"/>
          </a:bodyPr>
          <a:lstStyle/>
          <a:p>
            <a:pPr lvl="0" algn="just"/>
            <a:r>
              <a:rPr lang="en-IN" sz="4400" dirty="0">
                <a:latin typeface="Times New Roman" panose="02020603050405020304" pitchFamily="18" charset="0"/>
                <a:cs typeface="Times New Roman" panose="02020603050405020304" pitchFamily="18" charset="0"/>
              </a:rPr>
              <a:t>The pulse sensor senses the person’s pulse which sends out the data on microcontroller (Node MCU)</a:t>
            </a:r>
          </a:p>
          <a:p>
            <a:pPr lvl="0" algn="just"/>
            <a:r>
              <a:rPr lang="en-IN" sz="4400" dirty="0">
                <a:latin typeface="Times New Roman" panose="02020603050405020304" pitchFamily="18" charset="0"/>
                <a:cs typeface="Times New Roman" panose="02020603050405020304" pitchFamily="18" charset="0"/>
              </a:rPr>
              <a:t>Node MCU is a </a:t>
            </a:r>
            <a:r>
              <a:rPr lang="en-IN" sz="4400" dirty="0" err="1">
                <a:latin typeface="Times New Roman" panose="02020603050405020304" pitchFamily="18" charset="0"/>
                <a:cs typeface="Times New Roman" panose="02020603050405020304" pitchFamily="18" charset="0"/>
              </a:rPr>
              <a:t>WiFi</a:t>
            </a:r>
            <a:r>
              <a:rPr lang="en-IN" sz="4400" dirty="0">
                <a:latin typeface="Times New Roman" panose="02020603050405020304" pitchFamily="18" charset="0"/>
                <a:cs typeface="Times New Roman" panose="02020603050405020304" pitchFamily="18" charset="0"/>
              </a:rPr>
              <a:t> integrated model which sends out the data on cloud platform i.e. </a:t>
            </a:r>
            <a:r>
              <a:rPr lang="en-IN" sz="4400" dirty="0" err="1">
                <a:latin typeface="Times New Roman" panose="02020603050405020304" pitchFamily="18" charset="0"/>
                <a:cs typeface="Times New Roman" panose="02020603050405020304" pitchFamily="18" charset="0"/>
              </a:rPr>
              <a:t>ThingSpeak</a:t>
            </a:r>
            <a:r>
              <a:rPr lang="en-IN" sz="4400" dirty="0">
                <a:latin typeface="Times New Roman" panose="02020603050405020304" pitchFamily="18" charset="0"/>
                <a:cs typeface="Times New Roman" panose="02020603050405020304" pitchFamily="18" charset="0"/>
              </a:rPr>
              <a:t> </a:t>
            </a:r>
          </a:p>
          <a:p>
            <a:pPr lvl="0" algn="just"/>
            <a:r>
              <a:rPr lang="en-IN" sz="4400" dirty="0" err="1">
                <a:latin typeface="Times New Roman" panose="02020603050405020304" pitchFamily="18" charset="0"/>
                <a:cs typeface="Times New Roman" panose="02020603050405020304" pitchFamily="18" charset="0"/>
              </a:rPr>
              <a:t>ThingSpeak</a:t>
            </a:r>
            <a:r>
              <a:rPr lang="en-IN" sz="4400" dirty="0">
                <a:latin typeface="Times New Roman" panose="02020603050405020304" pitchFamily="18" charset="0"/>
                <a:cs typeface="Times New Roman" panose="02020603050405020304" pitchFamily="18" charset="0"/>
              </a:rPr>
              <a:t> performs the data analysis and produces easily interpreted graphical statistical reports in the form of scatter diagram.</a:t>
            </a:r>
          </a:p>
          <a:p>
            <a:pPr lvl="0" algn="just"/>
            <a:r>
              <a:rPr lang="en-IN" sz="4400" dirty="0">
                <a:latin typeface="Times New Roman" panose="02020603050405020304" pitchFamily="18" charset="0"/>
                <a:cs typeface="Times New Roman" panose="02020603050405020304" pitchFamily="18" charset="0"/>
              </a:rPr>
              <a:t>When the patient gets fatal and the threshold value i.e. 80-120 increases the system triggers the heartbeat event on the cloud platform and sends alert messages on the cell phone.</a:t>
            </a:r>
          </a:p>
          <a:p>
            <a:pPr lvl="0" algn="just"/>
            <a:r>
              <a:rPr lang="en-IN" sz="4400" dirty="0">
                <a:latin typeface="Times New Roman" panose="02020603050405020304" pitchFamily="18" charset="0"/>
                <a:cs typeface="Times New Roman" panose="02020603050405020304" pitchFamily="18" charset="0"/>
              </a:rPr>
              <a:t>The alert messages on the cell phone are sent through </a:t>
            </a:r>
            <a:r>
              <a:rPr lang="en-IN" sz="4400" dirty="0" err="1">
                <a:latin typeface="Times New Roman" panose="02020603050405020304" pitchFamily="18" charset="0"/>
                <a:cs typeface="Times New Roman" panose="02020603050405020304" pitchFamily="18" charset="0"/>
              </a:rPr>
              <a:t>ClickSend</a:t>
            </a:r>
            <a:r>
              <a:rPr lang="en-IN" sz="4400" dirty="0">
                <a:latin typeface="Times New Roman" panose="02020603050405020304" pitchFamily="18" charset="0"/>
                <a:cs typeface="Times New Roman" panose="02020603050405020304" pitchFamily="18" charset="0"/>
              </a:rPr>
              <a:t>.</a:t>
            </a:r>
          </a:p>
          <a:p>
            <a:pPr lvl="0" algn="just"/>
            <a:r>
              <a:rPr lang="en-IN" sz="4400" dirty="0" err="1">
                <a:latin typeface="Times New Roman" panose="02020603050405020304" pitchFamily="18" charset="0"/>
                <a:cs typeface="Times New Roman" panose="02020603050405020304" pitchFamily="18" charset="0"/>
              </a:rPr>
              <a:t>ClickSend</a:t>
            </a:r>
            <a:r>
              <a:rPr lang="en-IN" sz="4400" dirty="0">
                <a:latin typeface="Times New Roman" panose="02020603050405020304" pitchFamily="18" charset="0"/>
                <a:cs typeface="Times New Roman" panose="02020603050405020304" pitchFamily="18" charset="0"/>
              </a:rPr>
              <a:t> is a service provided by the IFTTT interface.</a:t>
            </a:r>
          </a:p>
          <a:p>
            <a:pPr lvl="0" algn="just"/>
            <a:r>
              <a:rPr lang="en-IN" sz="4400" dirty="0">
                <a:latin typeface="Times New Roman" panose="02020603050405020304" pitchFamily="18" charset="0"/>
                <a:cs typeface="Times New Roman" panose="02020603050405020304" pitchFamily="18" charset="0"/>
              </a:rPr>
              <a:t>Patient’s health status report generated can be viewed through E-BAND Health Monitoring System </a:t>
            </a:r>
            <a:r>
              <a:rPr lang="en-IN" sz="4400" dirty="0" err="1">
                <a:latin typeface="Times New Roman" panose="02020603050405020304" pitchFamily="18" charset="0"/>
                <a:cs typeface="Times New Roman" panose="02020603050405020304" pitchFamily="18" charset="0"/>
              </a:rPr>
              <a:t>WebApp</a:t>
            </a:r>
            <a:r>
              <a:rPr lang="en-IN" sz="4400" dirty="0">
                <a:latin typeface="Times New Roman" panose="02020603050405020304" pitchFamily="18" charset="0"/>
                <a:cs typeface="Times New Roman" panose="02020603050405020304" pitchFamily="18" charset="0"/>
              </a:rPr>
              <a:t>.</a:t>
            </a:r>
          </a:p>
          <a:p>
            <a:pPr marL="0" indent="0">
              <a:buNone/>
            </a:pPr>
            <a:endParaRPr lang="en-IN" dirty="0"/>
          </a:p>
        </p:txBody>
      </p:sp>
      <p:sp>
        <p:nvSpPr>
          <p:cNvPr id="5" name="Footer Placeholder 4"/>
          <p:cNvSpPr>
            <a:spLocks noGrp="1"/>
          </p:cNvSpPr>
          <p:nvPr>
            <p:ph type="ftr" sz="quarter" idx="11"/>
          </p:nvPr>
        </p:nvSpPr>
        <p:spPr>
          <a:xfrm>
            <a:off x="4584110" y="644806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27</a:t>
            </a:fld>
            <a:endParaRPr lang="en-IN"/>
          </a:p>
        </p:txBody>
      </p:sp>
    </p:spTree>
    <p:extLst>
      <p:ext uri="{BB962C8B-B14F-4D97-AF65-F5344CB8AC3E}">
        <p14:creationId xmlns:p14="http://schemas.microsoft.com/office/powerpoint/2010/main" val="3572384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New Roman" panose="02020603050405020304" pitchFamily="18" charset="0"/>
                <a:cs typeface="Times New Roman" panose="02020603050405020304" pitchFamily="18" charset="0"/>
              </a:rPr>
              <a:t>IFTTT INTERFACE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information about the patient is sent to the </a:t>
            </a:r>
            <a:r>
              <a:rPr lang="en-US" sz="2400" dirty="0" err="1">
                <a:latin typeface="Times New Roman" panose="02020603050405020304" pitchFamily="18" charset="0"/>
                <a:cs typeface="Times New Roman" panose="02020603050405020304" pitchFamily="18" charset="0"/>
              </a:rPr>
              <a:t>ActOn</a:t>
            </a:r>
            <a:r>
              <a:rPr lang="en-US" sz="2400" dirty="0">
                <a:latin typeface="Times New Roman" panose="02020603050405020304" pitchFamily="18" charset="0"/>
                <a:cs typeface="Times New Roman" panose="02020603050405020304" pitchFamily="18" charset="0"/>
              </a:rPr>
              <a:t> module using IFTTT Maker applet.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steps involved are: </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Step 1: Connect through your IF app (aka IFTTT) to the new Maker channel, you will receive an unique key "YOURKEY" followed by a URL to fire the "test" event </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Step 2: Paste the maker key inside our </a:t>
            </a:r>
            <a:r>
              <a:rPr lang="en-US" sz="2400" dirty="0" err="1">
                <a:latin typeface="Times New Roman" panose="02020603050405020304" pitchFamily="18" charset="0"/>
                <a:cs typeface="Times New Roman" panose="02020603050405020304" pitchFamily="18" charset="0"/>
              </a:rPr>
              <a:t>Thinghttp</a:t>
            </a:r>
            <a:r>
              <a:rPr lang="en-US" sz="2400" dirty="0">
                <a:latin typeface="Times New Roman" panose="02020603050405020304" pitchFamily="18" charset="0"/>
                <a:cs typeface="Times New Roman" panose="02020603050405020304" pitchFamily="18" charset="0"/>
              </a:rPr>
              <a:t> app of </a:t>
            </a:r>
            <a:r>
              <a:rPr lang="en-US" sz="2400" dirty="0" err="1">
                <a:latin typeface="Times New Roman" panose="02020603050405020304" pitchFamily="18" charset="0"/>
                <a:cs typeface="Times New Roman" panose="02020603050405020304" pitchFamily="18" charset="0"/>
              </a:rPr>
              <a:t>ThingSpeak</a:t>
            </a:r>
            <a:r>
              <a:rPr lang="en-US" sz="2400" dirty="0">
                <a:latin typeface="Times New Roman" panose="02020603050405020304" pitchFamily="18" charset="0"/>
                <a:cs typeface="Times New Roman" panose="02020603050405020304" pitchFamily="18" charset="0"/>
              </a:rPr>
              <a:t> with body as triggered value. SMS is received at the destination.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Footer Placeholder 4"/>
          <p:cNvSpPr>
            <a:spLocks noGrp="1"/>
          </p:cNvSpPr>
          <p:nvPr>
            <p:ph type="ftr" sz="quarter" idx="11"/>
          </p:nvPr>
        </p:nvSpPr>
        <p:spPr>
          <a:xfrm>
            <a:off x="4776616" y="644806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28</a:t>
            </a:fld>
            <a:endParaRPr lang="en-IN"/>
          </a:p>
        </p:txBody>
      </p:sp>
    </p:spTree>
    <p:extLst>
      <p:ext uri="{BB962C8B-B14F-4D97-AF65-F5344CB8AC3E}">
        <p14:creationId xmlns:p14="http://schemas.microsoft.com/office/powerpoint/2010/main" val="57859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05326"/>
            <a:ext cx="9404723" cy="1347922"/>
          </a:xfrm>
        </p:spPr>
        <p:txBody>
          <a:bodyPr/>
          <a:lstStyle/>
          <a:p>
            <a:pPr algn="ctr"/>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033336"/>
            <a:ext cx="10058400" cy="3835757"/>
          </a:xfrm>
        </p:spPr>
        <p:txBody>
          <a:bodyPr>
            <a:normAutofit/>
          </a:bodyPr>
          <a:lstStyle/>
          <a:p>
            <a:pPr lvl="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Quick and reliable.</a:t>
            </a:r>
            <a:endParaRPr lang="en-IN" sz="28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Measurements of HRV are noninvasive and highly reproducible.</a:t>
            </a:r>
            <a:endParaRPr lang="en-IN" sz="28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Assesses cardiovascular health, management of disease progression, and the effects of medication, therapies, lifestyle changes and dietary habits.</a:t>
            </a:r>
            <a:endParaRPr lang="en-IN" sz="2800" dirty="0">
              <a:latin typeface="Times New Roman" panose="02020603050405020304" pitchFamily="18" charset="0"/>
              <a:cs typeface="Times New Roman" panose="02020603050405020304" pitchFamily="18" charset="0"/>
            </a:endParaRPr>
          </a:p>
          <a:p>
            <a:endParaRPr lang="en-IN" sz="2800" dirty="0"/>
          </a:p>
        </p:txBody>
      </p:sp>
      <p:sp>
        <p:nvSpPr>
          <p:cNvPr id="4" name="Footer Placeholder 3"/>
          <p:cNvSpPr>
            <a:spLocks noGrp="1"/>
          </p:cNvSpPr>
          <p:nvPr>
            <p:ph type="ftr" sz="quarter" idx="11"/>
          </p:nvPr>
        </p:nvSpPr>
        <p:spPr>
          <a:xfrm>
            <a:off x="4511920" y="6353507"/>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29</a:t>
            </a:fld>
            <a:endParaRPr lang="en-IN"/>
          </a:p>
        </p:txBody>
      </p:sp>
    </p:spTree>
    <p:extLst>
      <p:ext uri="{BB962C8B-B14F-4D97-AF65-F5344CB8AC3E}">
        <p14:creationId xmlns:p14="http://schemas.microsoft.com/office/powerpoint/2010/main" val="270224301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PULSE </a:t>
            </a:r>
            <a:r>
              <a:rPr lang="en-IN" sz="4000" b="1" dirty="0" smtClean="0">
                <a:latin typeface="Times New Roman" panose="02020603050405020304" pitchFamily="18" charset="0"/>
                <a:cs typeface="Times New Roman" panose="02020603050405020304" pitchFamily="18" charset="0"/>
              </a:rPr>
              <a:t>SENSOR</a:t>
            </a:r>
            <a:endParaRPr lang="en-IN" b="1" dirty="0">
              <a:latin typeface="Times New Roman" panose="02020603050405020304" pitchFamily="18" charset="0"/>
              <a:cs typeface="Times New Roman" panose="02020603050405020304" pitchFamily="18" charset="0"/>
            </a:endParaRPr>
          </a:p>
        </p:txBody>
      </p:sp>
      <p:pic>
        <p:nvPicPr>
          <p:cNvPr id="4" name="Picture 2" descr="Image result for images of e-glove health monitoring pulse senso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3324798" y="1853248"/>
            <a:ext cx="4274075" cy="419576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3531937" y="6329444"/>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EA61899-24B4-4593-A21C-455EF34D79D9}" type="slidenum">
              <a:rPr lang="en-IN" smtClean="0"/>
              <a:pPr/>
              <a:t>3</a:t>
            </a:fld>
            <a:endParaRPr lang="en-IN"/>
          </a:p>
        </p:txBody>
      </p:sp>
    </p:spTree>
    <p:extLst>
      <p:ext uri="{BB962C8B-B14F-4D97-AF65-F5344CB8AC3E}">
        <p14:creationId xmlns:p14="http://schemas.microsoft.com/office/powerpoint/2010/main" val="217665137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9389"/>
            <a:ext cx="10515600" cy="1161299"/>
          </a:xfrm>
        </p:spPr>
        <p:txBody>
          <a:bodyPr>
            <a:noAutofit/>
          </a:bodyPr>
          <a:lstStyle/>
          <a:p>
            <a:pPr algn="ctr"/>
            <a:r>
              <a:rPr lang="en-US" sz="4000" b="1" dirty="0">
                <a:latin typeface="Times New Roman" panose="02020603050405020304" pitchFamily="18" charset="0"/>
                <a:cs typeface="Times New Roman" panose="02020603050405020304" pitchFamily="18" charset="0"/>
              </a:rPr>
              <a:t>DISADVANTAGES</a:t>
            </a:r>
            <a:r>
              <a:rPr lang="en-IN" sz="4000" b="1" dirty="0">
                <a:latin typeface="Times New Roman" panose="02020603050405020304" pitchFamily="18" charset="0"/>
                <a:cs typeface="Times New Roman" panose="02020603050405020304" pitchFamily="18" charset="0"/>
              </a:rPr>
              <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153652"/>
            <a:ext cx="10058400" cy="3715441"/>
          </a:xfrm>
        </p:spPr>
        <p:txBody>
          <a:bodyPr/>
          <a:lstStyle/>
          <a:p>
            <a:pPr lvl="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Excluding Heart Rate Data when human is mobile/running, from the observed Dataset using Accelerometer.</a:t>
            </a:r>
            <a:endParaRPr lang="en-IN" sz="28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cannot be sent to the cloud directly. It should be done through mobile/public </a:t>
            </a:r>
            <a:r>
              <a:rPr lang="en-US" sz="2800" dirty="0" err="1" smtClean="0">
                <a:latin typeface="Times New Roman" panose="02020603050405020304" pitchFamily="18" charset="0"/>
                <a:cs typeface="Times New Roman" panose="02020603050405020304" pitchFamily="18" charset="0"/>
              </a:rPr>
              <a:t>WiFi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which is has Internet connectivity.</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p:cNvSpPr>
            <a:spLocks noGrp="1"/>
          </p:cNvSpPr>
          <p:nvPr>
            <p:ph type="ftr" sz="quarter" idx="11"/>
          </p:nvPr>
        </p:nvSpPr>
        <p:spPr>
          <a:xfrm>
            <a:off x="4692394" y="6332057"/>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30</a:t>
            </a:fld>
            <a:endParaRPr lang="en-IN"/>
          </a:p>
        </p:txBody>
      </p:sp>
    </p:spTree>
    <p:extLst>
      <p:ext uri="{BB962C8B-B14F-4D97-AF65-F5344CB8AC3E}">
        <p14:creationId xmlns:p14="http://schemas.microsoft.com/office/powerpoint/2010/main" val="4082529286"/>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27236"/>
            <a:ext cx="10058400" cy="776812"/>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APPLICATIONS</a:t>
            </a:r>
            <a:r>
              <a:rPr lang="en-IN" dirty="0"/>
              <a:t/>
            </a:r>
            <a:br>
              <a:rPr lang="en-IN" dirty="0"/>
            </a:br>
            <a:endParaRPr lang="en-IN" dirty="0"/>
          </a:p>
        </p:txBody>
      </p:sp>
      <p:sp>
        <p:nvSpPr>
          <p:cNvPr id="3" name="Content Placeholder 2"/>
          <p:cNvSpPr>
            <a:spLocks noGrp="1"/>
          </p:cNvSpPr>
          <p:nvPr>
            <p:ph idx="1"/>
          </p:nvPr>
        </p:nvSpPr>
        <p:spPr>
          <a:xfrm>
            <a:off x="838199" y="1828799"/>
            <a:ext cx="10736179" cy="4336131"/>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Diabetics </a:t>
            </a:r>
            <a:endParaRPr lang="en-IN"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	- </a:t>
            </a:r>
            <a:r>
              <a:rPr lang="en-US" sz="8000" dirty="0">
                <a:latin typeface="Times New Roman" panose="02020603050405020304" pitchFamily="18" charset="0"/>
                <a:cs typeface="Times New Roman" panose="02020603050405020304" pitchFamily="18" charset="0"/>
              </a:rPr>
              <a:t>Heart rates of ∼100 bpm with occasional increments up to 130 bpm </a:t>
            </a:r>
            <a:endParaRPr lang="en-IN" sz="8000"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Bradycardia </a:t>
            </a:r>
            <a:endParaRPr lang="en-IN" sz="8000" dirty="0">
              <a:latin typeface="Times New Roman" panose="02020603050405020304" pitchFamily="18" charset="0"/>
              <a:cs typeface="Times New Roman" panose="02020603050405020304" pitchFamily="18" charset="0"/>
            </a:endParaRPr>
          </a:p>
          <a:p>
            <a:pPr marL="0" indent="0">
              <a:buNone/>
            </a:pPr>
            <a:r>
              <a:rPr lang="en-US" sz="8000" dirty="0" smtClean="0">
                <a:latin typeface="Times New Roman" panose="02020603050405020304" pitchFamily="18" charset="0"/>
                <a:cs typeface="Times New Roman" panose="02020603050405020304" pitchFamily="18" charset="0"/>
              </a:rPr>
              <a:t>	- </a:t>
            </a:r>
            <a:r>
              <a:rPr lang="en-US" sz="8000" dirty="0">
                <a:latin typeface="Times New Roman" panose="02020603050405020304" pitchFamily="18" charset="0"/>
                <a:cs typeface="Times New Roman" panose="02020603050405020304" pitchFamily="18" charset="0"/>
              </a:rPr>
              <a:t>It is a sign of a problem with the heart's electrical system, heart beats less </a:t>
            </a:r>
            <a:r>
              <a:rPr lang="en-US" sz="8000" dirty="0" smtClean="0">
                <a:latin typeface="Times New Roman" panose="02020603050405020304" pitchFamily="18" charset="0"/>
                <a:cs typeface="Times New Roman" panose="02020603050405020304" pitchFamily="18" charset="0"/>
              </a:rPr>
              <a:t>than </a:t>
            </a:r>
            <a:r>
              <a:rPr lang="en-US" sz="8000" dirty="0">
                <a:latin typeface="Times New Roman" panose="02020603050405020304" pitchFamily="18" charset="0"/>
                <a:cs typeface="Times New Roman" panose="02020603050405020304" pitchFamily="18" charset="0"/>
              </a:rPr>
              <a:t>60 bpm, it is slower than </a:t>
            </a:r>
            <a:r>
              <a:rPr lang="en-US" sz="8000" dirty="0" smtClean="0">
                <a:latin typeface="Times New Roman" panose="02020603050405020304" pitchFamily="18" charset="0"/>
                <a:cs typeface="Times New Roman" panose="02020603050405020304" pitchFamily="18" charset="0"/>
              </a:rPr>
              <a:t>	normal </a:t>
            </a:r>
            <a:endParaRPr lang="en-IN" sz="8000"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Cerebrovascular disease </a:t>
            </a:r>
            <a:endParaRPr lang="en-IN" sz="8000" dirty="0">
              <a:latin typeface="Times New Roman" panose="02020603050405020304" pitchFamily="18" charset="0"/>
              <a:cs typeface="Times New Roman" panose="02020603050405020304" pitchFamily="18" charset="0"/>
            </a:endParaRPr>
          </a:p>
          <a:p>
            <a:pPr marL="0" indent="0">
              <a:buNone/>
            </a:pPr>
            <a:r>
              <a:rPr lang="en-US" sz="8000" dirty="0" smtClean="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 Very fast rates of 200 bpm or more can precipitate heart failure </a:t>
            </a:r>
            <a:endParaRPr lang="en-IN" sz="8000" dirty="0">
              <a:latin typeface="Times New Roman" panose="02020603050405020304" pitchFamily="18" charset="0"/>
              <a:cs typeface="Times New Roman" panose="02020603050405020304" pitchFamily="18" charset="0"/>
            </a:endParaRPr>
          </a:p>
          <a:p>
            <a:r>
              <a:rPr lang="en-US" sz="8000" b="1" dirty="0">
                <a:latin typeface="Times New Roman" panose="02020603050405020304" pitchFamily="18" charset="0"/>
                <a:cs typeface="Times New Roman" panose="02020603050405020304" pitchFamily="18" charset="0"/>
              </a:rPr>
              <a:t>Hypertension </a:t>
            </a:r>
            <a:endParaRPr lang="en-IN" sz="8000" dirty="0">
              <a:latin typeface="Times New Roman" panose="02020603050405020304" pitchFamily="18" charset="0"/>
              <a:cs typeface="Times New Roman" panose="02020603050405020304" pitchFamily="18" charset="0"/>
            </a:endParaRPr>
          </a:p>
          <a:p>
            <a:pPr marL="0" indent="0">
              <a:buNone/>
            </a:pPr>
            <a:r>
              <a:rPr lang="en-US" sz="8000" dirty="0" smtClean="0">
                <a:latin typeface="Times New Roman" panose="02020603050405020304" pitchFamily="18" charset="0"/>
                <a:cs typeface="Times New Roman" panose="02020603050405020304" pitchFamily="18" charset="0"/>
              </a:rPr>
              <a:t>	 – </a:t>
            </a:r>
            <a:r>
              <a:rPr lang="en-US" sz="8000" dirty="0">
                <a:latin typeface="Times New Roman" panose="02020603050405020304" pitchFamily="18" charset="0"/>
                <a:cs typeface="Times New Roman" panose="02020603050405020304" pitchFamily="18" charset="0"/>
              </a:rPr>
              <a:t>Heart rate constantly ranging from 100-200</a:t>
            </a:r>
            <a:r>
              <a:rPr lang="en-US" sz="8000" dirty="0" smtClean="0">
                <a:latin typeface="Times New Roman" panose="02020603050405020304" pitchFamily="18" charset="0"/>
                <a:cs typeface="Times New Roman" panose="02020603050405020304" pitchFamily="18" charset="0"/>
              </a:rPr>
              <a:t>.</a:t>
            </a:r>
          </a:p>
          <a:p>
            <a:r>
              <a:rPr lang="en-US" sz="8000" b="1" dirty="0">
                <a:latin typeface="Times New Roman" panose="02020603050405020304" pitchFamily="18" charset="0"/>
                <a:cs typeface="Times New Roman" panose="02020603050405020304" pitchFamily="18" charset="0"/>
              </a:rPr>
              <a:t>Tachycardia</a:t>
            </a:r>
            <a:endParaRPr lang="en-IN" sz="8000" dirty="0">
              <a:latin typeface="Times New Roman" panose="02020603050405020304" pitchFamily="18" charset="0"/>
              <a:cs typeface="Times New Roman" panose="02020603050405020304" pitchFamily="18" charset="0"/>
            </a:endParaRPr>
          </a:p>
          <a:p>
            <a:pPr marL="0" indent="0">
              <a:buNone/>
            </a:pPr>
            <a:r>
              <a:rPr lang="en-US" sz="8000" b="1" dirty="0" smtClean="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Tachycardia, also called tachyarrhythmia, is a heart rate that exceeds the </a:t>
            </a:r>
            <a:r>
              <a:rPr lang="en-US" sz="8000" dirty="0" smtClean="0">
                <a:latin typeface="Times New Roman" panose="02020603050405020304" pitchFamily="18" charset="0"/>
                <a:cs typeface="Times New Roman" panose="02020603050405020304" pitchFamily="18" charset="0"/>
              </a:rPr>
              <a:t>normal </a:t>
            </a:r>
            <a:r>
              <a:rPr lang="en-US" sz="8000" dirty="0">
                <a:latin typeface="Times New Roman" panose="02020603050405020304" pitchFamily="18" charset="0"/>
                <a:cs typeface="Times New Roman" panose="02020603050405020304" pitchFamily="18" charset="0"/>
              </a:rPr>
              <a:t>resting rate. In general, a </a:t>
            </a:r>
            <a:r>
              <a:rPr lang="en-US" sz="8000" dirty="0" smtClean="0">
                <a:latin typeface="Times New Roman" panose="02020603050405020304" pitchFamily="18" charset="0"/>
                <a:cs typeface="Times New Roman" panose="02020603050405020304" pitchFamily="18" charset="0"/>
              </a:rPr>
              <a:t>resting </a:t>
            </a:r>
            <a:r>
              <a:rPr lang="en-US" sz="8000" dirty="0">
                <a:latin typeface="Times New Roman" panose="02020603050405020304" pitchFamily="18" charset="0"/>
                <a:cs typeface="Times New Roman" panose="02020603050405020304" pitchFamily="18" charset="0"/>
              </a:rPr>
              <a:t>heart rate over 100 beats per minute </a:t>
            </a:r>
            <a:r>
              <a:rPr lang="en-US" sz="8000" dirty="0" smtClean="0">
                <a:latin typeface="Times New Roman" panose="02020603050405020304" pitchFamily="18" charset="0"/>
                <a:cs typeface="Times New Roman" panose="02020603050405020304" pitchFamily="18" charset="0"/>
              </a:rPr>
              <a:t>is accepted </a:t>
            </a:r>
            <a:r>
              <a:rPr lang="en-US" sz="8000" dirty="0">
                <a:latin typeface="Times New Roman" panose="02020603050405020304" pitchFamily="18" charset="0"/>
                <a:cs typeface="Times New Roman" panose="02020603050405020304" pitchFamily="18" charset="0"/>
              </a:rPr>
              <a:t>as </a:t>
            </a:r>
            <a:r>
              <a:rPr lang="en-US" sz="8000" b="1" dirty="0">
                <a:latin typeface="Times New Roman" panose="02020603050405020304" pitchFamily="18" charset="0"/>
                <a:cs typeface="Times New Roman" panose="02020603050405020304" pitchFamily="18" charset="0"/>
              </a:rPr>
              <a:t>tachycardia</a:t>
            </a:r>
            <a:r>
              <a:rPr lang="en-US" sz="8000" dirty="0">
                <a:latin typeface="Times New Roman" panose="02020603050405020304" pitchFamily="18" charset="0"/>
                <a:cs typeface="Times New Roman" panose="02020603050405020304" pitchFamily="18" charset="0"/>
              </a:rPr>
              <a:t> in adults.</a:t>
            </a:r>
            <a:endParaRPr lang="en-IN" sz="8000" dirty="0">
              <a:latin typeface="Times New Roman" panose="02020603050405020304" pitchFamily="18" charset="0"/>
              <a:cs typeface="Times New Roman" panose="02020603050405020304" pitchFamily="18" charset="0"/>
            </a:endParaRPr>
          </a:p>
          <a:p>
            <a:pPr marL="0" indent="0">
              <a:buNone/>
            </a:pPr>
            <a:r>
              <a:rPr lang="en-US" sz="8000" dirty="0" smtClean="0"/>
              <a:t> </a:t>
            </a:r>
          </a:p>
          <a:p>
            <a:pPr marL="0" indent="0" algn="just">
              <a:buNone/>
            </a:pPr>
            <a:endParaRPr lang="en-IN" dirty="0"/>
          </a:p>
          <a:p>
            <a:endParaRPr lang="en-IN" dirty="0"/>
          </a:p>
        </p:txBody>
      </p:sp>
      <p:sp>
        <p:nvSpPr>
          <p:cNvPr id="4" name="Footer Placeholder 3"/>
          <p:cNvSpPr>
            <a:spLocks noGrp="1"/>
          </p:cNvSpPr>
          <p:nvPr>
            <p:ph type="ftr" sz="quarter" idx="11"/>
          </p:nvPr>
        </p:nvSpPr>
        <p:spPr>
          <a:xfrm>
            <a:off x="4276390" y="6384880"/>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31</a:t>
            </a:fld>
            <a:endParaRPr lang="en-IN"/>
          </a:p>
        </p:txBody>
      </p:sp>
    </p:spTree>
    <p:extLst>
      <p:ext uri="{BB962C8B-B14F-4D97-AF65-F5344CB8AC3E}">
        <p14:creationId xmlns:p14="http://schemas.microsoft.com/office/powerpoint/2010/main" val="2380433405"/>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POSSIBLE OUTCOMES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0434" y="1155032"/>
            <a:ext cx="9354333" cy="5052585"/>
          </a:xfrm>
        </p:spPr>
        <p:txBody>
          <a:bodyPr>
            <a:noAutofit/>
          </a:bodyPr>
          <a:lstStyle/>
          <a:p>
            <a:pPr lvl="0" algn="just"/>
            <a:r>
              <a:rPr lang="en-US" sz="2400" dirty="0">
                <a:latin typeface="Times New Roman" pitchFamily="18" charset="0"/>
                <a:cs typeface="Times New Roman" pitchFamily="18" charset="0"/>
              </a:rPr>
              <a:t>The value of health care services lies in their capacity to improve health outcomes for individuals and populations. </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Health outcomes are broadly conceptualized to include clinical measures of disease progression, patient-reported health status or functional status, satisfaction with health status or quality of life, satisfaction with services, and the costs of health services. </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Heart Rate Variability (HRV), Beats Per Minute (BPM) readings through pulse detection sensor.</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Cloud based visualization and patient-reported health status based on HRV and BPM using Data Analytics.</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Alert messages to family members when the health status is not normal.</a:t>
            </a:r>
            <a:endParaRPr lang="en-IN"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If an individual is prone to sudden heart attack, Piezo-electric buzzer will alert the public around.</a:t>
            </a: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4872868" y="6553199"/>
            <a:ext cx="3859795" cy="304801"/>
          </a:xfrm>
        </p:spPr>
        <p:txBody>
          <a:bodyPr/>
          <a:lstStyle/>
          <a:p>
            <a:pPr algn="ctr"/>
            <a:r>
              <a:rPr lang="en-IN" sz="1200" smtClean="0">
                <a:latin typeface="Times New Roman" panose="02020603050405020304" pitchFamily="18" charset="0"/>
                <a:cs typeface="Times New Roman" panose="02020603050405020304" pitchFamily="18" charset="0"/>
              </a:rPr>
              <a:t>Veermata Jijabai Technological Institute</a:t>
            </a:r>
            <a:endParaRPr lang="en-IN" sz="12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32</a:t>
            </a:fld>
            <a:endParaRPr lang="en-IN"/>
          </a:p>
        </p:txBody>
      </p:sp>
    </p:spTree>
    <p:extLst>
      <p:ext uri="{BB962C8B-B14F-4D97-AF65-F5344CB8AC3E}">
        <p14:creationId xmlns:p14="http://schemas.microsoft.com/office/powerpoint/2010/main" val="220357826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442" t="36541" r="32155" b="24800"/>
          <a:stretch/>
        </p:blipFill>
        <p:spPr>
          <a:xfrm>
            <a:off x="1022684" y="1346046"/>
            <a:ext cx="9204159" cy="4649274"/>
          </a:xfrm>
        </p:spPr>
      </p:pic>
      <p:sp>
        <p:nvSpPr>
          <p:cNvPr id="3" name="Footer Placeholder 2"/>
          <p:cNvSpPr>
            <a:spLocks noGrp="1"/>
          </p:cNvSpPr>
          <p:nvPr>
            <p:ph type="ftr" sz="quarter" idx="11"/>
          </p:nvPr>
        </p:nvSpPr>
        <p:spPr>
          <a:xfrm>
            <a:off x="4487857" y="6401061"/>
            <a:ext cx="3859795" cy="304801"/>
          </a:xfrm>
        </p:spPr>
        <p:txBody>
          <a:bodyPr/>
          <a:lstStyle/>
          <a:p>
            <a:pPr algn="ctr"/>
            <a:r>
              <a:rPr lang="en-IN" sz="1200" smtClean="0">
                <a:latin typeface="Times New Roman" panose="02020603050405020304" pitchFamily="18" charset="0"/>
                <a:cs typeface="Times New Roman" panose="02020603050405020304" pitchFamily="18" charset="0"/>
              </a:rPr>
              <a:t>Veermata Jijabai Technological Institute</a:t>
            </a:r>
            <a:endParaRPr lang="en-IN" sz="12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33</a:t>
            </a:fld>
            <a:endParaRPr lang="en-IN"/>
          </a:p>
        </p:txBody>
      </p:sp>
      <p:sp>
        <p:nvSpPr>
          <p:cNvPr id="2" name="TextBox 1"/>
          <p:cNvSpPr txBox="1"/>
          <p:nvPr/>
        </p:nvSpPr>
        <p:spPr>
          <a:xfrm>
            <a:off x="1118936" y="355530"/>
            <a:ext cx="8710863"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SCREENSHOT OF HARDWARE SYSTEM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601080"/>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5169"/>
          </a:xfrm>
        </p:spPr>
        <p:txBody>
          <a:bodyPr/>
          <a:lstStyle/>
          <a:p>
            <a:pPr algn="ctr"/>
            <a:r>
              <a:rPr lang="en-IN" sz="3600" b="1" dirty="0" smtClean="0">
                <a:latin typeface="Times New Roman" pitchFamily="18" charset="0"/>
                <a:cs typeface="Times New Roman" pitchFamily="18" charset="0"/>
              </a:rPr>
              <a:t>SCREENSHOTS OF PROTOTYPE MODEL</a:t>
            </a:r>
            <a:endParaRPr lang="en-IN" sz="36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871" t="36094" r="46975" b="23148"/>
          <a:stretch/>
        </p:blipFill>
        <p:spPr>
          <a:xfrm>
            <a:off x="1540043" y="1203793"/>
            <a:ext cx="7700550" cy="5166606"/>
          </a:xfrm>
        </p:spPr>
      </p:pic>
      <p:sp>
        <p:nvSpPr>
          <p:cNvPr id="3" name="Footer Placeholder 2"/>
          <p:cNvSpPr>
            <a:spLocks noGrp="1"/>
          </p:cNvSpPr>
          <p:nvPr>
            <p:ph type="ftr" sz="quarter" idx="11"/>
          </p:nvPr>
        </p:nvSpPr>
        <p:spPr>
          <a:xfrm>
            <a:off x="4463794" y="6461792"/>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EA61899-24B4-4593-A21C-455EF34D79D9}" type="slidenum">
              <a:rPr lang="en-IN" smtClean="0"/>
              <a:pPr/>
              <a:t>34</a:t>
            </a:fld>
            <a:endParaRPr lang="en-IN"/>
          </a:p>
        </p:txBody>
      </p:sp>
    </p:spTree>
    <p:extLst>
      <p:ext uri="{BB962C8B-B14F-4D97-AF65-F5344CB8AC3E}">
        <p14:creationId xmlns:p14="http://schemas.microsoft.com/office/powerpoint/2010/main" val="44133481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57145"/>
          </a:xfrm>
        </p:spPr>
        <p:txBody>
          <a:bodyPr/>
          <a:lstStyle/>
          <a:p>
            <a:pPr algn="ctr"/>
            <a:r>
              <a:rPr lang="en-IN" b="1" dirty="0" smtClean="0">
                <a:latin typeface="Times New Roman" pitchFamily="18" charset="0"/>
                <a:cs typeface="Times New Roman" pitchFamily="18" charset="0"/>
              </a:rPr>
              <a:t>WEB APP SCREENSHOTS</a:t>
            </a:r>
            <a:endParaRPr lang="en-IN" b="1" dirty="0">
              <a:latin typeface="Times New Roman" pitchFamily="18" charset="0"/>
              <a:cs typeface="Times New Roman" pitchFamily="18" charset="0"/>
            </a:endParaRPr>
          </a:p>
        </p:txBody>
      </p:sp>
      <p:pic>
        <p:nvPicPr>
          <p:cNvPr id="1026" name="Picture 2" descr="C:\Users\SONY\Downloads\screencapture-localhost-3000-2018-05-09-14_45_38.png"/>
          <p:cNvPicPr>
            <a:picLocks noGrp="1" noChangeAspect="1" noChangeArrowheads="1"/>
          </p:cNvPicPr>
          <p:nvPr>
            <p:ph idx="1"/>
          </p:nvPr>
        </p:nvPicPr>
        <p:blipFill>
          <a:blip r:embed="rId2"/>
          <a:srcRect/>
          <a:stretch>
            <a:fillRect/>
          </a:stretch>
        </p:blipFill>
        <p:spPr bwMode="auto">
          <a:xfrm>
            <a:off x="581891" y="1246908"/>
            <a:ext cx="9770649" cy="5198281"/>
          </a:xfrm>
          <a:prstGeom prst="rect">
            <a:avLst/>
          </a:prstGeom>
          <a:noFill/>
        </p:spPr>
      </p:pic>
      <p:sp>
        <p:nvSpPr>
          <p:cNvPr id="3" name="Footer Placeholder 2"/>
          <p:cNvSpPr>
            <a:spLocks noGrp="1"/>
          </p:cNvSpPr>
          <p:nvPr>
            <p:ph type="ftr" sz="quarter" idx="11"/>
          </p:nvPr>
        </p:nvSpPr>
        <p:spPr>
          <a:xfrm>
            <a:off x="4716457" y="644518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EA61899-24B4-4593-A21C-455EF34D79D9}" type="slidenum">
              <a:rPr lang="en-IN" smtClean="0"/>
              <a:pPr/>
              <a:t>35</a:t>
            </a:fld>
            <a:endParaRPr lang="en-IN"/>
          </a:p>
        </p:txBody>
      </p:sp>
    </p:spTree>
    <p:extLst>
      <p:ext uri="{BB962C8B-B14F-4D97-AF65-F5344CB8AC3E}">
        <p14:creationId xmlns:p14="http://schemas.microsoft.com/office/powerpoint/2010/main" val="3845089154"/>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692394" y="6461792"/>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A61899-24B4-4593-A21C-455EF34D79D9}" type="slidenum">
              <a:rPr lang="en-IN" smtClean="0"/>
              <a:pPr/>
              <a:t>36</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2" y="144380"/>
            <a:ext cx="9998242" cy="6220326"/>
          </a:xfrm>
          <a:prstGeom prst="rect">
            <a:avLst/>
          </a:prstGeom>
        </p:spPr>
      </p:pic>
    </p:spTree>
    <p:extLst>
      <p:ext uri="{BB962C8B-B14F-4D97-AF65-F5344CB8AC3E}">
        <p14:creationId xmlns:p14="http://schemas.microsoft.com/office/powerpoint/2010/main" val="38863578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57678" y="6553199"/>
            <a:ext cx="3859795" cy="304801"/>
          </a:xfrm>
        </p:spPr>
        <p:txBody>
          <a:bodyPr/>
          <a:lstStyle/>
          <a:p>
            <a:pPr algn="ctr"/>
            <a:r>
              <a:rPr lang="en-IN" sz="1200" smtClean="0">
                <a:latin typeface="Times New Roman" panose="02020603050405020304" pitchFamily="18" charset="0"/>
                <a:cs typeface="Times New Roman" panose="02020603050405020304" pitchFamily="18" charset="0"/>
              </a:rPr>
              <a:t>Veermata Jijabai Technological Institute</a:t>
            </a:r>
            <a:endParaRPr lang="en-IN" sz="12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A61899-24B4-4593-A21C-455EF34D79D9}" type="slidenum">
              <a:rPr lang="en-IN" smtClean="0"/>
              <a:pPr/>
              <a:t>37</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20" y="474716"/>
            <a:ext cx="9841833" cy="5908568"/>
          </a:xfrm>
          <a:prstGeom prst="rect">
            <a:avLst/>
          </a:prstGeom>
        </p:spPr>
      </p:pic>
    </p:spTree>
    <p:extLst>
      <p:ext uri="{BB962C8B-B14F-4D97-AF65-F5344CB8AC3E}">
        <p14:creationId xmlns:p14="http://schemas.microsoft.com/office/powerpoint/2010/main" val="3114678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223162" y="6449760"/>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A61899-24B4-4593-A21C-455EF34D79D9}" type="slidenum">
              <a:rPr lang="en-IN" smtClean="0"/>
              <a:pPr/>
              <a:t>38</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6" y="151351"/>
            <a:ext cx="9047748" cy="6201324"/>
          </a:xfrm>
          <a:prstGeom prst="rect">
            <a:avLst/>
          </a:prstGeom>
        </p:spPr>
      </p:pic>
    </p:spTree>
    <p:extLst>
      <p:ext uri="{BB962C8B-B14F-4D97-AF65-F5344CB8AC3E}">
        <p14:creationId xmlns:p14="http://schemas.microsoft.com/office/powerpoint/2010/main" val="2385848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875131" y="6352673"/>
            <a:ext cx="3859795" cy="304801"/>
          </a:xfrm>
        </p:spPr>
        <p:txBody>
          <a:bodyPr/>
          <a:lstStyle/>
          <a:p>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A61899-24B4-4593-A21C-455EF34D79D9}" type="slidenum">
              <a:rPr lang="en-IN" smtClean="0"/>
              <a:pPr/>
              <a:t>39</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12" y="679572"/>
            <a:ext cx="10196128" cy="5298339"/>
          </a:xfrm>
          <a:prstGeom prst="rect">
            <a:avLst/>
          </a:prstGeom>
        </p:spPr>
      </p:pic>
    </p:spTree>
    <p:extLst>
      <p:ext uri="{BB962C8B-B14F-4D97-AF65-F5344CB8AC3E}">
        <p14:creationId xmlns:p14="http://schemas.microsoft.com/office/powerpoint/2010/main" val="1862170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1421"/>
            <a:ext cx="10515600" cy="1284204"/>
          </a:xfrm>
        </p:spPr>
        <p:txBody>
          <a:bodyPr>
            <a:noAutofit/>
          </a:bodyPr>
          <a:lstStyle/>
          <a:p>
            <a:pPr algn="ctr"/>
            <a:r>
              <a:rPr lang="en-US" b="1" dirty="0">
                <a:latin typeface="Times New Roman" panose="02020603050405020304" pitchFamily="18" charset="0"/>
                <a:cs typeface="Times New Roman" panose="02020603050405020304" pitchFamily="18" charset="0"/>
              </a:rPr>
              <a:t>PROBLEM STATEMENT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1478" y="1704110"/>
            <a:ext cx="10680031" cy="4872060"/>
          </a:xfrm>
        </p:spPr>
        <p:txBody>
          <a:bodyPr>
            <a:normAutofit lnSpcReduction="10000"/>
          </a:bodyPr>
          <a:lstStyle/>
          <a:p>
            <a:pPr algn="just">
              <a:buFont typeface="Arial" panose="020B0604020202020204" pitchFamily="34" charset="0"/>
              <a:buChar char="•"/>
            </a:pPr>
            <a:r>
              <a:rPr lang="en-IN" sz="2800" dirty="0">
                <a:latin typeface="Times New Roman" pitchFamily="18" charset="0"/>
                <a:cs typeface="Times New Roman" pitchFamily="18" charset="0"/>
              </a:rPr>
              <a:t>A person can be diseased if the heart rate increases or decreases linearly over a period of time. This cannot be regularly monitored by people because of their busy schedules. </a:t>
            </a:r>
            <a:endParaRPr lang="en-IN" sz="2800" dirty="0" smtClean="0">
              <a:latin typeface="Times New Roman" pitchFamily="18" charset="0"/>
              <a:cs typeface="Times New Roman" pitchFamily="18" charset="0"/>
            </a:endParaRPr>
          </a:p>
          <a:p>
            <a:pPr algn="just">
              <a:buFont typeface="Arial" panose="020B0604020202020204" pitchFamily="34" charset="0"/>
              <a:buChar char="•"/>
            </a:pPr>
            <a:r>
              <a:rPr lang="en-IN" sz="2800" dirty="0" smtClean="0">
                <a:latin typeface="Times New Roman" pitchFamily="18" charset="0"/>
                <a:cs typeface="Times New Roman" pitchFamily="18" charset="0"/>
              </a:rPr>
              <a:t>In </a:t>
            </a:r>
            <a:r>
              <a:rPr lang="en-IN" sz="2800" dirty="0">
                <a:latin typeface="Times New Roman" pitchFamily="18" charset="0"/>
                <a:cs typeface="Times New Roman" pitchFamily="18" charset="0"/>
              </a:rPr>
              <a:t>this case, the E-BAND Health Monitoring System monitors the patient’s health status and it generates daily reports based on patient’s health. </a:t>
            </a:r>
            <a:endParaRPr lang="en-IN" sz="2800" dirty="0" smtClean="0">
              <a:latin typeface="Times New Roman" pitchFamily="18" charset="0"/>
              <a:cs typeface="Times New Roman" pitchFamily="18" charset="0"/>
            </a:endParaRPr>
          </a:p>
          <a:p>
            <a:pPr algn="just">
              <a:buFont typeface="Arial" panose="020B0604020202020204" pitchFamily="34" charset="0"/>
              <a:buChar char="•"/>
            </a:pPr>
            <a:r>
              <a:rPr lang="en-IN" sz="2800" dirty="0" smtClean="0">
                <a:latin typeface="Times New Roman" pitchFamily="18" charset="0"/>
                <a:cs typeface="Times New Roman" pitchFamily="18" charset="0"/>
              </a:rPr>
              <a:t>On </a:t>
            </a:r>
            <a:r>
              <a:rPr lang="en-IN" sz="2800" dirty="0">
                <a:latin typeface="Times New Roman" pitchFamily="18" charset="0"/>
                <a:cs typeface="Times New Roman" pitchFamily="18" charset="0"/>
              </a:rPr>
              <a:t>the off chance that when the patient gets lethal the beat sensor will detect the patient's heartbeat rate instantly and it will alarm his relatives by sending the patient's location through GPS co-ordinates by sending alert messages on the cell phone</a:t>
            </a:r>
            <a:r>
              <a:rPr lang="en-IN" sz="2800" dirty="0" smtClean="0">
                <a:latin typeface="Times New Roman" pitchFamily="18" charset="0"/>
                <a:cs typeface="Times New Roman" pitchFamily="18" charset="0"/>
              </a:rPr>
              <a:t>.</a:t>
            </a:r>
          </a:p>
          <a:p>
            <a:pPr algn="just">
              <a:buFont typeface="Arial" panose="020B0604020202020204" pitchFamily="34" charset="0"/>
              <a:buChar char="•"/>
            </a:pP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Patient can view daily health status on the </a:t>
            </a:r>
            <a:r>
              <a:rPr lang="en-IN" sz="2800" dirty="0" err="1" smtClean="0">
                <a:latin typeface="Times New Roman" pitchFamily="18" charset="0"/>
                <a:cs typeface="Times New Roman" pitchFamily="18" charset="0"/>
              </a:rPr>
              <a:t>WebApp</a:t>
            </a:r>
            <a:r>
              <a:rPr lang="en-IN" sz="2800" dirty="0">
                <a:latin typeface="Times New Roman" pitchFamily="18" charset="0"/>
                <a:cs typeface="Times New Roman" pitchFamily="18" charset="0"/>
              </a:rPr>
              <a:t>.</a:t>
            </a:r>
            <a:r>
              <a:rPr lang="en-IN" sz="2800" dirty="0"/>
              <a:t> </a:t>
            </a:r>
          </a:p>
          <a:p>
            <a:pPr marL="0" indent="0" algn="just">
              <a:buNone/>
            </a:pPr>
            <a:endParaRPr lang="en-IN" sz="2800" dirty="0"/>
          </a:p>
        </p:txBody>
      </p:sp>
      <p:sp>
        <p:nvSpPr>
          <p:cNvPr id="4" name="Footer Placeholder 3"/>
          <p:cNvSpPr>
            <a:spLocks noGrp="1"/>
          </p:cNvSpPr>
          <p:nvPr>
            <p:ph type="ftr" sz="quarter" idx="11"/>
          </p:nvPr>
        </p:nvSpPr>
        <p:spPr>
          <a:xfrm>
            <a:off x="4704426" y="642376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4</a:t>
            </a:fld>
            <a:endParaRPr lang="en-IN"/>
          </a:p>
        </p:txBody>
      </p:sp>
    </p:spTree>
    <p:extLst>
      <p:ext uri="{BB962C8B-B14F-4D97-AF65-F5344CB8AC3E}">
        <p14:creationId xmlns:p14="http://schemas.microsoft.com/office/powerpoint/2010/main" val="4163123745"/>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11921" y="6413665"/>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A61899-24B4-4593-A21C-455EF34D79D9}" type="slidenum">
              <a:rPr lang="en-IN" smtClean="0"/>
              <a:pPr/>
              <a:t>40</a:t>
            </a:fld>
            <a:endParaRPr lang="en-I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7039"/>
          <a:stretch/>
        </p:blipFill>
        <p:spPr>
          <a:xfrm>
            <a:off x="421105" y="477624"/>
            <a:ext cx="9787056" cy="5800145"/>
          </a:xfrm>
          <a:prstGeom prst="rect">
            <a:avLst/>
          </a:prstGeom>
        </p:spPr>
      </p:pic>
    </p:spTree>
    <p:extLst>
      <p:ext uri="{BB962C8B-B14F-4D97-AF65-F5344CB8AC3E}">
        <p14:creationId xmlns:p14="http://schemas.microsoft.com/office/powerpoint/2010/main" val="2884325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32347"/>
            <a:ext cx="9404723" cy="709865"/>
          </a:xfrm>
        </p:spPr>
        <p:txBody>
          <a:bodyPr/>
          <a:lstStyle/>
          <a:p>
            <a:pPr algn="ctr"/>
            <a:r>
              <a:rPr lang="en-IN" sz="4000" b="1" dirty="0" smtClean="0">
                <a:latin typeface="Times New Roman" panose="02020603050405020304" pitchFamily="18" charset="0"/>
                <a:cs typeface="Times New Roman" panose="02020603050405020304" pitchFamily="18" charset="0"/>
              </a:rPr>
              <a:t>THINGSPEAK CLOUD SCREENSHOT</a:t>
            </a:r>
            <a:endParaRPr lang="en-IN" sz="40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102847" y="6533147"/>
            <a:ext cx="3859795" cy="304801"/>
          </a:xfrm>
        </p:spPr>
        <p:txBody>
          <a:bodyPr/>
          <a:lstStyle/>
          <a:p>
            <a:pPr algn="ctr"/>
            <a:r>
              <a:rPr lang="en-IN" sz="1200" smtClean="0">
                <a:latin typeface="Times New Roman" panose="02020603050405020304" pitchFamily="18" charset="0"/>
                <a:cs typeface="Times New Roman" panose="02020603050405020304" pitchFamily="18" charset="0"/>
              </a:rPr>
              <a:t>Veermata Jijabai Technological Institute</a:t>
            </a:r>
            <a:endParaRPr lang="en-IN" sz="1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EA61899-24B4-4593-A21C-455EF34D79D9}" type="slidenum">
              <a:rPr lang="en-IN" smtClean="0"/>
              <a:pPr/>
              <a:t>41</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42212"/>
            <a:ext cx="9805737" cy="5690935"/>
          </a:xfrm>
          <a:prstGeom prst="rect">
            <a:avLst/>
          </a:prstGeom>
        </p:spPr>
      </p:pic>
    </p:spTree>
    <p:extLst>
      <p:ext uri="{BB962C8B-B14F-4D97-AF65-F5344CB8AC3E}">
        <p14:creationId xmlns:p14="http://schemas.microsoft.com/office/powerpoint/2010/main" val="2431362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4211131" y="6509085"/>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A61899-24B4-4593-A21C-455EF34D79D9}" type="slidenum">
              <a:rPr lang="en-IN" smtClean="0"/>
              <a:pPr/>
              <a:t>42</a:t>
            </a:fld>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683" y="942061"/>
            <a:ext cx="8434137" cy="5567024"/>
          </a:xfrm>
          <a:prstGeom prst="rect">
            <a:avLst/>
          </a:prstGeom>
        </p:spPr>
      </p:pic>
      <p:sp>
        <p:nvSpPr>
          <p:cNvPr id="5" name="TextBox 4"/>
          <p:cNvSpPr txBox="1"/>
          <p:nvPr/>
        </p:nvSpPr>
        <p:spPr>
          <a:xfrm>
            <a:off x="1022684" y="295729"/>
            <a:ext cx="8289758" cy="646331"/>
          </a:xfrm>
          <a:prstGeom prst="rect">
            <a:avLst/>
          </a:prstGeom>
          <a:noFill/>
        </p:spPr>
        <p:txBody>
          <a:bodyPr wrap="square" rtlCol="0">
            <a:spAutoFit/>
          </a:bodyPr>
          <a:lstStyle/>
          <a:p>
            <a:pPr algn="ctr"/>
            <a:r>
              <a:rPr lang="en-IN" sz="3600" b="1" dirty="0" smtClean="0">
                <a:latin typeface="Times New Roman" panose="02020603050405020304" pitchFamily="18" charset="0"/>
                <a:cs typeface="Times New Roman" panose="02020603050405020304" pitchFamily="18" charset="0"/>
              </a:rPr>
              <a:t>IFTTT INTERFACE SCREENSHOT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5815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50184" y="6436895"/>
            <a:ext cx="3859795" cy="304801"/>
          </a:xfrm>
        </p:spPr>
        <p:txBody>
          <a:bodyPr/>
          <a:lstStyle/>
          <a:p>
            <a:pPr algn="ctr"/>
            <a:r>
              <a:rPr lang="en-IN" sz="1200" smtClean="0">
                <a:latin typeface="Times New Roman" panose="02020603050405020304" pitchFamily="18" charset="0"/>
                <a:cs typeface="Times New Roman" panose="02020603050405020304" pitchFamily="18" charset="0"/>
              </a:rPr>
              <a:t>Veermata Jijabai Technological Institute</a:t>
            </a:r>
            <a:endParaRPr lang="en-IN" sz="12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A61899-24B4-4593-A21C-455EF34D79D9}" type="slidenum">
              <a:rPr lang="en-IN" smtClean="0"/>
              <a:pPr/>
              <a:t>43</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256" y="1275348"/>
            <a:ext cx="6932487" cy="5161547"/>
          </a:xfrm>
          <a:prstGeom prst="rect">
            <a:avLst/>
          </a:prstGeom>
        </p:spPr>
      </p:pic>
      <p:sp>
        <p:nvSpPr>
          <p:cNvPr id="4" name="TextBox 3"/>
          <p:cNvSpPr txBox="1"/>
          <p:nvPr/>
        </p:nvSpPr>
        <p:spPr>
          <a:xfrm>
            <a:off x="830180" y="469232"/>
            <a:ext cx="8879304" cy="707886"/>
          </a:xfrm>
          <a:prstGeom prst="rect">
            <a:avLst/>
          </a:prstGeom>
          <a:noFill/>
        </p:spPr>
        <p:txBody>
          <a:bodyPr wrap="square" rtlCol="0">
            <a:spAutoFit/>
          </a:bodyPr>
          <a:lstStyle/>
          <a:p>
            <a:pPr algn="ctr"/>
            <a:r>
              <a:rPr lang="en-IN" sz="4000" b="1" dirty="0" smtClean="0">
                <a:latin typeface="Times New Roman" panose="02020603050405020304" pitchFamily="18" charset="0"/>
                <a:cs typeface="Times New Roman" panose="02020603050405020304" pitchFamily="18" charset="0"/>
              </a:rPr>
              <a:t>MOBILE PHONE SCREENSHOT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649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FUTURE SCOPE</a:t>
            </a:r>
            <a:endParaRPr lang="en-US"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EEG, ECG and other health parameters can also be monitored.</a:t>
            </a:r>
          </a:p>
          <a:p>
            <a:pPr algn="just"/>
            <a:r>
              <a:rPr lang="en-US" sz="2400" dirty="0" smtClean="0">
                <a:latin typeface="Times New Roman" pitchFamily="18" charset="0"/>
                <a:cs typeface="Times New Roman" pitchFamily="18" charset="0"/>
              </a:rPr>
              <a:t>Continuous monitoring and future diagnosis can be performed via the same system (TELEMEDICINE).</a:t>
            </a:r>
          </a:p>
          <a:p>
            <a:pPr algn="just"/>
            <a:r>
              <a:rPr lang="en-US" sz="2400" dirty="0" smtClean="0">
                <a:latin typeface="Times New Roman" pitchFamily="18" charset="0"/>
                <a:cs typeface="Times New Roman" pitchFamily="18" charset="0"/>
              </a:rPr>
              <a:t>More than a single patient at different places can be monitored using single system.</a:t>
            </a:r>
          </a:p>
          <a:p>
            <a:pPr>
              <a:buNone/>
            </a:pPr>
            <a:endParaRPr lang="en-US" dirty="0"/>
          </a:p>
        </p:txBody>
      </p:sp>
      <p:sp>
        <p:nvSpPr>
          <p:cNvPr id="4" name="Footer Placeholder 3"/>
          <p:cNvSpPr>
            <a:spLocks noGrp="1"/>
          </p:cNvSpPr>
          <p:nvPr>
            <p:ph type="ftr" sz="quarter" idx="11"/>
          </p:nvPr>
        </p:nvSpPr>
        <p:spPr>
          <a:xfrm>
            <a:off x="4271288" y="6448069"/>
            <a:ext cx="3859795" cy="304801"/>
          </a:xfrm>
        </p:spPr>
        <p:txBody>
          <a:bodyPr/>
          <a:lstStyle/>
          <a:p>
            <a:pPr algn="ctr"/>
            <a:r>
              <a:rPr lang="en-IN" dirty="0" err="1" smtClean="0"/>
              <a:t>Veermata</a:t>
            </a:r>
            <a:r>
              <a:rPr lang="en-IN" dirty="0" smtClean="0"/>
              <a:t> </a:t>
            </a:r>
            <a:r>
              <a:rPr lang="en-IN" dirty="0" err="1" smtClean="0"/>
              <a:t>Jijabai</a:t>
            </a:r>
            <a:r>
              <a:rPr lang="en-IN" dirty="0" smtClean="0"/>
              <a:t> </a:t>
            </a:r>
            <a:r>
              <a:rPr lang="en-IN" sz="1200" dirty="0" smtClean="0">
                <a:latin typeface="Times New Roman" panose="02020603050405020304" pitchFamily="18" charset="0"/>
                <a:cs typeface="Times New Roman" panose="02020603050405020304" pitchFamily="18" charset="0"/>
              </a:rPr>
              <a:t>Technological</a:t>
            </a:r>
            <a:r>
              <a:rPr lang="en-IN" dirty="0" smtClean="0"/>
              <a:t> Institute</a:t>
            </a:r>
            <a:endParaRPr lang="en-IN" dirty="0"/>
          </a:p>
        </p:txBody>
      </p:sp>
      <p:sp>
        <p:nvSpPr>
          <p:cNvPr id="6" name="Slide Number Placeholder 5"/>
          <p:cNvSpPr>
            <a:spLocks noGrp="1"/>
          </p:cNvSpPr>
          <p:nvPr>
            <p:ph type="sldNum" sz="quarter" idx="12"/>
          </p:nvPr>
        </p:nvSpPr>
        <p:spPr/>
        <p:txBody>
          <a:bodyPr/>
          <a:lstStyle/>
          <a:p>
            <a:fld id="{1EA61899-24B4-4593-A21C-455EF34D79D9}" type="slidenum">
              <a:rPr lang="en-IN" smtClean="0"/>
              <a:pPr/>
              <a:t>44</a:t>
            </a:fld>
            <a:endParaRPr lang="en-IN"/>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03312" y="1495426"/>
            <a:ext cx="8946541" cy="4752974"/>
          </a:xfrm>
        </p:spPr>
        <p:txBody>
          <a:bodyPr/>
          <a:lstStyle/>
          <a:p>
            <a:pPr algn="just">
              <a:buFont typeface="Arial" pitchFamily="34" charset="0"/>
              <a:buChar char="•"/>
            </a:pPr>
            <a:r>
              <a:rPr lang="en-US" sz="2400" dirty="0" smtClean="0">
                <a:latin typeface="Times New Roman" pitchFamily="18" charset="0"/>
                <a:cs typeface="Times New Roman" pitchFamily="18" charset="0"/>
              </a:rPr>
              <a:t>In the above mentioned system we have proposed a health monitoring system which is Cloud  based.</a:t>
            </a:r>
          </a:p>
          <a:p>
            <a:pPr algn="just">
              <a:buFont typeface="Arial" pitchFamily="34" charset="0"/>
              <a:buChar char="•"/>
            </a:pPr>
            <a:r>
              <a:rPr lang="en-US" sz="2400" dirty="0" smtClean="0">
                <a:latin typeface="Times New Roman" pitchFamily="18" charset="0"/>
                <a:cs typeface="Times New Roman" pitchFamily="18" charset="0"/>
              </a:rPr>
              <a:t>User friendly and bridges gap between doctor and patients.</a:t>
            </a:r>
          </a:p>
          <a:p>
            <a:pPr algn="just">
              <a:buFont typeface="Arial" pitchFamily="34" charset="0"/>
              <a:buChar char="•"/>
            </a:pPr>
            <a:r>
              <a:rPr lang="en-US" sz="2400" dirty="0" smtClean="0">
                <a:latin typeface="Times New Roman" pitchFamily="18" charset="0"/>
                <a:cs typeface="Times New Roman" pitchFamily="18" charset="0"/>
              </a:rPr>
              <a:t> The system is simple, Power efficient.</a:t>
            </a:r>
          </a:p>
          <a:p>
            <a:pPr algn="just">
              <a:buFont typeface="Arial" pitchFamily="34" charset="0"/>
              <a:buChar char="•"/>
            </a:pPr>
            <a:r>
              <a:rPr lang="en-US" sz="2400" dirty="0" smtClean="0">
                <a:latin typeface="Times New Roman" pitchFamily="18" charset="0"/>
                <a:cs typeface="Times New Roman" pitchFamily="18" charset="0"/>
              </a:rPr>
              <a:t> Practical application of the system is superfine in rural areas as there would be no need for the patients to get their continuous follow-ups.</a:t>
            </a:r>
          </a:p>
          <a:p>
            <a:pPr algn="just">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endParaRPr lang="en-US" dirty="0" smtClean="0">
              <a:latin typeface="Times New Roman" pitchFamily="18" charset="0"/>
              <a:cs typeface="Times New Roman" pitchFamily="18" charset="0"/>
            </a:endParaRPr>
          </a:p>
          <a:p>
            <a:pPr algn="just"/>
            <a:endParaRPr lang="en-US" dirty="0"/>
          </a:p>
        </p:txBody>
      </p:sp>
      <p:sp>
        <p:nvSpPr>
          <p:cNvPr id="4" name="Footer Placeholder 3"/>
          <p:cNvSpPr>
            <a:spLocks noGrp="1"/>
          </p:cNvSpPr>
          <p:nvPr>
            <p:ph type="ftr" sz="quarter" idx="11"/>
          </p:nvPr>
        </p:nvSpPr>
        <p:spPr>
          <a:xfrm>
            <a:off x="4199099" y="6401634"/>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45</a:t>
            </a:fld>
            <a:endParaRPr lang="en-IN"/>
          </a:p>
        </p:txBody>
      </p:sp>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25804"/>
            <a:ext cx="9404723" cy="965322"/>
          </a:xfrm>
        </p:spPr>
        <p:txBody>
          <a:bodyPr/>
          <a:lstStyle/>
          <a:p>
            <a:pPr algn="ctr"/>
            <a:r>
              <a:rPr lang="en-US" b="1"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063416"/>
            <a:ext cx="8946541" cy="5794584"/>
          </a:xfrm>
        </p:spPr>
        <p:txBody>
          <a:bodyPr>
            <a:noAutofit/>
          </a:bodyPr>
          <a:lstStyle/>
          <a:p>
            <a:pPr lvl="0"/>
            <a:endParaRPr lang="en-US" sz="1600" dirty="0" smtClean="0"/>
          </a:p>
          <a:p>
            <a:pPr lvl="0" algn="just"/>
            <a:r>
              <a:rPr lang="en-US" dirty="0" smtClean="0">
                <a:latin typeface="Times New Roman" panose="02020603050405020304" pitchFamily="18" charset="0"/>
                <a:cs typeface="Times New Roman" panose="02020603050405020304" pitchFamily="18" charset="0"/>
              </a:rPr>
              <a:t>International </a:t>
            </a:r>
            <a:r>
              <a:rPr lang="en-US" dirty="0">
                <a:latin typeface="Times New Roman" panose="02020603050405020304" pitchFamily="18" charset="0"/>
                <a:cs typeface="Times New Roman" panose="02020603050405020304" pitchFamily="18" charset="0"/>
              </a:rPr>
              <a:t>Journal of Science, Engineering and Technology Research (IJSETR), Volume 5, Issue 1, January 2016 </a:t>
            </a:r>
            <a:endParaRPr lang="en-IN" dirty="0">
              <a:latin typeface="Times New Roman" panose="02020603050405020304" pitchFamily="18" charset="0"/>
              <a:cs typeface="Times New Roman" panose="02020603050405020304" pitchFamily="18" charset="0"/>
            </a:endParaRPr>
          </a:p>
          <a:p>
            <a:pPr lvl="0" algn="just"/>
            <a:r>
              <a:rPr lang="en-US" u="sng" dirty="0" smtClean="0">
                <a:latin typeface="Times New Roman" panose="02020603050405020304" pitchFamily="18" charset="0"/>
                <a:cs typeface="Times New Roman" panose="02020603050405020304" pitchFamily="18" charset="0"/>
                <a:hlinkClick r:id="rId2"/>
              </a:rPr>
              <a:t>Computer </a:t>
            </a:r>
            <a:r>
              <a:rPr lang="en-US" u="sng" dirty="0">
                <a:latin typeface="Times New Roman" panose="02020603050405020304" pitchFamily="18" charset="0"/>
                <a:cs typeface="Times New Roman" panose="02020603050405020304" pitchFamily="18" charset="0"/>
                <a:hlinkClick r:id="rId2"/>
              </a:rPr>
              <a:t>and Automation Engineering, 2009. ICCAE '09. International  Conference </a:t>
            </a:r>
            <a:r>
              <a:rPr lang="en-US" u="sng" dirty="0" smtClean="0">
                <a:latin typeface="Times New Roman" panose="02020603050405020304" pitchFamily="18" charset="0"/>
                <a:cs typeface="Times New Roman" panose="02020603050405020304" pitchFamily="18" charset="0"/>
                <a:hlinkClick r:id="rId2"/>
              </a:rPr>
              <a:t>on</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Reviewed by Charles Patrick Davis, MD, PhD on Saturday, August 6,2016 </a:t>
            </a:r>
            <a:endParaRPr lang="en-IN" dirty="0">
              <a:latin typeface="Times New Roman" panose="02020603050405020304" pitchFamily="18" charset="0"/>
              <a:cs typeface="Times New Roman" panose="02020603050405020304" pitchFamily="18" charset="0"/>
            </a:endParaRPr>
          </a:p>
          <a:p>
            <a:pPr lvl="0" algn="just"/>
            <a:r>
              <a:rPr lang="en-US" u="sng" dirty="0" err="1">
                <a:latin typeface="Times New Roman" panose="02020603050405020304" pitchFamily="18" charset="0"/>
                <a:cs typeface="Times New Roman" panose="02020603050405020304" pitchFamily="18" charset="0"/>
                <a:hlinkClick r:id="rId3"/>
              </a:rPr>
              <a:t>Dipali</a:t>
            </a:r>
            <a:r>
              <a:rPr lang="en-US" u="sng" dirty="0">
                <a:latin typeface="Times New Roman" panose="02020603050405020304" pitchFamily="18" charset="0"/>
                <a:cs typeface="Times New Roman" panose="02020603050405020304" pitchFamily="18" charset="0"/>
                <a:hlinkClick r:id="rId3"/>
              </a:rPr>
              <a:t> Bansal</a:t>
            </a:r>
            <a:r>
              <a:rPr lang="en-US" dirty="0">
                <a:latin typeface="Times New Roman" panose="02020603050405020304" pitchFamily="18" charset="0"/>
                <a:cs typeface="Times New Roman" panose="02020603050405020304" pitchFamily="18" charset="0"/>
              </a:rPr>
              <a:t> Electron. &amp;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Eng. Dept., </a:t>
            </a:r>
            <a:r>
              <a:rPr lang="en-US" dirty="0" err="1">
                <a:latin typeface="Times New Roman" panose="02020603050405020304" pitchFamily="18" charset="0"/>
                <a:cs typeface="Times New Roman" panose="02020603050405020304" pitchFamily="18" charset="0"/>
              </a:rPr>
              <a:t>ApeejayColl</a:t>
            </a:r>
            <a:r>
              <a:rPr lang="en-US" dirty="0">
                <a:latin typeface="Times New Roman" panose="02020603050405020304" pitchFamily="18" charset="0"/>
                <a:cs typeface="Times New Roman" panose="02020603050405020304" pitchFamily="18" charset="0"/>
              </a:rPr>
              <a:t>. of Eng., </a:t>
            </a:r>
            <a:r>
              <a:rPr lang="en-US" dirty="0" err="1">
                <a:latin typeface="Times New Roman" panose="02020603050405020304" pitchFamily="18" charset="0"/>
                <a:cs typeface="Times New Roman" panose="02020603050405020304" pitchFamily="18" charset="0"/>
              </a:rPr>
              <a:t>Sohna</a:t>
            </a:r>
            <a:r>
              <a:rPr lang="en-US" dirty="0">
                <a:latin typeface="Times New Roman" panose="02020603050405020304" pitchFamily="18" charset="0"/>
                <a:cs typeface="Times New Roman" panose="02020603050405020304" pitchFamily="18" charset="0"/>
              </a:rPr>
              <a:t>” A Review of Measurement and Analysis of Heart Rate Variability” </a:t>
            </a:r>
            <a:r>
              <a:rPr lang="en-US" b="1"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Computer and Automation Engineering, 2009. ICCAE '09. International Conference on</a:t>
            </a:r>
            <a:r>
              <a:rPr lang="en-US" dirty="0">
                <a:latin typeface="Times New Roman" panose="02020603050405020304" pitchFamily="18" charset="0"/>
                <a:cs typeface="Times New Roman" panose="02020603050405020304" pitchFamily="18" charset="0"/>
              </a:rPr>
              <a:t> 15 November 2010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Bangkok, </a:t>
            </a:r>
            <a:r>
              <a:rPr lang="en-US" dirty="0" smtClean="0">
                <a:latin typeface="Times New Roman" panose="02020603050405020304" pitchFamily="18" charset="0"/>
                <a:cs typeface="Times New Roman" panose="02020603050405020304" pitchFamily="18" charset="0"/>
              </a:rPr>
              <a:t>Thailand</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Department of Electronics and Communication Engineering, Gujarat Technological University, Ahmedabad, </a:t>
            </a:r>
            <a:r>
              <a:rPr lang="en-US" dirty="0" smtClean="0">
                <a:latin typeface="Times New Roman" panose="02020603050405020304" pitchFamily="18" charset="0"/>
                <a:cs typeface="Times New Roman" panose="02020603050405020304" pitchFamily="18" charset="0"/>
              </a:rPr>
              <a:t>India</a:t>
            </a:r>
          </a:p>
          <a:p>
            <a:pPr lvl="0" algn="just"/>
            <a:r>
              <a:rPr lang="en-US" dirty="0">
                <a:latin typeface="Times New Roman" panose="02020603050405020304" pitchFamily="18" charset="0"/>
                <a:cs typeface="Times New Roman" panose="02020603050405020304" pitchFamily="18" charset="0"/>
              </a:rPr>
              <a:t>An Empirical Characterization of IFTTT: Ecosystem, Usage, and Performance</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Patient Health Monitoring System using IOT devices</a:t>
            </a:r>
            <a:endParaRPr lang="en-IN" dirty="0">
              <a:latin typeface="Times New Roman" panose="02020603050405020304" pitchFamily="18" charset="0"/>
              <a:cs typeface="Times New Roman" panose="02020603050405020304" pitchFamily="18" charset="0"/>
            </a:endParaRPr>
          </a:p>
          <a:p>
            <a:pPr lvl="0" algn="just"/>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247225" y="643772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46</a:t>
            </a:fld>
            <a:endParaRPr lang="en-IN"/>
          </a:p>
        </p:txBody>
      </p:sp>
    </p:spTree>
    <p:extLst>
      <p:ext uri="{BB962C8B-B14F-4D97-AF65-F5344CB8AC3E}">
        <p14:creationId xmlns:p14="http://schemas.microsoft.com/office/powerpoint/2010/main" val="124385086"/>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New Roman" panose="02020603050405020304" pitchFamily="18" charset="0"/>
                <a:cs typeface="Times New Roman" panose="02020603050405020304" pitchFamily="18" charset="0"/>
              </a:rPr>
              <a:t>Continue…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473368"/>
            <a:ext cx="8946541" cy="4940311"/>
          </a:xfrm>
        </p:spPr>
        <p:txBody>
          <a:bodyPr>
            <a:noAutofit/>
          </a:bodyPr>
          <a:lstStyle/>
          <a:p>
            <a:pPr algn="just"/>
            <a:r>
              <a:rPr lang="en-US" sz="1800" dirty="0" smtClean="0">
                <a:latin typeface="Times New Roman" panose="02020603050405020304" pitchFamily="18" charset="0"/>
                <a:cs typeface="Times New Roman" panose="02020603050405020304" pitchFamily="18" charset="0"/>
                <a:hlinkClick r:id="rId2"/>
              </a:rPr>
              <a:t>Abu </a:t>
            </a:r>
            <a:r>
              <a:rPr lang="en-US" sz="1800" dirty="0" err="1">
                <a:latin typeface="Times New Roman" panose="02020603050405020304" pitchFamily="18" charset="0"/>
                <a:cs typeface="Times New Roman" panose="02020603050405020304" pitchFamily="18" charset="0"/>
                <a:hlinkClick r:id="rId2"/>
              </a:rPr>
              <a:t>Nairn</a:t>
            </a:r>
            <a:r>
              <a:rPr lang="en-US" sz="1800" dirty="0">
                <a:latin typeface="Times New Roman" panose="02020603050405020304" pitchFamily="18" charset="0"/>
                <a:cs typeface="Times New Roman" panose="02020603050405020304" pitchFamily="18" charset="0"/>
                <a:hlinkClick r:id="rId2"/>
              </a:rPr>
              <a:t> </a:t>
            </a:r>
            <a:r>
              <a:rPr lang="en-US" sz="1800" dirty="0" err="1">
                <a:latin typeface="Times New Roman" panose="02020603050405020304" pitchFamily="18" charset="0"/>
                <a:cs typeface="Times New Roman" panose="02020603050405020304" pitchFamily="18" charset="0"/>
                <a:hlinkClick r:id="rId2"/>
              </a:rPr>
              <a:t>Rakib</a:t>
            </a:r>
            <a:r>
              <a:rPr lang="en-US" sz="1800" dirty="0">
                <a:latin typeface="Times New Roman" panose="02020603050405020304" pitchFamily="18" charset="0"/>
                <a:cs typeface="Times New Roman" panose="02020603050405020304" pitchFamily="18" charset="0"/>
                <a:hlinkClick r:id="rId2"/>
              </a:rPr>
              <a:t> Ahmed</a:t>
            </a:r>
            <a:r>
              <a:rPr lang="en-US" sz="1800" dirty="0">
                <a:latin typeface="Times New Roman" panose="02020603050405020304" pitchFamily="18" charset="0"/>
                <a:cs typeface="Times New Roman" panose="02020603050405020304" pitchFamily="18" charset="0"/>
              </a:rPr>
              <a:t> Department of photonics, </a:t>
            </a:r>
            <a:r>
              <a:rPr lang="en-US" sz="1800" dirty="0" err="1">
                <a:latin typeface="Times New Roman" panose="02020603050405020304" pitchFamily="18" charset="0"/>
                <a:cs typeface="Times New Roman" panose="02020603050405020304" pitchFamily="18" charset="0"/>
              </a:rPr>
              <a:t>Vrije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Universiteit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Brüssel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Belgium,</a:t>
            </a:r>
            <a:r>
              <a:rPr lang="en-US" sz="1800" dirty="0" err="1">
                <a:latin typeface="Times New Roman" panose="02020603050405020304" pitchFamily="18" charset="0"/>
                <a:cs typeface="Times New Roman" panose="02020603050405020304" pitchFamily="18" charset="0"/>
                <a:hlinkClick r:id="rId3"/>
              </a:rPr>
              <a:t>Kurt</a:t>
            </a:r>
            <a:r>
              <a:rPr lang="en-US" sz="1800" dirty="0">
                <a:latin typeface="Times New Roman" panose="02020603050405020304" pitchFamily="18" charset="0"/>
                <a:cs typeface="Times New Roman" panose="02020603050405020304" pitchFamily="18" charset="0"/>
                <a:hlinkClick r:id="rId3"/>
              </a:rPr>
              <a:t> </a:t>
            </a:r>
            <a:r>
              <a:rPr lang="en-US" sz="1800" dirty="0" err="1">
                <a:latin typeface="Times New Roman" panose="02020603050405020304" pitchFamily="18" charset="0"/>
                <a:cs typeface="Times New Roman" panose="02020603050405020304" pitchFamily="18" charset="0"/>
                <a:hlinkClick r:id="rId3"/>
              </a:rPr>
              <a:t>Barbé</a:t>
            </a:r>
            <a:r>
              <a:rPr lang="en-US" sz="1800" dirty="0">
                <a:latin typeface="Times New Roman" panose="02020603050405020304" pitchFamily="18" charset="0"/>
                <a:cs typeface="Times New Roman" panose="02020603050405020304" pitchFamily="18" charset="0"/>
              </a:rPr>
              <a:t> Department of mathematics, </a:t>
            </a:r>
            <a:r>
              <a:rPr lang="en-US" sz="1800" dirty="0" err="1">
                <a:latin typeface="Times New Roman" panose="02020603050405020304" pitchFamily="18" charset="0"/>
                <a:cs typeface="Times New Roman" panose="02020603050405020304" pitchFamily="18" charset="0"/>
              </a:rPr>
              <a:t>Vrije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Universiteit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Brüssel</a:t>
            </a:r>
            <a:r>
              <a:rPr lang="en-US" sz="1800" dirty="0">
                <a:latin typeface="Times New Roman" panose="02020603050405020304" pitchFamily="18" charset="0"/>
                <a:cs typeface="Times New Roman" panose="02020603050405020304" pitchFamily="18" charset="0"/>
              </a:rPr>
              <a:t>, Belgium “Photonic sensor design evaluation for measuring the </a:t>
            </a:r>
            <a:r>
              <a:rPr lang="en-US" sz="1800" dirty="0" err="1">
                <a:latin typeface="Times New Roman" panose="02020603050405020304" pitchFamily="18" charset="0"/>
                <a:cs typeface="Times New Roman" panose="02020603050405020304" pitchFamily="18" charset="0"/>
              </a:rPr>
              <a:t>photoplethysmogram</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4"/>
              </a:rPr>
              <a:t>Instrumentation and Measurement Technology Conference Proceedings (I2MTC), 2016 IEEE International</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15 November 2010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Bangkok, </a:t>
            </a:r>
            <a:r>
              <a:rPr lang="en-US" sz="1800" dirty="0" smtClean="0">
                <a:latin typeface="Times New Roman" panose="02020603050405020304" pitchFamily="18" charset="0"/>
                <a:cs typeface="Times New Roman" panose="02020603050405020304" pitchFamily="18" charset="0"/>
              </a:rPr>
              <a:t>Thailand</a:t>
            </a:r>
          </a:p>
          <a:p>
            <a:pPr algn="just"/>
            <a:r>
              <a:rPr lang="en-US" sz="1800" u="sng" dirty="0">
                <a:latin typeface="Times New Roman" panose="02020603050405020304" pitchFamily="18" charset="0"/>
                <a:cs typeface="Times New Roman" panose="02020603050405020304" pitchFamily="18" charset="0"/>
                <a:hlinkClick r:id="rId5"/>
              </a:rPr>
              <a:t>Engineering in Medicine and Biology Society (EMBC), 2014 36th Annual International Conference of the IEEE</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 McCombie, A.T. </a:t>
            </a:r>
            <a:r>
              <a:rPr lang="en-US" sz="1800" dirty="0" err="1">
                <a:latin typeface="Times New Roman" panose="02020603050405020304" pitchFamily="18" charset="0"/>
                <a:cs typeface="Times New Roman" panose="02020603050405020304" pitchFamily="18" charset="0"/>
              </a:rPr>
              <a:t>Reisner</a:t>
            </a:r>
            <a:r>
              <a:rPr lang="en-US" sz="1800" dirty="0">
                <a:latin typeface="Times New Roman" panose="02020603050405020304" pitchFamily="18" charset="0"/>
                <a:cs typeface="Times New Roman" panose="02020603050405020304" pitchFamily="18" charset="0"/>
              </a:rPr>
              <a:t>, H.H. Asada, "Adaptive blood pressure estimation from </a:t>
            </a:r>
            <a:r>
              <a:rPr lang="en-US" sz="1800" dirty="0" smtClean="0">
                <a:latin typeface="Times New Roman" panose="02020603050405020304" pitchFamily="18" charset="0"/>
                <a:cs typeface="Times New Roman" panose="02020603050405020304" pitchFamily="18" charset="0"/>
              </a:rPr>
              <a:t>wearable</a:t>
            </a:r>
          </a:p>
          <a:p>
            <a:pPr lvl="0"/>
            <a:r>
              <a:rPr lang="en-US" sz="1800" dirty="0" err="1">
                <a:latin typeface="Times New Roman" panose="02020603050405020304" pitchFamily="18" charset="0"/>
                <a:cs typeface="Times New Roman" panose="02020603050405020304" pitchFamily="18" charset="0"/>
              </a:rPr>
              <a:t>ThingSpeakAPI</a:t>
            </a:r>
            <a:r>
              <a:rPr lang="en-US" sz="1800" dirty="0">
                <a:latin typeface="Times New Roman" panose="02020603050405020304" pitchFamily="18" charset="0"/>
                <a:cs typeface="Times New Roman" panose="02020603050405020304" pitchFamily="18" charset="0"/>
              </a:rPr>
              <a:t>-Report </a:t>
            </a:r>
            <a:r>
              <a:rPr lang="en-US" sz="1800" dirty="0" smtClean="0">
                <a:latin typeface="Times New Roman" panose="02020603050405020304" pitchFamily="18" charset="0"/>
                <a:cs typeface="Times New Roman" panose="02020603050405020304" pitchFamily="18" charset="0"/>
              </a:rPr>
              <a:t>mediatechnology.leiden.edu/images/uploads/docs/wt2014_thingspeak.pdf</a:t>
            </a:r>
            <a:endParaRPr lang="en-IN" sz="1800" dirty="0">
              <a:latin typeface="Times New Roman" panose="02020603050405020304" pitchFamily="18" charset="0"/>
              <a:cs typeface="Times New Roman" panose="02020603050405020304" pitchFamily="18" charset="0"/>
            </a:endParaRPr>
          </a:p>
          <a:p>
            <a:pPr lvl="0"/>
            <a:r>
              <a:rPr lang="en-US" sz="1800" u="sng" dirty="0">
                <a:latin typeface="Times New Roman" panose="02020603050405020304" pitchFamily="18" charset="0"/>
                <a:cs typeface="Times New Roman" panose="02020603050405020304" pitchFamily="18" charset="0"/>
                <a:hlinkClick r:id="rId6"/>
              </a:rPr>
              <a:t>Colossal Data Analysis and Networking (CDAN), Symposium </a:t>
            </a:r>
            <a:r>
              <a:rPr lang="en-US" sz="1800" u="sng" dirty="0" smtClean="0">
                <a:latin typeface="Times New Roman" panose="02020603050405020304" pitchFamily="18" charset="0"/>
                <a:cs typeface="Times New Roman" panose="02020603050405020304" pitchFamily="18" charset="0"/>
                <a:hlinkClick r:id="rId6"/>
              </a:rPr>
              <a:t>on</a:t>
            </a:r>
            <a:endParaRPr lang="en-IN" sz="1800" dirty="0">
              <a:latin typeface="Times New Roman" panose="02020603050405020304" pitchFamily="18" charset="0"/>
              <a:cs typeface="Times New Roman" panose="02020603050405020304" pitchFamily="18" charset="0"/>
            </a:endParaRPr>
          </a:p>
          <a:p>
            <a:pPr lvl="0"/>
            <a:r>
              <a:rPr lang="en-US" sz="1800" u="sng" dirty="0">
                <a:latin typeface="Times New Roman" panose="02020603050405020304" pitchFamily="18" charset="0"/>
                <a:cs typeface="Times New Roman" panose="02020603050405020304" pitchFamily="18" charset="0"/>
                <a:hlinkClick r:id="rId4"/>
              </a:rPr>
              <a:t>Instrumentation and Measurement Technology Conference Proceedings (I2MTC), 2016 IEEE </a:t>
            </a:r>
            <a:r>
              <a:rPr lang="en-US" sz="1800" u="sng" dirty="0" smtClean="0">
                <a:latin typeface="Times New Roman" panose="02020603050405020304" pitchFamily="18" charset="0"/>
                <a:cs typeface="Times New Roman" panose="02020603050405020304" pitchFamily="18" charset="0"/>
                <a:hlinkClick r:id="rId4"/>
              </a:rPr>
              <a:t>International</a:t>
            </a:r>
            <a:r>
              <a:rPr lang="en-US" sz="1800" dirty="0"/>
              <a:t> </a:t>
            </a:r>
            <a:endParaRPr lang="en-IN" sz="1800" dirty="0"/>
          </a:p>
          <a:p>
            <a:pPr marL="0" indent="0" algn="just">
              <a:buNone/>
            </a:pPr>
            <a:endParaRPr lang="en-IN" sz="1800" dirty="0">
              <a:latin typeface="Times New Roman" pitchFamily="18" charset="0"/>
              <a:cs typeface="Times New Roman" pitchFamily="18" charset="0"/>
            </a:endParaRPr>
          </a:p>
          <a:p>
            <a:pPr algn="just"/>
            <a:endParaRPr lang="en-IN" dirty="0"/>
          </a:p>
        </p:txBody>
      </p:sp>
      <p:sp>
        <p:nvSpPr>
          <p:cNvPr id="5" name="Footer Placeholder 4"/>
          <p:cNvSpPr>
            <a:spLocks noGrp="1"/>
          </p:cNvSpPr>
          <p:nvPr>
            <p:ph type="ftr" sz="quarter" idx="11"/>
          </p:nvPr>
        </p:nvSpPr>
        <p:spPr>
          <a:xfrm>
            <a:off x="4175036" y="6413679"/>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61899-24B4-4593-A21C-455EF34D79D9}" type="slidenum">
              <a:rPr lang="en-IN" smtClean="0"/>
              <a:pPr/>
              <a:t>47</a:t>
            </a:fld>
            <a:endParaRPr lang="en-IN"/>
          </a:p>
        </p:txBody>
      </p:sp>
    </p:spTree>
    <p:extLst>
      <p:ext uri="{BB962C8B-B14F-4D97-AF65-F5344CB8AC3E}">
        <p14:creationId xmlns:p14="http://schemas.microsoft.com/office/powerpoint/2010/main" val="5527149"/>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858942"/>
            <a:ext cx="10515600" cy="1944878"/>
          </a:xfrm>
        </p:spPr>
        <p:txBody>
          <a:bodyPr>
            <a:normAutofit/>
          </a:bodyPr>
          <a:lstStyle/>
          <a:p>
            <a:pPr algn="ctr"/>
            <a:r>
              <a:rPr lang="en-IN" sz="8000" dirty="0" smtClean="0">
                <a:latin typeface="Times New Roman" panose="02020603050405020304" pitchFamily="18" charset="0"/>
                <a:cs typeface="Times New Roman" panose="02020603050405020304" pitchFamily="18" charset="0"/>
              </a:rPr>
              <a:t>THANK YOU !!</a:t>
            </a:r>
            <a:endParaRPr lang="en-IN" sz="8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4221520" y="6294545"/>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EA61899-24B4-4593-A21C-455EF34D79D9}" type="slidenum">
              <a:rPr lang="en-IN" smtClean="0"/>
              <a:pPr/>
              <a:t>48</a:t>
            </a:fld>
            <a:endParaRPr lang="en-IN"/>
          </a:p>
        </p:txBody>
      </p:sp>
    </p:spTree>
    <p:extLst>
      <p:ext uri="{BB962C8B-B14F-4D97-AF65-F5344CB8AC3E}">
        <p14:creationId xmlns:p14="http://schemas.microsoft.com/office/powerpoint/2010/main" val="182280993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latin typeface="Times New Roman" panose="02020603050405020304" pitchFamily="18" charset="0"/>
                <a:cs typeface="Times New Roman" panose="02020603050405020304" pitchFamily="18" charset="0"/>
              </a:rPr>
              <a:t>INTRODUCTION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73178"/>
            <a:ext cx="10058400" cy="3895915"/>
          </a:xfrm>
        </p:spPr>
        <p:txBody>
          <a:bodyPr/>
          <a:lstStyle/>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E-Glove Health Monitoring System an electronic wearable device basically monitors the health of the patient by detecting its pulse rate with the help of the hardware device and pulse sensor.</a:t>
            </a: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case when the patient gets fatal the pulse </a:t>
            </a:r>
            <a:r>
              <a:rPr lang="en-US" sz="2800" dirty="0" smtClean="0">
                <a:latin typeface="Times New Roman" panose="02020603050405020304" pitchFamily="18" charset="0"/>
                <a:cs typeface="Times New Roman" panose="02020603050405020304" pitchFamily="18" charset="0"/>
              </a:rPr>
              <a:t>sensor</a:t>
            </a:r>
            <a:r>
              <a:rPr lang="en-US" sz="2400" dirty="0" smtClean="0">
                <a:latin typeface="Times New Roman" panose="02020603050405020304" pitchFamily="18" charset="0"/>
                <a:cs typeface="Times New Roman" panose="02020603050405020304" pitchFamily="18" charset="0"/>
              </a:rPr>
              <a:t> will sense the patient’s pulse rate immediately and it will alert his family members by sending the patient’s location through GPS co-ordinates by sending alert messages through GSM module.</a:t>
            </a: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also has an alerting system (piezo-electric buzzer) which would alert the public about the patient's condition. </a:t>
            </a:r>
          </a:p>
          <a:p>
            <a:pPr marL="0" indent="0">
              <a:buNone/>
            </a:pPr>
            <a:endParaRPr lang="en-IN" dirty="0"/>
          </a:p>
        </p:txBody>
      </p:sp>
      <p:sp>
        <p:nvSpPr>
          <p:cNvPr id="4" name="Footer Placeholder 3"/>
          <p:cNvSpPr>
            <a:spLocks noGrp="1"/>
          </p:cNvSpPr>
          <p:nvPr>
            <p:ph type="ftr" sz="quarter" idx="11"/>
          </p:nvPr>
        </p:nvSpPr>
        <p:spPr>
          <a:xfrm>
            <a:off x="4692394" y="6474054"/>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5</a:t>
            </a:fld>
            <a:endParaRPr lang="en-IN"/>
          </a:p>
        </p:txBody>
      </p:sp>
    </p:spTree>
    <p:extLst>
      <p:ext uri="{BB962C8B-B14F-4D97-AF65-F5344CB8AC3E}">
        <p14:creationId xmlns:p14="http://schemas.microsoft.com/office/powerpoint/2010/main" val="324269869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45168"/>
            <a:ext cx="10058400" cy="1280160"/>
          </a:xfrm>
        </p:spPr>
        <p:txBody>
          <a:bodyPr/>
          <a:lstStyle/>
          <a:p>
            <a:pPr algn="ctr"/>
            <a:r>
              <a:rPr lang="en-US" b="1" dirty="0">
                <a:latin typeface="Times New Roman" panose="02020603050405020304" pitchFamily="18" charset="0"/>
                <a:cs typeface="Times New Roman" panose="02020603050405020304" pitchFamily="18" charset="0"/>
              </a:rPr>
              <a:t>OBJECTIVES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746486"/>
            <a:ext cx="10058400" cy="3823726"/>
          </a:xfrm>
        </p:spPr>
        <p:txBody>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Patient </a:t>
            </a:r>
            <a:r>
              <a:rPr lang="en-US" sz="2800" dirty="0" smtClean="0">
                <a:latin typeface="Times New Roman" panose="02020603050405020304" pitchFamily="18" charset="0"/>
                <a:cs typeface="Times New Roman" panose="02020603050405020304" pitchFamily="18" charset="0"/>
              </a:rPr>
              <a:t>Safety</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Effectiveness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Timeliness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Patient </a:t>
            </a:r>
            <a:r>
              <a:rPr lang="en-US" sz="2800" dirty="0" smtClean="0">
                <a:latin typeface="Times New Roman" panose="02020603050405020304" pitchFamily="18" charset="0"/>
                <a:cs typeface="Times New Roman" panose="02020603050405020304" pitchFamily="18" charset="0"/>
              </a:rPr>
              <a:t>Centered</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Efficiency</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Equity</a:t>
            </a:r>
            <a:endParaRPr lang="en-US" sz="28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319415" y="6329445"/>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6</a:t>
            </a:fld>
            <a:endParaRPr lang="en-IN"/>
          </a:p>
        </p:txBody>
      </p:sp>
    </p:spTree>
    <p:extLst>
      <p:ext uri="{BB962C8B-B14F-4D97-AF65-F5344CB8AC3E}">
        <p14:creationId xmlns:p14="http://schemas.microsoft.com/office/powerpoint/2010/main" val="143539830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37674"/>
            <a:ext cx="9404723" cy="856275"/>
          </a:xfrm>
        </p:spPr>
        <p:txBody>
          <a:bodyPr/>
          <a:lstStyle/>
          <a:p>
            <a:pPr algn="ctr"/>
            <a:r>
              <a:rPr lang="en-IN" sz="4000" b="1" dirty="0" smtClean="0">
                <a:latin typeface="Times New Roman" panose="02020603050405020304" pitchFamily="18" charset="0"/>
                <a:cs typeface="Times New Roman" panose="02020603050405020304" pitchFamily="18" charset="0"/>
              </a:rPr>
              <a:t>NEED</a:t>
            </a:r>
            <a:r>
              <a:rPr lang="en-IN"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93494"/>
            <a:ext cx="10515600" cy="4071437"/>
          </a:xfrm>
        </p:spPr>
        <p:txBody>
          <a:bodyPr>
            <a:normAutofit fontScale="92500" lnSpcReduction="20000"/>
          </a:bodyPr>
          <a:lstStyle/>
          <a:p>
            <a:pPr lvl="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provision of high-quality, affordable, health care services is an increasingly difficult challenge. </a:t>
            </a:r>
            <a:endParaRPr lang="en-IN" sz="30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Due to the complexities of health care services and systems, investigating and interpreting the use, costs, quality, accessibility, delivery, organization, financing, and outcomes of health care services is key to informing government officials, insurers, providers, consumers, and others making decisions about health-related issues. </a:t>
            </a:r>
            <a:endParaRPr lang="en-IN" sz="30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Health services researchers examine the access to care, health care costs and processes, and the outcomes of health services for individuals and populations.</a:t>
            </a:r>
            <a:endParaRPr lang="en-IN" sz="3000" dirty="0">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a:xfrm>
            <a:off x="4463794" y="6459675"/>
            <a:ext cx="3859795" cy="304801"/>
          </a:xfrm>
        </p:spPr>
        <p:txBody>
          <a:bodyPr/>
          <a:lstStyle/>
          <a:p>
            <a:pPr algn="ctr"/>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EA61899-24B4-4593-A21C-455EF34D79D9}" type="slidenum">
              <a:rPr lang="en-IN" smtClean="0"/>
              <a:pPr/>
              <a:t>7</a:t>
            </a:fld>
            <a:endParaRPr lang="en-IN"/>
          </a:p>
        </p:txBody>
      </p:sp>
    </p:spTree>
    <p:extLst>
      <p:ext uri="{BB962C8B-B14F-4D97-AF65-F5344CB8AC3E}">
        <p14:creationId xmlns:p14="http://schemas.microsoft.com/office/powerpoint/2010/main" val="333661328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30" y="0"/>
            <a:ext cx="9404723" cy="1400530"/>
          </a:xfrm>
        </p:spPr>
        <p:txBody>
          <a:bodyPr/>
          <a:lstStyle/>
          <a:p>
            <a:pPr algn="ctr"/>
            <a:r>
              <a:rPr lang="en-US" sz="4000" b="1" dirty="0">
                <a:latin typeface="Times New Roman" panose="02020603050405020304" pitchFamily="18" charset="0"/>
                <a:cs typeface="Times New Roman" panose="02020603050405020304" pitchFamily="18" charset="0"/>
              </a:rPr>
              <a:t>LITERATURE</a:t>
            </a:r>
            <a:r>
              <a:rPr lang="en-US" b="1" dirty="0">
                <a:latin typeface="Times New Roman" panose="02020603050405020304" pitchFamily="18" charset="0"/>
                <a:cs typeface="Times New Roman" panose="02020603050405020304" pitchFamily="18" charset="0"/>
              </a:rPr>
              <a:t> SURVEY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283321" y="6553199"/>
            <a:ext cx="3859795" cy="304801"/>
          </a:xfrm>
        </p:spPr>
        <p:txBody>
          <a:bodyPr/>
          <a:lstStyle/>
          <a:p>
            <a:pPr algn="ctr"/>
            <a:r>
              <a:rPr lang="en-IN" b="1" dirty="0" err="1" smtClean="0">
                <a:latin typeface="Times New Roman" panose="02020603050405020304" pitchFamily="18" charset="0"/>
                <a:cs typeface="Times New Roman" panose="02020603050405020304" pitchFamily="18" charset="0"/>
              </a:rPr>
              <a:t>Veermata</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Jijabai</a:t>
            </a:r>
            <a:r>
              <a:rPr lang="en-IN" b="1" dirty="0" smtClean="0">
                <a:latin typeface="Times New Roman" panose="02020603050405020304" pitchFamily="18" charset="0"/>
                <a:cs typeface="Times New Roman" panose="02020603050405020304" pitchFamily="18" charset="0"/>
              </a:rPr>
              <a:t> Technological Institute</a:t>
            </a:r>
            <a:endParaRPr lang="en-IN"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EA61899-24B4-4593-A21C-455EF34D79D9}" type="slidenum">
              <a:rPr lang="en-IN" smtClean="0"/>
              <a:pPr/>
              <a:t>8</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544737098"/>
              </p:ext>
            </p:extLst>
          </p:nvPr>
        </p:nvGraphicFramePr>
        <p:xfrm>
          <a:off x="0" y="1090605"/>
          <a:ext cx="12192000" cy="5492503"/>
        </p:xfrm>
        <a:graphic>
          <a:graphicData uri="http://schemas.openxmlformats.org/drawingml/2006/table">
            <a:tbl>
              <a:tblPr firstRow="1" bandRow="1">
                <a:tableStyleId>{5C22544A-7EE6-4342-B048-85BDC9FD1C3A}</a:tableStyleId>
              </a:tblPr>
              <a:tblGrid>
                <a:gridCol w="758422"/>
                <a:gridCol w="5590863"/>
                <a:gridCol w="5842715"/>
              </a:tblGrid>
              <a:tr h="371863">
                <a:tc>
                  <a:txBody>
                    <a:bodyPr/>
                    <a:lstStyle/>
                    <a:p>
                      <a:pPr algn="ctr"/>
                      <a:r>
                        <a:rPr lang="en-US" dirty="0" err="1" smtClean="0">
                          <a:latin typeface="Times New Roman" pitchFamily="18" charset="0"/>
                          <a:cs typeface="Times New Roman" pitchFamily="18" charset="0"/>
                        </a:rPr>
                        <a:t>Sr.No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Citation</a:t>
                      </a:r>
                      <a:endParaRPr lang="en-US" dirty="0">
                        <a:latin typeface="Times New Roman" pitchFamily="18" charset="0"/>
                        <a:cs typeface="Times New Roman" pitchFamily="18" charset="0"/>
                      </a:endParaRPr>
                    </a:p>
                  </a:txBody>
                  <a:tcPr/>
                </a:tc>
              </a:tr>
              <a:tr h="2600513">
                <a:tc>
                  <a:txBody>
                    <a:bodyPr/>
                    <a:lstStyle/>
                    <a:p>
                      <a:r>
                        <a:rPr lang="en-US" sz="16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latin typeface="Times New Roman" pitchFamily="18" charset="0"/>
                          <a:ea typeface="+mn-ea"/>
                          <a:cs typeface="Times New Roman" pitchFamily="18" charset="0"/>
                        </a:rPr>
                        <a:t>Heart rate monitoring system using finger tip through </a:t>
                      </a:r>
                      <a:r>
                        <a:rPr lang="en-US" sz="1600" b="0" kern="1200" dirty="0" err="1" smtClean="0">
                          <a:solidFill>
                            <a:schemeClr val="dk1"/>
                          </a:solidFill>
                          <a:latin typeface="Times New Roman" pitchFamily="18" charset="0"/>
                          <a:ea typeface="+mn-ea"/>
                          <a:cs typeface="Times New Roman" pitchFamily="18" charset="0"/>
                        </a:rPr>
                        <a:t>arduino</a:t>
                      </a:r>
                      <a:r>
                        <a:rPr lang="en-US" sz="1600" b="0" kern="1200" dirty="0" smtClean="0">
                          <a:solidFill>
                            <a:schemeClr val="dk1"/>
                          </a:solidFill>
                          <a:latin typeface="Times New Roman" pitchFamily="18" charset="0"/>
                          <a:ea typeface="+mn-ea"/>
                          <a:cs typeface="Times New Roman" pitchFamily="18" charset="0"/>
                        </a:rPr>
                        <a:t> and processing software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b="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Published in:</a:t>
                      </a:r>
                      <a:r>
                        <a:rPr lang="en-US" sz="1600" b="0" kern="1200" dirty="0" smtClean="0">
                          <a:solidFill>
                            <a:schemeClr val="dk1"/>
                          </a:solidFill>
                          <a:latin typeface="Times New Roman" pitchFamily="18" charset="0"/>
                          <a:ea typeface="+mn-ea"/>
                          <a:cs typeface="Times New Roman" pitchFamily="18" charset="0"/>
                        </a:rPr>
                        <a:t> International Journal of Science, Engineering and Technology Research (IJSETR), Volume 5, Issue 1, January 2016</a:t>
                      </a:r>
                    </a:p>
                    <a:p>
                      <a:endParaRPr lang="en-US" sz="1600" b="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Link: </a:t>
                      </a:r>
                      <a:r>
                        <a:rPr lang="en-US" sz="1600" u="sng" kern="1200" dirty="0" smtClean="0">
                          <a:solidFill>
                            <a:schemeClr val="dk1"/>
                          </a:solidFill>
                          <a:latin typeface="Times New Roman" pitchFamily="18" charset="0"/>
                          <a:ea typeface="+mn-ea"/>
                          <a:cs typeface="Times New Roman" pitchFamily="18" charset="0"/>
                          <a:hlinkClick r:id="rId2"/>
                        </a:rPr>
                        <a:t>http://ijsetr.org/wp-content/uploads/2016/01/IJSETR-VOL-5-ISSUE-1-84-89.pdf</a:t>
                      </a:r>
                      <a:endParaRPr lang="en-US" sz="1600" kern="1200" dirty="0" smtClean="0">
                        <a:solidFill>
                          <a:schemeClr val="dk1"/>
                        </a:solidFill>
                        <a:latin typeface="Times New Roman" pitchFamily="18" charset="0"/>
                        <a:ea typeface="+mn-ea"/>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b="0" kern="1200" dirty="0" smtClean="0">
                        <a:solidFill>
                          <a:schemeClr val="dk1"/>
                        </a:solidFill>
                        <a:latin typeface="Times New Roman" pitchFamily="18" charset="0"/>
                        <a:ea typeface="+mn-ea"/>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b="0" kern="1200" dirty="0" smtClean="0">
                        <a:solidFill>
                          <a:schemeClr val="dk1"/>
                        </a:solidFill>
                        <a:latin typeface="Times New Roman" pitchFamily="18" charset="0"/>
                        <a:ea typeface="+mn-ea"/>
                        <a:cs typeface="Times New Roman" pitchFamily="18" charset="0"/>
                      </a:endParaRPr>
                    </a:p>
                    <a:p>
                      <a:endParaRPr lang="en-US" sz="2000" dirty="0">
                        <a:latin typeface="Times New Roman" pitchFamily="18" charset="0"/>
                        <a:cs typeface="Times New Roman" pitchFamily="18" charset="0"/>
                      </a:endParaRPr>
                    </a:p>
                  </a:txBody>
                  <a:tcPr/>
                </a:tc>
                <a:tc>
                  <a:txBody>
                    <a:bodyPr/>
                    <a:lstStyle/>
                    <a:p>
                      <a:pPr algn="just">
                        <a:buFont typeface="Wingdings" pitchFamily="2" charset="2"/>
                        <a:buChar char="Ø"/>
                      </a:pPr>
                      <a:r>
                        <a:rPr lang="en-US" sz="1600" b="0" kern="1200" dirty="0" smtClean="0">
                          <a:solidFill>
                            <a:schemeClr val="dk1"/>
                          </a:solidFill>
                          <a:latin typeface="Times New Roman" pitchFamily="18" charset="0"/>
                          <a:ea typeface="+mn-ea"/>
                          <a:cs typeface="Times New Roman" pitchFamily="18" charset="0"/>
                        </a:rPr>
                        <a:t>This paper describes a technique of measuring the heart rate through a fingertip and </a:t>
                      </a:r>
                      <a:r>
                        <a:rPr lang="en-US" sz="1600" b="0" kern="1200" dirty="0" err="1" smtClean="0">
                          <a:solidFill>
                            <a:schemeClr val="dk1"/>
                          </a:solidFill>
                          <a:latin typeface="Times New Roman" pitchFamily="18" charset="0"/>
                          <a:ea typeface="+mn-ea"/>
                          <a:cs typeface="Times New Roman" pitchFamily="18" charset="0"/>
                        </a:rPr>
                        <a:t>Arduino</a:t>
                      </a:r>
                      <a:r>
                        <a:rPr lang="en-US" sz="1600" b="0" kern="1200" dirty="0" smtClean="0">
                          <a:solidFill>
                            <a:schemeClr val="dk1"/>
                          </a:solidFill>
                          <a:latin typeface="Times New Roman" pitchFamily="18" charset="0"/>
                          <a:ea typeface="+mn-ea"/>
                          <a:cs typeface="Times New Roman" pitchFamily="18" charset="0"/>
                        </a:rPr>
                        <a:t>. </a:t>
                      </a:r>
                    </a:p>
                    <a:p>
                      <a:pPr algn="just">
                        <a:buFont typeface="Wingdings" pitchFamily="2" charset="2"/>
                        <a:buChar char="Ø"/>
                      </a:pPr>
                      <a:r>
                        <a:rPr lang="en-US" sz="1600" b="0" kern="1200" dirty="0" smtClean="0">
                          <a:solidFill>
                            <a:schemeClr val="dk1"/>
                          </a:solidFill>
                          <a:latin typeface="Times New Roman" pitchFamily="18" charset="0"/>
                          <a:ea typeface="+mn-ea"/>
                          <a:cs typeface="Times New Roman" pitchFamily="18" charset="0"/>
                        </a:rPr>
                        <a:t>Heart rate is a very vital health parameter that is directly related to the soundness of the human cardiovascular system. </a:t>
                      </a:r>
                    </a:p>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It can be measured either by the ECG waveform or by sensing the pulse - the rhythmic expansion and contraction of an artery as blood is forced through it by the regular contractions of the heart.</a:t>
                      </a:r>
                      <a:r>
                        <a:rPr lang="en-US" sz="2000" kern="1200" dirty="0" smtClean="0">
                          <a:solidFill>
                            <a:schemeClr val="dk1"/>
                          </a:solidFill>
                          <a:latin typeface="+mn-lt"/>
                          <a:ea typeface="+mn-ea"/>
                          <a:cs typeface="+mn-cs"/>
                        </a:rPr>
                        <a:t> </a:t>
                      </a:r>
                      <a:endParaRPr lang="en-US" sz="1600" b="0" dirty="0">
                        <a:latin typeface="Times New Roman" pitchFamily="18" charset="0"/>
                        <a:cs typeface="Times New Roman" pitchFamily="18" charset="0"/>
                      </a:endParaRPr>
                    </a:p>
                  </a:txBody>
                  <a:tcPr/>
                </a:tc>
              </a:tr>
              <a:tr h="2097188">
                <a:tc>
                  <a:txBody>
                    <a:bodyPr/>
                    <a:lstStyle/>
                    <a:p>
                      <a:r>
                        <a:rPr lang="en-US" sz="16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latin typeface="Times New Roman" pitchFamily="18" charset="0"/>
                          <a:ea typeface="+mn-ea"/>
                          <a:cs typeface="Times New Roman" pitchFamily="18" charset="0"/>
                        </a:rPr>
                        <a:t>Photonic sensor design evaluation for measuring the </a:t>
                      </a:r>
                      <a:r>
                        <a:rPr lang="en-US" sz="1600" b="0" kern="1200" dirty="0" err="1" smtClean="0">
                          <a:solidFill>
                            <a:schemeClr val="dk1"/>
                          </a:solidFill>
                          <a:latin typeface="Times New Roman" pitchFamily="18" charset="0"/>
                          <a:ea typeface="+mn-ea"/>
                          <a:cs typeface="Times New Roman" pitchFamily="18" charset="0"/>
                        </a:rPr>
                        <a:t>photoplethysmogram</a:t>
                      </a:r>
                      <a:endParaRPr lang="en-US" sz="1600" b="0" kern="1200" dirty="0" smtClean="0">
                        <a:solidFill>
                          <a:schemeClr val="dk1"/>
                        </a:solidFill>
                        <a:latin typeface="Times New Roman" pitchFamily="18" charset="0"/>
                        <a:ea typeface="+mn-ea"/>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600" b="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Published in: </a:t>
                      </a:r>
                      <a:r>
                        <a:rPr lang="en-US" sz="1600" u="sng" kern="1200" dirty="0" smtClean="0">
                          <a:solidFill>
                            <a:schemeClr val="dk1"/>
                          </a:solidFill>
                          <a:latin typeface="Times New Roman" pitchFamily="18" charset="0"/>
                          <a:ea typeface="+mn-ea"/>
                          <a:cs typeface="Times New Roman" pitchFamily="18" charset="0"/>
                          <a:hlinkClick r:id="rId3"/>
                        </a:rPr>
                        <a:t>Instrumentation and Measurement Technology Conference Proceedings (I2MTC), 2016 IEEE International</a:t>
                      </a:r>
                      <a:endParaRPr lang="en-US" sz="1600" u="sng" kern="1200" dirty="0" smtClean="0">
                        <a:solidFill>
                          <a:schemeClr val="dk1"/>
                        </a:solidFill>
                        <a:latin typeface="Times New Roman" pitchFamily="18" charset="0"/>
                        <a:ea typeface="+mn-ea"/>
                        <a:cs typeface="Times New Roman" pitchFamily="18" charset="0"/>
                      </a:endParaRPr>
                    </a:p>
                    <a:p>
                      <a:endParaRPr lang="en-US" sz="160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Link</a:t>
                      </a:r>
                      <a:r>
                        <a:rPr lang="en-US" sz="1600" kern="1200" dirty="0" smtClean="0">
                          <a:solidFill>
                            <a:schemeClr val="dk1"/>
                          </a:solidFill>
                          <a:latin typeface="Times New Roman" pitchFamily="18" charset="0"/>
                          <a:ea typeface="+mn-ea"/>
                          <a:cs typeface="Times New Roman" pitchFamily="18" charset="0"/>
                        </a:rPr>
                        <a:t>: </a:t>
                      </a:r>
                      <a:r>
                        <a:rPr lang="en-US" sz="1600" u="sng" kern="1200" dirty="0" smtClean="0">
                          <a:solidFill>
                            <a:schemeClr val="dk1"/>
                          </a:solidFill>
                          <a:latin typeface="Times New Roman" pitchFamily="18" charset="0"/>
                          <a:ea typeface="+mn-ea"/>
                          <a:cs typeface="Times New Roman" pitchFamily="18" charset="0"/>
                          <a:hlinkClick r:id="rId4"/>
                        </a:rPr>
                        <a:t>http://ieeexplore.ieee.org/document/7520561/</a:t>
                      </a:r>
                      <a:endParaRPr lang="en-US" sz="1400" kern="1200" dirty="0" smtClean="0">
                        <a:solidFill>
                          <a:schemeClr val="dk1"/>
                        </a:solidFill>
                        <a:latin typeface="Times New Roman" pitchFamily="18" charset="0"/>
                        <a:ea typeface="+mn-ea"/>
                        <a:cs typeface="Times New Roman" pitchFamily="18"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kern="1200" dirty="0" smtClean="0">
                        <a:solidFill>
                          <a:schemeClr val="dk1"/>
                        </a:solidFill>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txBody>
                  <a:tcPr/>
                </a:tc>
                <a:tc>
                  <a:txBody>
                    <a:bodyPr/>
                    <a:lstStyle/>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Recently noninvasive </a:t>
                      </a:r>
                      <a:r>
                        <a:rPr lang="en-US" sz="1600" kern="1200" dirty="0" err="1" smtClean="0">
                          <a:solidFill>
                            <a:schemeClr val="dk1"/>
                          </a:solidFill>
                          <a:latin typeface="Times New Roman" pitchFamily="18" charset="0"/>
                          <a:ea typeface="+mn-ea"/>
                          <a:cs typeface="Times New Roman" pitchFamily="18" charset="0"/>
                        </a:rPr>
                        <a:t>cuffless</a:t>
                      </a:r>
                      <a:r>
                        <a:rPr lang="en-US" sz="1600" kern="1200" dirty="0" smtClean="0">
                          <a:solidFill>
                            <a:schemeClr val="dk1"/>
                          </a:solidFill>
                          <a:latin typeface="Times New Roman" pitchFamily="18" charset="0"/>
                          <a:ea typeface="+mn-ea"/>
                          <a:cs typeface="Times New Roman" pitchFamily="18" charset="0"/>
                        </a:rPr>
                        <a:t> and continuous measurement techniques of </a:t>
                      </a:r>
                      <a:r>
                        <a:rPr lang="en-US" sz="1600" kern="1200" dirty="0" err="1" smtClean="0">
                          <a:solidFill>
                            <a:schemeClr val="dk1"/>
                          </a:solidFill>
                          <a:latin typeface="Times New Roman" pitchFamily="18" charset="0"/>
                          <a:ea typeface="+mn-ea"/>
                          <a:cs typeface="Times New Roman" pitchFamily="18" charset="0"/>
                        </a:rPr>
                        <a:t>photoplethysmogram</a:t>
                      </a:r>
                      <a:r>
                        <a:rPr lang="en-US" sz="1600" kern="1200" dirty="0" smtClean="0">
                          <a:solidFill>
                            <a:schemeClr val="dk1"/>
                          </a:solidFill>
                          <a:latin typeface="Times New Roman" pitchFamily="18" charset="0"/>
                          <a:ea typeface="+mn-ea"/>
                          <a:cs typeface="Times New Roman" pitchFamily="18" charset="0"/>
                        </a:rPr>
                        <a:t> (PPG) signals get lots of attention in medical diagnosis for 24/7 monitoring. </a:t>
                      </a:r>
                    </a:p>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Moreover, the strive towards low cost, portability, simple construction and simple analysis techniques paves the way for mobile health care. </a:t>
                      </a:r>
                    </a:p>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Several research papers have been published on PPG sensors to extract the PPG signal which consider only one specific source, either a LED or a Laser diode</a:t>
                      </a:r>
                      <a:r>
                        <a:rPr lang="en-US" sz="1400" kern="1200" dirty="0" smtClean="0">
                          <a:solidFill>
                            <a:schemeClr val="dk1"/>
                          </a:solidFill>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67936912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820" y="0"/>
            <a:ext cx="9404723" cy="1400530"/>
          </a:xfrm>
        </p:spPr>
        <p:txBody>
          <a:bodyPr/>
          <a:lstStyle/>
          <a:p>
            <a:pPr algn="ctr"/>
            <a:r>
              <a:rPr lang="en-IN" sz="4000" b="1" dirty="0" smtClean="0">
                <a:latin typeface="Times New Roman" panose="02020603050405020304" pitchFamily="18" charset="0"/>
                <a:cs typeface="Times New Roman" panose="02020603050405020304" pitchFamily="18" charset="0"/>
              </a:rPr>
              <a:t>Continue</a:t>
            </a:r>
            <a:r>
              <a:rPr lang="en-IN" b="1" dirty="0" smtClean="0">
                <a:latin typeface="Times New Roman" panose="02020603050405020304" pitchFamily="18" charset="0"/>
                <a:cs typeface="Times New Roman" panose="02020603050405020304" pitchFamily="18" charset="0"/>
              </a:rPr>
              <a:t>…</a:t>
            </a:r>
            <a:endParaRPr lang="en-US" b="1" dirty="0"/>
          </a:p>
        </p:txBody>
      </p:sp>
      <p:sp>
        <p:nvSpPr>
          <p:cNvPr id="3" name="Footer Placeholder 2"/>
          <p:cNvSpPr>
            <a:spLocks noGrp="1"/>
          </p:cNvSpPr>
          <p:nvPr>
            <p:ph type="ftr" sz="quarter" idx="11"/>
          </p:nvPr>
        </p:nvSpPr>
        <p:spPr>
          <a:xfrm>
            <a:off x="4295352" y="6553199"/>
            <a:ext cx="3859795" cy="304801"/>
          </a:xfrm>
        </p:spPr>
        <p:txBody>
          <a:bodyPr/>
          <a:lstStyle/>
          <a:p>
            <a:r>
              <a:rPr lang="en-IN" sz="1200" dirty="0" err="1" smtClean="0">
                <a:latin typeface="Times New Roman" panose="02020603050405020304" pitchFamily="18" charset="0"/>
                <a:cs typeface="Times New Roman" panose="02020603050405020304" pitchFamily="18" charset="0"/>
              </a:rPr>
              <a:t>Veermata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Jijabai</a:t>
            </a:r>
            <a:r>
              <a:rPr lang="en-IN" sz="1200" dirty="0" smtClean="0">
                <a:latin typeface="Times New Roman" panose="02020603050405020304" pitchFamily="18" charset="0"/>
                <a:cs typeface="Times New Roman" panose="02020603050405020304" pitchFamily="18" charset="0"/>
              </a:rPr>
              <a:t> Technological Institute</a:t>
            </a:r>
            <a:endParaRPr lang="en-IN" sz="12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EA61899-24B4-4593-A21C-455EF34D79D9}" type="slidenum">
              <a:rPr lang="en-IN" smtClean="0"/>
              <a:pPr/>
              <a:t>9</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424773155"/>
              </p:ext>
            </p:extLst>
          </p:nvPr>
        </p:nvGraphicFramePr>
        <p:xfrm>
          <a:off x="-12880" y="1063416"/>
          <a:ext cx="12204880" cy="5494327"/>
        </p:xfrm>
        <a:graphic>
          <a:graphicData uri="http://schemas.openxmlformats.org/drawingml/2006/table">
            <a:tbl>
              <a:tblPr firstRow="1" bandRow="1">
                <a:tableStyleId>{5C22544A-7EE6-4342-B048-85BDC9FD1C3A}</a:tableStyleId>
              </a:tblPr>
              <a:tblGrid>
                <a:gridCol w="851503"/>
                <a:gridCol w="5801018"/>
                <a:gridCol w="5552359"/>
              </a:tblGrid>
              <a:tr h="353196">
                <a:tc>
                  <a:txBody>
                    <a:bodyPr/>
                    <a:lstStyle/>
                    <a:p>
                      <a:r>
                        <a:rPr lang="en-US" dirty="0" err="1" smtClean="0">
                          <a:latin typeface="Times New Roman" pitchFamily="18" charset="0"/>
                          <a:cs typeface="Times New Roman" pitchFamily="18" charset="0"/>
                        </a:rPr>
                        <a:t>Sr.No</a:t>
                      </a:r>
                      <a:endParaRPr lang="en-US" dirty="0"/>
                    </a:p>
                  </a:txBody>
                  <a:tcPr/>
                </a:tc>
                <a:tc>
                  <a:txBody>
                    <a:bodyPr/>
                    <a:lstStyle/>
                    <a:p>
                      <a:pPr algn="ctr"/>
                      <a:r>
                        <a:rPr lang="en-US" dirty="0" smtClean="0">
                          <a:latin typeface="Times New Roman" pitchFamily="18" charset="0"/>
                          <a:cs typeface="Times New Roman" pitchFamily="18" charset="0"/>
                        </a:rPr>
                        <a:t>Name</a:t>
                      </a:r>
                      <a:endParaRPr lang="en-US" dirty="0"/>
                    </a:p>
                  </a:txBody>
                  <a:tcPr/>
                </a:tc>
                <a:tc>
                  <a:txBody>
                    <a:bodyPr/>
                    <a:lstStyle/>
                    <a:p>
                      <a:pPr algn="ctr"/>
                      <a:r>
                        <a:rPr lang="en-US" dirty="0" smtClean="0">
                          <a:latin typeface="Times New Roman" pitchFamily="18" charset="0"/>
                          <a:cs typeface="Times New Roman" pitchFamily="18" charset="0"/>
                        </a:rPr>
                        <a:t>Citation</a:t>
                      </a:r>
                      <a:endParaRPr lang="en-US" dirty="0"/>
                    </a:p>
                  </a:txBody>
                  <a:tcPr/>
                </a:tc>
              </a:tr>
              <a:tr h="2858108">
                <a:tc>
                  <a:txBody>
                    <a:bodyPr/>
                    <a:lstStyle/>
                    <a:p>
                      <a:r>
                        <a:rPr lang="en-US" dirty="0" smtClean="0">
                          <a:latin typeface="Times New Roman" pitchFamily="18" charset="0"/>
                          <a:cs typeface="Times New Roman" pitchFamily="18" charset="0"/>
                        </a:rPr>
                        <a:t>3</a:t>
                      </a:r>
                      <a:r>
                        <a:rPr lang="en-US" dirty="0" smtClean="0"/>
                        <a:t>.</a:t>
                      </a:r>
                      <a:endParaRPr lang="en-US" dirty="0"/>
                    </a:p>
                  </a:txBody>
                  <a:tcPr/>
                </a:tc>
                <a:tc>
                  <a:txBody>
                    <a:bodyPr/>
                    <a:lstStyle/>
                    <a:p>
                      <a:r>
                        <a:rPr lang="en-US" sz="1600" b="0" kern="1200" dirty="0" smtClean="0">
                          <a:solidFill>
                            <a:schemeClr val="dk1"/>
                          </a:solidFill>
                          <a:latin typeface="Times New Roman" pitchFamily="18" charset="0"/>
                          <a:ea typeface="+mn-ea"/>
                          <a:cs typeface="Times New Roman" pitchFamily="18" charset="0"/>
                        </a:rPr>
                        <a:t>Evaluation of wearable consumer heart rate monitors based on </a:t>
                      </a:r>
                      <a:r>
                        <a:rPr lang="en-US" sz="1600" b="0" kern="1200" dirty="0" err="1" smtClean="0">
                          <a:solidFill>
                            <a:schemeClr val="dk1"/>
                          </a:solidFill>
                          <a:latin typeface="Times New Roman" pitchFamily="18" charset="0"/>
                          <a:ea typeface="+mn-ea"/>
                          <a:cs typeface="Times New Roman" pitchFamily="18" charset="0"/>
                        </a:rPr>
                        <a:t>photopletysmography</a:t>
                      </a:r>
                      <a:endParaRPr lang="en-US" sz="1600" b="0" kern="1200" dirty="0" smtClean="0">
                        <a:solidFill>
                          <a:schemeClr val="dk1"/>
                        </a:solidFill>
                        <a:latin typeface="Times New Roman" pitchFamily="18" charset="0"/>
                        <a:ea typeface="+mn-ea"/>
                        <a:cs typeface="Times New Roman" pitchFamily="18" charset="0"/>
                      </a:endParaRPr>
                    </a:p>
                    <a:p>
                      <a:endParaRPr lang="en-US" sz="1600" b="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Published in: </a:t>
                      </a:r>
                      <a:r>
                        <a:rPr lang="en-US" sz="1600" u="sng" kern="1200" dirty="0" smtClean="0">
                          <a:solidFill>
                            <a:schemeClr val="dk1"/>
                          </a:solidFill>
                          <a:latin typeface="Times New Roman" pitchFamily="18" charset="0"/>
                          <a:ea typeface="+mn-ea"/>
                          <a:cs typeface="Times New Roman" pitchFamily="18" charset="0"/>
                          <a:hlinkClick r:id="rId2"/>
                        </a:rPr>
                        <a:t>Engineering in Medicine and Biology Society (EMBC), 2014 36th Annual International Conference of the IEEE</a:t>
                      </a:r>
                      <a:endParaRPr lang="en-US" sz="1600" kern="1200" dirty="0" smtClean="0">
                        <a:solidFill>
                          <a:schemeClr val="dk1"/>
                        </a:solidFill>
                        <a:latin typeface="Times New Roman" pitchFamily="18" charset="0"/>
                        <a:ea typeface="+mn-ea"/>
                        <a:cs typeface="Times New Roman" pitchFamily="18" charset="0"/>
                      </a:endParaRPr>
                    </a:p>
                    <a:p>
                      <a:endParaRPr lang="en-US" sz="1600"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Link</a:t>
                      </a:r>
                      <a:r>
                        <a:rPr lang="en-US" sz="1600" kern="1200" dirty="0" smtClean="0">
                          <a:solidFill>
                            <a:schemeClr val="dk1"/>
                          </a:solidFill>
                          <a:latin typeface="Times New Roman" pitchFamily="18" charset="0"/>
                          <a:ea typeface="+mn-ea"/>
                          <a:cs typeface="Times New Roman" pitchFamily="18" charset="0"/>
                        </a:rPr>
                        <a:t>: </a:t>
                      </a:r>
                      <a:r>
                        <a:rPr lang="en-US" sz="1600" u="sng" kern="1200" dirty="0" smtClean="0">
                          <a:solidFill>
                            <a:schemeClr val="dk1"/>
                          </a:solidFill>
                          <a:latin typeface="Times New Roman" pitchFamily="18" charset="0"/>
                          <a:ea typeface="+mn-ea"/>
                          <a:cs typeface="Times New Roman" pitchFamily="18" charset="0"/>
                          <a:hlinkClick r:id="rId3"/>
                        </a:rPr>
                        <a:t>http://ieeexplore.ieee.org/document/6944419/</a:t>
                      </a:r>
                      <a:endParaRPr lang="en-US" sz="1600" kern="1200" dirty="0" smtClean="0">
                        <a:solidFill>
                          <a:schemeClr val="dk1"/>
                        </a:solidFill>
                        <a:latin typeface="Times New Roman" pitchFamily="18" charset="0"/>
                        <a:ea typeface="+mn-ea"/>
                        <a:cs typeface="Times New Roman" pitchFamily="18" charset="0"/>
                      </a:endParaRPr>
                    </a:p>
                    <a:p>
                      <a:endParaRPr lang="en-US" sz="1600" dirty="0">
                        <a:latin typeface="Times New Roman" pitchFamily="18" charset="0"/>
                        <a:cs typeface="Times New Roman" pitchFamily="18" charset="0"/>
                      </a:endParaRPr>
                    </a:p>
                  </a:txBody>
                  <a:tcPr/>
                </a:tc>
                <a:tc>
                  <a:txBody>
                    <a:bodyPr/>
                    <a:lstStyle/>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Wearable monitoring of heart rate (HR) during physical activity and exercising allows real time control of exercise intensity and training effect.</a:t>
                      </a:r>
                    </a:p>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Recently, technologies based on pulse </a:t>
                      </a:r>
                      <a:r>
                        <a:rPr lang="en-US" sz="1600" kern="1200" dirty="0" err="1" smtClean="0">
                          <a:solidFill>
                            <a:schemeClr val="dk1"/>
                          </a:solidFill>
                          <a:latin typeface="Times New Roman" pitchFamily="18" charset="0"/>
                          <a:ea typeface="+mn-ea"/>
                          <a:cs typeface="Times New Roman" pitchFamily="18" charset="0"/>
                        </a:rPr>
                        <a:t>plethysmography</a:t>
                      </a:r>
                      <a:r>
                        <a:rPr lang="en-US" sz="1600" kern="1200" dirty="0" smtClean="0">
                          <a:solidFill>
                            <a:schemeClr val="dk1"/>
                          </a:solidFill>
                          <a:latin typeface="Times New Roman" pitchFamily="18" charset="0"/>
                          <a:ea typeface="+mn-ea"/>
                          <a:cs typeface="Times New Roman" pitchFamily="18" charset="0"/>
                        </a:rPr>
                        <a:t> (PPG) have become available for personal health management for consumers. However, the accuracy of these monitors is poorly known which limits their application.</a:t>
                      </a:r>
                    </a:p>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The estimated results indicate that performance of devices depends on various parameters, including specified activity, sensor type and device placement.</a:t>
                      </a:r>
                      <a:endParaRPr lang="en-US" sz="1200" dirty="0">
                        <a:latin typeface="Times New Roman" pitchFamily="18" charset="0"/>
                        <a:cs typeface="Times New Roman" pitchFamily="18" charset="0"/>
                      </a:endParaRPr>
                    </a:p>
                  </a:txBody>
                  <a:tcPr/>
                </a:tc>
              </a:tr>
              <a:tr h="2270459">
                <a:tc>
                  <a:txBody>
                    <a:bodyPr/>
                    <a:lstStyle/>
                    <a:p>
                      <a:r>
                        <a:rPr lang="en-US" dirty="0" smtClean="0">
                          <a:latin typeface="Times New Roman" pitchFamily="18" charset="0"/>
                          <a:cs typeface="Times New Roman" pitchFamily="18" charset="0"/>
                        </a:rPr>
                        <a:t>4</a:t>
                      </a:r>
                      <a:r>
                        <a:rPr lang="en-US" dirty="0" smtClean="0"/>
                        <a:t>.</a:t>
                      </a:r>
                      <a:endParaRPr lang="en-US" dirty="0"/>
                    </a:p>
                  </a:txBody>
                  <a:tcPr/>
                </a:tc>
                <a:tc>
                  <a:txBody>
                    <a:bodyPr/>
                    <a:lstStyle/>
                    <a:p>
                      <a:r>
                        <a:rPr lang="en-US" sz="1600" b="0" kern="1200" dirty="0" smtClean="0">
                          <a:solidFill>
                            <a:schemeClr val="dk1"/>
                          </a:solidFill>
                          <a:latin typeface="Times New Roman" pitchFamily="18" charset="0"/>
                          <a:ea typeface="+mn-ea"/>
                          <a:cs typeface="Times New Roman" pitchFamily="18" charset="0"/>
                        </a:rPr>
                        <a:t>ESP8266 based  implementation of wireless sensor network with Linux based web-server</a:t>
                      </a:r>
                    </a:p>
                    <a:p>
                      <a:endParaRPr lang="en-US" sz="1600" b="1"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Published in: </a:t>
                      </a:r>
                      <a:r>
                        <a:rPr lang="en-US" sz="1600" b="1" u="sng" kern="1200" dirty="0" smtClean="0">
                          <a:solidFill>
                            <a:schemeClr val="dk1"/>
                          </a:solidFill>
                          <a:latin typeface="Times New Roman" pitchFamily="18" charset="0"/>
                          <a:ea typeface="+mn-ea"/>
                          <a:cs typeface="Times New Roman" pitchFamily="18" charset="0"/>
                          <a:hlinkClick r:id="rId4"/>
                        </a:rPr>
                        <a:t>Colossal Data Analysis and Networking (CDAN), Symposium on</a:t>
                      </a:r>
                      <a:endParaRPr lang="en-US" sz="1600" b="1" kern="1200" dirty="0" smtClean="0">
                        <a:solidFill>
                          <a:schemeClr val="dk1"/>
                        </a:solidFill>
                        <a:latin typeface="Times New Roman" pitchFamily="18" charset="0"/>
                        <a:ea typeface="+mn-ea"/>
                        <a:cs typeface="Times New Roman" pitchFamily="18" charset="0"/>
                      </a:endParaRPr>
                    </a:p>
                    <a:p>
                      <a:endParaRPr lang="en-US" sz="1600" b="1" kern="1200" dirty="0" smtClean="0">
                        <a:solidFill>
                          <a:schemeClr val="dk1"/>
                        </a:solidFill>
                        <a:latin typeface="Times New Roman" pitchFamily="18" charset="0"/>
                        <a:ea typeface="+mn-ea"/>
                        <a:cs typeface="Times New Roman" pitchFamily="18" charset="0"/>
                      </a:endParaRPr>
                    </a:p>
                    <a:p>
                      <a:r>
                        <a:rPr lang="en-US" sz="1600" b="1" kern="1200" dirty="0" smtClean="0">
                          <a:solidFill>
                            <a:schemeClr val="dk1"/>
                          </a:solidFill>
                          <a:latin typeface="Times New Roman" pitchFamily="18" charset="0"/>
                          <a:ea typeface="+mn-ea"/>
                          <a:cs typeface="Times New Roman" pitchFamily="18" charset="0"/>
                        </a:rPr>
                        <a:t>Link: </a:t>
                      </a:r>
                      <a:r>
                        <a:rPr lang="en-US" sz="1600" b="1" u="sng" kern="1200" dirty="0" smtClean="0">
                          <a:solidFill>
                            <a:schemeClr val="dk1"/>
                          </a:solidFill>
                          <a:latin typeface="Times New Roman" pitchFamily="18" charset="0"/>
                          <a:ea typeface="+mn-ea"/>
                          <a:cs typeface="Times New Roman" pitchFamily="18" charset="0"/>
                          <a:hlinkClick r:id="rId5"/>
                        </a:rPr>
                        <a:t>http://ieeexplore.ieee.org/abstract/document/7570919/</a:t>
                      </a:r>
                      <a:endParaRPr lang="en-US" sz="1600" b="1" dirty="0">
                        <a:latin typeface="Times New Roman" pitchFamily="18" charset="0"/>
                        <a:cs typeface="Times New Roman" pitchFamily="18" charset="0"/>
                      </a:endParaRPr>
                    </a:p>
                  </a:txBody>
                  <a:tcPr/>
                </a:tc>
                <a:tc>
                  <a:txBody>
                    <a:bodyPr/>
                    <a:lstStyle/>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An integrated system platform which can provide Linux web server, database, and PHP run-time environment was built by using ARM Linux development board with Apache+PHP+SQLite3.</a:t>
                      </a:r>
                    </a:p>
                    <a:p>
                      <a:pPr algn="just">
                        <a:buFont typeface="Wingdings" pitchFamily="2" charset="2"/>
                        <a:buChar char="Ø"/>
                      </a:pPr>
                      <a:r>
                        <a:rPr lang="en-US" sz="1600" kern="1200" dirty="0" smtClean="0">
                          <a:solidFill>
                            <a:schemeClr val="dk1"/>
                          </a:solidFill>
                          <a:latin typeface="Times New Roman" pitchFamily="18" charset="0"/>
                          <a:ea typeface="+mn-ea"/>
                          <a:cs typeface="Times New Roman" pitchFamily="18" charset="0"/>
                        </a:rPr>
                        <a:t>Various Internet accesses were offered by using Wi-Fi wireless networks communication technology. </a:t>
                      </a:r>
                      <a:endParaRPr lang="en-US" sz="1600" dirty="0" smtClean="0">
                        <a:latin typeface="Times New Roman" pitchFamily="18" charset="0"/>
                        <a:cs typeface="Times New Roman" pitchFamily="18" charset="0"/>
                      </a:endParaRPr>
                    </a:p>
                    <a:p>
                      <a:pPr>
                        <a:buFont typeface="Wingdings" pitchFamily="2" charset="2"/>
                        <a:buChar char="Ø"/>
                      </a:pPr>
                      <a:endParaRPr lang="en-US" dirty="0" smtClean="0"/>
                    </a:p>
                    <a:p>
                      <a:pPr>
                        <a:buFont typeface="Wingdings" pitchFamily="2" charset="2"/>
                        <a:buNone/>
                      </a:pPr>
                      <a:endParaRPr lang="en-US" dirty="0"/>
                    </a:p>
                  </a:txBody>
                  <a:tcPr/>
                </a:tc>
              </a:tr>
            </a:tbl>
          </a:graphicData>
        </a:graphic>
      </p:graphicFrame>
    </p:spTree>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901</TotalTime>
  <Words>2609</Words>
  <Application>Microsoft Office PowerPoint</Application>
  <PresentationFormat>Widescreen</PresentationFormat>
  <Paragraphs>369</Paragraphs>
  <Slides>48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Century Gothic</vt:lpstr>
      <vt:lpstr>Times New Roman</vt:lpstr>
      <vt:lpstr>Wingdings</vt:lpstr>
      <vt:lpstr>Wingdings 3</vt:lpstr>
      <vt:lpstr>Ion</vt:lpstr>
      <vt:lpstr>E-BAND HEALTH MONITORING SYSTEM (Internet-of-Things (IOT), Cloud Based Analytics and WebApp)  under the guidance of  Prof. Shraddha .S. Suratkar </vt:lpstr>
      <vt:lpstr>PowerPoint Presentation</vt:lpstr>
      <vt:lpstr>PULSE SENSOR</vt:lpstr>
      <vt:lpstr>PROBLEM STATEMENT </vt:lpstr>
      <vt:lpstr>INTRODUCTION</vt:lpstr>
      <vt:lpstr>OBJECTIVES OF PROJECT</vt:lpstr>
      <vt:lpstr>NEED </vt:lpstr>
      <vt:lpstr>LITERATURE SURVEY</vt:lpstr>
      <vt:lpstr>Continue…</vt:lpstr>
      <vt:lpstr>Continue…</vt:lpstr>
      <vt:lpstr>HARDWARE RESOURCE</vt:lpstr>
      <vt:lpstr>PULSE SENSOR  </vt:lpstr>
      <vt:lpstr>GPS RECEIVER MODULE   </vt:lpstr>
      <vt:lpstr>PIEZOELECTRIC BUZZER    </vt:lpstr>
      <vt:lpstr>SOFTWARE RESOURCE</vt:lpstr>
      <vt:lpstr>PowerPoint Presentation</vt:lpstr>
      <vt:lpstr>IFTTT</vt:lpstr>
      <vt:lpstr>WEB APP</vt:lpstr>
      <vt:lpstr>ARDUINO IDE</vt:lpstr>
      <vt:lpstr>PowerPoint Presentation</vt:lpstr>
      <vt:lpstr>PROPOSED ALGORITHM</vt:lpstr>
      <vt:lpstr>SYSTEM ARCHITECTURE</vt:lpstr>
      <vt:lpstr>MATHEMATICAL MODEL</vt:lpstr>
      <vt:lpstr>CONTINUE…</vt:lpstr>
      <vt:lpstr>MATHEMATICAL FORMULAS </vt:lpstr>
      <vt:lpstr>IMPLEMENTATION</vt:lpstr>
      <vt:lpstr>INTERFACE DESCRIPTION</vt:lpstr>
      <vt:lpstr>IFTTT INTERFACE</vt:lpstr>
      <vt:lpstr>ADVANTAGES</vt:lpstr>
      <vt:lpstr>DISADVANTAGES </vt:lpstr>
      <vt:lpstr>APPLICATIONS </vt:lpstr>
      <vt:lpstr>POSSIBLE OUTCOMES</vt:lpstr>
      <vt:lpstr>PowerPoint Presentation</vt:lpstr>
      <vt:lpstr>SCREENSHOTS OF PROTOTYPE MODEL</vt:lpstr>
      <vt:lpstr>WEB APP SCREENSHOTS</vt:lpstr>
      <vt:lpstr>PowerPoint Presentation</vt:lpstr>
      <vt:lpstr>PowerPoint Presentation</vt:lpstr>
      <vt:lpstr>PowerPoint Presentation</vt:lpstr>
      <vt:lpstr>PowerPoint Presentation</vt:lpstr>
      <vt:lpstr>PowerPoint Presentation</vt:lpstr>
      <vt:lpstr>THINGSPEAK CLOUD SCREENSHOT</vt:lpstr>
      <vt:lpstr>PowerPoint Presentation</vt:lpstr>
      <vt:lpstr>PowerPoint Presentation</vt:lpstr>
      <vt:lpstr>FUTURE SCOPE</vt:lpstr>
      <vt:lpstr>CONCLUSION</vt:lpstr>
      <vt:lpstr>REFERENCES</vt:lpstr>
      <vt:lpstr>Continue…</vt:lpstr>
      <vt:lpstr>THANK YOU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E-Glove Health Monitoring System under the guidance of  Prof. S.S.Suratkar</dc:title>
  <dc:creator>HP</dc:creator>
  <cp:lastModifiedBy>HP</cp:lastModifiedBy>
  <cp:revision>168</cp:revision>
  <dcterms:created xsi:type="dcterms:W3CDTF">2017-12-10T09:47:45Z</dcterms:created>
  <dcterms:modified xsi:type="dcterms:W3CDTF">2018-05-10T14:45:15Z</dcterms:modified>
</cp:coreProperties>
</file>