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8" r:id="rId11"/>
    <p:sldId id="267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1EB78-646E-7546-8478-D5F05974E81C}" v="45" dt="2021-12-01T10:53:52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30"/>
    <p:restoredTop sz="73673"/>
  </p:normalViewPr>
  <p:slideViewPr>
    <p:cSldViewPr snapToGrid="0" snapToObjects="1">
      <p:cViewPr varScale="1">
        <p:scale>
          <a:sx n="92" d="100"/>
          <a:sy n="9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83-FC4A-A327-F3CC6151E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83-FC4A-A327-F3CC6151E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5</c:v>
                </c:pt>
                <c:pt idx="2">
                  <c:v>10</c:v>
                </c:pt>
                <c:pt idx="3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52-0346-8BDE-ABA37C2A3EC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52-0346-8BDE-ABA37C2A3EC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2896879"/>
        <c:axId val="1333174336"/>
      </c:lineChart>
      <c:catAx>
        <c:axId val="5028968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33174336"/>
        <c:crosses val="autoZero"/>
        <c:auto val="1"/>
        <c:lblAlgn val="ctr"/>
        <c:lblOffset val="100"/>
        <c:noMultiLvlLbl val="0"/>
      </c:catAx>
      <c:valAx>
        <c:axId val="1333174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2896879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12010-B929-8747-8496-F1869C02CD8D}" type="datetimeFigureOut">
              <a:rPr lang="de-DE" smtClean="0"/>
              <a:t>01.12.21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71DCC-59BE-AC49-AB64-566F33E6A2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21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Merlin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7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242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(90 sec)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617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(90 sec)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10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(90 sec)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440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30 sec</a:t>
            </a:r>
          </a:p>
          <a:p>
            <a:r>
              <a:rPr lang="de-DE"/>
              <a:t>Merlin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47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will wissen, wieviel Kaffee sie trinkt –&gt; Mitschreiben um Überblick; als Graph</a:t>
            </a:r>
          </a:p>
          <a:p>
            <a:r>
              <a:rPr lang="de-DE" dirty="0"/>
              <a:t>App runterladen</a:t>
            </a:r>
          </a:p>
          <a:p>
            <a:r>
              <a:rPr lang="de-DE" dirty="0"/>
              <a:t>(1 min)</a:t>
            </a:r>
          </a:p>
          <a:p>
            <a:endParaRPr lang="de-DE" dirty="0"/>
          </a:p>
          <a:p>
            <a:r>
              <a:rPr lang="de-DE" dirty="0"/>
              <a:t>Merlin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3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Vision: wo wollen wir hin? 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Daten sammeln (zu beliebigen Themen)</a:t>
            </a:r>
          </a:p>
          <a:p>
            <a:pPr marL="171450" indent="-171450">
              <a:buFontTx/>
              <a:buChar char="-"/>
            </a:pPr>
            <a:r>
              <a:rPr lang="de-DE" dirty="0"/>
              <a:t>Graphisch Darstellen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Intuitiver nutzbar als z.B. Excel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(Gruppe)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578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Herunterbrechen auf Pflichtkriterien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In sich geschlossen</a:t>
            </a:r>
          </a:p>
          <a:p>
            <a:pPr marL="171450" indent="-171450">
              <a:buFontTx/>
              <a:buChar char="-"/>
            </a:pPr>
            <a:r>
              <a:rPr lang="de-DE" dirty="0"/>
              <a:t>Gut erweiterbar</a:t>
            </a:r>
          </a:p>
          <a:p>
            <a:pPr marL="171450" indent="-171450">
              <a:buFontTx/>
              <a:buChar char="-"/>
            </a:pPr>
            <a:r>
              <a:rPr lang="de-DE" dirty="0"/>
              <a:t>Weiterhin intuitiv nutzbar (=&gt; Zielsetzung)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0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Resultat für die Pflichtkriterien/App 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Eingeschränkte Funktionalität des Servers</a:t>
            </a:r>
          </a:p>
          <a:p>
            <a:pPr marL="171450" indent="-171450">
              <a:buFontTx/>
              <a:buChar char="-"/>
            </a:pPr>
            <a:r>
              <a:rPr lang="de-DE" dirty="0"/>
              <a:t>Weniger Graphen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Weniger individuelles Projekt</a:t>
            </a:r>
          </a:p>
          <a:p>
            <a:pPr marL="171450" indent="-171450">
              <a:buFontTx/>
              <a:buChar char="-"/>
            </a:pPr>
            <a:r>
              <a:rPr lang="de-DE" dirty="0"/>
              <a:t>Beschränktere Möglichkeiten, die Projekttabelle zu bearbeiten 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6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Modularität</a:t>
            </a:r>
          </a:p>
          <a:p>
            <a:pPr marL="171450" indent="-171450">
              <a:buFontTx/>
              <a:buChar char="-"/>
            </a:pPr>
            <a:r>
              <a:rPr lang="de-DE" dirty="0"/>
              <a:t>Gerade weil die Pflichtkriterien eingeschränkt sind:</a:t>
            </a:r>
          </a:p>
          <a:p>
            <a:pPr marL="171450" indent="-171450">
              <a:buFontTx/>
              <a:buChar char="-"/>
            </a:pPr>
            <a:r>
              <a:rPr lang="de-DE" dirty="0"/>
              <a:t>Z.B. Leicht neue </a:t>
            </a:r>
            <a:r>
              <a:rPr lang="de-DE" dirty="0" err="1"/>
              <a:t>Graphtypen</a:t>
            </a:r>
            <a:r>
              <a:rPr lang="de-DE" dirty="0"/>
              <a:t> hinzuzufügen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&gt; </a:t>
            </a:r>
            <a:r>
              <a:rPr lang="de-DE" dirty="0" err="1"/>
              <a:t>auswirkung</a:t>
            </a:r>
            <a:r>
              <a:rPr lang="de-DE" dirty="0"/>
              <a:t> auf den Entwurf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(30 sec)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052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und ihre Freunde.</a:t>
            </a:r>
          </a:p>
          <a:p>
            <a:r>
              <a:rPr lang="de-DE" dirty="0"/>
              <a:t>Ihre Freunde finden das cool , wollen das zusammen machen. </a:t>
            </a:r>
          </a:p>
          <a:p>
            <a:endParaRPr lang="de-DE" dirty="0"/>
          </a:p>
          <a:p>
            <a:r>
              <a:rPr lang="de-DE" dirty="0"/>
              <a:t>(1 min)</a:t>
            </a:r>
          </a:p>
          <a:p>
            <a:r>
              <a:rPr lang="de-DE" dirty="0"/>
              <a:t>Anton(</a:t>
            </a:r>
            <a:r>
              <a:rPr lang="de-DE" dirty="0" err="1"/>
              <a:t>ia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28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können die jetzt tun?</a:t>
            </a:r>
          </a:p>
          <a:p>
            <a:pPr marL="171450" indent="-171450">
              <a:buFontTx/>
              <a:buChar char="-"/>
            </a:pPr>
            <a:r>
              <a:rPr lang="de-DE" dirty="0"/>
              <a:t>Man kann ein Projekt erstellen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Mit anderen Teilen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Jeder kann seine Daten eintragen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Kann Templates hoch und runterladen --&gt; </a:t>
            </a:r>
            <a:r>
              <a:rPr lang="de-DE" dirty="0" err="1"/>
              <a:t>inspiration</a:t>
            </a:r>
            <a:r>
              <a:rPr lang="de-DE" dirty="0"/>
              <a:t> von anderen und eigene gute Ideen teilen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054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Fragen: Wie ist der Server zustande gekommen? (iterativ) Was kann der jetzt? </a:t>
            </a:r>
          </a:p>
          <a:p>
            <a:endParaRPr lang="de-DE" dirty="0"/>
          </a:p>
          <a:p>
            <a:r>
              <a:rPr lang="de-DE" dirty="0"/>
              <a:t>Beim Server und generell zu Zahlen: ohne Erfahrung schwierig; alles nachgerechnet nach besten Wissen und Gewissen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+ warum ist die ursprüngliche Funktionalität Wunsch? (Als letztes machen </a:t>
            </a:r>
            <a:r>
              <a:rPr lang="de-DE" dirty="0" err="1"/>
              <a:t>fürn</a:t>
            </a:r>
            <a:r>
              <a:rPr lang="de-DE" dirty="0"/>
              <a:t> roten Farben)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(ca. 3 Minuten)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83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07ABE-546E-C847-AD1E-0927EEC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DA72CA-5686-654D-B482-BE4D6C531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887A2-5ECF-B844-AA05-9D398E32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60D4B-79DE-A249-848D-C9676FB0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720E9-62A9-8E4C-BC26-CC6F4096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02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6474C-C3FF-1046-A85C-C84157EC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58012-D290-9D4C-83BB-B3FAAC5D1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FAC96-F25D-4944-9B32-827F4DC4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648FA-C64B-484E-9186-62EDE9C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160A4-40EE-E641-BC81-E0017510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21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DFEA52-EC97-BB4A-8B4A-2811FE541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38FD21-AB2E-E642-B313-27EFDA367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A040C2-53BC-384E-AD59-E59DB3FC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0DBE2-3EC8-9A4A-AE72-66810ADC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34D35C-4D2B-1340-AD7F-269CFDF6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0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6F090-0603-0743-97FC-37212E78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701941-59B9-9442-886B-756AD6E3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8E8AA-4E77-B045-96C9-F38774F8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51280-10BC-0F40-BA33-D887065A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80442-A4F8-C04A-9295-FC26A8B2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5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29020-C593-3D48-8430-77C491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FF44F5-9008-BA4E-B19B-C2BBDAF5F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01AEC2-E7FB-DA44-8B02-863B837C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6B2FCF-D53E-5348-8B85-5F8A8192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6B4C0-2DA5-CD4C-B3A4-C43F4A51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A8A08-AD1B-3B49-A958-EB8EE489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EA9AA-264E-C147-AD12-05F459A08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6A3F43-A0C3-1C4C-9491-E3987837E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B09F1-1EC3-3341-961E-BEDF2F6C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1E4053-981E-EF44-828C-38B407BA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F7B15E-9D8E-8D48-9019-7E24D25F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7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9DD4B-3287-1240-8120-A0E32D55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08E50A-9D28-9840-8AC1-70042DDE8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02B0A9-8C57-6649-B624-A685AEF3B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974E55-C37B-BF48-B04D-1FBE19114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F94B7D-25AD-F44B-963E-65C04521F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B15D8B-97A4-194A-9B70-F03F9EB6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1C43A1-B077-7646-81A7-14556906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64577C-E7F2-AF4F-9FA7-91C493B5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74884-140F-C240-A15D-708B96FE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567A51-D563-0740-93CC-184DE829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8FFD31-BC89-2042-A874-17E88D04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17641A-D097-EF46-AFAE-C7540B7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00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471273-0A5F-7E4B-A503-AAAE654B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C927C4-8E54-D94B-B8DC-0611FF7D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4B627F-BCB4-C744-9535-DC30BD17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50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AB698-35C2-6D48-96D0-240286C5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08EC35-CCA1-E949-9A02-B7DAC177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891C40-26E4-8C46-AE87-4B95117E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F241DE-26E6-7549-8A29-6D9D1BD0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C053C3-72BB-D84A-A3D5-191315C7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7ACBB1-C4FF-EB4E-B72E-EA728A26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63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F5885-7724-8F44-BEBC-905C197A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9F7A66-0E31-B647-9D5D-6273FE80F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4680CD-F13F-8A49-B5B1-ED917479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2C6AA7-DA04-4140-B535-1356A215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B078B5-B23E-4241-8F85-BF82A7EF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119366-38F1-1249-A30B-327BC15C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4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EF2C00-C19E-704C-897C-31733342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9F4279-F1D8-4742-A858-4DFC063F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5CA5A-3C88-5647-AFF2-6B3AAE105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151A6-08D3-6542-AA70-C4BBC3E8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A4B73A-28DF-FA4A-95E0-DB6FB8CA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73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6.sv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5113-CE09-B446-B2E2-675C5BD5E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Pflichtenheft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861DFD-0FBB-2644-92A8-D1685223E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PSE Gruppe 2 </a:t>
            </a:r>
          </a:p>
          <a:p>
            <a:r>
              <a:rPr lang="de-DE" dirty="0"/>
              <a:t>„Daily Data“</a:t>
            </a:r>
          </a:p>
          <a:p>
            <a:r>
              <a:rPr lang="de-DE" dirty="0"/>
              <a:t>Anton </a:t>
            </a:r>
            <a:r>
              <a:rPr lang="de-DE" dirty="0" err="1"/>
              <a:t>Kadelbach</a:t>
            </a:r>
            <a:r>
              <a:rPr lang="de-DE" dirty="0"/>
              <a:t>, Antonia </a:t>
            </a:r>
            <a:r>
              <a:rPr lang="de-DE" dirty="0" err="1"/>
              <a:t>Heiming</a:t>
            </a:r>
            <a:r>
              <a:rPr lang="de-DE" dirty="0"/>
              <a:t>, Arne Kuchenbecker, Merlin </a:t>
            </a:r>
            <a:r>
              <a:rPr lang="de-DE" dirty="0" err="1"/>
              <a:t>Opp</a:t>
            </a:r>
            <a:r>
              <a:rPr lang="de-DE" dirty="0"/>
              <a:t>, Robin Amann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03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Frau mit einfarbiger Füllung">
            <a:extLst>
              <a:ext uri="{FF2B5EF4-FFF2-40B4-BE49-F238E27FC236}">
                <a16:creationId xmlns:a16="http://schemas.microsoft.com/office/drawing/2014/main" id="{B672DE49-A8E7-7749-A03D-3566A208D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7127" y="1909258"/>
            <a:ext cx="2396836" cy="239683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9FA10C-737D-6347-9EE4-72BB8452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E81763-1F78-3E42-9F48-9FD645C9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10</a:t>
            </a:fld>
            <a:endParaRPr lang="de-DE"/>
          </a:p>
        </p:txBody>
      </p:sp>
      <p:pic>
        <p:nvPicPr>
          <p:cNvPr id="9" name="Grafik 8" descr="Flasche mit einfarbiger Füllung">
            <a:extLst>
              <a:ext uri="{FF2B5EF4-FFF2-40B4-BE49-F238E27FC236}">
                <a16:creationId xmlns:a16="http://schemas.microsoft.com/office/drawing/2014/main" id="{7B071123-7BB5-B442-92A0-B54D32729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3107676"/>
            <a:ext cx="1745673" cy="1745673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B2FF02C6-5F90-7C49-8FB7-4D8FCCE306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1347" y="3034145"/>
            <a:ext cx="1745672" cy="1745672"/>
          </a:xfrm>
          <a:prstGeom prst="rect">
            <a:avLst/>
          </a:prstGeom>
        </p:spPr>
      </p:pic>
      <p:pic>
        <p:nvPicPr>
          <p:cNvPr id="12" name="Grafik 11" descr="Flasche mit einfarbiger Füllung">
            <a:extLst>
              <a:ext uri="{FF2B5EF4-FFF2-40B4-BE49-F238E27FC236}">
                <a16:creationId xmlns:a16="http://schemas.microsoft.com/office/drawing/2014/main" id="{5F0CED33-0E61-D649-ACB7-0C25A3B72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7782" y="1580753"/>
            <a:ext cx="1745673" cy="1745673"/>
          </a:xfrm>
          <a:prstGeom prst="rect">
            <a:avLst/>
          </a:prstGeom>
        </p:spPr>
      </p:pic>
      <p:pic>
        <p:nvPicPr>
          <p:cNvPr id="13" name="Grafik 12" descr="Kaffee mit einfarbiger Füllung">
            <a:extLst>
              <a:ext uri="{FF2B5EF4-FFF2-40B4-BE49-F238E27FC236}">
                <a16:creationId xmlns:a16="http://schemas.microsoft.com/office/drawing/2014/main" id="{C4663941-8982-6347-8B64-E62DB881DD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4403" y="1580753"/>
            <a:ext cx="1745672" cy="1745672"/>
          </a:xfrm>
          <a:prstGeom prst="rect">
            <a:avLst/>
          </a:prstGeom>
        </p:spPr>
      </p:pic>
      <p:pic>
        <p:nvPicPr>
          <p:cNvPr id="14" name="Grafik 13" descr="Fragezeichen mit einfarbiger Füllung">
            <a:extLst>
              <a:ext uri="{FF2B5EF4-FFF2-40B4-BE49-F238E27FC236}">
                <a16:creationId xmlns:a16="http://schemas.microsoft.com/office/drawing/2014/main" id="{376A232C-4C36-C646-A410-41DBABFACA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25635" y="2071254"/>
            <a:ext cx="1925782" cy="19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5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83323-233E-684E-8865-A1D08ADE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4C6C3E-938F-D64A-9F08-F16461B9A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522803-D27D-AE4B-A923-ED4B3EB3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88B439-9C4C-C041-9DB9-F127957A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34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B81A3-B09F-9E4F-99C9-B6FA2953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Parametrisierung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E96944-75C4-164D-BDA5-124619DE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E5153A-0133-6446-8E9C-1E524EC4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177281-6097-E248-B00D-0814B488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71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B923A-A1B1-8648-BD87-4A327092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Hochladen von Templates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1BE3E-AED5-0749-9729-7D99630D2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E0081-E7AC-E740-B2D3-182E8F04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DFCF15-B3DF-E844-B016-FD156676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425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56F96-2663-1843-9DF5-B4DC2FA1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7317FD-441A-5B4A-B893-AADA5622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14</a:t>
            </a:fld>
            <a:endParaRPr lang="de-DE"/>
          </a:p>
        </p:txBody>
      </p:sp>
      <p:pic>
        <p:nvPicPr>
          <p:cNvPr id="6" name="Inhaltsplatzhalter 6" descr="Frau mit einfarbiger Füllung">
            <a:extLst>
              <a:ext uri="{FF2B5EF4-FFF2-40B4-BE49-F238E27FC236}">
                <a16:creationId xmlns:a16="http://schemas.microsoft.com/office/drawing/2014/main" id="{E99C643D-80E7-9B45-967B-B3AB62E24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0982" y="1812276"/>
            <a:ext cx="2396836" cy="2396836"/>
          </a:xfrm>
        </p:spPr>
      </p:pic>
      <p:pic>
        <p:nvPicPr>
          <p:cNvPr id="8" name="Grafik 7" descr="Ausrufezeichen mit einfarbiger Füllung">
            <a:extLst>
              <a:ext uri="{FF2B5EF4-FFF2-40B4-BE49-F238E27FC236}">
                <a16:creationId xmlns:a16="http://schemas.microsoft.com/office/drawing/2014/main" id="{33CE8139-0AB5-474A-A8C6-9B35BBAE6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8091" y="2071253"/>
            <a:ext cx="2029692" cy="2029692"/>
          </a:xfrm>
          <a:prstGeom prst="rect">
            <a:avLst/>
          </a:prstGeom>
        </p:spPr>
      </p:pic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A943DF7-72BA-C34B-8B66-EDE77FD5F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457885"/>
              </p:ext>
            </p:extLst>
          </p:nvPr>
        </p:nvGraphicFramePr>
        <p:xfrm>
          <a:off x="6001327" y="1738361"/>
          <a:ext cx="5352473" cy="3381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9" name="Grafik 8" descr="Flasche mit einfarbiger Füllung">
            <a:extLst>
              <a:ext uri="{FF2B5EF4-FFF2-40B4-BE49-F238E27FC236}">
                <a16:creationId xmlns:a16="http://schemas.microsoft.com/office/drawing/2014/main" id="{1A591931-F4BC-1A47-BBB7-0995AB2CB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76295" y="4610677"/>
            <a:ext cx="1745673" cy="1745673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934E816D-FFFC-0540-BCFE-DF29F789BD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1968" y="4610678"/>
            <a:ext cx="1745672" cy="174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8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02554-BCBF-044C-9749-B37622C4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10CDC-20F3-3441-9BF1-93AF0D86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E31D69-9E66-B649-8033-2CA9F621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 descr="Frau mit einfarbiger Füllung">
            <a:extLst>
              <a:ext uri="{FF2B5EF4-FFF2-40B4-BE49-F238E27FC236}">
                <a16:creationId xmlns:a16="http://schemas.microsoft.com/office/drawing/2014/main" id="{6FEC9959-BBB4-4349-9B9B-8A772870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6181" y="2265218"/>
            <a:ext cx="2632364" cy="2632364"/>
          </a:xfrm>
          <a:prstGeom prst="rect">
            <a:avLst/>
          </a:prstGeom>
        </p:spPr>
      </p:pic>
      <p:pic>
        <p:nvPicPr>
          <p:cNvPr id="9" name="Grafik 8" descr="Kaffee mit einfarbiger Füllung">
            <a:extLst>
              <a:ext uri="{FF2B5EF4-FFF2-40B4-BE49-F238E27FC236}">
                <a16:creationId xmlns:a16="http://schemas.microsoft.com/office/drawing/2014/main" id="{FBAD76BB-7B39-3A4D-AC66-81EAE02D0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5709" y="2251363"/>
            <a:ext cx="2355273" cy="2355273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083068C5-31FB-6D40-AA80-7CEC2FC7A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6127" y="2973820"/>
            <a:ext cx="2355273" cy="2355273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4DA94D56-C0FF-514C-A649-1C3FA5224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8145" y="921326"/>
            <a:ext cx="2355273" cy="2355273"/>
          </a:xfrm>
          <a:prstGeom prst="rect">
            <a:avLst/>
          </a:prstGeom>
        </p:spPr>
      </p:pic>
      <p:pic>
        <p:nvPicPr>
          <p:cNvPr id="13" name="Grafik 12" descr="Fragezeichen mit einfarbiger Füllung">
            <a:extLst>
              <a:ext uri="{FF2B5EF4-FFF2-40B4-BE49-F238E27FC236}">
                <a16:creationId xmlns:a16="http://schemas.microsoft.com/office/drawing/2014/main" id="{9369829C-21E4-FB4F-8755-FDE1B7FE8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9263" y="2618509"/>
            <a:ext cx="1925782" cy="19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8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11255E-2039-3540-98F1-3635B62B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A8778-5EB1-B044-9FCA-13322FF5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A318CABA-BA57-ED4E-8E08-AA00840B9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64314"/>
              </p:ext>
            </p:extLst>
          </p:nvPr>
        </p:nvGraphicFramePr>
        <p:xfrm>
          <a:off x="1034472" y="2131060"/>
          <a:ext cx="44103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91">
                  <a:extLst>
                    <a:ext uri="{9D8B030D-6E8A-4147-A177-3AD203B41FA5}">
                      <a16:colId xmlns:a16="http://schemas.microsoft.com/office/drawing/2014/main" val="2894118581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332354715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669811930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489814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9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6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37798"/>
                  </a:ext>
                </a:extLst>
              </a:tr>
            </a:tbl>
          </a:graphicData>
        </a:graphic>
      </p:graphicFrame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F553B8F7-25E0-5D4C-ABE1-0A66B87E2AB5}"/>
              </a:ext>
            </a:extLst>
          </p:cNvPr>
          <p:cNvSpPr/>
          <p:nvPr/>
        </p:nvSpPr>
        <p:spPr>
          <a:xfrm>
            <a:off x="6096000" y="3034145"/>
            <a:ext cx="1316182" cy="62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365A1E58-7A3C-CF4B-9EDD-8432DAA3C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461456"/>
              </p:ext>
            </p:extLst>
          </p:nvPr>
        </p:nvGraphicFramePr>
        <p:xfrm>
          <a:off x="7412182" y="1729604"/>
          <a:ext cx="4410365" cy="3362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447E157-9198-5C4C-B736-F6D21AABFD1E}"/>
              </a:ext>
            </a:extLst>
          </p:cNvPr>
          <p:cNvSpPr txBox="1"/>
          <p:nvPr/>
        </p:nvSpPr>
        <p:spPr>
          <a:xfrm>
            <a:off x="1884218" y="5223164"/>
            <a:ext cx="165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 sammeln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00360A-E7BF-B74A-BC57-691C8A8C922C}"/>
              </a:ext>
            </a:extLst>
          </p:cNvPr>
          <p:cNvSpPr txBox="1"/>
          <p:nvPr/>
        </p:nvSpPr>
        <p:spPr>
          <a:xfrm>
            <a:off x="8610600" y="5170210"/>
            <a:ext cx="21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Graphisch Darstellen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54FA0EED-1776-4B46-AC17-34971999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80065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40076-F30F-E745-BB23-1EFD34F3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 für die Pflichtkriterien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AF8E6-6108-7346-B1C4-6D0D2DF3F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In sich geschlossen</a:t>
            </a:r>
          </a:p>
          <a:p>
            <a:pPr lvl="1"/>
            <a:r>
              <a:rPr lang="de-DE" dirty="0"/>
              <a:t>Gut erweiterbar</a:t>
            </a:r>
          </a:p>
          <a:p>
            <a:pPr lvl="1"/>
            <a:r>
              <a:rPr lang="de-DE" dirty="0"/>
              <a:t>Intuitiv nutzbar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31543-7854-1643-90D3-0A3368E4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65ECA1-C25B-804D-B16F-5304DF3E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51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227DC-CFFD-5145-A3E5-B71A5DCE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2BC06-8266-114E-837E-8D2DC729D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919947-DCF6-544A-9803-5984DE6F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C146F6-88DD-1540-BB10-B7CA133F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52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B4CF8-24FA-E346-803C-13F76BFB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F4B88-7E41-0940-A3CB-219830E0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6F215-41E1-9E4E-A7DD-8A2EAA1E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8BDBF9-84B5-244E-9747-F3C21B6E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93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81D478-966F-2141-91E1-6FCA1FF7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D60419-1EE8-7742-8247-F5E48388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 descr="Benutzer mit einfarbiger Füllung">
            <a:extLst>
              <a:ext uri="{FF2B5EF4-FFF2-40B4-BE49-F238E27FC236}">
                <a16:creationId xmlns:a16="http://schemas.microsoft.com/office/drawing/2014/main" id="{338DF9B6-AA85-E74B-8C34-95E3CA229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269691"/>
            <a:ext cx="2364220" cy="2364220"/>
          </a:xfrm>
          <a:prstGeom prst="rect">
            <a:avLst/>
          </a:prstGeom>
        </p:spPr>
      </p:pic>
      <p:pic>
        <p:nvPicPr>
          <p:cNvPr id="8" name="Grafik 7" descr="Fragezeichen mit einfarbiger Füllung">
            <a:extLst>
              <a:ext uri="{FF2B5EF4-FFF2-40B4-BE49-F238E27FC236}">
                <a16:creationId xmlns:a16="http://schemas.microsoft.com/office/drawing/2014/main" id="{3DD1406A-9B06-D146-B233-FF8677E2E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0936" y="2269691"/>
            <a:ext cx="1925782" cy="1925782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39608A82-6DFC-AB4D-94A2-9C7606632E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5710" y="2251364"/>
            <a:ext cx="1350818" cy="1350818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12FEFF2D-F66A-4A47-ACBD-05AF99CEC6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45790" y="2100983"/>
            <a:ext cx="1350818" cy="1350818"/>
          </a:xfrm>
          <a:prstGeom prst="rect">
            <a:avLst/>
          </a:prstGeom>
        </p:spPr>
      </p:pic>
      <p:pic>
        <p:nvPicPr>
          <p:cNvPr id="12" name="Grafik 11" descr="Kaffee mit einfarbiger Füllung">
            <a:extLst>
              <a:ext uri="{FF2B5EF4-FFF2-40B4-BE49-F238E27FC236}">
                <a16:creationId xmlns:a16="http://schemas.microsoft.com/office/drawing/2014/main" id="{E7E1757E-D273-C74A-999A-07E71823E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85523" y="1425574"/>
            <a:ext cx="1350818" cy="1350818"/>
          </a:xfrm>
          <a:prstGeom prst="rect">
            <a:avLst/>
          </a:prstGeom>
        </p:spPr>
      </p:pic>
      <p:pic>
        <p:nvPicPr>
          <p:cNvPr id="13" name="Grafik 12" descr="Kaffee mit einfarbiger Füllung">
            <a:extLst>
              <a:ext uri="{FF2B5EF4-FFF2-40B4-BE49-F238E27FC236}">
                <a16:creationId xmlns:a16="http://schemas.microsoft.com/office/drawing/2014/main" id="{432C0A60-04B9-0B45-9C84-A6F3E089E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4573" y="3214255"/>
            <a:ext cx="1350818" cy="1350818"/>
          </a:xfrm>
          <a:prstGeom prst="rect">
            <a:avLst/>
          </a:prstGeom>
        </p:spPr>
      </p:pic>
      <p:pic>
        <p:nvPicPr>
          <p:cNvPr id="14" name="Grafik 13" descr="Kaffee mit einfarbiger Füllung">
            <a:extLst>
              <a:ext uri="{FF2B5EF4-FFF2-40B4-BE49-F238E27FC236}">
                <a16:creationId xmlns:a16="http://schemas.microsoft.com/office/drawing/2014/main" id="{9FF88D1E-4FF0-0D45-9FEB-ADB8B2041A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0631" y="747569"/>
            <a:ext cx="1350818" cy="1350818"/>
          </a:xfrm>
          <a:prstGeom prst="rect">
            <a:avLst/>
          </a:prstGeom>
        </p:spPr>
      </p:pic>
      <p:pic>
        <p:nvPicPr>
          <p:cNvPr id="15" name="Grafik 14" descr="Kaffee mit einfarbiger Füllung">
            <a:extLst>
              <a:ext uri="{FF2B5EF4-FFF2-40B4-BE49-F238E27FC236}">
                <a16:creationId xmlns:a16="http://schemas.microsoft.com/office/drawing/2014/main" id="{E324D24C-F23F-D44A-AF5A-B0381E4B50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7009" y="1884218"/>
            <a:ext cx="1350818" cy="1350818"/>
          </a:xfrm>
          <a:prstGeom prst="rect">
            <a:avLst/>
          </a:prstGeom>
        </p:spPr>
      </p:pic>
      <p:pic>
        <p:nvPicPr>
          <p:cNvPr id="16" name="Grafik 15" descr="Kaffee mit einfarbiger Füllung">
            <a:extLst>
              <a:ext uri="{FF2B5EF4-FFF2-40B4-BE49-F238E27FC236}">
                <a16:creationId xmlns:a16="http://schemas.microsoft.com/office/drawing/2014/main" id="{F1CF4CAC-3525-CB47-82B7-0CA1955C40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7315" y="3729039"/>
            <a:ext cx="1397865" cy="1397865"/>
          </a:xfrm>
          <a:prstGeom prst="rect">
            <a:avLst/>
          </a:prstGeom>
        </p:spPr>
      </p:pic>
      <p:pic>
        <p:nvPicPr>
          <p:cNvPr id="17" name="Grafik 16" descr="Kaffee mit einfarbiger Füllung">
            <a:extLst>
              <a:ext uri="{FF2B5EF4-FFF2-40B4-BE49-F238E27FC236}">
                <a16:creationId xmlns:a16="http://schemas.microsoft.com/office/drawing/2014/main" id="{D0BC20B4-5FE8-7648-AAC9-8BA98F6FA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0782" y="687532"/>
            <a:ext cx="1397865" cy="1397865"/>
          </a:xfrm>
          <a:prstGeom prst="rect">
            <a:avLst/>
          </a:prstGeom>
        </p:spPr>
      </p:pic>
      <p:pic>
        <p:nvPicPr>
          <p:cNvPr id="18" name="Grafik 17" descr="Kaffee mit einfarbiger Füllung">
            <a:extLst>
              <a:ext uri="{FF2B5EF4-FFF2-40B4-BE49-F238E27FC236}">
                <a16:creationId xmlns:a16="http://schemas.microsoft.com/office/drawing/2014/main" id="{7DEB40B4-A80E-AE43-8593-3C894DF0FF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92383" y="3136036"/>
            <a:ext cx="1397865" cy="13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9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A98DF-6756-BA44-98B3-C02810FF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751E5-F111-2642-BB0C-F037C2D3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6D82D5-6ACA-FC43-9A1E-F9FDFBB3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F3A946-1147-1249-B112-F9AE33B2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24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60DA3-C4F4-EF4E-BB65-F4FAECBE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Anton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56BB7-71EE-C24B-B628-CD59A9BA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13D491-8C48-3B48-B7A7-9A1A19F4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634BA-8B50-9C43-B444-B14C24B9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2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Macintosh PowerPoint</Application>
  <PresentationFormat>Breitbild</PresentationFormat>
  <Paragraphs>118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Pflichtenheft</vt:lpstr>
      <vt:lpstr>Motivation</vt:lpstr>
      <vt:lpstr>Vision</vt:lpstr>
      <vt:lpstr>Zielsetzung für die Pflichtkriterien</vt:lpstr>
      <vt:lpstr>PowerPoint-Präsentation</vt:lpstr>
      <vt:lpstr>PowerPoint-Präsentation</vt:lpstr>
      <vt:lpstr>PowerPoint-Präsentation</vt:lpstr>
      <vt:lpstr>PowerPoint-Präsentation</vt:lpstr>
      <vt:lpstr>Anton</vt:lpstr>
      <vt:lpstr>PowerPoint-Präsentation</vt:lpstr>
      <vt:lpstr>Tabelle bearbeiten</vt:lpstr>
      <vt:lpstr>Parametrisierung</vt:lpstr>
      <vt:lpstr>Hochladen von Templates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Pflichtenheft</dc:title>
  <dc:creator>Antonia ...</dc:creator>
  <cp:lastModifiedBy>Antonia ...</cp:lastModifiedBy>
  <cp:revision>1</cp:revision>
  <dcterms:created xsi:type="dcterms:W3CDTF">2021-12-01T08:47:00Z</dcterms:created>
  <dcterms:modified xsi:type="dcterms:W3CDTF">2021-12-01T11:02:15Z</dcterms:modified>
</cp:coreProperties>
</file>