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8" r:id="rId11"/>
    <p:sldId id="270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21EB78-646E-7546-8478-D5F05974E81C}" v="50" dt="2021-12-01T16:17:45.2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19"/>
    <p:restoredTop sz="65646"/>
  </p:normalViewPr>
  <p:slideViewPr>
    <p:cSldViewPr snapToGrid="0" snapToObjects="1">
      <p:cViewPr varScale="1">
        <p:scale>
          <a:sx n="81" d="100"/>
          <a:sy n="81" d="100"/>
        </p:scale>
        <p:origin x="1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a ..." userId="df27490986ae0560" providerId="LiveId" clId="{D321EB78-646E-7546-8478-D5F05974E81C}"/>
    <pc:docChg chg="custSel addSld delSld modSld">
      <pc:chgData name="Antonia ..." userId="df27490986ae0560" providerId="LiveId" clId="{D321EB78-646E-7546-8478-D5F05974E81C}" dt="2021-12-01T16:21:05.801" v="1365" actId="20577"/>
      <pc:docMkLst>
        <pc:docMk/>
      </pc:docMkLst>
      <pc:sldChg chg="modSp mod">
        <pc:chgData name="Antonia ..." userId="df27490986ae0560" providerId="LiveId" clId="{D321EB78-646E-7546-8478-D5F05974E81C}" dt="2021-12-01T16:10:15.713" v="229" actId="20577"/>
        <pc:sldMkLst>
          <pc:docMk/>
          <pc:sldMk cId="2237529051" sldId="260"/>
        </pc:sldMkLst>
        <pc:spChg chg="mod">
          <ac:chgData name="Antonia ..." userId="df27490986ae0560" providerId="LiveId" clId="{D321EB78-646E-7546-8478-D5F05974E81C}" dt="2021-12-01T16:09:26.826" v="41" actId="20577"/>
          <ac:spMkLst>
            <pc:docMk/>
            <pc:sldMk cId="2237529051" sldId="260"/>
            <ac:spMk id="2" creationId="{822227DC-CFFD-5145-A3E5-B71A5DCEBC4F}"/>
          </ac:spMkLst>
        </pc:spChg>
        <pc:spChg chg="mod">
          <ac:chgData name="Antonia ..." userId="df27490986ae0560" providerId="LiveId" clId="{D321EB78-646E-7546-8478-D5F05974E81C}" dt="2021-12-01T16:10:15.713" v="229" actId="20577"/>
          <ac:spMkLst>
            <pc:docMk/>
            <pc:sldMk cId="2237529051" sldId="260"/>
            <ac:spMk id="3" creationId="{4342BC06-8266-114E-837E-8D2DC729DDA3}"/>
          </ac:spMkLst>
        </pc:spChg>
      </pc:sldChg>
      <pc:sldChg chg="modNotesTx">
        <pc:chgData name="Antonia ..." userId="df27490986ae0560" providerId="LiveId" clId="{D321EB78-646E-7546-8478-D5F05974E81C}" dt="2021-12-01T16:19:47.544" v="1183" actId="20577"/>
        <pc:sldMkLst>
          <pc:docMk/>
          <pc:sldMk cId="464097652" sldId="261"/>
        </pc:sldMkLst>
      </pc:sldChg>
      <pc:sldChg chg="modSp mod">
        <pc:chgData name="Antonia ..." userId="df27490986ae0560" providerId="LiveId" clId="{D321EB78-646E-7546-8478-D5F05974E81C}" dt="2021-12-01T16:12:21.604" v="490" actId="20577"/>
        <pc:sldMkLst>
          <pc:docMk/>
          <pc:sldMk cId="1634240290" sldId="262"/>
        </pc:sldMkLst>
        <pc:spChg chg="mod">
          <ac:chgData name="Antonia ..." userId="df27490986ae0560" providerId="LiveId" clId="{D321EB78-646E-7546-8478-D5F05974E81C}" dt="2021-12-01T16:11:54.600" v="426" actId="20577"/>
          <ac:spMkLst>
            <pc:docMk/>
            <pc:sldMk cId="1634240290" sldId="262"/>
            <ac:spMk id="2" creationId="{CE9A98DF-6756-BA44-98B3-C02810FFD835}"/>
          </ac:spMkLst>
        </pc:spChg>
        <pc:spChg chg="mod">
          <ac:chgData name="Antonia ..." userId="df27490986ae0560" providerId="LiveId" clId="{D321EB78-646E-7546-8478-D5F05974E81C}" dt="2021-12-01T16:12:21.604" v="490" actId="20577"/>
          <ac:spMkLst>
            <pc:docMk/>
            <pc:sldMk cId="1634240290" sldId="262"/>
            <ac:spMk id="3" creationId="{1B0751E5-F111-2642-BB0C-F037C2D3D85B}"/>
          </ac:spMkLst>
        </pc:spChg>
      </pc:sldChg>
      <pc:sldChg chg="modSp mod">
        <pc:chgData name="Antonia ..." userId="df27490986ae0560" providerId="LiveId" clId="{D321EB78-646E-7546-8478-D5F05974E81C}" dt="2021-12-01T16:11:20.063" v="377" actId="20577"/>
        <pc:sldMkLst>
          <pc:docMk/>
          <pc:sldMk cId="2229930519" sldId="264"/>
        </pc:sldMkLst>
        <pc:spChg chg="mod">
          <ac:chgData name="Antonia ..." userId="df27490986ae0560" providerId="LiveId" clId="{D321EB78-646E-7546-8478-D5F05974E81C}" dt="2021-12-01T16:10:24.268" v="246" actId="20577"/>
          <ac:spMkLst>
            <pc:docMk/>
            <pc:sldMk cId="2229930519" sldId="264"/>
            <ac:spMk id="2" creationId="{3EEB4CF8-24FA-E346-803C-13F76BFB4B96}"/>
          </ac:spMkLst>
        </pc:spChg>
        <pc:spChg chg="mod">
          <ac:chgData name="Antonia ..." userId="df27490986ae0560" providerId="LiveId" clId="{D321EB78-646E-7546-8478-D5F05974E81C}" dt="2021-12-01T16:11:20.063" v="377" actId="20577"/>
          <ac:spMkLst>
            <pc:docMk/>
            <pc:sldMk cId="2229930519" sldId="264"/>
            <ac:spMk id="3" creationId="{40AF4B88-7E41-0940-A3CB-219830E08A6F}"/>
          </ac:spMkLst>
        </pc:spChg>
      </pc:sldChg>
      <pc:sldChg chg="modNotesTx">
        <pc:chgData name="Antonia ..." userId="df27490986ae0560" providerId="LiveId" clId="{D321EB78-646E-7546-8478-D5F05974E81C}" dt="2021-12-01T16:20:09.551" v="1211" actId="20577"/>
        <pc:sldMkLst>
          <pc:docMk/>
          <pc:sldMk cId="2401719195" sldId="265"/>
        </pc:sldMkLst>
      </pc:sldChg>
      <pc:sldChg chg="modSp del mod modNotesTx">
        <pc:chgData name="Antonia ..." userId="df27490986ae0560" providerId="LiveId" clId="{D321EB78-646E-7546-8478-D5F05974E81C}" dt="2021-12-01T16:15:52.054" v="787" actId="2696"/>
        <pc:sldMkLst>
          <pc:docMk/>
          <pc:sldMk cId="2184346236" sldId="267"/>
        </pc:sldMkLst>
        <pc:spChg chg="mod">
          <ac:chgData name="Antonia ..." userId="df27490986ae0560" providerId="LiveId" clId="{D321EB78-646E-7546-8478-D5F05974E81C}" dt="2021-12-01T16:14:37.480" v="785" actId="20577"/>
          <ac:spMkLst>
            <pc:docMk/>
            <pc:sldMk cId="2184346236" sldId="267"/>
            <ac:spMk id="3" creationId="{DA4C6C3E-938F-D64A-9F08-F16461B9A766}"/>
          </ac:spMkLst>
        </pc:spChg>
      </pc:sldChg>
      <pc:sldChg chg="modNotesTx">
        <pc:chgData name="Antonia ..." userId="df27490986ae0560" providerId="LiveId" clId="{D321EB78-646E-7546-8478-D5F05974E81C}" dt="2021-12-01T16:21:05.801" v="1365" actId="20577"/>
        <pc:sldMkLst>
          <pc:docMk/>
          <pc:sldMk cId="1841952403" sldId="268"/>
        </pc:sldMkLst>
      </pc:sldChg>
      <pc:sldChg chg="modSp new mod modNotesTx">
        <pc:chgData name="Antonia ..." userId="df27490986ae0560" providerId="LiveId" clId="{D321EB78-646E-7546-8478-D5F05974E81C}" dt="2021-12-01T16:20:04.600" v="1202" actId="20577"/>
        <pc:sldMkLst>
          <pc:docMk/>
          <pc:sldMk cId="4009044167" sldId="270"/>
        </pc:sldMkLst>
        <pc:spChg chg="mod">
          <ac:chgData name="Antonia ..." userId="df27490986ae0560" providerId="LiveId" clId="{D321EB78-646E-7546-8478-D5F05974E81C}" dt="2021-12-01T16:15:58.423" v="805" actId="20577"/>
          <ac:spMkLst>
            <pc:docMk/>
            <pc:sldMk cId="4009044167" sldId="270"/>
            <ac:spMk id="2" creationId="{DC10472C-A722-2447-B559-3E2A15526694}"/>
          </ac:spMkLst>
        </pc:spChg>
        <pc:spChg chg="mod">
          <ac:chgData name="Antonia ..." userId="df27490986ae0560" providerId="LiveId" clId="{D321EB78-646E-7546-8478-D5F05974E81C}" dt="2021-12-01T16:19:12.160" v="1178" actId="114"/>
          <ac:spMkLst>
            <pc:docMk/>
            <pc:sldMk cId="4009044167" sldId="270"/>
            <ac:spMk id="3" creationId="{B4CE9685-B6BD-E54F-9949-8301147A8987}"/>
          </ac:spMkLst>
        </pc:spChg>
        <pc:spChg chg="mod">
          <ac:chgData name="Antonia ..." userId="df27490986ae0560" providerId="LiveId" clId="{D321EB78-646E-7546-8478-D5F05974E81C}" dt="2021-12-01T16:19:16.055" v="1179" actId="114"/>
          <ac:spMkLst>
            <pc:docMk/>
            <pc:sldMk cId="4009044167" sldId="270"/>
            <ac:spMk id="4" creationId="{1825F776-8941-3A45-808C-5F30340B4C02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B83-FC4A-A327-F3CC6151E8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221-DE45-A6A2-F43E70392D2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221-DE45-A6A2-F43E70392D2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221-DE45-A6A2-F43E70392D2E}"/>
              </c:ext>
            </c:extLst>
          </c:dPt>
          <c:cat>
            <c:strRef>
              <c:f>Tabelle1!$A$2:$A$5</c:f>
              <c:strCache>
                <c:ptCount val="4"/>
                <c:pt idx="0">
                  <c:v>1. Quartal</c:v>
                </c:pt>
                <c:pt idx="1">
                  <c:v>2. Quartal</c:v>
                </c:pt>
                <c:pt idx="2">
                  <c:v>3. Quartal</c:v>
                </c:pt>
                <c:pt idx="3">
                  <c:v>4. Quartal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83-FC4A-A327-F3CC6151E8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5</c:v>
                </c:pt>
                <c:pt idx="2">
                  <c:v>10</c:v>
                </c:pt>
                <c:pt idx="3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52-0346-8BDE-ABA37C2A3EC3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252-0346-8BDE-ABA37C2A3E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2896879"/>
        <c:axId val="1333174336"/>
      </c:lineChart>
      <c:catAx>
        <c:axId val="5028968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33174336"/>
        <c:crosses val="autoZero"/>
        <c:auto val="1"/>
        <c:lblAlgn val="ctr"/>
        <c:lblOffset val="100"/>
        <c:noMultiLvlLbl val="0"/>
      </c:catAx>
      <c:valAx>
        <c:axId val="13331743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02896879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12010-B929-8747-8496-F1869C02CD8D}" type="datetimeFigureOut">
              <a:rPr lang="de-DE" smtClean="0"/>
              <a:t>01.12.21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71DCC-59BE-AC49-AB64-566F33E6A2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213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Merlin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979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Alice </a:t>
            </a:r>
            <a:r>
              <a:rPr lang="de-DE" dirty="0" err="1"/>
              <a:t>einzelprojekt</a:t>
            </a:r>
            <a:r>
              <a:rPr lang="de-DE" dirty="0"/>
              <a:t>:</a:t>
            </a:r>
          </a:p>
          <a:p>
            <a:r>
              <a:rPr lang="de-DE" dirty="0"/>
              <a:t>Idee: Auch wissen wie viel Cola sie trinkt, gern auch im vergleich zum Kaffee</a:t>
            </a:r>
          </a:p>
          <a:p>
            <a:endParaRPr lang="de-DE" dirty="0"/>
          </a:p>
          <a:p>
            <a:r>
              <a:rPr lang="de-DE" dirty="0"/>
              <a:t>-&gt; </a:t>
            </a:r>
            <a:r>
              <a:rPr lang="de-DE" dirty="0" err="1"/>
              <a:t>möglichkeit</a:t>
            </a:r>
            <a:r>
              <a:rPr lang="de-DE" dirty="0"/>
              <a:t> </a:t>
            </a:r>
            <a:r>
              <a:rPr lang="de-DE"/>
              <a:t>das hinzuzufügen? </a:t>
            </a:r>
            <a:endParaRPr lang="de-DE" dirty="0"/>
          </a:p>
          <a:p>
            <a:endParaRPr lang="de-DE" dirty="0"/>
          </a:p>
          <a:p>
            <a:r>
              <a:rPr lang="de-DE" dirty="0"/>
              <a:t>Antonia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242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Antonia</a:t>
            </a:r>
          </a:p>
          <a:p>
            <a:r>
              <a:rPr lang="de-DE" dirty="0"/>
              <a:t>(90 sec)</a:t>
            </a:r>
          </a:p>
          <a:p>
            <a:r>
              <a:rPr lang="de-DE" dirty="0"/>
              <a:t>Coole Idee:</a:t>
            </a:r>
          </a:p>
          <a:p>
            <a:r>
              <a:rPr lang="de-DE" dirty="0"/>
              <a:t>Zeilen &amp; Spalten hinzufügen</a:t>
            </a:r>
          </a:p>
          <a:p>
            <a:r>
              <a:rPr lang="de-DE" dirty="0"/>
              <a:t>Neue Ideen der Nutzenden umsetzbar</a:t>
            </a:r>
          </a:p>
          <a:p>
            <a:r>
              <a:rPr lang="de-DE" dirty="0"/>
              <a:t>Korrekturmöglichkeiten von ganz alten Daten</a:t>
            </a:r>
          </a:p>
          <a:p>
            <a:r>
              <a:rPr lang="de-DE" dirty="0"/>
              <a:t>Muss nicht alles neu gemacht werden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Hohes Konfliktpotential durch Spalten und Zeilen hinzufügen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Hilft der </a:t>
            </a:r>
            <a:r>
              <a:rPr lang="de-DE" dirty="0" err="1"/>
              <a:t>Intuitivität</a:t>
            </a:r>
            <a:r>
              <a:rPr lang="de-DE" dirty="0"/>
              <a:t> nicht</a:t>
            </a:r>
          </a:p>
          <a:p>
            <a:pPr marL="171450" indent="-171450">
              <a:buFontTx/>
              <a:buChar char="-"/>
            </a:pPr>
            <a:r>
              <a:rPr lang="de-DE" dirty="0"/>
              <a:t>Bringt noch nicht so einen großen </a:t>
            </a:r>
            <a:r>
              <a:rPr lang="de-DE" dirty="0" err="1"/>
              <a:t>mehrwert</a:t>
            </a:r>
            <a:r>
              <a:rPr lang="de-DE" dirty="0"/>
              <a:t>, da noch wenig Graphen und die Projekte generell noch nicht so komplex. </a:t>
            </a:r>
          </a:p>
          <a:p>
            <a:pPr marL="171450" indent="-171450">
              <a:buFontTx/>
              <a:buChar char="-"/>
            </a:pPr>
            <a:r>
              <a:rPr lang="de-DE" dirty="0"/>
              <a:t>Schöne Funktion aber eher weitergehend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199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(90 sec)</a:t>
            </a:r>
          </a:p>
          <a:p>
            <a:r>
              <a:rPr lang="de-DE" dirty="0"/>
              <a:t>Arne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110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(90 sec)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440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30 sec</a:t>
            </a:r>
          </a:p>
          <a:p>
            <a:r>
              <a:rPr lang="de-DE"/>
              <a:t>Merlin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474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Alice will wissen, wieviel Kaffee sie trinkt –&gt; Mitschreiben um Überblick; als Graph</a:t>
            </a:r>
          </a:p>
          <a:p>
            <a:r>
              <a:rPr lang="de-DE" dirty="0"/>
              <a:t>App runterladen</a:t>
            </a:r>
          </a:p>
          <a:p>
            <a:r>
              <a:rPr lang="de-DE" dirty="0"/>
              <a:t>(1 min)</a:t>
            </a:r>
          </a:p>
          <a:p>
            <a:endParaRPr lang="de-DE" dirty="0"/>
          </a:p>
          <a:p>
            <a:r>
              <a:rPr lang="de-DE" dirty="0"/>
              <a:t>Merlin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30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Vision: wo wollen wir hin? </a:t>
            </a:r>
          </a:p>
          <a:p>
            <a:pPr marL="171450" indent="-171450">
              <a:buFontTx/>
              <a:buChar char="-"/>
            </a:pPr>
            <a:r>
              <a:rPr lang="de-DE" dirty="0"/>
              <a:t>Daten sammeln (zu beliebigen Themen)</a:t>
            </a:r>
          </a:p>
          <a:p>
            <a:pPr marL="171450" indent="-171450">
              <a:buFontTx/>
              <a:buChar char="-"/>
            </a:pPr>
            <a:r>
              <a:rPr lang="de-DE" dirty="0"/>
              <a:t>Graphisch Darstellen</a:t>
            </a:r>
          </a:p>
          <a:p>
            <a:pPr marL="171450" indent="-171450">
              <a:buFontTx/>
              <a:buChar char="-"/>
            </a:pPr>
            <a:r>
              <a:rPr lang="de-DE" dirty="0"/>
              <a:t>Intuitiver nutzbar als z.B. Excel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(Gruppe)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(1 min)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2578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Herunterbrechen auf Pflichtkriterien</a:t>
            </a:r>
          </a:p>
          <a:p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In sich geschlossen</a:t>
            </a:r>
          </a:p>
          <a:p>
            <a:pPr marL="171450" indent="-171450">
              <a:buFontTx/>
              <a:buChar char="-"/>
            </a:pPr>
            <a:r>
              <a:rPr lang="de-DE" dirty="0"/>
              <a:t>Gut erweiterbar</a:t>
            </a:r>
          </a:p>
          <a:p>
            <a:pPr marL="171450" indent="-171450">
              <a:buFontTx/>
              <a:buChar char="-"/>
            </a:pPr>
            <a:r>
              <a:rPr lang="de-DE" dirty="0"/>
              <a:t>Weiterhin intuitiv nutzbar (=&gt; Zielsetzung)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(1 min)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009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Resultat für die Pflichtkriterien/App </a:t>
            </a:r>
          </a:p>
          <a:p>
            <a:pPr marL="171450" indent="-171450">
              <a:buFontTx/>
              <a:buChar char="-"/>
            </a:pPr>
            <a:r>
              <a:rPr lang="de-DE" dirty="0"/>
              <a:t>Eingeschränkte Funktionalität des Servers</a:t>
            </a:r>
          </a:p>
          <a:p>
            <a:pPr marL="171450" indent="-171450">
              <a:buFontTx/>
              <a:buChar char="-"/>
            </a:pPr>
            <a:r>
              <a:rPr lang="de-DE" dirty="0"/>
              <a:t>Weniger Graphen</a:t>
            </a:r>
          </a:p>
          <a:p>
            <a:pPr marL="171450" indent="-171450">
              <a:buFontTx/>
              <a:buChar char="-"/>
            </a:pPr>
            <a:r>
              <a:rPr lang="de-DE" dirty="0"/>
              <a:t>Weniger individuelles Projekt</a:t>
            </a:r>
          </a:p>
          <a:p>
            <a:pPr marL="171450" indent="-171450">
              <a:buFontTx/>
              <a:buChar char="-"/>
            </a:pPr>
            <a:r>
              <a:rPr lang="de-DE" dirty="0"/>
              <a:t>Beschränktere Möglichkeiten, die Projekttabelle zu bearbeiten 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(1 min)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862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Modularität</a:t>
            </a:r>
          </a:p>
          <a:p>
            <a:pPr marL="171450" indent="-171450">
              <a:buFontTx/>
              <a:buChar char="-"/>
            </a:pPr>
            <a:r>
              <a:rPr lang="de-DE" dirty="0"/>
              <a:t>Gerade weil die Pflichtkriterien eingeschränkt sind:</a:t>
            </a:r>
          </a:p>
          <a:p>
            <a:pPr marL="171450" indent="-171450">
              <a:buFontTx/>
              <a:buChar char="-"/>
            </a:pPr>
            <a:r>
              <a:rPr lang="de-DE" dirty="0"/>
              <a:t>Z.B. Leicht neue </a:t>
            </a:r>
            <a:r>
              <a:rPr lang="de-DE" dirty="0" err="1"/>
              <a:t>Graphtypen</a:t>
            </a:r>
            <a:r>
              <a:rPr lang="de-DE" dirty="0"/>
              <a:t> hinzuzufügen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&gt; </a:t>
            </a:r>
            <a:r>
              <a:rPr lang="de-DE" dirty="0" err="1"/>
              <a:t>auswirkung</a:t>
            </a:r>
            <a:r>
              <a:rPr lang="de-DE" dirty="0"/>
              <a:t> auf den Entwurf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(30 sec)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052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Alice und ihre Freunde.</a:t>
            </a:r>
          </a:p>
          <a:p>
            <a:r>
              <a:rPr lang="de-DE" dirty="0"/>
              <a:t>Ihre Freunde finden das cool , wollen das zusammen machen. </a:t>
            </a:r>
          </a:p>
          <a:p>
            <a:endParaRPr lang="de-DE" dirty="0"/>
          </a:p>
          <a:p>
            <a:r>
              <a:rPr lang="de-DE" dirty="0"/>
              <a:t>(1 min)</a:t>
            </a:r>
          </a:p>
          <a:p>
            <a:r>
              <a:rPr lang="de-DE" dirty="0"/>
              <a:t>Antonia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528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können die jetzt tun?</a:t>
            </a:r>
          </a:p>
          <a:p>
            <a:pPr marL="171450" indent="-171450">
              <a:buFontTx/>
              <a:buChar char="-"/>
            </a:pPr>
            <a:r>
              <a:rPr lang="de-DE" dirty="0"/>
              <a:t>Man kann ein Projekt erstellen</a:t>
            </a:r>
          </a:p>
          <a:p>
            <a:pPr marL="171450" indent="-171450">
              <a:buFontTx/>
              <a:buChar char="-"/>
            </a:pPr>
            <a:r>
              <a:rPr lang="de-DE" dirty="0"/>
              <a:t>Mit anderen Teilen</a:t>
            </a:r>
          </a:p>
          <a:p>
            <a:pPr marL="171450" indent="-171450">
              <a:buFontTx/>
              <a:buChar char="-"/>
            </a:pPr>
            <a:r>
              <a:rPr lang="de-DE" dirty="0"/>
              <a:t>Jeder kann seine Daten eintragen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Kann Templates hoch und runterladen --&gt; </a:t>
            </a:r>
            <a:r>
              <a:rPr lang="de-DE" dirty="0" err="1"/>
              <a:t>inspiration</a:t>
            </a:r>
            <a:r>
              <a:rPr lang="de-DE" dirty="0"/>
              <a:t> von anderen und eigene gute Ideen teilen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(1 min)</a:t>
            </a:r>
          </a:p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054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Fragen: Wie ist der Server zustande gekommen? (iterativ) Was kann der jetzt? </a:t>
            </a:r>
          </a:p>
          <a:p>
            <a:endParaRPr lang="de-DE" dirty="0"/>
          </a:p>
          <a:p>
            <a:r>
              <a:rPr lang="de-DE" dirty="0"/>
              <a:t>Beim Server und generell zu Zahlen: ohne Erfahrung schwierig; alles nachgerechnet nach besten Wissen und Gewissen 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+ warum ist die ursprüngliche Funktionalität Wunsch? (Als letztes machen </a:t>
            </a:r>
            <a:r>
              <a:rPr lang="de-DE" dirty="0" err="1"/>
              <a:t>fürn</a:t>
            </a:r>
            <a:r>
              <a:rPr lang="de-DE" dirty="0"/>
              <a:t> roten Farben)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(ca. 3 Minuten)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83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07ABE-546E-C847-AD1E-0927EECB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DA72CA-5686-654D-B482-BE4D6C531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8887A2-5ECF-B844-AA05-9D398E32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F60D4B-79DE-A249-848D-C9676FB0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4720E9-62A9-8E4C-BC26-CC6F4096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102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A6474C-C3FF-1046-A85C-C84157EC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058012-D290-9D4C-83BB-B3FAAC5D1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FFAC96-F25D-4944-9B32-827F4DC4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1648FA-C64B-484E-9186-62EDE9C2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7160A4-40EE-E641-BC81-E0017510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521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9DFEA52-EC97-BB4A-8B4A-2811FE541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38FD21-AB2E-E642-B313-27EFDA367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A040C2-53BC-384E-AD59-E59DB3FC9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F0DBE2-3EC8-9A4A-AE72-66810ADC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34D35C-4D2B-1340-AD7F-269CFDF6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0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6F090-0603-0743-97FC-37212E78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701941-59B9-9442-886B-756AD6E3B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18E8AA-4E77-B045-96C9-F38774F8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F51280-10BC-0F40-BA33-D887065A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580442-A4F8-C04A-9295-FC26A8B2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5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E29020-C593-3D48-8430-77C4916E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FF44F5-9008-BA4E-B19B-C2BBDAF5F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01AEC2-E7FB-DA44-8B02-863B837C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6B2FCF-D53E-5348-8B85-5F8A8192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C6B4C0-2DA5-CD4C-B3A4-C43F4A51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38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2A8A08-AD1B-3B49-A958-EB8EE489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2EA9AA-264E-C147-AD12-05F459A08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6A3F43-A0C3-1C4C-9491-E3987837E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0B09F1-1EC3-3341-961E-BEDF2F6C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1E4053-981E-EF44-828C-38B407BA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F7B15E-9D8E-8D48-9019-7E24D25F9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7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9DD4B-3287-1240-8120-A0E32D552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08E50A-9D28-9840-8AC1-70042DDE8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02B0A9-8C57-6649-B624-A685AEF3B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8974E55-C37B-BF48-B04D-1FBE19114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F94B7D-25AD-F44B-963E-65C04521F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B15D8B-97A4-194A-9B70-F03F9EB6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1C43A1-B077-7646-81A7-14556906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B64577C-E7F2-AF4F-9FA7-91C493B5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95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74884-140F-C240-A15D-708B96FE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567A51-D563-0740-93CC-184DE829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8FFD31-BC89-2042-A874-17E88D04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17641A-D097-EF46-AFAE-C7540B7D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00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0471273-0A5F-7E4B-A503-AAAE654B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7C927C4-8E54-D94B-B8DC-0611FF7D6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4B627F-BCB4-C744-9535-DC30BD17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50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AB698-35C2-6D48-96D0-240286C5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08EC35-CCA1-E949-9A02-B7DAC177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891C40-26E4-8C46-AE87-4B95117E6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F241DE-26E6-7549-8A29-6D9D1BD0C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C053C3-72BB-D84A-A3D5-191315C7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7ACBB1-C4FF-EB4E-B72E-EA728A26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63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F5885-7724-8F44-BEBC-905C197A3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A9F7A66-0E31-B647-9D5D-6273FE80F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4680CD-F13F-8A49-B5B1-ED917479F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2C6AA7-DA04-4140-B535-1356A215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B078B5-B23E-4241-8F85-BF82A7EF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119366-38F1-1249-A30B-327BC15C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4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EF2C00-C19E-704C-897C-317333425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9F4279-F1D8-4742-A858-4DFC063F5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95CA5A-3C88-5647-AFF2-6B3AAE105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03.12.21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0151A6-08D3-6542-AA70-C4BBC3E8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A4B73A-28DF-FA4A-95E0-DB6FB8CA9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73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6.svg"/><Relationship Id="rId4" Type="http://schemas.openxmlformats.org/officeDocument/2006/relationships/image" Target="../media/image2.svg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6.sv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B5113-CE09-B446-B2E2-675C5BD5E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Pflichtenheft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861DFD-0FBB-2644-92A8-D1685223EC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PSE Gruppe 2 </a:t>
            </a:r>
          </a:p>
          <a:p>
            <a:r>
              <a:rPr lang="de-DE" dirty="0"/>
              <a:t>„Daily Data“</a:t>
            </a:r>
          </a:p>
          <a:p>
            <a:r>
              <a:rPr lang="de-DE" dirty="0"/>
              <a:t>Anton </a:t>
            </a:r>
            <a:r>
              <a:rPr lang="de-DE" dirty="0" err="1"/>
              <a:t>Kadelbach</a:t>
            </a:r>
            <a:r>
              <a:rPr lang="de-DE" dirty="0"/>
              <a:t>, Antonia </a:t>
            </a:r>
            <a:r>
              <a:rPr lang="de-DE" dirty="0" err="1"/>
              <a:t>Heiming</a:t>
            </a:r>
            <a:r>
              <a:rPr lang="de-DE" dirty="0"/>
              <a:t>, Arne Kuchenbecker, Merlin </a:t>
            </a:r>
            <a:r>
              <a:rPr lang="de-DE" dirty="0" err="1"/>
              <a:t>Opp</a:t>
            </a:r>
            <a:r>
              <a:rPr lang="de-DE" dirty="0"/>
              <a:t>, Robin Amann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403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Frau mit einfarbiger Füllung">
            <a:extLst>
              <a:ext uri="{FF2B5EF4-FFF2-40B4-BE49-F238E27FC236}">
                <a16:creationId xmlns:a16="http://schemas.microsoft.com/office/drawing/2014/main" id="{B672DE49-A8E7-7749-A03D-3566A208D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7127" y="1909258"/>
            <a:ext cx="2396836" cy="2396836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9FA10C-737D-6347-9EE4-72BB8452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E81763-1F78-3E42-9F48-9FD645C9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10</a:t>
            </a:fld>
            <a:endParaRPr lang="de-DE"/>
          </a:p>
        </p:txBody>
      </p:sp>
      <p:pic>
        <p:nvPicPr>
          <p:cNvPr id="9" name="Grafik 8" descr="Flasche mit einfarbiger Füllung">
            <a:extLst>
              <a:ext uri="{FF2B5EF4-FFF2-40B4-BE49-F238E27FC236}">
                <a16:creationId xmlns:a16="http://schemas.microsoft.com/office/drawing/2014/main" id="{7B071123-7BB5-B442-92A0-B54D327298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3107676"/>
            <a:ext cx="1745673" cy="1745673"/>
          </a:xfrm>
          <a:prstGeom prst="rect">
            <a:avLst/>
          </a:prstGeom>
        </p:spPr>
      </p:pic>
      <p:pic>
        <p:nvPicPr>
          <p:cNvPr id="11" name="Grafik 10" descr="Kaffee mit einfarbiger Füllung">
            <a:extLst>
              <a:ext uri="{FF2B5EF4-FFF2-40B4-BE49-F238E27FC236}">
                <a16:creationId xmlns:a16="http://schemas.microsoft.com/office/drawing/2014/main" id="{B2FF02C6-5F90-7C49-8FB7-4D8FCCE306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01347" y="3034145"/>
            <a:ext cx="1745672" cy="1745672"/>
          </a:xfrm>
          <a:prstGeom prst="rect">
            <a:avLst/>
          </a:prstGeom>
        </p:spPr>
      </p:pic>
      <p:pic>
        <p:nvPicPr>
          <p:cNvPr id="12" name="Grafik 11" descr="Flasche mit einfarbiger Füllung">
            <a:extLst>
              <a:ext uri="{FF2B5EF4-FFF2-40B4-BE49-F238E27FC236}">
                <a16:creationId xmlns:a16="http://schemas.microsoft.com/office/drawing/2014/main" id="{5F0CED33-0E61-D649-ACB7-0C25A3B72D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97782" y="1580753"/>
            <a:ext cx="1745673" cy="1745673"/>
          </a:xfrm>
          <a:prstGeom prst="rect">
            <a:avLst/>
          </a:prstGeom>
        </p:spPr>
      </p:pic>
      <p:pic>
        <p:nvPicPr>
          <p:cNvPr id="13" name="Grafik 12" descr="Kaffee mit einfarbiger Füllung">
            <a:extLst>
              <a:ext uri="{FF2B5EF4-FFF2-40B4-BE49-F238E27FC236}">
                <a16:creationId xmlns:a16="http://schemas.microsoft.com/office/drawing/2014/main" id="{C4663941-8982-6347-8B64-E62DB881DD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34403" y="1580753"/>
            <a:ext cx="1745672" cy="1745672"/>
          </a:xfrm>
          <a:prstGeom prst="rect">
            <a:avLst/>
          </a:prstGeom>
        </p:spPr>
      </p:pic>
      <p:pic>
        <p:nvPicPr>
          <p:cNvPr id="14" name="Grafik 13" descr="Fragezeichen mit einfarbiger Füllung">
            <a:extLst>
              <a:ext uri="{FF2B5EF4-FFF2-40B4-BE49-F238E27FC236}">
                <a16:creationId xmlns:a16="http://schemas.microsoft.com/office/drawing/2014/main" id="{376A232C-4C36-C646-A410-41DBABFACA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25635" y="2071254"/>
            <a:ext cx="1925782" cy="192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52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10472C-A722-2447-B559-3E2A1552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CE9685-B6BD-E54F-9949-8301147A89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i="1" dirty="0"/>
              <a:t>Warum gewünscht: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Zeilen &amp; Spalten hinzufügen</a:t>
            </a:r>
          </a:p>
          <a:p>
            <a:r>
              <a:rPr lang="de-DE" dirty="0"/>
              <a:t>Neue Ideen</a:t>
            </a:r>
          </a:p>
          <a:p>
            <a:r>
              <a:rPr lang="de-DE" dirty="0"/>
              <a:t>Korrekturmöglichkeiten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25F776-8941-3A45-808C-5F30340B4C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i="1" dirty="0"/>
              <a:t>Warum Wunsch: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Hohes Konfliktpotential</a:t>
            </a:r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780823-4011-B446-8F50-A7EEA649C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EE29CD-5AC9-344B-8B73-C8F68BF7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044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BB81A3-B09F-9E4F-99C9-B6FA2953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Parametrisierung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E96944-75C4-164D-BDA5-124619DEF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E5153A-0133-6446-8E9C-1E524EC4F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177281-6097-E248-B00D-0814B488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719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B923A-A1B1-8648-BD87-4A327092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Hochladen von Templates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B1BE3E-AED5-0749-9729-7D99630D2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2E0081-E7AC-E740-B2D3-182E8F042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DFCF15-B3DF-E844-B016-FD156676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425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E56F96-2663-1843-9DF5-B4DC2FA14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7317FD-441A-5B4A-B893-AADA5622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14</a:t>
            </a:fld>
            <a:endParaRPr lang="de-DE"/>
          </a:p>
        </p:txBody>
      </p:sp>
      <p:pic>
        <p:nvPicPr>
          <p:cNvPr id="6" name="Inhaltsplatzhalter 6" descr="Frau mit einfarbiger Füllung">
            <a:extLst>
              <a:ext uri="{FF2B5EF4-FFF2-40B4-BE49-F238E27FC236}">
                <a16:creationId xmlns:a16="http://schemas.microsoft.com/office/drawing/2014/main" id="{E99C643D-80E7-9B45-967B-B3AB62E24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0982" y="1812276"/>
            <a:ext cx="2396836" cy="2396836"/>
          </a:xfrm>
        </p:spPr>
      </p:pic>
      <p:pic>
        <p:nvPicPr>
          <p:cNvPr id="8" name="Grafik 7" descr="Ausrufezeichen mit einfarbiger Füllung">
            <a:extLst>
              <a:ext uri="{FF2B5EF4-FFF2-40B4-BE49-F238E27FC236}">
                <a16:creationId xmlns:a16="http://schemas.microsoft.com/office/drawing/2014/main" id="{33CE8139-0AB5-474A-A8C6-9B35BBAE6E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68091" y="2071253"/>
            <a:ext cx="2029692" cy="2029692"/>
          </a:xfrm>
          <a:prstGeom prst="rect">
            <a:avLst/>
          </a:prstGeom>
        </p:spPr>
      </p:pic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5A943DF7-72BA-C34B-8B66-EDE77FD5F0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2457885"/>
              </p:ext>
            </p:extLst>
          </p:nvPr>
        </p:nvGraphicFramePr>
        <p:xfrm>
          <a:off x="6001327" y="1738361"/>
          <a:ext cx="5352473" cy="3381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9" name="Grafik 8" descr="Flasche mit einfarbiger Füllung">
            <a:extLst>
              <a:ext uri="{FF2B5EF4-FFF2-40B4-BE49-F238E27FC236}">
                <a16:creationId xmlns:a16="http://schemas.microsoft.com/office/drawing/2014/main" id="{1A591931-F4BC-1A47-BBB7-0995AB2CB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76295" y="4610677"/>
            <a:ext cx="1745673" cy="1745673"/>
          </a:xfrm>
          <a:prstGeom prst="rect">
            <a:avLst/>
          </a:prstGeom>
        </p:spPr>
      </p:pic>
      <p:pic>
        <p:nvPicPr>
          <p:cNvPr id="10" name="Grafik 9" descr="Kaffee mit einfarbiger Füllung">
            <a:extLst>
              <a:ext uri="{FF2B5EF4-FFF2-40B4-BE49-F238E27FC236}">
                <a16:creationId xmlns:a16="http://schemas.microsoft.com/office/drawing/2014/main" id="{934E816D-FFFC-0540-BCFE-DF29F789BD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21968" y="4610678"/>
            <a:ext cx="1745672" cy="174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8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02554-BCBF-044C-9749-B37622C4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010CDC-20F3-3441-9BF1-93AF0D86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E31D69-9E66-B649-8033-2CA9F621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2</a:t>
            </a:fld>
            <a:endParaRPr lang="de-DE"/>
          </a:p>
        </p:txBody>
      </p:sp>
      <p:pic>
        <p:nvPicPr>
          <p:cNvPr id="7" name="Grafik 6" descr="Frau mit einfarbiger Füllung">
            <a:extLst>
              <a:ext uri="{FF2B5EF4-FFF2-40B4-BE49-F238E27FC236}">
                <a16:creationId xmlns:a16="http://schemas.microsoft.com/office/drawing/2014/main" id="{6FEC9959-BBB4-4349-9B9B-8A7728702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6181" y="2265218"/>
            <a:ext cx="2632364" cy="2632364"/>
          </a:xfrm>
          <a:prstGeom prst="rect">
            <a:avLst/>
          </a:prstGeom>
        </p:spPr>
      </p:pic>
      <p:pic>
        <p:nvPicPr>
          <p:cNvPr id="9" name="Grafik 8" descr="Kaffee mit einfarbiger Füllung">
            <a:extLst>
              <a:ext uri="{FF2B5EF4-FFF2-40B4-BE49-F238E27FC236}">
                <a16:creationId xmlns:a16="http://schemas.microsoft.com/office/drawing/2014/main" id="{FBAD76BB-7B39-3A4D-AC66-81EAE02D05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85709" y="2251363"/>
            <a:ext cx="2355273" cy="2355273"/>
          </a:xfrm>
          <a:prstGeom prst="rect">
            <a:avLst/>
          </a:prstGeom>
        </p:spPr>
      </p:pic>
      <p:pic>
        <p:nvPicPr>
          <p:cNvPr id="10" name="Grafik 9" descr="Kaffee mit einfarbiger Füllung">
            <a:extLst>
              <a:ext uri="{FF2B5EF4-FFF2-40B4-BE49-F238E27FC236}">
                <a16:creationId xmlns:a16="http://schemas.microsoft.com/office/drawing/2014/main" id="{083068C5-31FB-6D40-AA80-7CEC2FC7AE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46127" y="2973820"/>
            <a:ext cx="2355273" cy="2355273"/>
          </a:xfrm>
          <a:prstGeom prst="rect">
            <a:avLst/>
          </a:prstGeom>
        </p:spPr>
      </p:pic>
      <p:pic>
        <p:nvPicPr>
          <p:cNvPr id="11" name="Grafik 10" descr="Kaffee mit einfarbiger Füllung">
            <a:extLst>
              <a:ext uri="{FF2B5EF4-FFF2-40B4-BE49-F238E27FC236}">
                <a16:creationId xmlns:a16="http://schemas.microsoft.com/office/drawing/2014/main" id="{4DA94D56-C0FF-514C-A649-1C3FA52240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68145" y="921326"/>
            <a:ext cx="2355273" cy="2355273"/>
          </a:xfrm>
          <a:prstGeom prst="rect">
            <a:avLst/>
          </a:prstGeom>
        </p:spPr>
      </p:pic>
      <p:pic>
        <p:nvPicPr>
          <p:cNvPr id="13" name="Grafik 12" descr="Fragezeichen mit einfarbiger Füllung">
            <a:extLst>
              <a:ext uri="{FF2B5EF4-FFF2-40B4-BE49-F238E27FC236}">
                <a16:creationId xmlns:a16="http://schemas.microsoft.com/office/drawing/2014/main" id="{9369829C-21E4-FB4F-8755-FDE1B7FE85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99263" y="2618509"/>
            <a:ext cx="1925782" cy="192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8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11255E-2039-3540-98F1-3635B62B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BA8778-5EB1-B044-9FCA-13322FF5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3</a:t>
            </a:fld>
            <a:endParaRPr lang="de-DE"/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A318CABA-BA57-ED4E-8E08-AA00840B9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664314"/>
              </p:ext>
            </p:extLst>
          </p:nvPr>
        </p:nvGraphicFramePr>
        <p:xfrm>
          <a:off x="1034472" y="2131060"/>
          <a:ext cx="44103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91">
                  <a:extLst>
                    <a:ext uri="{9D8B030D-6E8A-4147-A177-3AD203B41FA5}">
                      <a16:colId xmlns:a16="http://schemas.microsoft.com/office/drawing/2014/main" val="2894118581"/>
                    </a:ext>
                  </a:extLst>
                </a:gridCol>
                <a:gridCol w="1102591">
                  <a:extLst>
                    <a:ext uri="{9D8B030D-6E8A-4147-A177-3AD203B41FA5}">
                      <a16:colId xmlns:a16="http://schemas.microsoft.com/office/drawing/2014/main" val="1332354715"/>
                    </a:ext>
                  </a:extLst>
                </a:gridCol>
                <a:gridCol w="1102591">
                  <a:extLst>
                    <a:ext uri="{9D8B030D-6E8A-4147-A177-3AD203B41FA5}">
                      <a16:colId xmlns:a16="http://schemas.microsoft.com/office/drawing/2014/main" val="1669811930"/>
                    </a:ext>
                  </a:extLst>
                </a:gridCol>
                <a:gridCol w="1102591">
                  <a:extLst>
                    <a:ext uri="{9D8B030D-6E8A-4147-A177-3AD203B41FA5}">
                      <a16:colId xmlns:a16="http://schemas.microsoft.com/office/drawing/2014/main" val="1489814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693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03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68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35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530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137798"/>
                  </a:ext>
                </a:extLst>
              </a:tr>
            </a:tbl>
          </a:graphicData>
        </a:graphic>
      </p:graphicFrame>
      <p:sp>
        <p:nvSpPr>
          <p:cNvPr id="9" name="Pfeil nach rechts 8">
            <a:extLst>
              <a:ext uri="{FF2B5EF4-FFF2-40B4-BE49-F238E27FC236}">
                <a16:creationId xmlns:a16="http://schemas.microsoft.com/office/drawing/2014/main" id="{F553B8F7-25E0-5D4C-ABE1-0A66B87E2AB5}"/>
              </a:ext>
            </a:extLst>
          </p:cNvPr>
          <p:cNvSpPr/>
          <p:nvPr/>
        </p:nvSpPr>
        <p:spPr>
          <a:xfrm>
            <a:off x="6096000" y="3034145"/>
            <a:ext cx="1316182" cy="623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365A1E58-7A3C-CF4B-9EDD-8432DAA3C1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1461456"/>
              </p:ext>
            </p:extLst>
          </p:nvPr>
        </p:nvGraphicFramePr>
        <p:xfrm>
          <a:off x="7412182" y="1729604"/>
          <a:ext cx="4410365" cy="3362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3447E157-9198-5C4C-B736-F6D21AABFD1E}"/>
              </a:ext>
            </a:extLst>
          </p:cNvPr>
          <p:cNvSpPr txBox="1"/>
          <p:nvPr/>
        </p:nvSpPr>
        <p:spPr>
          <a:xfrm>
            <a:off x="1884218" y="5223164"/>
            <a:ext cx="165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Daten sammeln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00360A-E7BF-B74A-BC57-691C8A8C922C}"/>
              </a:ext>
            </a:extLst>
          </p:cNvPr>
          <p:cNvSpPr txBox="1"/>
          <p:nvPr/>
        </p:nvSpPr>
        <p:spPr>
          <a:xfrm>
            <a:off x="8610600" y="5170210"/>
            <a:ext cx="212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Graphisch Darstellen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54FA0EED-1776-4B46-AC17-34971999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Vision</a:t>
            </a:r>
          </a:p>
        </p:txBody>
      </p:sp>
    </p:spTree>
    <p:extLst>
      <p:ext uri="{BB962C8B-B14F-4D97-AF65-F5344CB8AC3E}">
        <p14:creationId xmlns:p14="http://schemas.microsoft.com/office/powerpoint/2010/main" val="80065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40076-F30F-E745-BB23-1EFD34F3B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 für die Pflichtkriterien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BAF8E6-6108-7346-B1C4-6D0D2DF3F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In sich geschlossen</a:t>
            </a:r>
          </a:p>
          <a:p>
            <a:pPr lvl="1"/>
            <a:r>
              <a:rPr lang="de-DE" dirty="0"/>
              <a:t>Gut erweiterbar</a:t>
            </a:r>
          </a:p>
          <a:p>
            <a:pPr lvl="1"/>
            <a:r>
              <a:rPr lang="de-DE" dirty="0"/>
              <a:t>Intuitiv nutzbar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331543-7854-1643-90D3-0A3368E4A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65ECA1-C25B-804D-B16F-5304DF3E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51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227DC-CFFD-5145-A3E5-B71A5DCE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Resultat für die Pflichtkriterien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42BC06-8266-114E-837E-8D2DC729D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Eingeschränkte Funktionalität des Servers</a:t>
            </a:r>
          </a:p>
          <a:p>
            <a:r>
              <a:rPr lang="de-DE" dirty="0"/>
              <a:t>Weniger Graphen</a:t>
            </a:r>
          </a:p>
          <a:p>
            <a:r>
              <a:rPr lang="de-DE" dirty="0"/>
              <a:t>Weniger individuelles Projekt</a:t>
            </a:r>
          </a:p>
          <a:p>
            <a:r>
              <a:rPr lang="de-DE" dirty="0"/>
              <a:t>Beschränktere Möglichkeiten, de Projekttabelle zu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919947-DCF6-544A-9803-5984DE6FB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C146F6-88DD-1540-BB10-B7CA133F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52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EB4CF8-24FA-E346-803C-13F76BFB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Modularität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AF4B88-7E41-0940-A3CB-219830E08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Einschränkung durch Pflichtkriterien</a:t>
            </a:r>
          </a:p>
          <a:p>
            <a:r>
              <a:rPr lang="de-DE" dirty="0" err="1"/>
              <a:t>Auwirkung</a:t>
            </a:r>
            <a:r>
              <a:rPr lang="de-DE" dirty="0"/>
              <a:t> auf den Entwurf</a:t>
            </a:r>
          </a:p>
          <a:p>
            <a:r>
              <a:rPr lang="de-DE" dirty="0"/>
              <a:t>z.B. neue </a:t>
            </a:r>
            <a:r>
              <a:rPr lang="de-DE" dirty="0" err="1"/>
              <a:t>Graphtypen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E6F215-41E1-9E4E-A7DD-8A2EAA1E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8BDBF9-84B5-244E-9747-F3C21B6E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930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81D478-966F-2141-91E1-6FCA1FF7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D60419-1EE8-7742-8247-F5E48388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7</a:t>
            </a:fld>
            <a:endParaRPr lang="de-DE"/>
          </a:p>
        </p:txBody>
      </p:sp>
      <p:pic>
        <p:nvPicPr>
          <p:cNvPr id="7" name="Grafik 6" descr="Benutzer mit einfarbiger Füllung">
            <a:extLst>
              <a:ext uri="{FF2B5EF4-FFF2-40B4-BE49-F238E27FC236}">
                <a16:creationId xmlns:a16="http://schemas.microsoft.com/office/drawing/2014/main" id="{338DF9B6-AA85-E74B-8C34-95E3CA229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1600" y="2269691"/>
            <a:ext cx="2364220" cy="2364220"/>
          </a:xfrm>
          <a:prstGeom prst="rect">
            <a:avLst/>
          </a:prstGeom>
        </p:spPr>
      </p:pic>
      <p:pic>
        <p:nvPicPr>
          <p:cNvPr id="8" name="Grafik 7" descr="Fragezeichen mit einfarbiger Füllung">
            <a:extLst>
              <a:ext uri="{FF2B5EF4-FFF2-40B4-BE49-F238E27FC236}">
                <a16:creationId xmlns:a16="http://schemas.microsoft.com/office/drawing/2014/main" id="{3DD1406A-9B06-D146-B233-FF8677E2E1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20936" y="2269691"/>
            <a:ext cx="1925782" cy="1925782"/>
          </a:xfrm>
          <a:prstGeom prst="rect">
            <a:avLst/>
          </a:prstGeom>
        </p:spPr>
      </p:pic>
      <p:pic>
        <p:nvPicPr>
          <p:cNvPr id="10" name="Grafik 9" descr="Kaffee mit einfarbiger Füllung">
            <a:extLst>
              <a:ext uri="{FF2B5EF4-FFF2-40B4-BE49-F238E27FC236}">
                <a16:creationId xmlns:a16="http://schemas.microsoft.com/office/drawing/2014/main" id="{39608A82-6DFC-AB4D-94A2-9C7606632E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85710" y="2251364"/>
            <a:ext cx="1350818" cy="1350818"/>
          </a:xfrm>
          <a:prstGeom prst="rect">
            <a:avLst/>
          </a:prstGeom>
        </p:spPr>
      </p:pic>
      <p:pic>
        <p:nvPicPr>
          <p:cNvPr id="11" name="Grafik 10" descr="Kaffee mit einfarbiger Füllung">
            <a:extLst>
              <a:ext uri="{FF2B5EF4-FFF2-40B4-BE49-F238E27FC236}">
                <a16:creationId xmlns:a16="http://schemas.microsoft.com/office/drawing/2014/main" id="{12FEFF2D-F66A-4A47-ACBD-05AF99CEC6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45790" y="2100983"/>
            <a:ext cx="1350818" cy="1350818"/>
          </a:xfrm>
          <a:prstGeom prst="rect">
            <a:avLst/>
          </a:prstGeom>
        </p:spPr>
      </p:pic>
      <p:pic>
        <p:nvPicPr>
          <p:cNvPr id="12" name="Grafik 11" descr="Kaffee mit einfarbiger Füllung">
            <a:extLst>
              <a:ext uri="{FF2B5EF4-FFF2-40B4-BE49-F238E27FC236}">
                <a16:creationId xmlns:a16="http://schemas.microsoft.com/office/drawing/2014/main" id="{E7E1757E-D273-C74A-999A-07E71823E7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85523" y="1425574"/>
            <a:ext cx="1350818" cy="1350818"/>
          </a:xfrm>
          <a:prstGeom prst="rect">
            <a:avLst/>
          </a:prstGeom>
        </p:spPr>
      </p:pic>
      <p:pic>
        <p:nvPicPr>
          <p:cNvPr id="13" name="Grafik 12" descr="Kaffee mit einfarbiger Füllung">
            <a:extLst>
              <a:ext uri="{FF2B5EF4-FFF2-40B4-BE49-F238E27FC236}">
                <a16:creationId xmlns:a16="http://schemas.microsoft.com/office/drawing/2014/main" id="{432C0A60-04B9-0B45-9C84-A6F3E089E1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4573" y="3214255"/>
            <a:ext cx="1350818" cy="1350818"/>
          </a:xfrm>
          <a:prstGeom prst="rect">
            <a:avLst/>
          </a:prstGeom>
        </p:spPr>
      </p:pic>
      <p:pic>
        <p:nvPicPr>
          <p:cNvPr id="14" name="Grafik 13" descr="Kaffee mit einfarbiger Füllung">
            <a:extLst>
              <a:ext uri="{FF2B5EF4-FFF2-40B4-BE49-F238E27FC236}">
                <a16:creationId xmlns:a16="http://schemas.microsoft.com/office/drawing/2014/main" id="{9FF88D1E-4FF0-0D45-9FEB-ADB8B2041A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40631" y="747569"/>
            <a:ext cx="1350818" cy="1350818"/>
          </a:xfrm>
          <a:prstGeom prst="rect">
            <a:avLst/>
          </a:prstGeom>
        </p:spPr>
      </p:pic>
      <p:pic>
        <p:nvPicPr>
          <p:cNvPr id="15" name="Grafik 14" descr="Kaffee mit einfarbiger Füllung">
            <a:extLst>
              <a:ext uri="{FF2B5EF4-FFF2-40B4-BE49-F238E27FC236}">
                <a16:creationId xmlns:a16="http://schemas.microsoft.com/office/drawing/2014/main" id="{E324D24C-F23F-D44A-AF5A-B0381E4B50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67009" y="1884218"/>
            <a:ext cx="1350818" cy="1350818"/>
          </a:xfrm>
          <a:prstGeom prst="rect">
            <a:avLst/>
          </a:prstGeom>
        </p:spPr>
      </p:pic>
      <p:pic>
        <p:nvPicPr>
          <p:cNvPr id="16" name="Grafik 15" descr="Kaffee mit einfarbiger Füllung">
            <a:extLst>
              <a:ext uri="{FF2B5EF4-FFF2-40B4-BE49-F238E27FC236}">
                <a16:creationId xmlns:a16="http://schemas.microsoft.com/office/drawing/2014/main" id="{F1CF4CAC-3525-CB47-82B7-0CA1955C40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57315" y="3729039"/>
            <a:ext cx="1397865" cy="1397865"/>
          </a:xfrm>
          <a:prstGeom prst="rect">
            <a:avLst/>
          </a:prstGeom>
        </p:spPr>
      </p:pic>
      <p:pic>
        <p:nvPicPr>
          <p:cNvPr id="17" name="Grafik 16" descr="Kaffee mit einfarbiger Füllung">
            <a:extLst>
              <a:ext uri="{FF2B5EF4-FFF2-40B4-BE49-F238E27FC236}">
                <a16:creationId xmlns:a16="http://schemas.microsoft.com/office/drawing/2014/main" id="{D0BC20B4-5FE8-7648-AAC9-8BA98F6FAF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20782" y="687532"/>
            <a:ext cx="1397865" cy="1397865"/>
          </a:xfrm>
          <a:prstGeom prst="rect">
            <a:avLst/>
          </a:prstGeom>
        </p:spPr>
      </p:pic>
      <p:pic>
        <p:nvPicPr>
          <p:cNvPr id="18" name="Grafik 17" descr="Kaffee mit einfarbiger Füllung">
            <a:extLst>
              <a:ext uri="{FF2B5EF4-FFF2-40B4-BE49-F238E27FC236}">
                <a16:creationId xmlns:a16="http://schemas.microsoft.com/office/drawing/2014/main" id="{7DEB40B4-A80E-AE43-8593-3C894DF0FF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92383" y="3136036"/>
            <a:ext cx="1397865" cy="139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97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9A98DF-6756-BA44-98B3-C02810FF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Funktionalität des Server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0751E5-F111-2642-BB0C-F037C2D3D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Gemeinsame Projekte</a:t>
            </a:r>
          </a:p>
          <a:p>
            <a:r>
              <a:rPr lang="de-DE" dirty="0"/>
              <a:t>Templates teilen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6D82D5-6ACA-FC43-9A1E-F9FDFBB3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F3A946-1147-1249-B112-F9AE33B2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240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860DA3-C4F4-EF4E-BB65-F4FAECBE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Anton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356BB7-71EE-C24B-B628-CD59A9BA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13D491-8C48-3B48-B7A7-9A1A19F4B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A634BA-8B50-9C43-B444-B14C24B9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321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</Words>
  <Application>Microsoft Macintosh PowerPoint</Application>
  <PresentationFormat>Breitbild</PresentationFormat>
  <Paragraphs>157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Pflichtenheft</vt:lpstr>
      <vt:lpstr>Motivation</vt:lpstr>
      <vt:lpstr>Vision</vt:lpstr>
      <vt:lpstr>Zielsetzung für die Pflichtkriterien</vt:lpstr>
      <vt:lpstr>Resultat für die Pflichtkriterien</vt:lpstr>
      <vt:lpstr>Modularität</vt:lpstr>
      <vt:lpstr>PowerPoint-Präsentation</vt:lpstr>
      <vt:lpstr>Funktionalität des Server</vt:lpstr>
      <vt:lpstr>Anton</vt:lpstr>
      <vt:lpstr>PowerPoint-Präsentation</vt:lpstr>
      <vt:lpstr>Tabelle bearbeiten</vt:lpstr>
      <vt:lpstr>Parametrisierung</vt:lpstr>
      <vt:lpstr>Hochladen von Templates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Pflichtenheft</dc:title>
  <dc:creator>Antonia ...</dc:creator>
  <cp:lastModifiedBy>Antonia ...</cp:lastModifiedBy>
  <cp:revision>1</cp:revision>
  <dcterms:created xsi:type="dcterms:W3CDTF">2021-12-01T08:47:00Z</dcterms:created>
  <dcterms:modified xsi:type="dcterms:W3CDTF">2021-12-01T16:21:10Z</dcterms:modified>
</cp:coreProperties>
</file>