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7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71" r:id="rId4"/>
    <p:sldId id="258" r:id="rId5"/>
    <p:sldId id="259" r:id="rId6"/>
    <p:sldId id="260" r:id="rId7"/>
    <p:sldId id="264" r:id="rId8"/>
    <p:sldId id="261" r:id="rId9"/>
    <p:sldId id="262" r:id="rId10"/>
    <p:sldId id="263" r:id="rId11"/>
    <p:sldId id="274" r:id="rId12"/>
    <p:sldId id="266" r:id="rId13"/>
    <p:sldId id="268" r:id="rId14"/>
    <p:sldId id="272" r:id="rId15"/>
    <p:sldId id="265" r:id="rId16"/>
    <p:sldId id="273" r:id="rId17"/>
    <p:sldId id="269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CBCECC-AEE1-419B-916B-999E3489D6C8}" v="7" dt="2021-12-02T18:15:44.3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288"/>
    <p:restoredTop sz="65617"/>
  </p:normalViewPr>
  <p:slideViewPr>
    <p:cSldViewPr snapToGrid="0" snapToObjects="1">
      <p:cViewPr varScale="1">
        <p:scale>
          <a:sx n="80" d="100"/>
          <a:sy n="80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nder Merlin" userId="b6c700318fa50b6b" providerId="LiveId" clId="{8BCBCECC-AEE1-419B-916B-999E3489D6C8}"/>
    <pc:docChg chg="undo custSel modSld">
      <pc:chgData name="Ender Merlin" userId="b6c700318fa50b6b" providerId="LiveId" clId="{8BCBCECC-AEE1-419B-916B-999E3489D6C8}" dt="2021-12-02T18:16:23.420" v="302" actId="20577"/>
      <pc:docMkLst>
        <pc:docMk/>
      </pc:docMkLst>
      <pc:sldChg chg="modNotesTx">
        <pc:chgData name="Ender Merlin" userId="b6c700318fa50b6b" providerId="LiveId" clId="{8BCBCECC-AEE1-419B-916B-999E3489D6C8}" dt="2021-12-02T18:11:11.072" v="13" actId="20577"/>
        <pc:sldMkLst>
          <pc:docMk/>
          <pc:sldMk cId="1570510890" sldId="259"/>
        </pc:sldMkLst>
      </pc:sldChg>
      <pc:sldChg chg="modSp mod modAnim modNotesTx">
        <pc:chgData name="Ender Merlin" userId="b6c700318fa50b6b" providerId="LiveId" clId="{8BCBCECC-AEE1-419B-916B-999E3489D6C8}" dt="2021-12-02T18:13:19.249" v="104" actId="20577"/>
        <pc:sldMkLst>
          <pc:docMk/>
          <pc:sldMk cId="2237529051" sldId="260"/>
        </pc:sldMkLst>
        <pc:spChg chg="mod">
          <ac:chgData name="Ender Merlin" userId="b6c700318fa50b6b" providerId="LiveId" clId="{8BCBCECC-AEE1-419B-916B-999E3489D6C8}" dt="2021-12-02T18:10:26.600" v="11" actId="1076"/>
          <ac:spMkLst>
            <pc:docMk/>
            <pc:sldMk cId="2237529051" sldId="260"/>
            <ac:spMk id="10" creationId="{19051105-7BE8-4893-93C8-F0AA91C9AA7F}"/>
          </ac:spMkLst>
        </pc:spChg>
        <pc:spChg chg="mod">
          <ac:chgData name="Ender Merlin" userId="b6c700318fa50b6b" providerId="LiveId" clId="{8BCBCECC-AEE1-419B-916B-999E3489D6C8}" dt="2021-12-02T18:09:56.624" v="5" actId="1076"/>
          <ac:spMkLst>
            <pc:docMk/>
            <pc:sldMk cId="2237529051" sldId="260"/>
            <ac:spMk id="27" creationId="{A443DA9C-9647-40DE-AC5D-7CEF9BCF94BB}"/>
          </ac:spMkLst>
        </pc:spChg>
        <pc:graphicFrameChg chg="mod">
          <ac:chgData name="Ender Merlin" userId="b6c700318fa50b6b" providerId="LiveId" clId="{8BCBCECC-AEE1-419B-916B-999E3489D6C8}" dt="2021-12-02T18:10:26.600" v="11" actId="1076"/>
          <ac:graphicFrameMkLst>
            <pc:docMk/>
            <pc:sldMk cId="2237529051" sldId="260"/>
            <ac:graphicFrameMk id="32" creationId="{D8FBB47F-CEB5-46FE-AB3E-DFF6EDBE7D06}"/>
          </ac:graphicFrameMkLst>
        </pc:graphicFrameChg>
        <pc:picChg chg="mod">
          <ac:chgData name="Ender Merlin" userId="b6c700318fa50b6b" providerId="LiveId" clId="{8BCBCECC-AEE1-419B-916B-999E3489D6C8}" dt="2021-12-02T18:09:51.046" v="3" actId="1076"/>
          <ac:picMkLst>
            <pc:docMk/>
            <pc:sldMk cId="2237529051" sldId="260"/>
            <ac:picMk id="28" creationId="{7FEFC4C6-2595-48DC-A2B2-7A9AF769C471}"/>
          </ac:picMkLst>
        </pc:picChg>
      </pc:sldChg>
      <pc:sldChg chg="modNotesTx">
        <pc:chgData name="Ender Merlin" userId="b6c700318fa50b6b" providerId="LiveId" clId="{8BCBCECC-AEE1-419B-916B-999E3489D6C8}" dt="2021-12-02T18:14:41.610" v="231" actId="20577"/>
        <pc:sldMkLst>
          <pc:docMk/>
          <pc:sldMk cId="2229930519" sldId="264"/>
        </pc:sldMkLst>
      </pc:sldChg>
      <pc:sldChg chg="modAnim modNotesTx">
        <pc:chgData name="Ender Merlin" userId="b6c700318fa50b6b" providerId="LiveId" clId="{8BCBCECC-AEE1-419B-916B-999E3489D6C8}" dt="2021-12-02T18:16:23.420" v="302" actId="20577"/>
        <pc:sldMkLst>
          <pc:docMk/>
          <pc:sldMk cId="2034480571" sldId="269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Verkauf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B83-FC4A-A327-F3CC6151E89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221-DE45-A6A2-F43E70392D2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221-DE45-A6A2-F43E70392D2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221-DE45-A6A2-F43E70392D2E}"/>
              </c:ext>
            </c:extLst>
          </c:dPt>
          <c:cat>
            <c:strRef>
              <c:f>Tabelle1!$A$2:$A$5</c:f>
              <c:strCache>
                <c:ptCount val="4"/>
                <c:pt idx="0">
                  <c:v>1. Quartal</c:v>
                </c:pt>
                <c:pt idx="1">
                  <c:v>2. Quartal</c:v>
                </c:pt>
                <c:pt idx="2">
                  <c:v>3. Quartal</c:v>
                </c:pt>
                <c:pt idx="3">
                  <c:v>4. Quartal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B83-FC4A-A327-F3CC6151E8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4.5962850133448356E-2"/>
          <c:w val="1"/>
          <c:h val="0.8840488771466313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2F9-417E-9FAA-EDFC39D42030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Datenreihe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2F9-417E-9FAA-EDFC39D42030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Datenreihe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2F9-417E-9FAA-EDFC39D420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23946928"/>
        <c:axId val="1023949424"/>
      </c:barChart>
      <c:catAx>
        <c:axId val="102394692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023949424"/>
        <c:crosses val="autoZero"/>
        <c:auto val="1"/>
        <c:lblAlgn val="ctr"/>
        <c:lblOffset val="100"/>
        <c:noMultiLvlLbl val="0"/>
      </c:catAx>
      <c:valAx>
        <c:axId val="102394942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0239469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6.6541032961833502E-2"/>
          <c:w val="1"/>
          <c:h val="0.8840488771466313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AD2-4A23-AB83-70607B4BCA76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Datenreihe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AD2-4A23-AB83-70607B4BCA76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Datenreihe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AD2-4A23-AB83-70607B4BCA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23946928"/>
        <c:axId val="1023949424"/>
      </c:barChart>
      <c:catAx>
        <c:axId val="102394692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023949424"/>
        <c:crosses val="autoZero"/>
        <c:auto val="1"/>
        <c:lblAlgn val="ctr"/>
        <c:lblOffset val="100"/>
        <c:noMultiLvlLbl val="0"/>
      </c:catAx>
      <c:valAx>
        <c:axId val="102394942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023946928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7606914370078738E-2"/>
          <c:y val="0.10086336731893658"/>
          <c:w val="0.94583058562992128"/>
          <c:h val="0.76748654235442038"/>
        </c:manualLayout>
      </c:layout>
      <c:lineChart>
        <c:grouping val="standar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1.5</c:v>
                </c:pt>
                <c:pt idx="1">
                  <c:v>1.7</c:v>
                </c:pt>
                <c:pt idx="2">
                  <c:v>3.5</c:v>
                </c:pt>
                <c:pt idx="3">
                  <c:v>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2FA-4D0A-9FBF-1043D4CCFFE0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Datenreihe 2</c:v>
                </c:pt>
              </c:strCache>
            </c:strRef>
          </c:tx>
          <c:spPr>
            <a:ln w="22225" cap="rnd" cmpd="sng" algn="ctr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1</c:v>
                </c:pt>
                <c:pt idx="1">
                  <c:v>1.5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2FA-4D0A-9FBF-1043D4CCFFE0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Datenreihe 3</c:v>
                </c:pt>
              </c:strCache>
            </c:strRef>
          </c:tx>
          <c:spPr>
            <a:ln w="22225" cap="rnd" cmpd="sng" algn="ctr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Tabelle1!$D$2:$D$5</c:f>
              <c:numCache>
                <c:formatCode>General</c:formatCode>
                <c:ptCount val="4"/>
                <c:pt idx="0">
                  <c:v>1</c:v>
                </c:pt>
                <c:pt idx="1">
                  <c:v>1.3</c:v>
                </c:pt>
                <c:pt idx="2">
                  <c:v>2</c:v>
                </c:pt>
                <c:pt idx="3">
                  <c:v>3.5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2FA-4D0A-9FBF-1043D4CCFF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2028555680"/>
        <c:axId val="2028556096"/>
      </c:lineChart>
      <c:catAx>
        <c:axId val="202855568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028556096"/>
        <c:crosses val="autoZero"/>
        <c:auto val="1"/>
        <c:lblAlgn val="ctr"/>
        <c:lblOffset val="100"/>
        <c:noMultiLvlLbl val="0"/>
      </c:catAx>
      <c:valAx>
        <c:axId val="202855609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028555680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7606914370078738E-2"/>
          <c:y val="0.10086336731893658"/>
          <c:w val="0.94583058562992128"/>
          <c:h val="0.76748654235442038"/>
        </c:manualLayout>
      </c:layout>
      <c:lineChart>
        <c:grouping val="standard"/>
        <c:varyColors val="0"/>
        <c:ser>
          <c:idx val="1"/>
          <c:order val="0"/>
          <c:tx>
            <c:strRef>
              <c:f>Tabelle1!$C$1</c:f>
              <c:strCache>
                <c:ptCount val="1"/>
                <c:pt idx="0">
                  <c:v>Datenreihe 2</c:v>
                </c:pt>
              </c:strCache>
            </c:strRef>
          </c:tx>
          <c:spPr>
            <a:ln w="22225" cap="rnd" cmpd="sng" algn="ctr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1</c:v>
                </c:pt>
                <c:pt idx="1">
                  <c:v>1.5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A4D-4E91-B11C-D32631AE2BB3}"/>
            </c:ext>
          </c:extLst>
        </c:ser>
        <c:ser>
          <c:idx val="2"/>
          <c:order val="1"/>
          <c:tx>
            <c:strRef>
              <c:f>Tabelle1!$D$1</c:f>
              <c:strCache>
                <c:ptCount val="1"/>
                <c:pt idx="0">
                  <c:v>Datenreihe 3</c:v>
                </c:pt>
              </c:strCache>
            </c:strRef>
          </c:tx>
          <c:spPr>
            <a:ln w="22225" cap="rnd" cmpd="sng" algn="ctr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Tabelle1!$D$2:$D$5</c:f>
              <c:numCache>
                <c:formatCode>General</c:formatCode>
                <c:ptCount val="4"/>
                <c:pt idx="0">
                  <c:v>1</c:v>
                </c:pt>
                <c:pt idx="1">
                  <c:v>1.3</c:v>
                </c:pt>
                <c:pt idx="2">
                  <c:v>2</c:v>
                </c:pt>
                <c:pt idx="3">
                  <c:v>3.5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A4D-4E91-B11C-D32631AE2B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2028555680"/>
        <c:axId val="2028556096"/>
      </c:lineChart>
      <c:catAx>
        <c:axId val="202855568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028556096"/>
        <c:crosses val="autoZero"/>
        <c:auto val="1"/>
        <c:lblAlgn val="ctr"/>
        <c:lblOffset val="100"/>
        <c:noMultiLvlLbl val="0"/>
      </c:catAx>
      <c:valAx>
        <c:axId val="202855609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028555680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C12010-B929-8747-8496-F1869C02CD8D}" type="datetimeFigureOut">
              <a:rPr lang="de-DE" smtClean="0"/>
              <a:t>02.12.2021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B71DCC-59BE-AC49-AB64-566F33E6A2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4213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Hallo </a:t>
            </a:r>
            <a:r>
              <a:rPr lang="de-DE" dirty="0">
                <a:sym typeface="Wingdings" panose="05000000000000000000" pitchFamily="2" charset="2"/>
              </a:rPr>
              <a:t>:) </a:t>
            </a:r>
          </a:p>
          <a:p>
            <a:r>
              <a:rPr lang="de-DE" dirty="0">
                <a:sym typeface="Wingdings" panose="05000000000000000000" pitchFamily="2" charset="2"/>
              </a:rPr>
              <a:t>Will kommen zu unserer Präsentation zur Definitionsphase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71DCC-59BE-AC49-AB64-566F33E6A239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99798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Fragen: Wie ist der Server zustande gekommen? (iterativ) Was kann der jetzt? </a:t>
            </a:r>
          </a:p>
          <a:p>
            <a:endParaRPr lang="de-DE" dirty="0"/>
          </a:p>
          <a:p>
            <a:r>
              <a:rPr lang="de-DE" dirty="0"/>
              <a:t>Beim Server und generell zu Zahlen: ohne Erfahrung schwierig; alles nachgerechnet nach besten Wissen und Gewissen </a:t>
            </a:r>
          </a:p>
          <a:p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+ warum ist die ursprüngliche Funktionalität Wunsch? (Als letztes machen </a:t>
            </a:r>
            <a:r>
              <a:rPr lang="de-DE" dirty="0" err="1"/>
              <a:t>fürn</a:t>
            </a:r>
            <a:r>
              <a:rPr lang="de-DE" dirty="0"/>
              <a:t> roten Farben)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(ca. 3 Minuten)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71DCC-59BE-AC49-AB64-566F33E6A239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98311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Fragen: Wie ist der Server zustande gekommen? (iterativ) Was kann der jetzt? </a:t>
            </a:r>
          </a:p>
          <a:p>
            <a:endParaRPr lang="de-DE" dirty="0"/>
          </a:p>
          <a:p>
            <a:r>
              <a:rPr lang="de-DE" dirty="0"/>
              <a:t>Beim Server und generell zu Zahlen: ohne Erfahrung schwierig; alles nachgerechnet nach besten Wissen und Gewissen </a:t>
            </a:r>
          </a:p>
          <a:p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+ warum ist die ursprüngliche Funktionalität Wunsch? (Als letztes machen </a:t>
            </a:r>
            <a:r>
              <a:rPr lang="de-DE" dirty="0" err="1"/>
              <a:t>fürn</a:t>
            </a:r>
            <a:r>
              <a:rPr lang="de-DE" dirty="0"/>
              <a:t> roten Farben)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(ca. 3 Minuten)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71DCC-59BE-AC49-AB64-566F33E6A239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73626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WAS?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Nutzer können Templates (inkl. Bilder von Graphen) auf Server hoch- und von dort herunterladen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Beinhaltet sowohl Projekt- als auch Einstellungstemplates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WARUM?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Anschauen -&gt; Inspiration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Coole Idee, aber keine Ahnung, wie umsetzen? Projekttemplate herunterladen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WUNSCH?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Serverauslastung schwerer vorhersehbar als bei Online-Projekten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Spam-Schutz? Wie? Ähnlichkeit? </a:t>
            </a:r>
            <a:r>
              <a:rPr lang="de-DE" dirty="0">
                <a:sym typeface="Wingdings" panose="05000000000000000000" pitchFamily="2" charset="2"/>
              </a:rPr>
              <a:t> Aufwendig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Bei Pflichtkriterien auch kein Mehrwert für Punkt 2, da nicht so aufwendige </a:t>
            </a:r>
            <a:r>
              <a:rPr lang="de-DE">
                <a:sym typeface="Wingdings" panose="05000000000000000000" pitchFamily="2" charset="2"/>
              </a:rPr>
              <a:t>Projekte möglich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71DCC-59BE-AC49-AB64-566F33E6A239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54405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Alice </a:t>
            </a:r>
            <a:r>
              <a:rPr lang="de-DE" dirty="0" err="1"/>
              <a:t>einzelprojekt</a:t>
            </a:r>
            <a:r>
              <a:rPr lang="de-DE" dirty="0"/>
              <a:t>:</a:t>
            </a:r>
          </a:p>
          <a:p>
            <a:r>
              <a:rPr lang="de-DE" dirty="0"/>
              <a:t>Idee: Auch wissen wie viel Cola sie trinkt, gern auch im vergleich zum Kaffee</a:t>
            </a:r>
          </a:p>
          <a:p>
            <a:endParaRPr lang="de-DE" dirty="0"/>
          </a:p>
          <a:p>
            <a:r>
              <a:rPr lang="de-DE" dirty="0"/>
              <a:t>-&gt; </a:t>
            </a:r>
            <a:r>
              <a:rPr lang="de-DE" dirty="0" err="1"/>
              <a:t>möglichkeit</a:t>
            </a:r>
            <a:r>
              <a:rPr lang="de-DE" dirty="0"/>
              <a:t> </a:t>
            </a:r>
            <a:r>
              <a:rPr lang="de-DE"/>
              <a:t>das hinzuzufügen? </a:t>
            </a:r>
            <a:endParaRPr lang="de-DE" dirty="0"/>
          </a:p>
          <a:p>
            <a:endParaRPr lang="de-DE" dirty="0"/>
          </a:p>
          <a:p>
            <a:r>
              <a:rPr lang="de-DE" dirty="0"/>
              <a:t>Antonia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71DCC-59BE-AC49-AB64-566F33E6A239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82425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Antonia</a:t>
            </a:r>
          </a:p>
          <a:p>
            <a:r>
              <a:rPr lang="de-DE" dirty="0"/>
              <a:t>(90 sec)</a:t>
            </a:r>
          </a:p>
          <a:p>
            <a:r>
              <a:rPr lang="de-DE" dirty="0"/>
              <a:t>Coole Idee:</a:t>
            </a:r>
          </a:p>
          <a:p>
            <a:r>
              <a:rPr lang="de-DE" dirty="0"/>
              <a:t>Zeilen &amp; Spalten hinzufügen</a:t>
            </a:r>
          </a:p>
          <a:p>
            <a:r>
              <a:rPr lang="de-DE" dirty="0"/>
              <a:t>Neue Ideen der Nutzenden umsetzbar</a:t>
            </a:r>
          </a:p>
          <a:p>
            <a:r>
              <a:rPr lang="de-DE" dirty="0"/>
              <a:t>Korrekturmöglichkeiten von ganz alten Daten</a:t>
            </a:r>
          </a:p>
          <a:p>
            <a:r>
              <a:rPr lang="de-DE" dirty="0"/>
              <a:t>Muss nicht alles neu gemacht werden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Hohes Konfliktpotential durch Spalten und Zeilen hinzufügen</a:t>
            </a:r>
          </a:p>
          <a:p>
            <a:pPr marL="171450" indent="-171450">
              <a:buFontTx/>
              <a:buChar char="-"/>
            </a:pPr>
            <a:r>
              <a:rPr lang="de-DE" dirty="0"/>
              <a:t>Hilft der </a:t>
            </a:r>
            <a:r>
              <a:rPr lang="de-DE" dirty="0" err="1"/>
              <a:t>Intuitivität</a:t>
            </a:r>
            <a:r>
              <a:rPr lang="de-DE" dirty="0"/>
              <a:t> nicht</a:t>
            </a:r>
          </a:p>
          <a:p>
            <a:pPr marL="171450" indent="-171450">
              <a:buFontTx/>
              <a:buChar char="-"/>
            </a:pPr>
            <a:r>
              <a:rPr lang="de-DE" dirty="0"/>
              <a:t>Bringt noch nicht so einen großen </a:t>
            </a:r>
            <a:r>
              <a:rPr lang="de-DE" dirty="0" err="1"/>
              <a:t>mehrwert</a:t>
            </a:r>
            <a:r>
              <a:rPr lang="de-DE" dirty="0"/>
              <a:t>, da noch wenig Graphen und die Projekte generell noch nicht so komplex. </a:t>
            </a:r>
          </a:p>
          <a:p>
            <a:pPr marL="171450" indent="-171450">
              <a:buFontTx/>
              <a:buChar char="-"/>
            </a:pPr>
            <a:r>
              <a:rPr lang="de-DE" dirty="0"/>
              <a:t>Schöne Funktion aber eher weitergehend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71DCC-59BE-AC49-AB64-566F33E6A239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98544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WAS?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Nutzer kann Mapping Tabelle -&gt; Graph einstellen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Beinhaltet Spalte -&gt; Achse, aber auch Funktionen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WARUM?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Neue Graphen sind u.U. nicht automatisch </a:t>
            </a:r>
            <a:r>
              <a:rPr lang="de-DE" dirty="0" err="1"/>
              <a:t>mappbar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Neue Datentypen ebenfalls nicht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Was, wenn ich Zeit nicht nur als X-Achse haben will?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Automatisch schwierig (eigenes Forschungsfeld), deshalb manuell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WUNSCH?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In Pflichtkriterien schlicht nicht notwendig / sinnvoll (</a:t>
            </a:r>
            <a:r>
              <a:rPr lang="de-DE" dirty="0">
                <a:sym typeface="Wingdings" panose="05000000000000000000" pitchFamily="2" charset="2"/>
              </a:rPr>
              <a:t>Verwirrung)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Aufwendige Checks, ob Datentypen überhaupt anwendbar sind für ein Diagramm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71DCC-59BE-AC49-AB64-566F33E6A239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41109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Antonia</a:t>
            </a:r>
          </a:p>
          <a:p>
            <a:r>
              <a:rPr lang="de-DE" dirty="0"/>
              <a:t>(90 sec)</a:t>
            </a:r>
          </a:p>
          <a:p>
            <a:r>
              <a:rPr lang="de-DE" dirty="0"/>
              <a:t>Coole Idee:</a:t>
            </a:r>
          </a:p>
          <a:p>
            <a:r>
              <a:rPr lang="de-DE" dirty="0"/>
              <a:t>Zeilen &amp; Spalten hinzufügen</a:t>
            </a:r>
          </a:p>
          <a:p>
            <a:r>
              <a:rPr lang="de-DE" dirty="0"/>
              <a:t>Neue Ideen der Nutzenden umsetzbar</a:t>
            </a:r>
          </a:p>
          <a:p>
            <a:r>
              <a:rPr lang="de-DE" dirty="0"/>
              <a:t>Korrekturmöglichkeiten von ganz alten Daten</a:t>
            </a:r>
          </a:p>
          <a:p>
            <a:r>
              <a:rPr lang="de-DE" dirty="0"/>
              <a:t>Muss nicht alles neu gemacht werden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Hohes Konfliktpotential durch Spalten und Zeilen hinzufügen</a:t>
            </a:r>
          </a:p>
          <a:p>
            <a:pPr marL="171450" indent="-171450">
              <a:buFontTx/>
              <a:buChar char="-"/>
            </a:pPr>
            <a:r>
              <a:rPr lang="de-DE" dirty="0"/>
              <a:t>Hilft der </a:t>
            </a:r>
            <a:r>
              <a:rPr lang="de-DE" dirty="0" err="1"/>
              <a:t>Intuitivität</a:t>
            </a:r>
            <a:r>
              <a:rPr lang="de-DE" dirty="0"/>
              <a:t> nicht</a:t>
            </a:r>
          </a:p>
          <a:p>
            <a:pPr marL="171450" indent="-171450">
              <a:buFontTx/>
              <a:buChar char="-"/>
            </a:pPr>
            <a:r>
              <a:rPr lang="de-DE" dirty="0"/>
              <a:t>Bringt noch nicht so einen großen </a:t>
            </a:r>
            <a:r>
              <a:rPr lang="de-DE" dirty="0" err="1"/>
              <a:t>mehrwert</a:t>
            </a:r>
            <a:r>
              <a:rPr lang="de-DE" dirty="0"/>
              <a:t>, da noch wenig Graphen und die Projekte generell noch nicht so komplex. </a:t>
            </a:r>
          </a:p>
          <a:p>
            <a:pPr marL="171450" indent="-171450">
              <a:buFontTx/>
              <a:buChar char="-"/>
            </a:pPr>
            <a:r>
              <a:rPr lang="de-DE" dirty="0"/>
              <a:t>Schöne Funktion aber eher weitergehend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71DCC-59BE-AC49-AB64-566F33E6A239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83489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Dank „Daily Data“ weiß Alice jetzt, dass sie mehr Kaffee als all ihre Freunde zusammen trinkt.</a:t>
            </a:r>
          </a:p>
          <a:p>
            <a:r>
              <a:rPr lang="de-DE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-&gt; Sie hat in der Tat ein Kaffee Problem</a:t>
            </a:r>
          </a:p>
          <a:p>
            <a:endParaRPr lang="de-DE" sz="1800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r>
              <a:rPr lang="de-DE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--------------------- Press</a:t>
            </a:r>
          </a:p>
          <a:p>
            <a:endParaRPr lang="de-DE" sz="1800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r>
              <a:rPr lang="de-DE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Aber sie hat ein noch viel schlimmeres Cola Problem.</a:t>
            </a:r>
          </a:p>
          <a:p>
            <a:endParaRPr lang="de-DE" sz="1800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endParaRPr lang="de-DE" sz="1800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r>
              <a:rPr lang="de-DE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Vielen Dank für </a:t>
            </a:r>
            <a:r>
              <a:rPr lang="de-DE" sz="180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ihre Aufmerksamkeit :D</a:t>
            </a:r>
            <a:endParaRPr lang="de-DE" sz="1800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71DCC-59BE-AC49-AB64-566F33E6A239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9474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de-DE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Dies ist Alice 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de-DE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--------------------Press</a:t>
            </a:r>
          </a:p>
          <a:p>
            <a:pPr marL="0" indent="0">
              <a:lnSpc>
                <a:spcPct val="115000"/>
              </a:lnSpc>
              <a:spcAft>
                <a:spcPts val="1000"/>
              </a:spcAft>
              <a:buFontTx/>
              <a:buNone/>
            </a:pPr>
            <a:r>
              <a:rPr lang="de-DE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sie ist Studentin</a:t>
            </a:r>
            <a:endParaRPr lang="de-DE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de-DE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Stress, </a:t>
            </a:r>
            <a:r>
              <a:rPr lang="de-DE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schlafmangel</a:t>
            </a:r>
            <a:endParaRPr lang="de-DE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de-DE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de-DE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-Pause- (Implikation)</a:t>
            </a:r>
            <a:endParaRPr lang="de-DE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de-DE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lang="de-DE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--------------------Press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br>
              <a:rPr lang="de-DE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de-DE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-&gt; Alice hat ein Kaffee Problem.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de-DE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Täglich trinkt sie Literweise Kaffee was wahrscheinlich nicht allzu gesund ist...</a:t>
            </a:r>
            <a:endParaRPr lang="de-DE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de-DE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71DCC-59BE-AC49-AB64-566F33E6A239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630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de-DE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Um dieses Problem zu (in den Griff zu bekommen) sucht sie nach einer Möglichkeit ihren Kaffeekonsum zu dokumentieren. 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de-DE" sz="1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de-DE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Während der Suche fällt ihr Blick auf die "Daily Data" App vom </a:t>
            </a:r>
            <a:r>
              <a:rPr lang="de-DE" sz="1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Andriod</a:t>
            </a:r>
            <a:r>
              <a:rPr lang="de-DE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Team 2. </a:t>
            </a:r>
            <a:endParaRPr lang="de-DE" sz="1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de-DE" sz="1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de-DE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Diese ermöglicht es ihr intuitiv ihren Kaffeekonsum aufzuschreiben UND sogar noch grafisch darzustellen.</a:t>
            </a:r>
            <a:endParaRPr lang="de-DE" sz="1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71DCC-59BE-AC49-AB64-566F33E6A239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79575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lnSpc>
                <a:spcPct val="115000"/>
              </a:lnSpc>
              <a:spcAft>
                <a:spcPts val="1000"/>
              </a:spcAft>
              <a:buFont typeface="Calibri" panose="020F0502020204030204" pitchFamily="34" charset="0"/>
              <a:buNone/>
            </a:pPr>
            <a:r>
              <a:rPr lang="de-DE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Vision = unser Wunsch</a:t>
            </a: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Calibri" panose="020F0502020204030204" pitchFamily="34" charset="0"/>
              <a:buChar char="-"/>
            </a:pPr>
            <a:r>
              <a:rPr lang="de-DE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1.  Grundidee (Daten sammeln, Daten umwandeln , Graphisch darstellen) </a:t>
            </a:r>
            <a:endParaRPr lang="de-DE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Calibri" panose="020F0502020204030204" pitchFamily="34" charset="0"/>
              <a:buChar char="-"/>
            </a:pPr>
            <a:r>
              <a:rPr lang="de-DE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2.  eigene Projekte erstellen. Durch Templates oder alleine.</a:t>
            </a:r>
            <a:endParaRPr lang="de-DE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Calibri" panose="020F0502020204030204" pitchFamily="34" charset="0"/>
              <a:buChar char="-"/>
            </a:pPr>
            <a:r>
              <a:rPr lang="de-DE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3.  schöne/verschiedene Graphen </a:t>
            </a:r>
          </a:p>
          <a:p>
            <a:pPr marL="457200" lvl="1" indent="0">
              <a:lnSpc>
                <a:spcPct val="115000"/>
              </a:lnSpc>
              <a:spcAft>
                <a:spcPts val="1000"/>
              </a:spcAft>
              <a:buFontTx/>
              <a:buNone/>
            </a:pPr>
            <a:r>
              <a:rPr lang="de-DE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-&gt; Verständlich</a:t>
            </a:r>
          </a:p>
          <a:p>
            <a:pPr marL="457200" lvl="1" indent="0">
              <a:lnSpc>
                <a:spcPct val="115000"/>
              </a:lnSpc>
              <a:spcAft>
                <a:spcPts val="1000"/>
              </a:spcAft>
              <a:buFontTx/>
              <a:buNone/>
            </a:pPr>
            <a:r>
              <a:rPr lang="de-DE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-&gt; besserer Austausch</a:t>
            </a:r>
            <a:endParaRPr lang="de-DE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Calibri" panose="020F0502020204030204" pitchFamily="34" charset="0"/>
              <a:buChar char="-"/>
            </a:pPr>
            <a:r>
              <a:rPr lang="de-DE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4.  mehrere Personen zusammen (Server) </a:t>
            </a:r>
            <a:endParaRPr lang="de-DE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Calibri" panose="020F0502020204030204" pitchFamily="34" charset="0"/>
              <a:buChar char="-"/>
            </a:pPr>
            <a:r>
              <a:rPr lang="de-DE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5.  alle können App nutzen </a:t>
            </a:r>
          </a:p>
          <a:p>
            <a:pPr marL="0" lvl="0" indent="0">
              <a:lnSpc>
                <a:spcPct val="115000"/>
              </a:lnSpc>
              <a:spcAft>
                <a:spcPts val="1000"/>
              </a:spcAft>
              <a:buFont typeface="Calibri" panose="020F0502020204030204" pitchFamily="34" charset="0"/>
              <a:buNone/>
            </a:pPr>
            <a:r>
              <a:rPr lang="de-DE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-&gt; intuitiv </a:t>
            </a:r>
          </a:p>
          <a:p>
            <a:pPr marL="0" lvl="0" indent="0">
              <a:lnSpc>
                <a:spcPct val="115000"/>
              </a:lnSpc>
              <a:spcAft>
                <a:spcPts val="1000"/>
              </a:spcAft>
              <a:buFont typeface="Calibri" panose="020F0502020204030204" pitchFamily="34" charset="0"/>
              <a:buNone/>
            </a:pPr>
            <a:r>
              <a:rPr lang="de-DE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-&gt; einfach</a:t>
            </a: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Calibri" panose="020F0502020204030204" pitchFamily="34" charset="0"/>
              <a:buNone/>
              <a:tabLst/>
              <a:defRPr/>
            </a:pPr>
            <a:r>
              <a:rPr lang="de-DE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-&gt; </a:t>
            </a:r>
            <a:r>
              <a:rPr lang="de-DE" sz="1800" dirty="0"/>
              <a:t>Intuitiver nutzbar als z.B. Excel</a:t>
            </a:r>
            <a:endParaRPr lang="de-DE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Calibri" panose="020F0502020204030204" pitchFamily="34" charset="0"/>
              <a:buChar char="-"/>
            </a:pPr>
            <a:r>
              <a:rPr lang="de-DE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6.  eine App die Plattform zur Kreativität bietet </a:t>
            </a:r>
          </a:p>
          <a:p>
            <a:pPr marL="0" lvl="0" indent="0">
              <a:lnSpc>
                <a:spcPct val="115000"/>
              </a:lnSpc>
              <a:spcAft>
                <a:spcPts val="1000"/>
              </a:spcAft>
              <a:buFont typeface="Calibri" panose="020F0502020204030204" pitchFamily="34" charset="0"/>
              <a:buNone/>
            </a:pPr>
            <a:r>
              <a:rPr lang="de-DE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-&gt; fast alle Projekt bei uns umsetzbar</a:t>
            </a:r>
          </a:p>
          <a:p>
            <a:pPr marL="0" lvl="0" indent="0">
              <a:lnSpc>
                <a:spcPct val="115000"/>
              </a:lnSpc>
              <a:spcAft>
                <a:spcPts val="1000"/>
              </a:spcAft>
              <a:buFont typeface="Calibri" panose="020F0502020204030204" pitchFamily="34" charset="0"/>
              <a:buNone/>
            </a:pPr>
            <a:r>
              <a:rPr lang="de-DE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-&gt; Personalisierung möglich</a:t>
            </a:r>
          </a:p>
          <a:p>
            <a:pPr marL="0" lvl="0" indent="0">
              <a:lnSpc>
                <a:spcPct val="115000"/>
              </a:lnSpc>
              <a:spcAft>
                <a:spcPts val="1000"/>
              </a:spcAft>
              <a:buFont typeface="Calibri" panose="020F0502020204030204" pitchFamily="34" charset="0"/>
              <a:buNone/>
            </a:pPr>
            <a:r>
              <a:rPr lang="de-DE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-&gt; unterschiedliche Projektaussehen (Wallpaper, Werteeingabe-GUI)</a:t>
            </a:r>
            <a:endParaRPr lang="de-DE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lvl="0" indent="0">
              <a:lnSpc>
                <a:spcPct val="115000"/>
              </a:lnSpc>
              <a:spcAft>
                <a:spcPts val="1000"/>
              </a:spcAft>
              <a:buFont typeface="Calibri" panose="020F0502020204030204" pitchFamily="34" charset="0"/>
              <a:buNone/>
            </a:pPr>
            <a:r>
              <a:rPr lang="de-DE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-&gt; unterschiedliche </a:t>
            </a:r>
            <a:r>
              <a:rPr lang="de-DE" sz="18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Graphaussehen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71DCC-59BE-AC49-AB64-566F33E6A239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25787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Vision zu groß - &gt; nicht in Pflichtkriterien umsetzbar</a:t>
            </a:r>
            <a:endParaRPr lang="de-DE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dirty="0"/>
              <a:t>Vision herunterbrechen auf Zielsetzung:</a:t>
            </a:r>
          </a:p>
          <a:p>
            <a:endParaRPr lang="de-DE" dirty="0"/>
          </a:p>
          <a:p>
            <a:r>
              <a:rPr lang="de-DE" dirty="0"/>
              <a:t>Die App, die nur die Pflichtkriterien erfüllt muss:</a:t>
            </a:r>
          </a:p>
          <a:p>
            <a:pPr marL="171450" indent="-171450">
              <a:buFontTx/>
              <a:buChar char="-"/>
            </a:pPr>
            <a:r>
              <a:rPr lang="de-DE" dirty="0"/>
              <a:t>intuitiv nutzbar:</a:t>
            </a:r>
          </a:p>
          <a:p>
            <a:pPr marL="457200" lvl="1" indent="0">
              <a:buFontTx/>
              <a:buNone/>
            </a:pPr>
            <a:r>
              <a:rPr lang="de-DE" dirty="0"/>
              <a:t>-&gt; </a:t>
            </a:r>
            <a:r>
              <a:rPr lang="de-DE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Selbt</a:t>
            </a:r>
            <a:r>
              <a:rPr lang="de-DE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ein unerfahrener User, wie zB Alice</a:t>
            </a:r>
            <a:endParaRPr lang="de-DE" dirty="0"/>
          </a:p>
          <a:p>
            <a:pPr marL="457200" lvl="1" indent="0">
              <a:buFontTx/>
              <a:buNone/>
            </a:pPr>
            <a:r>
              <a:rPr lang="de-DE" dirty="0"/>
              <a:t>-&gt; schnell Daten eingeben</a:t>
            </a:r>
          </a:p>
          <a:p>
            <a:pPr marL="457200" lvl="1" indent="0">
              <a:buFontTx/>
              <a:buNone/>
            </a:pPr>
            <a:r>
              <a:rPr lang="de-DE" dirty="0"/>
              <a:t>-&gt; leicht schöne Graphen erstellen</a:t>
            </a:r>
          </a:p>
          <a:p>
            <a:pPr marL="457200" lvl="1" indent="0">
              <a:buFontTx/>
              <a:buNone/>
            </a:pPr>
            <a:r>
              <a:rPr lang="de-DE" dirty="0"/>
              <a:t>-&gt; </a:t>
            </a:r>
            <a:r>
              <a:rPr lang="de-DE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Beispiel: intuitiver als </a:t>
            </a:r>
            <a:r>
              <a:rPr lang="de-DE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Exel</a:t>
            </a:r>
            <a:r>
              <a:rPr lang="de-DE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sein</a:t>
            </a:r>
          </a:p>
          <a:p>
            <a:pPr marL="457200" lvl="1" indent="0">
              <a:buFontTx/>
              <a:buNone/>
            </a:pPr>
            <a:endParaRPr lang="de-DE" sz="1800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dirty="0"/>
              <a:t>In sich geschlossen sein: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            -&gt; </a:t>
            </a:r>
            <a:r>
              <a:rPr lang="de-DE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Erfüllen wir nur die Pflichtkriterien so haben wir trotzdem eine logisch aufgebaute und nutzbare App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Gut erweiterbar</a:t>
            </a:r>
          </a:p>
          <a:p>
            <a:pPr marL="457200" lvl="1" indent="0">
              <a:buFontTx/>
              <a:buNone/>
            </a:pPr>
            <a:r>
              <a:rPr lang="de-DE" dirty="0"/>
              <a:t>-&gt; </a:t>
            </a:r>
            <a:r>
              <a:rPr lang="de-DE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Die Wahlkriterien können leicht hinzugefügt werden</a:t>
            </a:r>
            <a:endParaRPr lang="de-DE" dirty="0"/>
          </a:p>
          <a:p>
            <a:pPr marL="457200" lvl="1" indent="0">
              <a:buFontTx/>
              <a:buNone/>
            </a:pPr>
            <a:r>
              <a:rPr lang="de-DE" dirty="0"/>
              <a:t>-&gt;</a:t>
            </a:r>
          </a:p>
          <a:p>
            <a:pPr marL="0" indent="0">
              <a:buFontTx/>
              <a:buNone/>
            </a:pPr>
            <a:r>
              <a:rPr lang="de-DE" dirty="0"/>
              <a:t>(1 min)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71DCC-59BE-AC49-AB64-566F33E6A239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00099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Die Zielsetzung resultiert für die Pflichtkriterien/App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dirty="0"/>
              <a:t>Weniger flexibles Projekt ---------------------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             -&gt; Nutzer kann zuerst nur weniger selbst festlegen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             -&gt; keine Parametrisierung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             -&gt; ähnliche Graphen, da weniger </a:t>
            </a:r>
            <a:r>
              <a:rPr lang="de-DE" dirty="0" err="1"/>
              <a:t>Graogeb</a:t>
            </a:r>
            <a:endParaRPr lang="de-DE" dirty="0"/>
          </a:p>
          <a:p>
            <a:pPr marL="171450" indent="-171450">
              <a:buFontTx/>
              <a:buChar char="-"/>
            </a:pPr>
            <a:endParaRPr lang="de-DE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dirty="0"/>
              <a:t>Weniger Graphen ---------------------</a:t>
            </a:r>
          </a:p>
          <a:p>
            <a:pPr marL="457200" lvl="1" indent="0">
              <a:buFontTx/>
              <a:buNone/>
            </a:pPr>
            <a:r>
              <a:rPr lang="de-DE" dirty="0"/>
              <a:t>-&gt; nur Kreisdiagramm, Liniendiagramm</a:t>
            </a:r>
          </a:p>
          <a:p>
            <a:pPr marL="457200" lvl="1" indent="0">
              <a:buFontTx/>
              <a:buNone/>
            </a:pPr>
            <a:r>
              <a:rPr lang="de-DE" dirty="0"/>
              <a:t>	-&gt; leichter für den User direkt Daten graphisch zu sehen</a:t>
            </a:r>
          </a:p>
          <a:p>
            <a:pPr marL="457200" lvl="1" indent="0">
              <a:buFontTx/>
              <a:buNone/>
            </a:pPr>
            <a:r>
              <a:rPr lang="de-DE" dirty="0"/>
              <a:t>-&gt; kein Balkendiagramm</a:t>
            </a:r>
          </a:p>
          <a:p>
            <a:pPr marL="0" indent="0">
              <a:buFontTx/>
              <a:buNone/>
            </a:pPr>
            <a:r>
              <a:rPr lang="de-DE" dirty="0"/>
              <a:t>	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- Beschränktere Möglichkeiten, die Projekttabelle zu bearbeiten --</a:t>
            </a:r>
          </a:p>
          <a:p>
            <a:pPr marL="0" indent="0">
              <a:buFontTx/>
              <a:buNone/>
            </a:pPr>
            <a:r>
              <a:rPr lang="de-DE" dirty="0"/>
              <a:t>            -&gt; nur letzten Eintrag löschen</a:t>
            </a:r>
          </a:p>
          <a:p>
            <a:pPr marL="0" indent="0">
              <a:buFontTx/>
              <a:buNone/>
            </a:pPr>
            <a:r>
              <a:rPr lang="de-DE" dirty="0"/>
              <a:t>            -&gt; keine Spalten/Zeilen nachträglich hinzufügen</a:t>
            </a:r>
          </a:p>
          <a:p>
            <a:pPr marL="0" indent="0">
              <a:buFontTx/>
              <a:buNone/>
            </a:pP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Eingeschränkte Funktionalität des Servers ----------</a:t>
            </a:r>
          </a:p>
          <a:p>
            <a:pPr marL="0" indent="0">
              <a:buFontTx/>
              <a:buNone/>
            </a:pPr>
            <a:r>
              <a:rPr lang="de-DE" dirty="0"/>
              <a:t>            -&gt; später genauer</a:t>
            </a:r>
          </a:p>
          <a:p>
            <a:pPr marL="0" indent="0">
              <a:buFontTx/>
              <a:buNone/>
            </a:pPr>
            <a:r>
              <a:rPr lang="de-DE" dirty="0"/>
              <a:t>(1 min)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71DCC-59BE-AC49-AB64-566F33E6A239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48620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Modularität</a:t>
            </a:r>
          </a:p>
          <a:p>
            <a:pPr marL="171450" indent="-171450">
              <a:buFontTx/>
              <a:buChar char="-"/>
            </a:pPr>
            <a:r>
              <a:rPr lang="de-DE" dirty="0"/>
              <a:t>Weil Vision mit Pflichtkriterien alleine nicht erreichbar ist, wir sie aber erreichen wollen</a:t>
            </a:r>
          </a:p>
          <a:p>
            <a:pPr marL="171450" indent="-171450">
              <a:buFontTx/>
              <a:buChar char="-"/>
            </a:pPr>
            <a:r>
              <a:rPr lang="de-DE" dirty="0"/>
              <a:t>----------------------PRESS--------</a:t>
            </a:r>
          </a:p>
          <a:p>
            <a:pPr marL="171450" indent="-171450">
              <a:buFontTx/>
              <a:buChar char="-"/>
            </a:pPr>
            <a:r>
              <a:rPr lang="de-DE" dirty="0"/>
              <a:t>Leichte Erweiterbarkeit benötigt</a:t>
            </a:r>
          </a:p>
          <a:p>
            <a:pPr marL="457200" lvl="1" indent="0">
              <a:buFontTx/>
              <a:buNone/>
            </a:pPr>
            <a:r>
              <a:rPr lang="de-DE" dirty="0"/>
              <a:t>-&gt; Somit Wunschkriterien umsetzen</a:t>
            </a:r>
          </a:p>
          <a:p>
            <a:pPr marL="0" indent="0">
              <a:buFontTx/>
              <a:buNone/>
            </a:pPr>
            <a:r>
              <a:rPr lang="de-DE" dirty="0"/>
              <a:t>            -&gt; Z.B. Leicht neue </a:t>
            </a:r>
            <a:r>
              <a:rPr lang="de-DE" dirty="0" err="1"/>
              <a:t>Graphtypen</a:t>
            </a:r>
            <a:r>
              <a:rPr lang="de-DE" dirty="0"/>
              <a:t> hinzuzufügen</a:t>
            </a:r>
          </a:p>
          <a:p>
            <a:pPr marL="0" indent="0">
              <a:buFontTx/>
              <a:buNone/>
            </a:pPr>
            <a:endParaRPr lang="de-DE" dirty="0"/>
          </a:p>
          <a:p>
            <a:pPr marL="0" indent="0">
              <a:buFontTx/>
              <a:buNone/>
            </a:pPr>
            <a:r>
              <a:rPr lang="de-DE" dirty="0"/>
              <a:t>----&gt; Auswirkung auf den Entwurf</a:t>
            </a:r>
          </a:p>
          <a:p>
            <a:pPr marL="0" indent="0">
              <a:buFontTx/>
              <a:buNone/>
            </a:pPr>
            <a:endParaRPr lang="de-DE" dirty="0"/>
          </a:p>
          <a:p>
            <a:pPr marL="0" indent="0">
              <a:buFontTx/>
              <a:buNone/>
            </a:pPr>
            <a:r>
              <a:rPr lang="de-DE" dirty="0"/>
              <a:t>(30 sec)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71DCC-59BE-AC49-AB64-566F33E6A239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70523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Alice und ihre Freunde.</a:t>
            </a:r>
          </a:p>
          <a:p>
            <a:r>
              <a:rPr lang="de-DE" dirty="0"/>
              <a:t>Ihre Freunde finden das cool , wollen das zusammen machen. </a:t>
            </a:r>
          </a:p>
          <a:p>
            <a:endParaRPr lang="de-DE" dirty="0"/>
          </a:p>
          <a:p>
            <a:r>
              <a:rPr lang="de-DE" dirty="0"/>
              <a:t>(1 min)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71DCC-59BE-AC49-AB64-566F33E6A239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95285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Was können die jetzt tun?</a:t>
            </a:r>
          </a:p>
          <a:p>
            <a:pPr marL="171450" indent="-171450">
              <a:buFontTx/>
              <a:buChar char="-"/>
            </a:pPr>
            <a:r>
              <a:rPr lang="de-DE" dirty="0"/>
              <a:t>Man kann ein Projekt erstellen</a:t>
            </a:r>
          </a:p>
          <a:p>
            <a:pPr marL="171450" indent="-171450">
              <a:buFontTx/>
              <a:buChar char="-"/>
            </a:pPr>
            <a:r>
              <a:rPr lang="de-DE" dirty="0"/>
              <a:t>Mit anderen Teilen</a:t>
            </a:r>
          </a:p>
          <a:p>
            <a:pPr marL="171450" indent="-171450">
              <a:buFontTx/>
              <a:buChar char="-"/>
            </a:pPr>
            <a:r>
              <a:rPr lang="de-DE" dirty="0"/>
              <a:t>Jeder kann seine Daten eintragen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Kann Templates hoch und runterladen --&gt; </a:t>
            </a:r>
            <a:r>
              <a:rPr lang="de-DE" dirty="0" err="1"/>
              <a:t>inspiration</a:t>
            </a:r>
            <a:r>
              <a:rPr lang="de-DE" dirty="0"/>
              <a:t> von anderen und eigene gute Ideen teilen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0" indent="0">
              <a:buFontTx/>
              <a:buNone/>
            </a:pPr>
            <a:r>
              <a:rPr lang="de-DE" dirty="0"/>
              <a:t>(1 min)</a:t>
            </a:r>
          </a:p>
          <a:p>
            <a:pPr marL="0" indent="0">
              <a:buFontTx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71DCC-59BE-AC49-AB64-566F33E6A239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6054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607ABE-546E-C847-AD1E-0927EECB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CDA72CA-5686-654D-B482-BE4D6C531B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38887A2-5ECF-B844-AA05-9D398E328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03.12.21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AF60D4B-79DE-A249-848D-C9676FB0F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14720E9-62A9-8E4C-BC26-CC6F40961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1030-1712-A844-813B-C453E8FB818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1027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A6474C-C3FF-1046-A85C-C84157ECE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E058012-D290-9D4C-83BB-B3FAAC5D17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DFFAC96-F25D-4944-9B32-827F4DC4A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03.12.21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61648FA-C64B-484E-9186-62EDE9C24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7160A4-40EE-E641-BC81-E00175105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1030-1712-A844-813B-C453E8FB81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5213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9DFEA52-EC97-BB4A-8B4A-2811FE5416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738FD21-AB2E-E642-B313-27EFDA3678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A040C2-53BC-384E-AD59-E59DB3FC9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03.12.21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3F0DBE2-3EC8-9A4A-AE72-66810ADCD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34D35C-4D2B-1340-AD7F-269CFDF61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1030-1712-A844-813B-C453E8FB81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907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26F090-0603-0743-97FC-37212E78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701941-59B9-9442-886B-756AD6E3B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B18E8AA-4E77-B045-96C9-F38774F86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03.12.21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7F51280-10BC-0F40-BA33-D887065AA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C580442-A4F8-C04A-9295-FC26A8B29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1030-1712-A844-813B-C453E8FB81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259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E29020-C593-3D48-8430-77C4916EC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AFF44F5-9008-BA4E-B19B-C2BBDAF5F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01AEC2-E7FB-DA44-8B02-863B837CC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03.12.21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36B2FCF-D53E-5348-8B85-5F8A8192A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C6B4C0-2DA5-CD4C-B3A4-C43F4A517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1030-1712-A844-813B-C453E8FB81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1382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2A8A08-AD1B-3B49-A958-EB8EE489F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2EA9AA-264E-C147-AD12-05F459A088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E6A3F43-A0C3-1C4C-9491-E3987837E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70B09F1-1EC3-3341-961E-BEDF2F6C3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03.12.21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C1E4053-981E-EF44-828C-38B407BA1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DF7B15E-9D8E-8D48-9019-7E24D25F9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1030-1712-A844-813B-C453E8FB81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976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B9DD4B-3287-1240-8120-A0E32D552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E08E50A-9D28-9840-8AC1-70042DDE8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102B0A9-8C57-6649-B624-A685AEF3B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8974E55-C37B-BF48-B04D-1FBE191140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1F94B7D-25AD-F44B-963E-65C04521FA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7B15D8B-97A4-194A-9B70-F03F9EB61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03.12.21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21C43A1-B077-7646-81A7-145569064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B64577C-E7F2-AF4F-9FA7-91C493B5A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1030-1712-A844-813B-C453E8FB81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0953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C74884-140F-C240-A15D-708B96FE2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8567A51-D563-0740-93CC-184DE8297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03.12.21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18FFD31-BC89-2042-A874-17E88D04E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F17641A-D097-EF46-AFAE-C7540B7D0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1030-1712-A844-813B-C453E8FB81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0003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0471273-0A5F-7E4B-A503-AAAE654B3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03.12.21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7C927C4-8E54-D94B-B8DC-0611FF7D6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94B627F-BCB4-C744-9535-DC30BD179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1030-1712-A844-813B-C453E8FB81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8502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9AB698-35C2-6D48-96D0-240286C50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08EC35-CCA1-E949-9A02-B7DAC177D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E891C40-26E4-8C46-AE87-4B95117E6F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8F241DE-26E6-7549-8A29-6D9D1BD0C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03.12.21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4C053C3-72BB-D84A-A3D5-191315C74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67ACBB1-C4FF-EB4E-B72E-EA728A265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1030-1712-A844-813B-C453E8FB81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5630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FF5885-7724-8F44-BEBC-905C197A3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A9F7A66-0E31-B647-9D5D-6273FE80F1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94680CD-F13F-8A49-B5B1-ED917479FD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22C6AA7-DA04-4140-B535-1356A2152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03.12.21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9B078B5-B23E-4241-8F85-BF82A7EF9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7119366-38F1-1249-A30B-327BC15CB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1030-1712-A844-813B-C453E8FB81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847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4EF2C00-C19E-704C-897C-317333425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09F4279-F1D8-4742-A858-4DFC063F5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95CA5A-3C88-5647-AFF2-6B3AAE1053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03.12.21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0151A6-08D3-6542-AA70-C4BBC3E8CF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A4B73A-28DF-FA4A-95E0-DB6FB8CA9A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51030-1712-A844-813B-C453E8FB81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7736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sv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svg"/><Relationship Id="rId5" Type="http://schemas.openxmlformats.org/officeDocument/2006/relationships/image" Target="../media/image59.png"/><Relationship Id="rId4" Type="http://schemas.openxmlformats.org/officeDocument/2006/relationships/image" Target="../media/image58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svg"/><Relationship Id="rId3" Type="http://schemas.openxmlformats.org/officeDocument/2006/relationships/image" Target="../media/image63.png"/><Relationship Id="rId7" Type="http://schemas.openxmlformats.org/officeDocument/2006/relationships/image" Target="../media/image6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svg"/><Relationship Id="rId5" Type="http://schemas.openxmlformats.org/officeDocument/2006/relationships/image" Target="../media/image59.png"/><Relationship Id="rId4" Type="http://schemas.openxmlformats.org/officeDocument/2006/relationships/image" Target="../media/image64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svg"/><Relationship Id="rId5" Type="http://schemas.openxmlformats.org/officeDocument/2006/relationships/image" Target="../media/image67.png"/><Relationship Id="rId10" Type="http://schemas.openxmlformats.org/officeDocument/2006/relationships/image" Target="../media/image13.svg"/><Relationship Id="rId4" Type="http://schemas.openxmlformats.org/officeDocument/2006/relationships/image" Target="../media/image2.svg"/><Relationship Id="rId9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svg"/><Relationship Id="rId13" Type="http://schemas.openxmlformats.org/officeDocument/2006/relationships/chart" Target="../charts/chart4.xml"/><Relationship Id="rId18" Type="http://schemas.openxmlformats.org/officeDocument/2006/relationships/image" Target="../media/image10.svg"/><Relationship Id="rId3" Type="http://schemas.openxmlformats.org/officeDocument/2006/relationships/image" Target="../media/image69.png"/><Relationship Id="rId7" Type="http://schemas.openxmlformats.org/officeDocument/2006/relationships/image" Target="../media/image71.png"/><Relationship Id="rId12" Type="http://schemas.openxmlformats.org/officeDocument/2006/relationships/image" Target="../media/image76.svg"/><Relationship Id="rId17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30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11" Type="http://schemas.openxmlformats.org/officeDocument/2006/relationships/image" Target="../media/image75.png"/><Relationship Id="rId5" Type="http://schemas.openxmlformats.org/officeDocument/2006/relationships/image" Target="../media/image1.png"/><Relationship Id="rId15" Type="http://schemas.openxmlformats.org/officeDocument/2006/relationships/image" Target="../media/image29.png"/><Relationship Id="rId10" Type="http://schemas.openxmlformats.org/officeDocument/2006/relationships/image" Target="../media/image74.svg"/><Relationship Id="rId19" Type="http://schemas.openxmlformats.org/officeDocument/2006/relationships/image" Target="../media/image11.png"/><Relationship Id="rId4" Type="http://schemas.openxmlformats.org/officeDocument/2006/relationships/image" Target="../media/image70.svg"/><Relationship Id="rId9" Type="http://schemas.openxmlformats.org/officeDocument/2006/relationships/image" Target="../media/image73.png"/><Relationship Id="rId14" Type="http://schemas.openxmlformats.org/officeDocument/2006/relationships/chart" Target="../charts/char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11" Type="http://schemas.openxmlformats.org/officeDocument/2006/relationships/image" Target="../media/image11.png"/><Relationship Id="rId5" Type="http://schemas.openxmlformats.org/officeDocument/2006/relationships/image" Target="../media/image7.png"/><Relationship Id="rId10" Type="http://schemas.openxmlformats.org/officeDocument/2006/relationships/image" Target="../media/image10.svg"/><Relationship Id="rId4" Type="http://schemas.openxmlformats.org/officeDocument/2006/relationships/image" Target="../media/image2.sv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chart" Target="../charts/chart2.xml"/><Relationship Id="rId4" Type="http://schemas.openxmlformats.org/officeDocument/2006/relationships/image" Target="../media/image21.svg"/><Relationship Id="rId9" Type="http://schemas.openxmlformats.org/officeDocument/2006/relationships/image" Target="../media/image26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8.png"/><Relationship Id="rId7" Type="http://schemas.openxmlformats.org/officeDocument/2006/relationships/image" Target="../media/image26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28.png"/><Relationship Id="rId5" Type="http://schemas.openxmlformats.org/officeDocument/2006/relationships/chart" Target="../charts/chart3.xml"/><Relationship Id="rId10" Type="http://schemas.openxmlformats.org/officeDocument/2006/relationships/image" Target="../media/image27.png"/><Relationship Id="rId4" Type="http://schemas.openxmlformats.org/officeDocument/2006/relationships/image" Target="../media/image19.svg"/><Relationship Id="rId9" Type="http://schemas.openxmlformats.org/officeDocument/2006/relationships/image" Target="../media/image21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29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30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13" Type="http://schemas.openxmlformats.org/officeDocument/2006/relationships/image" Target="../media/image41.png"/><Relationship Id="rId18" Type="http://schemas.openxmlformats.org/officeDocument/2006/relationships/image" Target="../media/image46.svg"/><Relationship Id="rId26" Type="http://schemas.openxmlformats.org/officeDocument/2006/relationships/image" Target="../media/image54.svg"/><Relationship Id="rId3" Type="http://schemas.openxmlformats.org/officeDocument/2006/relationships/image" Target="../media/image31.png"/><Relationship Id="rId21" Type="http://schemas.openxmlformats.org/officeDocument/2006/relationships/image" Target="../media/image49.png"/><Relationship Id="rId7" Type="http://schemas.openxmlformats.org/officeDocument/2006/relationships/image" Target="../media/image35.png"/><Relationship Id="rId12" Type="http://schemas.openxmlformats.org/officeDocument/2006/relationships/image" Target="../media/image40.svg"/><Relationship Id="rId17" Type="http://schemas.openxmlformats.org/officeDocument/2006/relationships/image" Target="../media/image45.png"/><Relationship Id="rId25" Type="http://schemas.openxmlformats.org/officeDocument/2006/relationships/image" Target="../media/image53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44.svg"/><Relationship Id="rId20" Type="http://schemas.openxmlformats.org/officeDocument/2006/relationships/image" Target="../media/image48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svg"/><Relationship Id="rId11" Type="http://schemas.openxmlformats.org/officeDocument/2006/relationships/image" Target="../media/image39.png"/><Relationship Id="rId24" Type="http://schemas.openxmlformats.org/officeDocument/2006/relationships/image" Target="../media/image52.sv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23" Type="http://schemas.openxmlformats.org/officeDocument/2006/relationships/image" Target="../media/image51.png"/><Relationship Id="rId28" Type="http://schemas.openxmlformats.org/officeDocument/2006/relationships/image" Target="../media/image56.svg"/><Relationship Id="rId10" Type="http://schemas.openxmlformats.org/officeDocument/2006/relationships/image" Target="../media/image38.svg"/><Relationship Id="rId19" Type="http://schemas.openxmlformats.org/officeDocument/2006/relationships/image" Target="../media/image47.png"/><Relationship Id="rId4" Type="http://schemas.openxmlformats.org/officeDocument/2006/relationships/image" Target="../media/image32.svg"/><Relationship Id="rId9" Type="http://schemas.openxmlformats.org/officeDocument/2006/relationships/image" Target="../media/image37.png"/><Relationship Id="rId14" Type="http://schemas.openxmlformats.org/officeDocument/2006/relationships/image" Target="../media/image42.svg"/><Relationship Id="rId22" Type="http://schemas.openxmlformats.org/officeDocument/2006/relationships/image" Target="../media/image50.svg"/><Relationship Id="rId27" Type="http://schemas.openxmlformats.org/officeDocument/2006/relationships/image" Target="../media/image5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CB5113-CE09-B446-B2E2-675C5BD5E2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Definitionsphase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E861DFD-0FBB-2644-92A8-D1685223EC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PSE Gruppe 2 </a:t>
            </a:r>
          </a:p>
          <a:p>
            <a:r>
              <a:rPr lang="de-DE" dirty="0"/>
              <a:t>„Daily Data“</a:t>
            </a:r>
          </a:p>
          <a:p>
            <a:r>
              <a:rPr lang="de-DE" dirty="0"/>
              <a:t>Anton </a:t>
            </a:r>
            <a:r>
              <a:rPr lang="de-DE" dirty="0" err="1"/>
              <a:t>Kadelbach</a:t>
            </a:r>
            <a:r>
              <a:rPr lang="de-DE" dirty="0"/>
              <a:t>, Antonia </a:t>
            </a:r>
            <a:r>
              <a:rPr lang="de-DE" dirty="0" err="1"/>
              <a:t>Heiming</a:t>
            </a:r>
            <a:r>
              <a:rPr lang="de-DE" dirty="0"/>
              <a:t>, Arne Kuchenbecker, Merlin </a:t>
            </a:r>
            <a:r>
              <a:rPr lang="de-DE" dirty="0" err="1"/>
              <a:t>Opp</a:t>
            </a:r>
            <a:r>
              <a:rPr lang="de-DE" dirty="0"/>
              <a:t>, Robin Amann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4030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13D491-8C48-3B48-B7A7-9A1A19F4B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03.12.21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EA634BA-8B50-9C43-B444-B14C24B95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1030-1712-A844-813B-C453E8FB818E}" type="slidenum">
              <a:rPr lang="de-DE" smtClean="0"/>
              <a:t>10</a:t>
            </a:fld>
            <a:endParaRPr lang="de-DE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E6D2EED2-F805-BF44-9E1D-4E1A0CE80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Auslastung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DC6F63C1-D8A5-004D-BC0E-AF1876488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dirty="0"/>
              <a:t>Damm-</a:t>
            </a:r>
            <a:r>
              <a:rPr lang="de-DE" dirty="0" err="1"/>
              <a:t>Prinizip</a:t>
            </a:r>
            <a:endParaRPr lang="de-DE" dirty="0"/>
          </a:p>
          <a:p>
            <a:r>
              <a:rPr lang="de-DE" dirty="0" err="1"/>
              <a:t>Bottlenecks</a:t>
            </a:r>
            <a:endParaRPr lang="de-DE" dirty="0"/>
          </a:p>
          <a:p>
            <a:pPr lvl="1"/>
            <a:r>
              <a:rPr lang="de-DE" dirty="0"/>
              <a:t>Datendurchsatz</a:t>
            </a:r>
          </a:p>
          <a:p>
            <a:pPr lvl="1"/>
            <a:r>
              <a:rPr lang="de-DE" dirty="0"/>
              <a:t>Speicher</a:t>
            </a:r>
          </a:p>
          <a:p>
            <a:endParaRPr lang="de-DE" dirty="0"/>
          </a:p>
          <a:p>
            <a:endParaRPr lang="de-DE" dirty="0"/>
          </a:p>
        </p:txBody>
      </p:sp>
      <p:pic>
        <p:nvPicPr>
          <p:cNvPr id="10" name="Grafik 9" descr="Filter Silhouette">
            <a:extLst>
              <a:ext uri="{FF2B5EF4-FFF2-40B4-BE49-F238E27FC236}">
                <a16:creationId xmlns:a16="http://schemas.microsoft.com/office/drawing/2014/main" id="{E310FD75-BAF0-B240-BE35-270AF7F8AA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22241" y="778524"/>
            <a:ext cx="4971761" cy="4971761"/>
          </a:xfrm>
          <a:prstGeom prst="rect">
            <a:avLst/>
          </a:prstGeom>
        </p:spPr>
      </p:pic>
      <p:pic>
        <p:nvPicPr>
          <p:cNvPr id="13" name="Grafik 12" descr="Mitarbeiterausweis Silhouette">
            <a:extLst>
              <a:ext uri="{FF2B5EF4-FFF2-40B4-BE49-F238E27FC236}">
                <a16:creationId xmlns:a16="http://schemas.microsoft.com/office/drawing/2014/main" id="{75FD593C-CD0F-C347-A3FD-010D8662E5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8884661">
            <a:off x="8469453" y="867998"/>
            <a:ext cx="681542" cy="681542"/>
          </a:xfrm>
          <a:prstGeom prst="rect">
            <a:avLst/>
          </a:prstGeom>
        </p:spPr>
      </p:pic>
      <p:pic>
        <p:nvPicPr>
          <p:cNvPr id="14" name="Grafik 13" descr="Mitarbeiterausweis Silhouette">
            <a:extLst>
              <a:ext uri="{FF2B5EF4-FFF2-40B4-BE49-F238E27FC236}">
                <a16:creationId xmlns:a16="http://schemas.microsoft.com/office/drawing/2014/main" id="{8E43D681-24CC-DE4E-A12A-D868F29304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8884661">
            <a:off x="9150995" y="867998"/>
            <a:ext cx="681542" cy="681542"/>
          </a:xfrm>
          <a:prstGeom prst="rect">
            <a:avLst/>
          </a:prstGeom>
        </p:spPr>
      </p:pic>
      <p:pic>
        <p:nvPicPr>
          <p:cNvPr id="15" name="Grafik 14" descr="Mitarbeiterausweis Silhouette">
            <a:extLst>
              <a:ext uri="{FF2B5EF4-FFF2-40B4-BE49-F238E27FC236}">
                <a16:creationId xmlns:a16="http://schemas.microsoft.com/office/drawing/2014/main" id="{A36C0AF7-7450-7444-90AC-A2E2F8F5B0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8884661">
            <a:off x="7106369" y="867998"/>
            <a:ext cx="681542" cy="681542"/>
          </a:xfrm>
          <a:prstGeom prst="rect">
            <a:avLst/>
          </a:prstGeom>
        </p:spPr>
      </p:pic>
      <p:pic>
        <p:nvPicPr>
          <p:cNvPr id="16" name="Grafik 15" descr="Mitarbeiterausweis Silhouette">
            <a:extLst>
              <a:ext uri="{FF2B5EF4-FFF2-40B4-BE49-F238E27FC236}">
                <a16:creationId xmlns:a16="http://schemas.microsoft.com/office/drawing/2014/main" id="{AA422057-704F-E44C-9CD2-1011CD9ABC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8884661">
            <a:off x="7787911" y="867998"/>
            <a:ext cx="681542" cy="681542"/>
          </a:xfrm>
          <a:prstGeom prst="rect">
            <a:avLst/>
          </a:prstGeom>
        </p:spPr>
      </p:pic>
      <p:pic>
        <p:nvPicPr>
          <p:cNvPr id="19" name="Grafik 18" descr="Mitarbeiterausweis Silhouette">
            <a:extLst>
              <a:ext uri="{FF2B5EF4-FFF2-40B4-BE49-F238E27FC236}">
                <a16:creationId xmlns:a16="http://schemas.microsoft.com/office/drawing/2014/main" id="{B48EFAF9-A4C8-5244-BC93-208E0341AC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8884661">
            <a:off x="6483303" y="796236"/>
            <a:ext cx="681542" cy="681542"/>
          </a:xfrm>
          <a:prstGeom prst="rect">
            <a:avLst/>
          </a:prstGeom>
        </p:spPr>
      </p:pic>
      <p:pic>
        <p:nvPicPr>
          <p:cNvPr id="20" name="Grafik 19" descr="Mitarbeiterausweis Silhouette">
            <a:extLst>
              <a:ext uri="{FF2B5EF4-FFF2-40B4-BE49-F238E27FC236}">
                <a16:creationId xmlns:a16="http://schemas.microsoft.com/office/drawing/2014/main" id="{DBDECE99-C576-0644-9429-E0D69AA287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8884661">
            <a:off x="5704133" y="1337748"/>
            <a:ext cx="681542" cy="681542"/>
          </a:xfrm>
          <a:prstGeom prst="rect">
            <a:avLst/>
          </a:prstGeom>
        </p:spPr>
      </p:pic>
      <p:pic>
        <p:nvPicPr>
          <p:cNvPr id="24" name="Grafik 23" descr="Verbotsschild Silhouette">
            <a:extLst>
              <a:ext uri="{FF2B5EF4-FFF2-40B4-BE49-F238E27FC236}">
                <a16:creationId xmlns:a16="http://schemas.microsoft.com/office/drawing/2014/main" id="{09E3B99C-90FF-C143-8066-9CDA8D4FACD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72607" y="1161937"/>
            <a:ext cx="1151844" cy="115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321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13D491-8C48-3B48-B7A7-9A1A19F4B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03.12.21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EA634BA-8B50-9C43-B444-B14C24B95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1030-1712-A844-813B-C453E8FB818E}" type="slidenum">
              <a:rPr lang="de-DE" smtClean="0"/>
              <a:t>11</a:t>
            </a:fld>
            <a:endParaRPr lang="de-DE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E6D2EED2-F805-BF44-9E1D-4E1A0CE80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Prinzipien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DC6F63C1-D8A5-004D-BC0E-AF1876488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dirty="0"/>
              <a:t>Datenschutz</a:t>
            </a:r>
          </a:p>
          <a:p>
            <a:r>
              <a:rPr lang="de-DE" dirty="0"/>
              <a:t>Sicherheit</a:t>
            </a:r>
          </a:p>
          <a:p>
            <a:endParaRPr lang="de-DE" dirty="0"/>
          </a:p>
        </p:txBody>
      </p:sp>
      <p:pic>
        <p:nvPicPr>
          <p:cNvPr id="9" name="Grafik 8" descr="Sperren mit einfarbiger Füllung">
            <a:extLst>
              <a:ext uri="{FF2B5EF4-FFF2-40B4-BE49-F238E27FC236}">
                <a16:creationId xmlns:a16="http://schemas.microsoft.com/office/drawing/2014/main" id="{4051A9D0-1950-C547-9B29-4A5D6AA9BE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33751" y="2761817"/>
            <a:ext cx="3422073" cy="3422073"/>
          </a:xfrm>
          <a:prstGeom prst="rect">
            <a:avLst/>
          </a:prstGeom>
        </p:spPr>
      </p:pic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E09D84A0-6B09-7C48-AB3B-100B5C9F7BCE}"/>
              </a:ext>
            </a:extLst>
          </p:cNvPr>
          <p:cNvGrpSpPr/>
          <p:nvPr/>
        </p:nvGrpSpPr>
        <p:grpSpPr>
          <a:xfrm>
            <a:off x="2671547" y="3170020"/>
            <a:ext cx="2833255" cy="2833255"/>
            <a:chOff x="2519147" y="3156165"/>
            <a:chExt cx="2833255" cy="2833255"/>
          </a:xfrm>
        </p:grpSpPr>
        <p:pic>
          <p:nvPicPr>
            <p:cNvPr id="13" name="Grafik 12" descr="Mitarbeiterausweis Silhouette">
              <a:extLst>
                <a:ext uri="{FF2B5EF4-FFF2-40B4-BE49-F238E27FC236}">
                  <a16:creationId xmlns:a16="http://schemas.microsoft.com/office/drawing/2014/main" id="{2F3B0C79-028C-FF4D-8DCF-B8D18CDFECC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254233" y="3724997"/>
              <a:ext cx="681542" cy="681542"/>
            </a:xfrm>
            <a:prstGeom prst="rect">
              <a:avLst/>
            </a:prstGeom>
          </p:spPr>
        </p:pic>
        <p:pic>
          <p:nvPicPr>
            <p:cNvPr id="14" name="Grafik 13" descr="Mitarbeiterausweis Silhouette">
              <a:extLst>
                <a:ext uri="{FF2B5EF4-FFF2-40B4-BE49-F238E27FC236}">
                  <a16:creationId xmlns:a16="http://schemas.microsoft.com/office/drawing/2014/main" id="{E58C370F-D365-CC44-8B73-2DE693A0902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935775" y="3724997"/>
              <a:ext cx="681542" cy="681542"/>
            </a:xfrm>
            <a:prstGeom prst="rect">
              <a:avLst/>
            </a:prstGeom>
          </p:spPr>
        </p:pic>
        <p:pic>
          <p:nvPicPr>
            <p:cNvPr id="15" name="Grafik 14" descr="Mitarbeiterausweis Silhouette">
              <a:extLst>
                <a:ext uri="{FF2B5EF4-FFF2-40B4-BE49-F238E27FC236}">
                  <a16:creationId xmlns:a16="http://schemas.microsoft.com/office/drawing/2014/main" id="{1DD4188D-7793-6441-B2F6-9C9D279542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254233" y="4406539"/>
              <a:ext cx="681542" cy="681542"/>
            </a:xfrm>
            <a:prstGeom prst="rect">
              <a:avLst/>
            </a:prstGeom>
          </p:spPr>
        </p:pic>
        <p:pic>
          <p:nvPicPr>
            <p:cNvPr id="16" name="Grafik 15" descr="Mitarbeiterausweis Silhouette">
              <a:extLst>
                <a:ext uri="{FF2B5EF4-FFF2-40B4-BE49-F238E27FC236}">
                  <a16:creationId xmlns:a16="http://schemas.microsoft.com/office/drawing/2014/main" id="{2D4254AB-CE7D-B84C-B1FA-CFB234866FA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935775" y="4406539"/>
              <a:ext cx="681542" cy="681542"/>
            </a:xfrm>
            <a:prstGeom prst="rect">
              <a:avLst/>
            </a:prstGeom>
          </p:spPr>
        </p:pic>
        <p:pic>
          <p:nvPicPr>
            <p:cNvPr id="18" name="Grafik 17" descr="Schild Silhouette">
              <a:extLst>
                <a:ext uri="{FF2B5EF4-FFF2-40B4-BE49-F238E27FC236}">
                  <a16:creationId xmlns:a16="http://schemas.microsoft.com/office/drawing/2014/main" id="{19F7C8CF-F7F1-694D-88FB-8F9E96B281F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519147" y="3156165"/>
              <a:ext cx="2833255" cy="28332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3541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DB923A-A1B1-8648-BD87-4A3270922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Hochladen von Templates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2E0081-E7AC-E740-B2D3-182E8F042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03.12.21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DDFCF15-B3DF-E844-B016-FD1566765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1030-1712-A844-813B-C453E8FB818E}" type="slidenum">
              <a:rPr lang="de-DE" smtClean="0"/>
              <a:t>12</a:t>
            </a:fld>
            <a:endParaRPr lang="de-DE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64F14DAB-9492-48F6-9352-749778F15D1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i="1" dirty="0"/>
              <a:t>Warum interessant: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  <a:p>
            <a:r>
              <a:rPr lang="de-DE" dirty="0"/>
              <a:t>Inspiration für Projekte von anderen Nutzern</a:t>
            </a:r>
          </a:p>
          <a:p>
            <a:r>
              <a:rPr lang="de-DE" dirty="0"/>
              <a:t>Einfache Möglichkeit, aufwendigere Projekte zu starten</a:t>
            </a:r>
          </a:p>
        </p:txBody>
      </p:sp>
      <p:sp>
        <p:nvSpPr>
          <p:cNvPr id="7" name="Inhaltsplatzhalter 3">
            <a:extLst>
              <a:ext uri="{FF2B5EF4-FFF2-40B4-BE49-F238E27FC236}">
                <a16:creationId xmlns:a16="http://schemas.microsoft.com/office/drawing/2014/main" id="{52C3776E-0D32-4519-8F17-3FCD3E951196}"/>
              </a:ext>
            </a:extLst>
          </p:cNvPr>
          <p:cNvSpPr txBox="1">
            <a:spLocks/>
          </p:cNvSpPr>
          <p:nvPr/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i="1" dirty="0"/>
              <a:t>Warum Wunschkriterium: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  <a:p>
            <a:r>
              <a:rPr lang="de-DE" dirty="0"/>
              <a:t>Deutlich schwieriger einschätzbare Serverauslastung</a:t>
            </a:r>
          </a:p>
          <a:p>
            <a:r>
              <a:rPr lang="de-DE" dirty="0"/>
              <a:t>Kein Mehrwert bei Basisdatentypen /-graphen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32425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 descr="Frau mit einfarbiger Füllung">
            <a:extLst>
              <a:ext uri="{FF2B5EF4-FFF2-40B4-BE49-F238E27FC236}">
                <a16:creationId xmlns:a16="http://schemas.microsoft.com/office/drawing/2014/main" id="{B672DE49-A8E7-7749-A03D-3566A208D9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07127" y="1909258"/>
            <a:ext cx="2396836" cy="2396836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19FA10C-737D-6347-9EE4-72BB84523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03.12.21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5E81763-1F78-3E42-9F48-9FD645C97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1030-1712-A844-813B-C453E8FB818E}" type="slidenum">
              <a:rPr lang="de-DE" smtClean="0"/>
              <a:t>13</a:t>
            </a:fld>
            <a:endParaRPr lang="de-DE"/>
          </a:p>
        </p:txBody>
      </p:sp>
      <p:pic>
        <p:nvPicPr>
          <p:cNvPr id="9" name="Grafik 8" descr="Flasche mit einfarbiger Füllung">
            <a:extLst>
              <a:ext uri="{FF2B5EF4-FFF2-40B4-BE49-F238E27FC236}">
                <a16:creationId xmlns:a16="http://schemas.microsoft.com/office/drawing/2014/main" id="{7B071123-7BB5-B442-92A0-B54D327298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38800" y="3107676"/>
            <a:ext cx="1745673" cy="1745673"/>
          </a:xfrm>
          <a:prstGeom prst="rect">
            <a:avLst/>
          </a:prstGeom>
        </p:spPr>
      </p:pic>
      <p:pic>
        <p:nvPicPr>
          <p:cNvPr id="11" name="Grafik 10" descr="Kaffee mit einfarbiger Füllung">
            <a:extLst>
              <a:ext uri="{FF2B5EF4-FFF2-40B4-BE49-F238E27FC236}">
                <a16:creationId xmlns:a16="http://schemas.microsoft.com/office/drawing/2014/main" id="{B2FF02C6-5F90-7C49-8FB7-4D8FCCE3063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01347" y="3034145"/>
            <a:ext cx="1745672" cy="1745672"/>
          </a:xfrm>
          <a:prstGeom prst="rect">
            <a:avLst/>
          </a:prstGeom>
        </p:spPr>
      </p:pic>
      <p:pic>
        <p:nvPicPr>
          <p:cNvPr id="12" name="Grafik 11" descr="Flasche mit einfarbiger Füllung">
            <a:extLst>
              <a:ext uri="{FF2B5EF4-FFF2-40B4-BE49-F238E27FC236}">
                <a16:creationId xmlns:a16="http://schemas.microsoft.com/office/drawing/2014/main" id="{5F0CED33-0E61-D649-ACB7-0C25A3B72D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97782" y="1580753"/>
            <a:ext cx="1745673" cy="1745673"/>
          </a:xfrm>
          <a:prstGeom prst="rect">
            <a:avLst/>
          </a:prstGeom>
        </p:spPr>
      </p:pic>
      <p:pic>
        <p:nvPicPr>
          <p:cNvPr id="13" name="Grafik 12" descr="Kaffee mit einfarbiger Füllung">
            <a:extLst>
              <a:ext uri="{FF2B5EF4-FFF2-40B4-BE49-F238E27FC236}">
                <a16:creationId xmlns:a16="http://schemas.microsoft.com/office/drawing/2014/main" id="{C4663941-8982-6347-8B64-E62DB881DDB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534403" y="1580753"/>
            <a:ext cx="1745672" cy="1745672"/>
          </a:xfrm>
          <a:prstGeom prst="rect">
            <a:avLst/>
          </a:prstGeom>
        </p:spPr>
      </p:pic>
      <p:pic>
        <p:nvPicPr>
          <p:cNvPr id="14" name="Grafik 13" descr="Fragezeichen mit einfarbiger Füllung">
            <a:extLst>
              <a:ext uri="{FF2B5EF4-FFF2-40B4-BE49-F238E27FC236}">
                <a16:creationId xmlns:a16="http://schemas.microsoft.com/office/drawing/2014/main" id="{376A232C-4C36-C646-A410-41DBABFACAC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225635" y="2071254"/>
            <a:ext cx="1925782" cy="1925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952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F74ED4-EDCA-D748-9952-DF41FD5CF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Tabelle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FE866CF-B6C6-904C-A6AF-EC2FE1F4D8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3200" i="1" dirty="0"/>
              <a:t>Warum interessant: 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EF77B4E-BA8F-CE43-AD46-66DDB1F18DE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Zeilen &amp; Spalten hinzufügen</a:t>
            </a:r>
          </a:p>
          <a:p>
            <a:r>
              <a:rPr lang="de-DE" dirty="0"/>
              <a:t>Neue Ideen</a:t>
            </a:r>
          </a:p>
          <a:p>
            <a:r>
              <a:rPr lang="de-DE" dirty="0"/>
              <a:t>Korrekturmöglichkeiten</a:t>
            </a:r>
          </a:p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86F35E0-9823-2740-83DB-55B06E5F58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sz="3200" i="1" dirty="0"/>
              <a:t>Warum</a:t>
            </a:r>
            <a:r>
              <a:rPr lang="de-DE" i="1" dirty="0"/>
              <a:t> </a:t>
            </a:r>
            <a:r>
              <a:rPr lang="de-DE" sz="3200" i="1" dirty="0"/>
              <a:t>Wunschkriterium</a:t>
            </a:r>
            <a:r>
              <a:rPr lang="de-DE" i="1" dirty="0"/>
              <a:t>: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BC29A98-522A-264A-8D1C-712076F2A66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DE" dirty="0"/>
              <a:t>Hohes Konfliktpotential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91B69F8-AAC1-0E49-9404-022CA4935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03.12.21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CC61CAB0-7EAB-BD43-A102-C100EFF27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1030-1712-A844-813B-C453E8FB818E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31302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BB81A3-B09F-9E4F-99C9-B6FA29532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Parametrisierung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E5153A-0133-6446-8E9C-1E524EC4F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03.12.21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3177281-6097-E248-B00D-0814B4886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1030-1712-A844-813B-C453E8FB818E}" type="slidenum">
              <a:rPr lang="de-DE" smtClean="0"/>
              <a:t>15</a:t>
            </a:fld>
            <a:endParaRPr lang="de-DE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8A76C604-608B-4DA8-92CD-CD20B2C5939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i="1" dirty="0"/>
              <a:t>Warum interessant: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  <a:p>
            <a:r>
              <a:rPr lang="de-DE" dirty="0"/>
              <a:t>Neue Graphen</a:t>
            </a:r>
          </a:p>
          <a:p>
            <a:r>
              <a:rPr lang="de-DE" dirty="0"/>
              <a:t>Neue Datentypen</a:t>
            </a:r>
          </a:p>
          <a:p>
            <a:r>
              <a:rPr lang="de-DE" dirty="0"/>
              <a:t>Andere Verwendung der existierende Graphen</a:t>
            </a:r>
          </a:p>
        </p:txBody>
      </p:sp>
      <p:sp>
        <p:nvSpPr>
          <p:cNvPr id="7" name="Inhaltsplatzhalter 3">
            <a:extLst>
              <a:ext uri="{FF2B5EF4-FFF2-40B4-BE49-F238E27FC236}">
                <a16:creationId xmlns:a16="http://schemas.microsoft.com/office/drawing/2014/main" id="{2809ED00-FEDA-4690-A59A-884CFB5FDA2C}"/>
              </a:ext>
            </a:extLst>
          </p:cNvPr>
          <p:cNvSpPr txBox="1">
            <a:spLocks/>
          </p:cNvSpPr>
          <p:nvPr/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i="1" dirty="0"/>
              <a:t>Warum Wunschkriterium: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  <a:p>
            <a:r>
              <a:rPr lang="de-DE" dirty="0"/>
              <a:t>Bei Basisdatentypen /-graphen nicht notwendig</a:t>
            </a:r>
          </a:p>
          <a:p>
            <a:r>
              <a:rPr lang="de-DE" dirty="0"/>
              <a:t>Teilweise aufwendige Checks notwendig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017191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F74ED4-EDCA-D748-9952-DF41FD5CF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Mehrere Graphen pro Projekt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FE866CF-B6C6-904C-A6AF-EC2FE1F4D8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3200" i="1" dirty="0"/>
              <a:t>Warum interessant: 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EF77B4E-BA8F-CE43-AD46-66DDB1F18DE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86F35E0-9823-2740-83DB-55B06E5F58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sz="3200" i="1" dirty="0"/>
              <a:t>Warum</a:t>
            </a:r>
            <a:r>
              <a:rPr lang="de-DE" i="1" dirty="0"/>
              <a:t> </a:t>
            </a:r>
            <a:r>
              <a:rPr lang="de-DE" sz="3200" i="1" dirty="0"/>
              <a:t>Wunschkriterium</a:t>
            </a:r>
            <a:r>
              <a:rPr lang="de-DE" i="1" dirty="0"/>
              <a:t>: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BC29A98-522A-264A-8D1C-712076F2A66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. Parametrisierung</a:t>
            </a:r>
          </a:p>
          <a:p>
            <a:pPr marL="0" indent="0">
              <a:buNone/>
            </a:pPr>
            <a:r>
              <a:rPr lang="de-DE" dirty="0"/>
              <a:t>. Nur 2 </a:t>
            </a:r>
            <a:r>
              <a:rPr lang="de-DE" dirty="0" err="1"/>
              <a:t>Graphentypen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91B69F8-AAC1-0E49-9404-022CA4935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03.12.21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CC61CAB0-7EAB-BD43-A102-C100EFF27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1030-1712-A844-813B-C453E8FB818E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39334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 descr="Kaffee mit einfarbiger Füllung">
            <a:extLst>
              <a:ext uri="{FF2B5EF4-FFF2-40B4-BE49-F238E27FC236}">
                <a16:creationId xmlns:a16="http://schemas.microsoft.com/office/drawing/2014/main" id="{D64AFD73-1E6D-4907-97C9-5607FCEA8E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36534" y="4657425"/>
            <a:ext cx="1745672" cy="1745672"/>
          </a:xfrm>
          <a:prstGeom prst="rect">
            <a:avLst/>
          </a:prstGeo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E56F96-2663-1843-9DF5-B4DC2FA14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03.12.21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A7317FD-441A-5B4A-B893-AADA56221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1030-1712-A844-813B-C453E8FB818E}" type="slidenum">
              <a:rPr lang="de-DE" smtClean="0"/>
              <a:t>17</a:t>
            </a:fld>
            <a:endParaRPr lang="de-DE"/>
          </a:p>
        </p:txBody>
      </p:sp>
      <p:pic>
        <p:nvPicPr>
          <p:cNvPr id="6" name="Inhaltsplatzhalter 6" descr="Frau mit einfarbiger Füllung">
            <a:extLst>
              <a:ext uri="{FF2B5EF4-FFF2-40B4-BE49-F238E27FC236}">
                <a16:creationId xmlns:a16="http://schemas.microsoft.com/office/drawing/2014/main" id="{E99C643D-80E7-9B45-967B-B3AB62E24C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20982" y="1812276"/>
            <a:ext cx="2396836" cy="2396836"/>
          </a:xfrm>
        </p:spPr>
      </p:pic>
      <p:pic>
        <p:nvPicPr>
          <p:cNvPr id="8" name="Grafik 7" descr="Ausrufezeichen mit einfarbiger Füllung">
            <a:extLst>
              <a:ext uri="{FF2B5EF4-FFF2-40B4-BE49-F238E27FC236}">
                <a16:creationId xmlns:a16="http://schemas.microsoft.com/office/drawing/2014/main" id="{33CE8139-0AB5-474A-A8C6-9B35BBAE6E3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68091" y="2071253"/>
            <a:ext cx="2029692" cy="2029692"/>
          </a:xfrm>
          <a:prstGeom prst="rect">
            <a:avLst/>
          </a:prstGeom>
        </p:spPr>
      </p:pic>
      <p:pic>
        <p:nvPicPr>
          <p:cNvPr id="9" name="Grafik 8" descr="Flasche mit einfarbiger Füllung">
            <a:extLst>
              <a:ext uri="{FF2B5EF4-FFF2-40B4-BE49-F238E27FC236}">
                <a16:creationId xmlns:a16="http://schemas.microsoft.com/office/drawing/2014/main" id="{1A591931-F4BC-1A47-BBB7-0995AB2CB4F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646023" y="4657425"/>
            <a:ext cx="1745673" cy="1745673"/>
          </a:xfrm>
          <a:prstGeom prst="rect">
            <a:avLst/>
          </a:prstGeom>
        </p:spPr>
      </p:pic>
      <p:pic>
        <p:nvPicPr>
          <p:cNvPr id="10" name="Grafik 9" descr="Kaffee mit einfarbiger Füllung">
            <a:extLst>
              <a:ext uri="{FF2B5EF4-FFF2-40B4-BE49-F238E27FC236}">
                <a16:creationId xmlns:a16="http://schemas.microsoft.com/office/drawing/2014/main" id="{934E816D-FFFC-0540-BCFE-DF29F789BD4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390862" y="4610678"/>
            <a:ext cx="1745672" cy="1745672"/>
          </a:xfrm>
          <a:prstGeom prst="rect">
            <a:avLst/>
          </a:prstGeom>
        </p:spPr>
      </p:pic>
      <p:graphicFrame>
        <p:nvGraphicFramePr>
          <p:cNvPr id="7" name="Diagramm 6">
            <a:extLst>
              <a:ext uri="{FF2B5EF4-FFF2-40B4-BE49-F238E27FC236}">
                <a16:creationId xmlns:a16="http://schemas.microsoft.com/office/drawing/2014/main" id="{6525A799-4787-420C-B03D-38780CAB25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89475977"/>
              </p:ext>
            </p:extLst>
          </p:nvPr>
        </p:nvGraphicFramePr>
        <p:xfrm>
          <a:off x="6472582" y="1812276"/>
          <a:ext cx="4276035" cy="27093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graphicFrame>
        <p:nvGraphicFramePr>
          <p:cNvPr id="12" name="Diagramm 11">
            <a:extLst>
              <a:ext uri="{FF2B5EF4-FFF2-40B4-BE49-F238E27FC236}">
                <a16:creationId xmlns:a16="http://schemas.microsoft.com/office/drawing/2014/main" id="{89083737-8C93-4796-8CDA-33B0827711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90764170"/>
              </p:ext>
            </p:extLst>
          </p:nvPr>
        </p:nvGraphicFramePr>
        <p:xfrm>
          <a:off x="6497783" y="1901344"/>
          <a:ext cx="4276035" cy="27093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pic>
        <p:nvPicPr>
          <p:cNvPr id="13" name="Grafik 12" descr="Benutzer mit einfarbiger Füllung">
            <a:extLst>
              <a:ext uri="{FF2B5EF4-FFF2-40B4-BE49-F238E27FC236}">
                <a16:creationId xmlns:a16="http://schemas.microsoft.com/office/drawing/2014/main" id="{143F5D79-0960-4D6F-B53D-4C6534D0D5F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635800" y="5562166"/>
            <a:ext cx="1159309" cy="1159309"/>
          </a:xfrm>
          <a:prstGeom prst="rect">
            <a:avLst/>
          </a:prstGeom>
        </p:spPr>
      </p:pic>
      <p:pic>
        <p:nvPicPr>
          <p:cNvPr id="15" name="Grafik 14" descr="Ausrufezeichen mit einfarbiger Füllung">
            <a:extLst>
              <a:ext uri="{FF2B5EF4-FFF2-40B4-BE49-F238E27FC236}">
                <a16:creationId xmlns:a16="http://schemas.microsoft.com/office/drawing/2014/main" id="{F74A0A90-3F9A-4D45-B53D-240A7CE2DC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952860" y="2082848"/>
            <a:ext cx="2029692" cy="2029692"/>
          </a:xfrm>
          <a:prstGeom prst="rect">
            <a:avLst/>
          </a:prstGeom>
        </p:spPr>
      </p:pic>
      <p:pic>
        <p:nvPicPr>
          <p:cNvPr id="16" name="Grafik 15" descr="Ausrufezeichen mit einfarbiger Füllung">
            <a:extLst>
              <a:ext uri="{FF2B5EF4-FFF2-40B4-BE49-F238E27FC236}">
                <a16:creationId xmlns:a16="http://schemas.microsoft.com/office/drawing/2014/main" id="{A37D94A1-14CE-4CFF-8EF1-977FEE48319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415444" y="2071253"/>
            <a:ext cx="2029692" cy="2029692"/>
          </a:xfrm>
          <a:prstGeom prst="rect">
            <a:avLst/>
          </a:prstGeom>
        </p:spPr>
      </p:pic>
      <p:sp>
        <p:nvSpPr>
          <p:cNvPr id="20" name="Ellipse 19">
            <a:extLst>
              <a:ext uri="{FF2B5EF4-FFF2-40B4-BE49-F238E27FC236}">
                <a16:creationId xmlns:a16="http://schemas.microsoft.com/office/drawing/2014/main" id="{034655A1-85BC-485E-A0D6-F8A281650A11}"/>
              </a:ext>
            </a:extLst>
          </p:cNvPr>
          <p:cNvSpPr/>
          <p:nvPr/>
        </p:nvSpPr>
        <p:spPr>
          <a:xfrm>
            <a:off x="2494048" y="1788231"/>
            <a:ext cx="650471" cy="6718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1" name="Grafik 20" descr="Lachendes Gesicht mit einfarbiger Füllung mit einfarbiger Füllung">
            <a:extLst>
              <a:ext uri="{FF2B5EF4-FFF2-40B4-BE49-F238E27FC236}">
                <a16:creationId xmlns:a16="http://schemas.microsoft.com/office/drawing/2014/main" id="{61FDE671-2C49-4792-90C0-9FC1F18CF5E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356773" y="1641762"/>
            <a:ext cx="914400" cy="914400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8CC7E7A3-DE39-4CCA-81E2-5C5FC9DB0140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639163" y="2098962"/>
            <a:ext cx="81292" cy="114343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C5265BF2-B7E3-496B-90E5-14C95E334792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894303" y="2098962"/>
            <a:ext cx="81292" cy="114343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DE6EB0AE-551F-4BDF-80F1-74294C5FD90D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639163" y="2383819"/>
            <a:ext cx="81292" cy="114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480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Graphic spid="12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602554-BCBF-044C-9749-B37622C4E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010CDC-20F3-3441-9BF1-93AF0D866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03.12.21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4E31D69-9E66-B649-8033-2CA9F621F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1030-1712-A844-813B-C453E8FB818E}" type="slidenum">
              <a:rPr lang="de-DE" smtClean="0"/>
              <a:t>2</a:t>
            </a:fld>
            <a:endParaRPr lang="de-DE"/>
          </a:p>
        </p:txBody>
      </p:sp>
      <p:pic>
        <p:nvPicPr>
          <p:cNvPr id="7" name="Grafik 6" descr="Frau mit einfarbiger Füllung">
            <a:extLst>
              <a:ext uri="{FF2B5EF4-FFF2-40B4-BE49-F238E27FC236}">
                <a16:creationId xmlns:a16="http://schemas.microsoft.com/office/drawing/2014/main" id="{6FEC9959-BBB4-4349-9B9B-8A77287021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27418" y="2309698"/>
            <a:ext cx="2632364" cy="2632364"/>
          </a:xfrm>
          <a:prstGeom prst="rect">
            <a:avLst/>
          </a:prstGeom>
        </p:spPr>
      </p:pic>
      <p:sp>
        <p:nvSpPr>
          <p:cNvPr id="16" name="Ellipse 15">
            <a:extLst>
              <a:ext uri="{FF2B5EF4-FFF2-40B4-BE49-F238E27FC236}">
                <a16:creationId xmlns:a16="http://schemas.microsoft.com/office/drawing/2014/main" id="{666A4CFE-E5F3-407C-AEBD-EBD7310491F9}"/>
              </a:ext>
            </a:extLst>
          </p:cNvPr>
          <p:cNvSpPr/>
          <p:nvPr/>
        </p:nvSpPr>
        <p:spPr>
          <a:xfrm>
            <a:off x="5623675" y="2233700"/>
            <a:ext cx="650471" cy="6718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2" name="Grafik 11" descr="Müdes Gesicht mit einfarbiger Füllung mit einfarbiger Füllung">
            <a:extLst>
              <a:ext uri="{FF2B5EF4-FFF2-40B4-BE49-F238E27FC236}">
                <a16:creationId xmlns:a16="http://schemas.microsoft.com/office/drawing/2014/main" id="{7982447E-A225-4405-89DA-52EB8CAE2C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86400" y="2126929"/>
            <a:ext cx="914400" cy="914400"/>
          </a:xfrm>
          <a:prstGeom prst="rect">
            <a:avLst/>
          </a:prstGeom>
        </p:spPr>
      </p:pic>
      <p:pic>
        <p:nvPicPr>
          <p:cNvPr id="20" name="Grafik 19" descr="Bücher mit einfarbiger Füllung">
            <a:extLst>
              <a:ext uri="{FF2B5EF4-FFF2-40B4-BE49-F238E27FC236}">
                <a16:creationId xmlns:a16="http://schemas.microsoft.com/office/drawing/2014/main" id="{ECA12507-03D9-47CE-931A-B4A23DEDB3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632447" y="3132044"/>
            <a:ext cx="914400" cy="914400"/>
          </a:xfrm>
          <a:prstGeom prst="rect">
            <a:avLst/>
          </a:prstGeom>
        </p:spPr>
      </p:pic>
      <p:pic>
        <p:nvPicPr>
          <p:cNvPr id="21" name="Grafik 20" descr="Bücher mit einfarbiger Füllung">
            <a:extLst>
              <a:ext uri="{FF2B5EF4-FFF2-40B4-BE49-F238E27FC236}">
                <a16:creationId xmlns:a16="http://schemas.microsoft.com/office/drawing/2014/main" id="{A597B6EE-EE70-4F95-9603-E400B9B2A7E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947967" y="3681319"/>
            <a:ext cx="914400" cy="914400"/>
          </a:xfrm>
          <a:prstGeom prst="rect">
            <a:avLst/>
          </a:prstGeom>
        </p:spPr>
      </p:pic>
      <p:pic>
        <p:nvPicPr>
          <p:cNvPr id="22" name="Grafik 21" descr="Bücher mit einfarbiger Füllung">
            <a:extLst>
              <a:ext uri="{FF2B5EF4-FFF2-40B4-BE49-F238E27FC236}">
                <a16:creationId xmlns:a16="http://schemas.microsoft.com/office/drawing/2014/main" id="{4905DCBB-E0CD-4DEC-8CBC-1B030CA913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47407" y="3859120"/>
            <a:ext cx="914400" cy="914400"/>
          </a:xfrm>
          <a:prstGeom prst="rect">
            <a:avLst/>
          </a:prstGeom>
        </p:spPr>
      </p:pic>
      <p:pic>
        <p:nvPicPr>
          <p:cNvPr id="23" name="Grafik 22" descr="Bücher mit einfarbiger Füllung">
            <a:extLst>
              <a:ext uri="{FF2B5EF4-FFF2-40B4-BE49-F238E27FC236}">
                <a16:creationId xmlns:a16="http://schemas.microsoft.com/office/drawing/2014/main" id="{9487F55C-20AD-49F9-BBE0-6F0FDE7AF55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98454" y="2949482"/>
            <a:ext cx="914400" cy="914400"/>
          </a:xfrm>
          <a:prstGeom prst="rect">
            <a:avLst/>
          </a:prstGeom>
        </p:spPr>
      </p:pic>
      <p:pic>
        <p:nvPicPr>
          <p:cNvPr id="24" name="Grafik 23" descr="Bücher mit einfarbiger Füllung">
            <a:extLst>
              <a:ext uri="{FF2B5EF4-FFF2-40B4-BE49-F238E27FC236}">
                <a16:creationId xmlns:a16="http://schemas.microsoft.com/office/drawing/2014/main" id="{124B4FB1-02C5-4E57-8E1A-26CDDA88F3B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581400" y="3312255"/>
            <a:ext cx="914400" cy="914400"/>
          </a:xfrm>
          <a:prstGeom prst="rect">
            <a:avLst/>
          </a:prstGeom>
        </p:spPr>
      </p:pic>
      <p:pic>
        <p:nvPicPr>
          <p:cNvPr id="29" name="Grafik 28" descr="Kaffee mit einfarbiger Füllung">
            <a:extLst>
              <a:ext uri="{FF2B5EF4-FFF2-40B4-BE49-F238E27FC236}">
                <a16:creationId xmlns:a16="http://schemas.microsoft.com/office/drawing/2014/main" id="{9C5930A0-241C-4035-A8FD-8FE75979B86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885709" y="2251363"/>
            <a:ext cx="2355273" cy="2355273"/>
          </a:xfrm>
          <a:prstGeom prst="rect">
            <a:avLst/>
          </a:prstGeom>
        </p:spPr>
      </p:pic>
      <p:pic>
        <p:nvPicPr>
          <p:cNvPr id="30" name="Grafik 29" descr="Kaffee mit einfarbiger Füllung">
            <a:extLst>
              <a:ext uri="{FF2B5EF4-FFF2-40B4-BE49-F238E27FC236}">
                <a16:creationId xmlns:a16="http://schemas.microsoft.com/office/drawing/2014/main" id="{17CC66B5-B06F-4761-A22D-FD5676FE6BF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846127" y="2973820"/>
            <a:ext cx="2355273" cy="2355273"/>
          </a:xfrm>
          <a:prstGeom prst="rect">
            <a:avLst/>
          </a:prstGeom>
        </p:spPr>
      </p:pic>
      <p:pic>
        <p:nvPicPr>
          <p:cNvPr id="31" name="Grafik 30" descr="Kaffee mit einfarbiger Füllung">
            <a:extLst>
              <a:ext uri="{FF2B5EF4-FFF2-40B4-BE49-F238E27FC236}">
                <a16:creationId xmlns:a16="http://schemas.microsoft.com/office/drawing/2014/main" id="{B529790F-E58A-48D3-801D-3C406F64EF9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368145" y="921326"/>
            <a:ext cx="2355273" cy="2355273"/>
          </a:xfrm>
          <a:prstGeom prst="rect">
            <a:avLst/>
          </a:prstGeom>
        </p:spPr>
      </p:pic>
      <p:pic>
        <p:nvPicPr>
          <p:cNvPr id="35" name="Grafik 34" descr="Lachendes Gesicht mit einfarbiger Füllung mit einfarbiger Füllung">
            <a:extLst>
              <a:ext uri="{FF2B5EF4-FFF2-40B4-BE49-F238E27FC236}">
                <a16:creationId xmlns:a16="http://schemas.microsoft.com/office/drawing/2014/main" id="{863C5BE3-16BE-490F-A82A-28300F38D9E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486400" y="2126929"/>
            <a:ext cx="914400" cy="914400"/>
          </a:xfrm>
          <a:prstGeom prst="rect">
            <a:avLst/>
          </a:prstGeom>
        </p:spPr>
      </p:pic>
      <p:sp>
        <p:nvSpPr>
          <p:cNvPr id="36" name="Rechteck 35">
            <a:extLst>
              <a:ext uri="{FF2B5EF4-FFF2-40B4-BE49-F238E27FC236}">
                <a16:creationId xmlns:a16="http://schemas.microsoft.com/office/drawing/2014/main" id="{BE40E607-B478-41A4-B5DC-899979FBDAC4}"/>
              </a:ext>
            </a:extLst>
          </p:cNvPr>
          <p:cNvSpPr/>
          <p:nvPr/>
        </p:nvSpPr>
        <p:spPr>
          <a:xfrm>
            <a:off x="6622083" y="4607430"/>
            <a:ext cx="453907" cy="2954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8" name="Grafik 37">
            <a:extLst>
              <a:ext uri="{FF2B5EF4-FFF2-40B4-BE49-F238E27FC236}">
                <a16:creationId xmlns:a16="http://schemas.microsoft.com/office/drawing/2014/main" id="{ECA1A8DE-D487-48B5-8C20-982F0CD4BB7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779776" y="2588021"/>
            <a:ext cx="81292" cy="114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487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602554-BCBF-044C-9749-B37622C4E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010CDC-20F3-3441-9BF1-93AF0D866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03.12.21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4E31D69-9E66-B649-8033-2CA9F621F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1030-1712-A844-813B-C453E8FB818E}" type="slidenum">
              <a:rPr lang="de-DE" smtClean="0"/>
              <a:t>3</a:t>
            </a:fld>
            <a:endParaRPr lang="de-DE"/>
          </a:p>
        </p:txBody>
      </p:sp>
      <p:pic>
        <p:nvPicPr>
          <p:cNvPr id="7" name="Grafik 6" descr="Frau mit einfarbiger Füllung">
            <a:extLst>
              <a:ext uri="{FF2B5EF4-FFF2-40B4-BE49-F238E27FC236}">
                <a16:creationId xmlns:a16="http://schemas.microsoft.com/office/drawing/2014/main" id="{6FEC9959-BBB4-4349-9B9B-8A77287021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6181" y="2265218"/>
            <a:ext cx="2632364" cy="2632364"/>
          </a:xfrm>
          <a:prstGeom prst="rect">
            <a:avLst/>
          </a:prstGeom>
        </p:spPr>
      </p:pic>
      <p:pic>
        <p:nvPicPr>
          <p:cNvPr id="9" name="Grafik 8" descr="Kaffee mit einfarbiger Füllung">
            <a:extLst>
              <a:ext uri="{FF2B5EF4-FFF2-40B4-BE49-F238E27FC236}">
                <a16:creationId xmlns:a16="http://schemas.microsoft.com/office/drawing/2014/main" id="{FBAD76BB-7B39-3A4D-AC66-81EAE02D05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885709" y="2251363"/>
            <a:ext cx="2355273" cy="2355273"/>
          </a:xfrm>
          <a:prstGeom prst="rect">
            <a:avLst/>
          </a:prstGeom>
        </p:spPr>
      </p:pic>
      <p:pic>
        <p:nvPicPr>
          <p:cNvPr id="10" name="Grafik 9" descr="Kaffee mit einfarbiger Füllung">
            <a:extLst>
              <a:ext uri="{FF2B5EF4-FFF2-40B4-BE49-F238E27FC236}">
                <a16:creationId xmlns:a16="http://schemas.microsoft.com/office/drawing/2014/main" id="{083068C5-31FB-6D40-AA80-7CEC2FC7AE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46127" y="2973820"/>
            <a:ext cx="2355273" cy="2355273"/>
          </a:xfrm>
          <a:prstGeom prst="rect">
            <a:avLst/>
          </a:prstGeom>
        </p:spPr>
      </p:pic>
      <p:pic>
        <p:nvPicPr>
          <p:cNvPr id="11" name="Grafik 10" descr="Kaffee mit einfarbiger Füllung">
            <a:extLst>
              <a:ext uri="{FF2B5EF4-FFF2-40B4-BE49-F238E27FC236}">
                <a16:creationId xmlns:a16="http://schemas.microsoft.com/office/drawing/2014/main" id="{4DA94D56-C0FF-514C-A649-1C3FA52240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68145" y="921326"/>
            <a:ext cx="2355273" cy="2355273"/>
          </a:xfrm>
          <a:prstGeom prst="rect">
            <a:avLst/>
          </a:prstGeom>
        </p:spPr>
      </p:pic>
      <p:pic>
        <p:nvPicPr>
          <p:cNvPr id="13" name="Grafik 12" descr="Fragezeichen mit einfarbiger Füllung">
            <a:extLst>
              <a:ext uri="{FF2B5EF4-FFF2-40B4-BE49-F238E27FC236}">
                <a16:creationId xmlns:a16="http://schemas.microsoft.com/office/drawing/2014/main" id="{9369829C-21E4-FB4F-8755-FDE1B7FE853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99263" y="2618509"/>
            <a:ext cx="1925782" cy="1925782"/>
          </a:xfrm>
          <a:prstGeom prst="rect">
            <a:avLst/>
          </a:prstGeom>
        </p:spPr>
      </p:pic>
      <p:sp>
        <p:nvSpPr>
          <p:cNvPr id="16" name="Ellipse 15">
            <a:extLst>
              <a:ext uri="{FF2B5EF4-FFF2-40B4-BE49-F238E27FC236}">
                <a16:creationId xmlns:a16="http://schemas.microsoft.com/office/drawing/2014/main" id="{666A4CFE-E5F3-407C-AEBD-EBD7310491F9}"/>
              </a:ext>
            </a:extLst>
          </p:cNvPr>
          <p:cNvSpPr/>
          <p:nvPr/>
        </p:nvSpPr>
        <p:spPr>
          <a:xfrm>
            <a:off x="2312438" y="2245431"/>
            <a:ext cx="650471" cy="6718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4" name="Grafik 13" descr="Lachendes Gesicht mit einfarbiger Füllung mit einfarbiger Füllung">
            <a:extLst>
              <a:ext uri="{FF2B5EF4-FFF2-40B4-BE49-F238E27FC236}">
                <a16:creationId xmlns:a16="http://schemas.microsoft.com/office/drawing/2014/main" id="{DC4A6BB0-C278-46FE-ADD8-87DE2D3EC8A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175163" y="2098962"/>
            <a:ext cx="914400" cy="91440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9172CF7B-505C-4553-B013-C8323DB84F1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457553" y="2556162"/>
            <a:ext cx="81292" cy="114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457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311255E-2039-3540-98F1-3635B62BE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03.12.21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DBA8778-5EB1-B044-9FCA-13322FF5C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1030-1712-A844-813B-C453E8FB818E}" type="slidenum">
              <a:rPr lang="de-DE" smtClean="0"/>
              <a:t>4</a:t>
            </a:fld>
            <a:endParaRPr lang="de-DE"/>
          </a:p>
        </p:txBody>
      </p:sp>
      <p:graphicFrame>
        <p:nvGraphicFramePr>
          <p:cNvPr id="8" name="Tabelle 8">
            <a:extLst>
              <a:ext uri="{FF2B5EF4-FFF2-40B4-BE49-F238E27FC236}">
                <a16:creationId xmlns:a16="http://schemas.microsoft.com/office/drawing/2014/main" id="{A318CABA-BA57-ED4E-8E08-AA00840B96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666085"/>
              </p:ext>
            </p:extLst>
          </p:nvPr>
        </p:nvGraphicFramePr>
        <p:xfrm>
          <a:off x="1034472" y="2359660"/>
          <a:ext cx="441036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2591">
                  <a:extLst>
                    <a:ext uri="{9D8B030D-6E8A-4147-A177-3AD203B41FA5}">
                      <a16:colId xmlns:a16="http://schemas.microsoft.com/office/drawing/2014/main" val="2894118581"/>
                    </a:ext>
                  </a:extLst>
                </a:gridCol>
                <a:gridCol w="1102591">
                  <a:extLst>
                    <a:ext uri="{9D8B030D-6E8A-4147-A177-3AD203B41FA5}">
                      <a16:colId xmlns:a16="http://schemas.microsoft.com/office/drawing/2014/main" val="1332354715"/>
                    </a:ext>
                  </a:extLst>
                </a:gridCol>
                <a:gridCol w="1102591">
                  <a:extLst>
                    <a:ext uri="{9D8B030D-6E8A-4147-A177-3AD203B41FA5}">
                      <a16:colId xmlns:a16="http://schemas.microsoft.com/office/drawing/2014/main" val="1669811930"/>
                    </a:ext>
                  </a:extLst>
                </a:gridCol>
                <a:gridCol w="1102591">
                  <a:extLst>
                    <a:ext uri="{9D8B030D-6E8A-4147-A177-3AD203B41FA5}">
                      <a16:colId xmlns:a16="http://schemas.microsoft.com/office/drawing/2014/main" val="1489814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551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693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6032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868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435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530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9137798"/>
                  </a:ext>
                </a:extLst>
              </a:tr>
            </a:tbl>
          </a:graphicData>
        </a:graphic>
      </p:graphicFrame>
      <p:sp>
        <p:nvSpPr>
          <p:cNvPr id="9" name="Pfeil nach rechts 8">
            <a:extLst>
              <a:ext uri="{FF2B5EF4-FFF2-40B4-BE49-F238E27FC236}">
                <a16:creationId xmlns:a16="http://schemas.microsoft.com/office/drawing/2014/main" id="{F553B8F7-25E0-5D4C-ABE1-0A66B87E2AB5}"/>
              </a:ext>
            </a:extLst>
          </p:cNvPr>
          <p:cNvSpPr/>
          <p:nvPr/>
        </p:nvSpPr>
        <p:spPr>
          <a:xfrm>
            <a:off x="6096000" y="3034145"/>
            <a:ext cx="1316182" cy="6234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10" name="Diagramm 9">
            <a:extLst>
              <a:ext uri="{FF2B5EF4-FFF2-40B4-BE49-F238E27FC236}">
                <a16:creationId xmlns:a16="http://schemas.microsoft.com/office/drawing/2014/main" id="{365A1E58-7A3C-CF4B-9EDD-8432DAA3C1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62894380"/>
              </p:ext>
            </p:extLst>
          </p:nvPr>
        </p:nvGraphicFramePr>
        <p:xfrm>
          <a:off x="7412180" y="1750950"/>
          <a:ext cx="4410365" cy="33624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extfeld 10">
            <a:extLst>
              <a:ext uri="{FF2B5EF4-FFF2-40B4-BE49-F238E27FC236}">
                <a16:creationId xmlns:a16="http://schemas.microsoft.com/office/drawing/2014/main" id="{3447E157-9198-5C4C-B736-F6D21AABFD1E}"/>
              </a:ext>
            </a:extLst>
          </p:cNvPr>
          <p:cNvSpPr txBox="1"/>
          <p:nvPr/>
        </p:nvSpPr>
        <p:spPr>
          <a:xfrm>
            <a:off x="2409843" y="5173674"/>
            <a:ext cx="1659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Daten sammeln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600360A-E7BF-B74A-BC57-691C8A8C922C}"/>
              </a:ext>
            </a:extLst>
          </p:cNvPr>
          <p:cNvSpPr txBox="1"/>
          <p:nvPr/>
        </p:nvSpPr>
        <p:spPr>
          <a:xfrm>
            <a:off x="8554893" y="5173674"/>
            <a:ext cx="2124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Graphisch Darstellen</a:t>
            </a:r>
          </a:p>
        </p:txBody>
      </p:sp>
      <p:sp>
        <p:nvSpPr>
          <p:cNvPr id="14" name="Titel 1">
            <a:extLst>
              <a:ext uri="{FF2B5EF4-FFF2-40B4-BE49-F238E27FC236}">
                <a16:creationId xmlns:a16="http://schemas.microsoft.com/office/drawing/2014/main" id="{54FA0EED-1776-4B46-AC17-34971999A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Vision</a:t>
            </a:r>
          </a:p>
        </p:txBody>
      </p:sp>
    </p:spTree>
    <p:extLst>
      <p:ext uri="{BB962C8B-B14F-4D97-AF65-F5344CB8AC3E}">
        <p14:creationId xmlns:p14="http://schemas.microsoft.com/office/powerpoint/2010/main" val="800652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Graphic spid="10" grpId="0">
        <p:bldAsOne/>
      </p:bldGraphic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340076-F30F-E745-BB23-1EFD34F3B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Zielsetzung für die Pflichtkriterien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B331543-7854-1643-90D3-0A3368E4A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03.12.21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465ECA1-C25B-804D-B16F-5304DF3EA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1030-1712-A844-813B-C453E8FB818E}" type="slidenum">
              <a:rPr lang="de-DE" smtClean="0"/>
              <a:t>5</a:t>
            </a:fld>
            <a:endParaRPr lang="de-DE" dirty="0"/>
          </a:p>
        </p:txBody>
      </p:sp>
      <p:pic>
        <p:nvPicPr>
          <p:cNvPr id="6" name="Grafik 5" descr="Puzzleteile Silhouette">
            <a:extLst>
              <a:ext uri="{FF2B5EF4-FFF2-40B4-BE49-F238E27FC236}">
                <a16:creationId xmlns:a16="http://schemas.microsoft.com/office/drawing/2014/main" id="{25E77581-0383-43A3-AAC8-3720B65C39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72295" y="2423684"/>
            <a:ext cx="2150993" cy="2150993"/>
          </a:xfrm>
          <a:prstGeom prst="rect">
            <a:avLst/>
          </a:prstGeom>
        </p:spPr>
      </p:pic>
      <p:pic>
        <p:nvPicPr>
          <p:cNvPr id="9" name="Grafik 8" descr="Person mit Idee Silhouette">
            <a:extLst>
              <a:ext uri="{FF2B5EF4-FFF2-40B4-BE49-F238E27FC236}">
                <a16:creationId xmlns:a16="http://schemas.microsoft.com/office/drawing/2014/main" id="{09DC9EF8-91F1-4024-B6EE-DDC5C63D54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38438" y="2316970"/>
            <a:ext cx="2150994" cy="2150994"/>
          </a:xfrm>
          <a:prstGeom prst="rect">
            <a:avLst/>
          </a:prstGeom>
        </p:spPr>
      </p:pic>
      <p:pic>
        <p:nvPicPr>
          <p:cNvPr id="11" name="Grafik 10" descr="Gebäudesteinmauer Silhouette">
            <a:extLst>
              <a:ext uri="{FF2B5EF4-FFF2-40B4-BE49-F238E27FC236}">
                <a16:creationId xmlns:a16="http://schemas.microsoft.com/office/drawing/2014/main" id="{0BAFABCD-72EA-420E-BAD5-1A3232ED9E3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416685" y="2431957"/>
            <a:ext cx="2291048" cy="2291048"/>
          </a:xfrm>
          <a:prstGeom prst="rect">
            <a:avLst/>
          </a:prstGeom>
        </p:spPr>
      </p:pic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CC1B486D-D564-4D4F-84E6-0D4BC6D9C4D7}"/>
              </a:ext>
            </a:extLst>
          </p:cNvPr>
          <p:cNvSpPr txBox="1">
            <a:spLocks/>
          </p:cNvSpPr>
          <p:nvPr/>
        </p:nvSpPr>
        <p:spPr>
          <a:xfrm>
            <a:off x="4489277" y="4574677"/>
            <a:ext cx="3213446" cy="4871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de-DE" dirty="0"/>
              <a:t>In sich geschlossen</a:t>
            </a:r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665B5804-E496-4E10-A8B5-4A1E93368868}"/>
              </a:ext>
            </a:extLst>
          </p:cNvPr>
          <p:cNvSpPr txBox="1">
            <a:spLocks/>
          </p:cNvSpPr>
          <p:nvPr/>
        </p:nvSpPr>
        <p:spPr>
          <a:xfrm>
            <a:off x="8041862" y="4574677"/>
            <a:ext cx="3213446" cy="4871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de-DE" dirty="0"/>
              <a:t>Gut erweiterbar</a:t>
            </a:r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05C10691-CA4B-4B50-9E8A-CA4865BCD621}"/>
              </a:ext>
            </a:extLst>
          </p:cNvPr>
          <p:cNvSpPr txBox="1">
            <a:spLocks/>
          </p:cNvSpPr>
          <p:nvPr/>
        </p:nvSpPr>
        <p:spPr>
          <a:xfrm>
            <a:off x="1310483" y="4577353"/>
            <a:ext cx="2839655" cy="4871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de-DE" dirty="0"/>
              <a:t>Intuitiv nutzbar</a:t>
            </a:r>
          </a:p>
        </p:txBody>
      </p:sp>
    </p:spTree>
    <p:extLst>
      <p:ext uri="{BB962C8B-B14F-4D97-AF65-F5344CB8AC3E}">
        <p14:creationId xmlns:p14="http://schemas.microsoft.com/office/powerpoint/2010/main" val="1570510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2227DC-CFFD-5145-A3E5-B71A5DCEB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Auswirkungen auf die Funktionalität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8919947-DCF6-544A-9803-5984DE6FB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03.12.21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8C146F6-88DD-1540-BB10-B7CA133FC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1030-1712-A844-813B-C453E8FB818E}" type="slidenum">
              <a:rPr lang="de-DE" smtClean="0"/>
              <a:t>6</a:t>
            </a:fld>
            <a:endParaRPr lang="de-DE"/>
          </a:p>
        </p:txBody>
      </p:sp>
      <p:pic>
        <p:nvPicPr>
          <p:cNvPr id="7" name="Grafik 6" descr="Aus der Cloud herunterladen mit einfarbiger Füllung">
            <a:extLst>
              <a:ext uri="{FF2B5EF4-FFF2-40B4-BE49-F238E27FC236}">
                <a16:creationId xmlns:a16="http://schemas.microsoft.com/office/drawing/2014/main" id="{5440E81D-3600-4443-A68D-8A2229693E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41090" y="3954763"/>
            <a:ext cx="1600917" cy="1600917"/>
          </a:xfrm>
          <a:prstGeom prst="rect">
            <a:avLst/>
          </a:prstGeom>
        </p:spPr>
      </p:pic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C1CB3013-E547-42F7-A8A4-A30B5097F422}"/>
              </a:ext>
            </a:extLst>
          </p:cNvPr>
          <p:cNvSpPr txBox="1">
            <a:spLocks/>
          </p:cNvSpPr>
          <p:nvPr/>
        </p:nvSpPr>
        <p:spPr>
          <a:xfrm>
            <a:off x="6696961" y="5425911"/>
            <a:ext cx="4489174" cy="1031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dirty="0"/>
              <a:t>Eingeschränkte Funktionalität </a:t>
            </a:r>
          </a:p>
          <a:p>
            <a:pPr marL="0" indent="0" algn="ctr">
              <a:buNone/>
            </a:pPr>
            <a:r>
              <a:rPr lang="de-DE" dirty="0"/>
              <a:t>des Servers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19051105-7BE8-4893-93C8-F0AA91C9AA7F}"/>
              </a:ext>
            </a:extLst>
          </p:cNvPr>
          <p:cNvSpPr txBox="1">
            <a:spLocks/>
          </p:cNvSpPr>
          <p:nvPr/>
        </p:nvSpPr>
        <p:spPr>
          <a:xfrm>
            <a:off x="7540003" y="3094590"/>
            <a:ext cx="2758107" cy="5118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/>
              <a:t>Weniger Graphen</a:t>
            </a:r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23F98581-D2B6-4689-8565-8174D73EEB67}"/>
              </a:ext>
            </a:extLst>
          </p:cNvPr>
          <p:cNvSpPr txBox="1">
            <a:spLocks/>
          </p:cNvSpPr>
          <p:nvPr/>
        </p:nvSpPr>
        <p:spPr>
          <a:xfrm>
            <a:off x="1363853" y="5371707"/>
            <a:ext cx="4850296" cy="10855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dirty="0"/>
              <a:t>Beschränktere Möglichkeiten, </a:t>
            </a:r>
          </a:p>
          <a:p>
            <a:pPr marL="0" indent="0" algn="ctr">
              <a:buNone/>
            </a:pPr>
            <a:r>
              <a:rPr lang="de-DE" dirty="0"/>
              <a:t>die Projekttabelle zu bearbeiten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A356D30-71CF-402E-B8ED-D27A0D1AC0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2941" y="4070963"/>
            <a:ext cx="2170622" cy="1256330"/>
          </a:xfrm>
          <a:prstGeom prst="rect">
            <a:avLst/>
          </a:prstGeom>
        </p:spPr>
      </p:pic>
      <p:pic>
        <p:nvPicPr>
          <p:cNvPr id="20" name="Grafik 19" descr="Bleistift mit einfarbiger Füllung">
            <a:extLst>
              <a:ext uri="{FF2B5EF4-FFF2-40B4-BE49-F238E27FC236}">
                <a16:creationId xmlns:a16="http://schemas.microsoft.com/office/drawing/2014/main" id="{EDBB3302-297F-4093-9C08-93501E6A15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37757" y="3620763"/>
            <a:ext cx="1148793" cy="1148793"/>
          </a:xfrm>
          <a:prstGeom prst="rect">
            <a:avLst/>
          </a:prstGeom>
        </p:spPr>
      </p:pic>
      <p:sp>
        <p:nvSpPr>
          <p:cNvPr id="27" name="Inhaltsplatzhalter 2">
            <a:extLst>
              <a:ext uri="{FF2B5EF4-FFF2-40B4-BE49-F238E27FC236}">
                <a16:creationId xmlns:a16="http://schemas.microsoft.com/office/drawing/2014/main" id="{A443DA9C-9647-40DE-AC5D-7CEF9BCF9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469" y="3155956"/>
            <a:ext cx="3829566" cy="45616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dirty="0"/>
              <a:t>Weniger flexibles Projekt</a:t>
            </a:r>
          </a:p>
        </p:txBody>
      </p:sp>
      <p:pic>
        <p:nvPicPr>
          <p:cNvPr id="28" name="Grafik 27" descr="Liste mit einfarbiger Füllung">
            <a:extLst>
              <a:ext uri="{FF2B5EF4-FFF2-40B4-BE49-F238E27FC236}">
                <a16:creationId xmlns:a16="http://schemas.microsoft.com/office/drawing/2014/main" id="{7FEFC4C6-2595-48DC-A2B2-7A9AF769C47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848388" y="1628567"/>
            <a:ext cx="1466023" cy="1466023"/>
          </a:xfrm>
          <a:prstGeom prst="rect">
            <a:avLst/>
          </a:prstGeom>
        </p:spPr>
      </p:pic>
      <p:graphicFrame>
        <p:nvGraphicFramePr>
          <p:cNvPr id="32" name="Diagramm 31">
            <a:extLst>
              <a:ext uri="{FF2B5EF4-FFF2-40B4-BE49-F238E27FC236}">
                <a16:creationId xmlns:a16="http://schemas.microsoft.com/office/drawing/2014/main" id="{D8FBB47F-CEB5-46FE-AB3E-DFF6EDBE7D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42991119"/>
              </p:ext>
            </p:extLst>
          </p:nvPr>
        </p:nvGraphicFramePr>
        <p:xfrm>
          <a:off x="7531613" y="1690688"/>
          <a:ext cx="2774888" cy="14215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</p:spTree>
    <p:extLst>
      <p:ext uri="{BB962C8B-B14F-4D97-AF65-F5344CB8AC3E}">
        <p14:creationId xmlns:p14="http://schemas.microsoft.com/office/powerpoint/2010/main" val="2237529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3" grpId="0"/>
      <p:bldP spid="27" grpId="0" build="p"/>
      <p:bldGraphic spid="32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EB4CF8-24FA-E346-803C-13F76BFB4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Modularität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AF4B88-7E41-0940-A3CB-219830E08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5509591" cy="586271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Eingeschränkt durch Pflichtkriterien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E6F215-41E1-9E4E-A7DD-8A2EAA1E1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03.12.21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48BDBF9-84B5-244E-9747-F3C21B6EE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1030-1712-A844-813B-C453E8FB818E}" type="slidenum">
              <a:rPr lang="de-DE" smtClean="0"/>
              <a:t>7</a:t>
            </a:fld>
            <a:endParaRPr lang="de-DE"/>
          </a:p>
        </p:txBody>
      </p:sp>
      <p:pic>
        <p:nvPicPr>
          <p:cNvPr id="10" name="Grafik 9" descr="Gebäudesteinmauer Silhouette">
            <a:extLst>
              <a:ext uri="{FF2B5EF4-FFF2-40B4-BE49-F238E27FC236}">
                <a16:creationId xmlns:a16="http://schemas.microsoft.com/office/drawing/2014/main" id="{FF063A98-42D7-46A3-AE46-1E8F424688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92995" y="1035050"/>
            <a:ext cx="5079832" cy="5079832"/>
          </a:xfrm>
          <a:prstGeom prst="rect">
            <a:avLst/>
          </a:prstGeom>
        </p:spPr>
      </p:pic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E901C20A-D4DE-49C2-9C9B-8827598BEE75}"/>
              </a:ext>
            </a:extLst>
          </p:cNvPr>
          <p:cNvSpPr txBox="1">
            <a:spLocks/>
          </p:cNvSpPr>
          <p:nvPr/>
        </p:nvSpPr>
        <p:spPr>
          <a:xfrm>
            <a:off x="3740425" y="5528611"/>
            <a:ext cx="4535556" cy="58627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Leichte Erweiterbarkeit benötigt</a:t>
            </a:r>
          </a:p>
        </p:txBody>
      </p:sp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BEBEC022-13E2-45CD-9682-DCF411AD54A5}"/>
              </a:ext>
            </a:extLst>
          </p:cNvPr>
          <p:cNvSpPr/>
          <p:nvPr/>
        </p:nvSpPr>
        <p:spPr>
          <a:xfrm>
            <a:off x="2372138" y="3372698"/>
            <a:ext cx="1616765" cy="10601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" name="Grafik 10" descr="Gebäudesteinmauer Silhouette">
            <a:extLst>
              <a:ext uri="{FF2B5EF4-FFF2-40B4-BE49-F238E27FC236}">
                <a16:creationId xmlns:a16="http://schemas.microsoft.com/office/drawing/2014/main" id="{63660C99-122B-44DE-81CE-AAE52034BCE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6523" t="31080" r="36536" b="54317"/>
          <a:stretch/>
        </p:blipFill>
        <p:spPr>
          <a:xfrm>
            <a:off x="9209384" y="2589794"/>
            <a:ext cx="1368597" cy="741811"/>
          </a:xfrm>
          <a:prstGeom prst="rect">
            <a:avLst/>
          </a:prstGeom>
        </p:spPr>
      </p:pic>
      <p:graphicFrame>
        <p:nvGraphicFramePr>
          <p:cNvPr id="13" name="Diagramm 12">
            <a:extLst>
              <a:ext uri="{FF2B5EF4-FFF2-40B4-BE49-F238E27FC236}">
                <a16:creationId xmlns:a16="http://schemas.microsoft.com/office/drawing/2014/main" id="{46811B3E-0C26-44A2-8C0C-DC6754CEC7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9073137"/>
              </p:ext>
            </p:extLst>
          </p:nvPr>
        </p:nvGraphicFramePr>
        <p:xfrm>
          <a:off x="9294067" y="1422568"/>
          <a:ext cx="1213004" cy="6171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12" name="Grafik 11" descr="Gebäudesteinmauer Silhouette">
            <a:extLst>
              <a:ext uri="{FF2B5EF4-FFF2-40B4-BE49-F238E27FC236}">
                <a16:creationId xmlns:a16="http://schemas.microsoft.com/office/drawing/2014/main" id="{2D6D09B7-81D0-4849-9177-1596D390461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6523" t="31080" r="36536" b="54317"/>
          <a:stretch/>
        </p:blipFill>
        <p:spPr>
          <a:xfrm>
            <a:off x="9209385" y="1450957"/>
            <a:ext cx="1368597" cy="741811"/>
          </a:xfrm>
          <a:prstGeom prst="rect">
            <a:avLst/>
          </a:prstGeom>
        </p:spPr>
      </p:pic>
      <p:pic>
        <p:nvPicPr>
          <p:cNvPr id="14" name="Grafik 13" descr="Liste mit einfarbiger Füllung">
            <a:extLst>
              <a:ext uri="{FF2B5EF4-FFF2-40B4-BE49-F238E27FC236}">
                <a16:creationId xmlns:a16="http://schemas.microsoft.com/office/drawing/2014/main" id="{26E8D2CA-C967-445F-86C5-8057CBA120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0229441">
            <a:off x="7182068" y="1777649"/>
            <a:ext cx="407170" cy="407170"/>
          </a:xfrm>
          <a:prstGeom prst="rect">
            <a:avLst/>
          </a:prstGeom>
        </p:spPr>
      </p:pic>
      <p:pic>
        <p:nvPicPr>
          <p:cNvPr id="15" name="Grafik 14" descr="Aus der Cloud herunterladen mit einfarbiger Füllung">
            <a:extLst>
              <a:ext uri="{FF2B5EF4-FFF2-40B4-BE49-F238E27FC236}">
                <a16:creationId xmlns:a16="http://schemas.microsoft.com/office/drawing/2014/main" id="{D5D424E1-5101-4A72-B6BC-B189CCAA75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591635" y="2674503"/>
            <a:ext cx="604097" cy="604097"/>
          </a:xfrm>
          <a:prstGeom prst="rect">
            <a:avLst/>
          </a:prstGeom>
        </p:spPr>
      </p:pic>
      <p:pic>
        <p:nvPicPr>
          <p:cNvPr id="17" name="Grafik 16" descr="Gebäudesteinmauer Silhouette">
            <a:extLst>
              <a:ext uri="{FF2B5EF4-FFF2-40B4-BE49-F238E27FC236}">
                <a16:creationId xmlns:a16="http://schemas.microsoft.com/office/drawing/2014/main" id="{DD96755A-50BB-4E63-96D7-247F933EE9D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6523" t="31080" r="36536" b="54317"/>
          <a:stretch/>
        </p:blipFill>
        <p:spPr>
          <a:xfrm>
            <a:off x="9209384" y="4827760"/>
            <a:ext cx="1368597" cy="741811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42CE1669-8DBB-410F-8B90-D67A37BA90A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572109" y="3801989"/>
            <a:ext cx="738673" cy="531856"/>
          </a:xfrm>
          <a:prstGeom prst="rect">
            <a:avLst/>
          </a:prstGeom>
        </p:spPr>
      </p:pic>
      <p:pic>
        <p:nvPicPr>
          <p:cNvPr id="16" name="Grafik 15" descr="Gebäudesteinmauer Silhouette">
            <a:extLst>
              <a:ext uri="{FF2B5EF4-FFF2-40B4-BE49-F238E27FC236}">
                <a16:creationId xmlns:a16="http://schemas.microsoft.com/office/drawing/2014/main" id="{7CDF5E5E-22F2-41BC-BFD3-20ACF675268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6523" t="31080" r="36536" b="54317"/>
          <a:stretch/>
        </p:blipFill>
        <p:spPr>
          <a:xfrm>
            <a:off x="9209384" y="3707770"/>
            <a:ext cx="1368597" cy="741811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B6B8F1E0-7244-4A83-93E3-EAC22D9363A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381900" y="5081355"/>
            <a:ext cx="1009791" cy="31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930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 animBg="1"/>
      <p:bldGraphic spid="13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A81D478-966F-2141-91E1-6FCA1FF7B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03.12.21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ED60419-1EE8-7742-8247-F5E48388E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1030-1712-A844-813B-C453E8FB818E}" type="slidenum">
              <a:rPr lang="de-DE" smtClean="0"/>
              <a:t>8</a:t>
            </a:fld>
            <a:endParaRPr lang="de-DE"/>
          </a:p>
        </p:txBody>
      </p:sp>
      <p:pic>
        <p:nvPicPr>
          <p:cNvPr id="7" name="Grafik 6" descr="Benutzer mit einfarbiger Füllung">
            <a:extLst>
              <a:ext uri="{FF2B5EF4-FFF2-40B4-BE49-F238E27FC236}">
                <a16:creationId xmlns:a16="http://schemas.microsoft.com/office/drawing/2014/main" id="{338DF9B6-AA85-E74B-8C34-95E3CA229F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71600" y="2269691"/>
            <a:ext cx="2364220" cy="2364220"/>
          </a:xfrm>
          <a:prstGeom prst="rect">
            <a:avLst/>
          </a:prstGeom>
        </p:spPr>
      </p:pic>
      <p:pic>
        <p:nvPicPr>
          <p:cNvPr id="8" name="Grafik 7" descr="Fragezeichen mit einfarbiger Füllung">
            <a:extLst>
              <a:ext uri="{FF2B5EF4-FFF2-40B4-BE49-F238E27FC236}">
                <a16:creationId xmlns:a16="http://schemas.microsoft.com/office/drawing/2014/main" id="{3DD1406A-9B06-D146-B233-FF8677E2E1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20936" y="2269691"/>
            <a:ext cx="1925782" cy="1925782"/>
          </a:xfrm>
          <a:prstGeom prst="rect">
            <a:avLst/>
          </a:prstGeom>
        </p:spPr>
      </p:pic>
      <p:pic>
        <p:nvPicPr>
          <p:cNvPr id="10" name="Grafik 9" descr="Kaffee mit einfarbiger Füllung">
            <a:extLst>
              <a:ext uri="{FF2B5EF4-FFF2-40B4-BE49-F238E27FC236}">
                <a16:creationId xmlns:a16="http://schemas.microsoft.com/office/drawing/2014/main" id="{39608A82-6DFC-AB4D-94A2-9C7606632E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885710" y="2251364"/>
            <a:ext cx="1350818" cy="1350818"/>
          </a:xfrm>
          <a:prstGeom prst="rect">
            <a:avLst/>
          </a:prstGeom>
        </p:spPr>
      </p:pic>
      <p:pic>
        <p:nvPicPr>
          <p:cNvPr id="11" name="Grafik 10" descr="Kaffee mit einfarbiger Füllung">
            <a:extLst>
              <a:ext uri="{FF2B5EF4-FFF2-40B4-BE49-F238E27FC236}">
                <a16:creationId xmlns:a16="http://schemas.microsoft.com/office/drawing/2014/main" id="{12FEFF2D-F66A-4A47-ACBD-05AF99CEC69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445790" y="2100983"/>
            <a:ext cx="1350818" cy="1350818"/>
          </a:xfrm>
          <a:prstGeom prst="rect">
            <a:avLst/>
          </a:prstGeom>
        </p:spPr>
      </p:pic>
      <p:pic>
        <p:nvPicPr>
          <p:cNvPr id="12" name="Grafik 11" descr="Kaffee mit einfarbiger Füllung">
            <a:extLst>
              <a:ext uri="{FF2B5EF4-FFF2-40B4-BE49-F238E27FC236}">
                <a16:creationId xmlns:a16="http://schemas.microsoft.com/office/drawing/2014/main" id="{E7E1757E-D273-C74A-999A-07E71823E7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685523" y="1425574"/>
            <a:ext cx="1350818" cy="1350818"/>
          </a:xfrm>
          <a:prstGeom prst="rect">
            <a:avLst/>
          </a:prstGeom>
        </p:spPr>
      </p:pic>
      <p:pic>
        <p:nvPicPr>
          <p:cNvPr id="13" name="Grafik 12" descr="Kaffee mit einfarbiger Füllung">
            <a:extLst>
              <a:ext uri="{FF2B5EF4-FFF2-40B4-BE49-F238E27FC236}">
                <a16:creationId xmlns:a16="http://schemas.microsoft.com/office/drawing/2014/main" id="{432C0A60-04B9-0B45-9C84-A6F3E089E1F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184573" y="3214255"/>
            <a:ext cx="1350818" cy="1350818"/>
          </a:xfrm>
          <a:prstGeom prst="rect">
            <a:avLst/>
          </a:prstGeom>
        </p:spPr>
      </p:pic>
      <p:pic>
        <p:nvPicPr>
          <p:cNvPr id="14" name="Grafik 13" descr="Kaffee mit einfarbiger Füllung">
            <a:extLst>
              <a:ext uri="{FF2B5EF4-FFF2-40B4-BE49-F238E27FC236}">
                <a16:creationId xmlns:a16="http://schemas.microsoft.com/office/drawing/2014/main" id="{9FF88D1E-4FF0-0D45-9FEB-ADB8B2041AA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740631" y="747569"/>
            <a:ext cx="1350818" cy="1350818"/>
          </a:xfrm>
          <a:prstGeom prst="rect">
            <a:avLst/>
          </a:prstGeom>
        </p:spPr>
      </p:pic>
      <p:pic>
        <p:nvPicPr>
          <p:cNvPr id="15" name="Grafik 14" descr="Kaffee mit einfarbiger Füllung">
            <a:extLst>
              <a:ext uri="{FF2B5EF4-FFF2-40B4-BE49-F238E27FC236}">
                <a16:creationId xmlns:a16="http://schemas.microsoft.com/office/drawing/2014/main" id="{E324D24C-F23F-D44A-AF5A-B0381E4B501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667009" y="1884218"/>
            <a:ext cx="1350818" cy="1350818"/>
          </a:xfrm>
          <a:prstGeom prst="rect">
            <a:avLst/>
          </a:prstGeom>
        </p:spPr>
      </p:pic>
      <p:pic>
        <p:nvPicPr>
          <p:cNvPr id="16" name="Grafik 15" descr="Kaffee mit einfarbiger Füllung">
            <a:extLst>
              <a:ext uri="{FF2B5EF4-FFF2-40B4-BE49-F238E27FC236}">
                <a16:creationId xmlns:a16="http://schemas.microsoft.com/office/drawing/2014/main" id="{F1CF4CAC-3525-CB47-82B7-0CA1955C40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157315" y="3729039"/>
            <a:ext cx="1397865" cy="1397865"/>
          </a:xfrm>
          <a:prstGeom prst="rect">
            <a:avLst/>
          </a:prstGeom>
        </p:spPr>
      </p:pic>
      <p:pic>
        <p:nvPicPr>
          <p:cNvPr id="17" name="Grafik 16" descr="Kaffee mit einfarbiger Füllung">
            <a:extLst>
              <a:ext uri="{FF2B5EF4-FFF2-40B4-BE49-F238E27FC236}">
                <a16:creationId xmlns:a16="http://schemas.microsoft.com/office/drawing/2014/main" id="{D0BC20B4-5FE8-7648-AAC9-8BA98F6FAF1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920782" y="687532"/>
            <a:ext cx="1397865" cy="1397865"/>
          </a:xfrm>
          <a:prstGeom prst="rect">
            <a:avLst/>
          </a:prstGeom>
        </p:spPr>
      </p:pic>
      <p:pic>
        <p:nvPicPr>
          <p:cNvPr id="18" name="Grafik 17" descr="Kaffee mit einfarbiger Füllung">
            <a:extLst>
              <a:ext uri="{FF2B5EF4-FFF2-40B4-BE49-F238E27FC236}">
                <a16:creationId xmlns:a16="http://schemas.microsoft.com/office/drawing/2014/main" id="{7DEB40B4-A80E-AE43-8593-3C894DF0FF8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492383" y="3136036"/>
            <a:ext cx="1397865" cy="139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097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9A98DF-6756-BA44-98B3-C02810FFD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Funktionalität des Server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0751E5-F111-2642-BB0C-F037C2D3D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Gemeinsame Projekte</a:t>
            </a:r>
          </a:p>
          <a:p>
            <a:r>
              <a:rPr lang="de-DE" dirty="0"/>
              <a:t>Templates teilen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6D82D5-6ACA-FC43-9A1E-F9FDFBB39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03.12.21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5F3A946-1147-1249-B112-F9AE33B25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1030-1712-A844-813B-C453E8FB818E}" type="slidenum">
              <a:rPr lang="de-DE" smtClean="0"/>
              <a:t>9</a:t>
            </a:fld>
            <a:endParaRPr lang="de-DE"/>
          </a:p>
        </p:txBody>
      </p:sp>
      <p:pic>
        <p:nvPicPr>
          <p:cNvPr id="7" name="Grafik 6" descr="Benutzer Silhouette">
            <a:extLst>
              <a:ext uri="{FF2B5EF4-FFF2-40B4-BE49-F238E27FC236}">
                <a16:creationId xmlns:a16="http://schemas.microsoft.com/office/drawing/2014/main" id="{BAB3E966-033B-2347-9583-D253EE6795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03764" y="3761510"/>
            <a:ext cx="914400" cy="914400"/>
          </a:xfrm>
          <a:prstGeom prst="rect">
            <a:avLst/>
          </a:prstGeom>
        </p:spPr>
      </p:pic>
      <p:pic>
        <p:nvPicPr>
          <p:cNvPr id="8" name="Grafik 7" descr="Benutzer Silhouette">
            <a:extLst>
              <a:ext uri="{FF2B5EF4-FFF2-40B4-BE49-F238E27FC236}">
                <a16:creationId xmlns:a16="http://schemas.microsoft.com/office/drawing/2014/main" id="{8E151B18-9FAF-174A-A36C-79017FB6F4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24200" y="3761510"/>
            <a:ext cx="914400" cy="914400"/>
          </a:xfrm>
          <a:prstGeom prst="rect">
            <a:avLst/>
          </a:prstGeom>
        </p:spPr>
      </p:pic>
      <p:pic>
        <p:nvPicPr>
          <p:cNvPr id="9" name="Grafik 8" descr="Benutzer Silhouette">
            <a:extLst>
              <a:ext uri="{FF2B5EF4-FFF2-40B4-BE49-F238E27FC236}">
                <a16:creationId xmlns:a16="http://schemas.microsoft.com/office/drawing/2014/main" id="{574FD98F-0460-0943-A2E5-892C0FD6EE3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844636" y="3761510"/>
            <a:ext cx="914400" cy="914400"/>
          </a:xfrm>
          <a:prstGeom prst="rect">
            <a:avLst/>
          </a:prstGeom>
        </p:spPr>
      </p:pic>
      <p:pic>
        <p:nvPicPr>
          <p:cNvPr id="10" name="Grafik 9" descr="Benutzer Silhouette">
            <a:extLst>
              <a:ext uri="{FF2B5EF4-FFF2-40B4-BE49-F238E27FC236}">
                <a16:creationId xmlns:a16="http://schemas.microsoft.com/office/drawing/2014/main" id="{B285CBB1-3A2D-044B-8F82-6CCCF1AA368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565072" y="3761510"/>
            <a:ext cx="914400" cy="914400"/>
          </a:xfrm>
          <a:prstGeom prst="rect">
            <a:avLst/>
          </a:prstGeom>
        </p:spPr>
      </p:pic>
      <p:pic>
        <p:nvPicPr>
          <p:cNvPr id="11" name="Grafik 10" descr="Benutzer Silhouette">
            <a:extLst>
              <a:ext uri="{FF2B5EF4-FFF2-40B4-BE49-F238E27FC236}">
                <a16:creationId xmlns:a16="http://schemas.microsoft.com/office/drawing/2014/main" id="{D3726FFF-2A07-2B48-9B3A-72BC08FE3DE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38200" y="3761510"/>
            <a:ext cx="914400" cy="914400"/>
          </a:xfrm>
          <a:prstGeom prst="rect">
            <a:avLst/>
          </a:prstGeom>
        </p:spPr>
      </p:pic>
      <p:pic>
        <p:nvPicPr>
          <p:cNvPr id="13" name="Grafik 12" descr="Kreisdiagramm mit einfarbiger Füllung">
            <a:extLst>
              <a:ext uri="{FF2B5EF4-FFF2-40B4-BE49-F238E27FC236}">
                <a16:creationId xmlns:a16="http://schemas.microsoft.com/office/drawing/2014/main" id="{09C76CFD-10DC-864D-AF8C-BF5DBC3DA84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24793" y="4657510"/>
            <a:ext cx="768926" cy="768926"/>
          </a:xfrm>
          <a:prstGeom prst="rect">
            <a:avLst/>
          </a:prstGeom>
        </p:spPr>
      </p:pic>
      <p:pic>
        <p:nvPicPr>
          <p:cNvPr id="16" name="Grafik 15" descr="Kreisdiagramm mit einfarbiger Füllung">
            <a:extLst>
              <a:ext uri="{FF2B5EF4-FFF2-40B4-BE49-F238E27FC236}">
                <a16:creationId xmlns:a16="http://schemas.microsoft.com/office/drawing/2014/main" id="{7FB110AD-048D-E844-846D-45EF0DC406C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464381" y="4675910"/>
            <a:ext cx="768926" cy="768926"/>
          </a:xfrm>
          <a:prstGeom prst="rect">
            <a:avLst/>
          </a:prstGeom>
        </p:spPr>
      </p:pic>
      <p:pic>
        <p:nvPicPr>
          <p:cNvPr id="17" name="Grafik 16" descr="Kreisdiagramm mit einfarbiger Füllung">
            <a:extLst>
              <a:ext uri="{FF2B5EF4-FFF2-40B4-BE49-F238E27FC236}">
                <a16:creationId xmlns:a16="http://schemas.microsoft.com/office/drawing/2014/main" id="{784DF980-6AEF-574D-B8EA-6D1909B7CFC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184817" y="4657510"/>
            <a:ext cx="768926" cy="768926"/>
          </a:xfrm>
          <a:prstGeom prst="rect">
            <a:avLst/>
          </a:prstGeom>
        </p:spPr>
      </p:pic>
      <p:pic>
        <p:nvPicPr>
          <p:cNvPr id="18" name="Grafik 17" descr="Kreisdiagramm mit einfarbiger Füllung">
            <a:extLst>
              <a:ext uri="{FF2B5EF4-FFF2-40B4-BE49-F238E27FC236}">
                <a16:creationId xmlns:a16="http://schemas.microsoft.com/office/drawing/2014/main" id="{D363C39D-FF9B-0F4C-ADF4-52DC580B8F0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928630" y="4694638"/>
            <a:ext cx="768926" cy="768926"/>
          </a:xfrm>
          <a:prstGeom prst="rect">
            <a:avLst/>
          </a:prstGeom>
        </p:spPr>
      </p:pic>
      <p:pic>
        <p:nvPicPr>
          <p:cNvPr id="19" name="Grafik 18" descr="Kreisdiagramm mit einfarbiger Füllung">
            <a:extLst>
              <a:ext uri="{FF2B5EF4-FFF2-40B4-BE49-F238E27FC236}">
                <a16:creationId xmlns:a16="http://schemas.microsoft.com/office/drawing/2014/main" id="{06693A05-27CC-6F4B-B353-FAB6BB180F0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4649066" y="4676238"/>
            <a:ext cx="768926" cy="768926"/>
          </a:xfrm>
          <a:prstGeom prst="rect">
            <a:avLst/>
          </a:prstGeom>
        </p:spPr>
      </p:pic>
      <p:pic>
        <p:nvPicPr>
          <p:cNvPr id="29" name="Grafik 28" descr="Balkendiagramm mit einfarbiger Füllung">
            <a:extLst>
              <a:ext uri="{FF2B5EF4-FFF2-40B4-BE49-F238E27FC236}">
                <a16:creationId xmlns:a16="http://schemas.microsoft.com/office/drawing/2014/main" id="{9CD216F1-F9DA-B24B-A1D4-766210165D8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6716204" y="4657510"/>
            <a:ext cx="914400" cy="914400"/>
          </a:xfrm>
          <a:prstGeom prst="rect">
            <a:avLst/>
          </a:prstGeom>
        </p:spPr>
      </p:pic>
      <p:pic>
        <p:nvPicPr>
          <p:cNvPr id="34" name="Grafik 33" descr="Benutzer Silhouette">
            <a:extLst>
              <a:ext uri="{FF2B5EF4-FFF2-40B4-BE49-F238E27FC236}">
                <a16:creationId xmlns:a16="http://schemas.microsoft.com/office/drawing/2014/main" id="{670AAFF3-352C-ED4F-9BE1-8CC78E303C3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765130" y="3743110"/>
            <a:ext cx="914400" cy="914400"/>
          </a:xfrm>
          <a:prstGeom prst="rect">
            <a:avLst/>
          </a:prstGeom>
        </p:spPr>
      </p:pic>
      <p:pic>
        <p:nvPicPr>
          <p:cNvPr id="36" name="Grafik 35" descr="Balkendiagramm mit einfarbiger Füllung">
            <a:extLst>
              <a:ext uri="{FF2B5EF4-FFF2-40B4-BE49-F238E27FC236}">
                <a16:creationId xmlns:a16="http://schemas.microsoft.com/office/drawing/2014/main" id="{9112E940-88C2-2447-82EA-F1E16EF4EAD1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9442730" y="4694638"/>
            <a:ext cx="914400" cy="914400"/>
          </a:xfrm>
          <a:prstGeom prst="rect">
            <a:avLst/>
          </a:prstGeom>
        </p:spPr>
      </p:pic>
      <p:pic>
        <p:nvPicPr>
          <p:cNvPr id="37" name="Grafik 36" descr="Benutzer Silhouette">
            <a:extLst>
              <a:ext uri="{FF2B5EF4-FFF2-40B4-BE49-F238E27FC236}">
                <a16:creationId xmlns:a16="http://schemas.microsoft.com/office/drawing/2014/main" id="{643333E2-092A-3A4C-A6C8-95C487CEAA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34159" y="3780238"/>
            <a:ext cx="914400" cy="914400"/>
          </a:xfrm>
          <a:prstGeom prst="rect">
            <a:avLst/>
          </a:prstGeom>
        </p:spPr>
      </p:pic>
      <p:pic>
        <p:nvPicPr>
          <p:cNvPr id="38" name="Grafik 37" descr="Benutzer Silhouette">
            <a:extLst>
              <a:ext uri="{FF2B5EF4-FFF2-40B4-BE49-F238E27FC236}">
                <a16:creationId xmlns:a16="http://schemas.microsoft.com/office/drawing/2014/main" id="{8BEA3BB9-628C-7545-BC08-5F77374390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054595" y="3780238"/>
            <a:ext cx="914400" cy="914400"/>
          </a:xfrm>
          <a:prstGeom prst="rect">
            <a:avLst/>
          </a:prstGeom>
        </p:spPr>
      </p:pic>
      <p:pic>
        <p:nvPicPr>
          <p:cNvPr id="39" name="Grafik 38" descr="Benutzer Silhouette">
            <a:extLst>
              <a:ext uri="{FF2B5EF4-FFF2-40B4-BE49-F238E27FC236}">
                <a16:creationId xmlns:a16="http://schemas.microsoft.com/office/drawing/2014/main" id="{7DE68589-15B7-0F4F-8E33-81D2198290D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75031" y="3780238"/>
            <a:ext cx="914400" cy="914400"/>
          </a:xfrm>
          <a:prstGeom prst="rect">
            <a:avLst/>
          </a:prstGeom>
        </p:spPr>
      </p:pic>
      <p:pic>
        <p:nvPicPr>
          <p:cNvPr id="40" name="Grafik 39" descr="Benutzer Silhouette">
            <a:extLst>
              <a:ext uri="{FF2B5EF4-FFF2-40B4-BE49-F238E27FC236}">
                <a16:creationId xmlns:a16="http://schemas.microsoft.com/office/drawing/2014/main" id="{EBECFE3F-AEDC-B946-A8C6-3BD57916871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495467" y="3780238"/>
            <a:ext cx="914400" cy="914400"/>
          </a:xfrm>
          <a:prstGeom prst="rect">
            <a:avLst/>
          </a:prstGeom>
        </p:spPr>
      </p:pic>
      <p:pic>
        <p:nvPicPr>
          <p:cNvPr id="42" name="Grafik 41" descr="Pfeil nach rechts mit einfarbiger Füllung">
            <a:extLst>
              <a:ext uri="{FF2B5EF4-FFF2-40B4-BE49-F238E27FC236}">
                <a16:creationId xmlns:a16="http://schemas.microsoft.com/office/drawing/2014/main" id="{B5A9EC30-FE17-9F4A-896C-F335E7F9D5AF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1830743" y="4388106"/>
            <a:ext cx="495301" cy="613064"/>
          </a:xfrm>
          <a:prstGeom prst="rect">
            <a:avLst/>
          </a:prstGeom>
        </p:spPr>
      </p:pic>
      <p:pic>
        <p:nvPicPr>
          <p:cNvPr id="43" name="Grafik 42" descr="Pfeil nach rechts mit einfarbiger Füllung">
            <a:extLst>
              <a:ext uri="{FF2B5EF4-FFF2-40B4-BE49-F238E27FC236}">
                <a16:creationId xmlns:a16="http://schemas.microsoft.com/office/drawing/2014/main" id="{D8C95D81-0CF2-404B-BEAA-5194B6F31394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7759194" y="4350978"/>
            <a:ext cx="495301" cy="613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240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1173</Words>
  <Application>Microsoft Office PowerPoint</Application>
  <PresentationFormat>Breitbild</PresentationFormat>
  <Paragraphs>286</Paragraphs>
  <Slides>17</Slides>
  <Notes>17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</vt:lpstr>
      <vt:lpstr>Definitionsphase</vt:lpstr>
      <vt:lpstr>Motivation</vt:lpstr>
      <vt:lpstr>Motivation</vt:lpstr>
      <vt:lpstr>Vision</vt:lpstr>
      <vt:lpstr>Zielsetzung für die Pflichtkriterien</vt:lpstr>
      <vt:lpstr>Auswirkungen auf die Funktionalität</vt:lpstr>
      <vt:lpstr>Modularität</vt:lpstr>
      <vt:lpstr>PowerPoint-Präsentation</vt:lpstr>
      <vt:lpstr>Funktionalität des Server</vt:lpstr>
      <vt:lpstr>Auslastung</vt:lpstr>
      <vt:lpstr>Prinzipien</vt:lpstr>
      <vt:lpstr>Hochladen von Templates</vt:lpstr>
      <vt:lpstr>PowerPoint-Präsentation</vt:lpstr>
      <vt:lpstr>Tabelle bearbeiten</vt:lpstr>
      <vt:lpstr>Parametrisierung</vt:lpstr>
      <vt:lpstr>Mehrere Graphen pro Projekt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Pflichtenheft</dc:title>
  <dc:creator>Antonia ...</dc:creator>
  <cp:lastModifiedBy>Ender Merlin</cp:lastModifiedBy>
  <cp:revision>5</cp:revision>
  <dcterms:created xsi:type="dcterms:W3CDTF">2021-12-01T08:47:00Z</dcterms:created>
  <dcterms:modified xsi:type="dcterms:W3CDTF">2021-12-02T18:16:26Z</dcterms:modified>
</cp:coreProperties>
</file>