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43" dt="2022-01-09T14:35:28.470"/>
    <p1510:client id="{C067BB00-D62D-434A-8EB6-2D39E9BF5514}" v="1" dt="2022-01-09T15:02:49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 autoAdjust="0"/>
    <p:restoredTop sz="73605" autoAdjust="0"/>
  </p:normalViewPr>
  <p:slideViewPr>
    <p:cSldViewPr snapToGrid="0">
      <p:cViewPr varScale="1">
        <p:scale>
          <a:sx n="92" d="100"/>
          <a:sy n="92" d="100"/>
        </p:scale>
        <p:origin x="1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C067BB00-D62D-434A-8EB6-2D39E9BF5514}"/>
    <pc:docChg chg="modSld">
      <pc:chgData name="Ender Merlin" userId="b6c700318fa50b6b" providerId="LiveId" clId="{C067BB00-D62D-434A-8EB6-2D39E9BF5514}" dt="2022-01-09T15:03:36.677" v="26" actId="1076"/>
      <pc:docMkLst>
        <pc:docMk/>
      </pc:docMkLst>
      <pc:sldChg chg="addSp modSp mod">
        <pc:chgData name="Ender Merlin" userId="b6c700318fa50b6b" providerId="LiveId" clId="{C067BB00-D62D-434A-8EB6-2D39E9BF5514}" dt="2022-01-09T15:03:36.677" v="26" actId="1076"/>
        <pc:sldMkLst>
          <pc:docMk/>
          <pc:sldMk cId="3028429449" sldId="258"/>
        </pc:sldMkLst>
        <pc:spChg chg="add mod">
          <ac:chgData name="Ender Merlin" userId="b6c700318fa50b6b" providerId="LiveId" clId="{C067BB00-D62D-434A-8EB6-2D39E9BF5514}" dt="2022-01-09T15:03:36.677" v="26" actId="1076"/>
          <ac:spMkLst>
            <pc:docMk/>
            <pc:sldMk cId="3028429449" sldId="258"/>
            <ac:spMk id="10" creationId="{8CE7D389-2EE7-45D5-868B-9FA8A6FBF66D}"/>
          </ac:spMkLst>
        </pc:spChg>
        <pc:picChg chg="mod">
          <ac:chgData name="Ender Merlin" userId="b6c700318fa50b6b" providerId="LiveId" clId="{C067BB00-D62D-434A-8EB6-2D39E9BF5514}" dt="2022-01-09T15:03:27.875" v="24" actId="1076"/>
          <ac:picMkLst>
            <pc:docMk/>
            <pc:sldMk cId="3028429449" sldId="258"/>
            <ac:picMk id="7" creationId="{D3CA1F16-E51A-4416-B464-C51358BE58E0}"/>
          </ac:picMkLst>
        </pc:picChg>
        <pc:picChg chg="add mod">
          <ac:chgData name="Ender Merlin" userId="b6c700318fa50b6b" providerId="LiveId" clId="{C067BB00-D62D-434A-8EB6-2D39E9BF5514}" dt="2022-01-09T15:02:09.705" v="4" actId="14100"/>
          <ac:picMkLst>
            <pc:docMk/>
            <pc:sldMk cId="3028429449" sldId="258"/>
            <ac:picMk id="8" creationId="{EF5A880B-C6A9-414B-8E81-0B6819CB8081}"/>
          </ac:picMkLst>
        </pc:picChg>
      </pc:sldChg>
      <pc:sldChg chg="modSp mod">
        <pc:chgData name="Ender Merlin" userId="b6c700318fa50b6b" providerId="LiveId" clId="{C067BB00-D62D-434A-8EB6-2D39E9BF5514}" dt="2022-01-07T20:52:54.641" v="0" actId="1076"/>
        <pc:sldMkLst>
          <pc:docMk/>
          <pc:sldMk cId="64622331" sldId="265"/>
        </pc:sldMkLst>
        <pc:picChg chg="mod">
          <ac:chgData name="Ender Merlin" userId="b6c700318fa50b6b" providerId="LiveId" clId="{C067BB00-D62D-434A-8EB6-2D39E9BF5514}" dt="2022-01-07T20:52:54.641" v="0" actId="1076"/>
          <ac:picMkLst>
            <pc:docMk/>
            <pc:sldMk cId="64622331" sldId="265"/>
            <ac:picMk id="10" creationId="{8F03E1FB-FAD5-4FB7-8992-B9E9273B51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D2DC-6997-404A-B859-2EC79104A957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6D2D8-86AA-475B-8106-1DD72F98FE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getrennt was getrennt sein muss </a:t>
            </a:r>
          </a:p>
          <a:p>
            <a:r>
              <a:rPr lang="de-DE" dirty="0"/>
              <a:t>Kein doppelter Code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414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Aufgabe:</a:t>
            </a:r>
          </a:p>
          <a:p>
            <a:r>
              <a:rPr lang="de-DE" dirty="0"/>
              <a:t> - Dem Repository eine einfache Schnittstelle bereitstellen</a:t>
            </a:r>
          </a:p>
          <a:p>
            <a:r>
              <a:rPr lang="de-DE" dirty="0"/>
              <a:t>   -- Fassade in der RDS API einzige Schnittstelle für Methodenaufrufe</a:t>
            </a:r>
            <a:br>
              <a:rPr lang="de-DE" dirty="0"/>
            </a:br>
            <a:r>
              <a:rPr lang="de-DE" dirty="0"/>
              <a:t> - Schnittstelle an externe Dienste</a:t>
            </a:r>
          </a:p>
          <a:p>
            <a:r>
              <a:rPr lang="de-DE" dirty="0"/>
              <a:t>   -- </a:t>
            </a:r>
            <a:r>
              <a:rPr lang="de-DE" dirty="0" err="1"/>
              <a:t>Firebase</a:t>
            </a:r>
            <a:endParaRPr lang="de-DE" dirty="0"/>
          </a:p>
          <a:p>
            <a:r>
              <a:rPr lang="de-DE" dirty="0"/>
              <a:t>    --- um Nutzende anzumelden</a:t>
            </a:r>
          </a:p>
          <a:p>
            <a:r>
              <a:rPr lang="de-DE" dirty="0"/>
              <a:t>   -- Server</a:t>
            </a:r>
          </a:p>
          <a:p>
            <a:r>
              <a:rPr lang="de-DE" dirty="0"/>
              <a:t>    --- leitet Anfragen an den Server weiter</a:t>
            </a:r>
          </a:p>
          <a:p>
            <a:r>
              <a:rPr lang="de-DE" dirty="0"/>
              <a:t>    --- empfängt Antworten und leitet die weiter an das Repository</a:t>
            </a:r>
          </a:p>
          <a:p>
            <a:r>
              <a:rPr lang="de-DE" dirty="0"/>
              <a:t>     ---- Speichert außerdem einige Rückgabetypen in speziellen Queues -&gt; Besser für Repository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6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Logik nicht in die „Schnittstelle“ zum Client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Abauf</a:t>
            </a:r>
            <a:r>
              <a:rPr lang="de-DE" dirty="0"/>
              <a:t>: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ruft </a:t>
            </a:r>
            <a:r>
              <a:rPr lang="de-DE" dirty="0" err="1"/>
              <a:t>funktion</a:t>
            </a:r>
            <a:r>
              <a:rPr lang="de-DE" dirty="0"/>
              <a:t> in Controller auf durch URI</a:t>
            </a:r>
          </a:p>
          <a:p>
            <a:pPr marL="171450" indent="-171450">
              <a:buFontTx/>
              <a:buChar char="-"/>
            </a:pPr>
            <a:r>
              <a:rPr lang="de-DE" dirty="0"/>
              <a:t>Validierung haut </a:t>
            </a:r>
            <a:r>
              <a:rPr lang="de-DE" dirty="0" err="1"/>
              <a:t>dazuwischen</a:t>
            </a:r>
            <a:r>
              <a:rPr lang="de-DE" dirty="0"/>
              <a:t>  </a:t>
            </a:r>
            <a:r>
              <a:rPr lang="de-DE" dirty="0">
                <a:sym typeface="Wingdings" pitchFamily="2" charset="2"/>
              </a:rPr>
              <a:t> in </a:t>
            </a:r>
            <a:r>
              <a:rPr lang="de-DE" dirty="0" err="1">
                <a:sym typeface="Wingdings" pitchFamily="2" charset="2"/>
              </a:rPr>
              <a:t>onlineProjekt</a:t>
            </a:r>
            <a:r>
              <a:rPr lang="de-DE" dirty="0">
                <a:sym typeface="Wingdings" pitchFamily="2" charset="2"/>
              </a:rPr>
              <a:t> auch die zweite Validierung, falls benötigt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 Controller aufgerufen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Ruf dann die </a:t>
            </a:r>
            <a:r>
              <a:rPr lang="de-DE" dirty="0" err="1">
                <a:sym typeface="Wingdings" pitchFamily="2" charset="2"/>
              </a:rPr>
              <a:t>rischtigen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Repos</a:t>
            </a:r>
            <a:r>
              <a:rPr lang="de-DE" dirty="0">
                <a:sym typeface="Wingdings" pitchFamily="2" charset="2"/>
              </a:rPr>
              <a:t> greifen aus Model bzw. die Tabellen auf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sym typeface="Wingdings" pitchFamily="2" charset="2"/>
              </a:rPr>
              <a:t>Repo</a:t>
            </a:r>
            <a:r>
              <a:rPr lang="de-DE" dirty="0">
                <a:sym typeface="Wingdings" pitchFamily="2" charset="2"/>
              </a:rPr>
              <a:t> geben </a:t>
            </a:r>
            <a:r>
              <a:rPr lang="de-DE" dirty="0" err="1">
                <a:sym typeface="Wingdings" pitchFamily="2" charset="2"/>
              </a:rPr>
              <a:t>zeugs</a:t>
            </a:r>
            <a:r>
              <a:rPr lang="de-DE" dirty="0">
                <a:sym typeface="Wingdings" pitchFamily="2" charset="2"/>
              </a:rPr>
              <a:t> passend zurück.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Gibt anfrage an Controller zurück,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Baut Response, gibt sie an den Client zurück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Neu: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Problem : </a:t>
            </a:r>
            <a:r>
              <a:rPr lang="de-DE" dirty="0" err="1"/>
              <a:t>Repositiory</a:t>
            </a:r>
            <a:r>
              <a:rPr lang="de-DE" dirty="0"/>
              <a:t> nur für eine Tabelle,, Controller nur ein </a:t>
            </a:r>
            <a:r>
              <a:rPr lang="de-DE" dirty="0" err="1"/>
              <a:t>Repo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Braucht </a:t>
            </a:r>
            <a:r>
              <a:rPr lang="de-DE" dirty="0" err="1"/>
              <a:t>infos</a:t>
            </a:r>
            <a:r>
              <a:rPr lang="de-DE" dirty="0"/>
              <a:t> aus verschiedenen </a:t>
            </a:r>
            <a:r>
              <a:rPr lang="de-DE" dirty="0" err="1"/>
              <a:t>Repos</a:t>
            </a:r>
            <a:r>
              <a:rPr lang="de-DE" dirty="0"/>
              <a:t> teils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Service ist </a:t>
            </a:r>
            <a:r>
              <a:rPr lang="de-DE" dirty="0" err="1"/>
              <a:t>logik</a:t>
            </a:r>
            <a:r>
              <a:rPr lang="de-DE" dirty="0"/>
              <a:t> dazwischen, kann mehrere </a:t>
            </a:r>
            <a:r>
              <a:rPr lang="de-DE" dirty="0" err="1"/>
              <a:t>repos</a:t>
            </a:r>
            <a:r>
              <a:rPr lang="de-DE" dirty="0"/>
              <a:t> verwalten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7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Benutzt </a:t>
            </a:r>
            <a:r>
              <a:rPr lang="de-DE" dirty="0" err="1"/>
              <a:t>springboot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Stellt viele </a:t>
            </a:r>
            <a:r>
              <a:rPr lang="de-DE" dirty="0" err="1"/>
              <a:t>anntationen</a:t>
            </a:r>
            <a:r>
              <a:rPr lang="de-DE" dirty="0"/>
              <a:t> zur </a:t>
            </a:r>
            <a:r>
              <a:rPr lang="de-DE" dirty="0" err="1"/>
              <a:t>verfügung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Spring ist mächtiger, muss mehr selber machen </a:t>
            </a:r>
            <a:r>
              <a:rPr lang="de-DE" dirty="0">
                <a:sym typeface="Wingdings" pitchFamily="2" charset="2"/>
              </a:rPr>
              <a:t> für uns nicht nötig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Interessant: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Validierung per Interceptor</a:t>
            </a:r>
          </a:p>
          <a:p>
            <a:pPr marL="628650" lvl="1" indent="-171450">
              <a:buFontTx/>
              <a:buChar char="-"/>
            </a:pPr>
            <a:r>
              <a:rPr lang="de-DE" dirty="0">
                <a:sym typeface="Wingdings" pitchFamily="2" charset="2"/>
              </a:rPr>
              <a:t>Sicher, dass nicht um Validierung herumkommt, wenn </a:t>
            </a:r>
            <a:r>
              <a:rPr lang="de-DE">
                <a:sym typeface="Wingdings" pitchFamily="2" charset="2"/>
              </a:rPr>
              <a:t>nicht gewollt.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6D2D8-86AA-475B-8106-1DD72F98FE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7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10.01.22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 </a:t>
            </a:r>
            <a:r>
              <a:rPr lang="de-DE" sz="1600" dirty="0" err="1"/>
              <a:t>Kadelbach</a:t>
            </a:r>
            <a:endParaRPr lang="de-DE" sz="1600" dirty="0"/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Remote Data Source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Cloudcomputing Silhouette">
            <a:extLst>
              <a:ext uri="{FF2B5EF4-FFF2-40B4-BE49-F238E27FC236}">
                <a16:creationId xmlns:a16="http://schemas.microsoft.com/office/drawing/2014/main" id="{D860C7B5-BE83-487A-AF08-6B4F33D5C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167" y="3915451"/>
            <a:ext cx="1817340" cy="1817340"/>
          </a:xfrm>
          <a:prstGeom prst="rect">
            <a:avLst/>
          </a:prstGeom>
        </p:spPr>
      </p:pic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3E13E395-077D-4FCF-9267-5BA2359F8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7552" y="4576354"/>
            <a:ext cx="914400" cy="914400"/>
          </a:xfrm>
          <a:prstGeom prst="rect">
            <a:avLst/>
          </a:prstGeom>
        </p:spPr>
      </p:pic>
      <p:pic>
        <p:nvPicPr>
          <p:cNvPr id="10" name="Grafik 9" descr="Auswerfen mit einfarbiger Füllung">
            <a:extLst>
              <a:ext uri="{FF2B5EF4-FFF2-40B4-BE49-F238E27FC236}">
                <a16:creationId xmlns:a16="http://schemas.microsoft.com/office/drawing/2014/main" id="{8F03E1FB-FAD5-4FB7-8992-B9E9273B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5775585" y="1731427"/>
            <a:ext cx="474470" cy="474470"/>
          </a:xfrm>
          <a:prstGeom prst="rect">
            <a:avLst/>
          </a:prstGeom>
        </p:spPr>
      </p:pic>
      <p:pic>
        <p:nvPicPr>
          <p:cNvPr id="12" name="Grafik 11" descr="Folgen mit einfarbiger Füllung">
            <a:extLst>
              <a:ext uri="{FF2B5EF4-FFF2-40B4-BE49-F238E27FC236}">
                <a16:creationId xmlns:a16="http://schemas.microsoft.com/office/drawing/2014/main" id="{97F3A242-8D06-461F-8CAB-9AC4FBAA0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58" y="5022092"/>
            <a:ext cx="710699" cy="71069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DF3AACD-0B9E-4649-A02C-0827B417EFCC}"/>
              </a:ext>
            </a:extLst>
          </p:cNvPr>
          <p:cNvSpPr txBox="1"/>
          <p:nvPr/>
        </p:nvSpPr>
        <p:spPr>
          <a:xfrm>
            <a:off x="5544116" y="2892092"/>
            <a:ext cx="9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RDS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0F49284-1A0E-4585-9FB0-E4D89510491C}"/>
              </a:ext>
            </a:extLst>
          </p:cNvPr>
          <p:cNvSpPr txBox="1"/>
          <p:nvPr/>
        </p:nvSpPr>
        <p:spPr>
          <a:xfrm>
            <a:off x="5404710" y="1341347"/>
            <a:ext cx="120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Repository</a:t>
            </a:r>
          </a:p>
        </p:txBody>
      </p:sp>
      <p:pic>
        <p:nvPicPr>
          <p:cNvPr id="28" name="Grafik 27" descr="Benutzer mit einfarbiger Füllung">
            <a:extLst>
              <a:ext uri="{FF2B5EF4-FFF2-40B4-BE49-F238E27FC236}">
                <a16:creationId xmlns:a16="http://schemas.microsoft.com/office/drawing/2014/main" id="{DB5AA546-FD09-4FD4-912D-3FE83EFA5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4080" y="4570623"/>
            <a:ext cx="914400" cy="914400"/>
          </a:xfrm>
          <a:prstGeom prst="rect">
            <a:avLst/>
          </a:prstGeom>
        </p:spPr>
      </p:pic>
      <p:pic>
        <p:nvPicPr>
          <p:cNvPr id="29" name="Grafik 28" descr="Benutzer mit einfarbiger Füllung">
            <a:extLst>
              <a:ext uri="{FF2B5EF4-FFF2-40B4-BE49-F238E27FC236}">
                <a16:creationId xmlns:a16="http://schemas.microsoft.com/office/drawing/2014/main" id="{454F72CF-463D-4541-9290-05BBF364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771" y="4564892"/>
            <a:ext cx="914400" cy="914400"/>
          </a:xfrm>
          <a:prstGeom prst="rect">
            <a:avLst/>
          </a:prstGeom>
        </p:spPr>
      </p:pic>
      <p:pic>
        <p:nvPicPr>
          <p:cNvPr id="15" name="Grafik 14" descr="Browserfenster Silhouette">
            <a:extLst>
              <a:ext uri="{FF2B5EF4-FFF2-40B4-BE49-F238E27FC236}">
                <a16:creationId xmlns:a16="http://schemas.microsoft.com/office/drawing/2014/main" id="{1DD9D9AC-596B-4A6B-A1AC-AC39F3E3B8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5534" y="2319021"/>
            <a:ext cx="1349052" cy="1349052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1B2946-A933-406B-B718-A1869BEAD862}"/>
              </a:ext>
            </a:extLst>
          </p:cNvPr>
          <p:cNvSpPr txBox="1"/>
          <p:nvPr/>
        </p:nvSpPr>
        <p:spPr>
          <a:xfrm>
            <a:off x="3340463" y="5363459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3B70AE0-73CC-4D5B-A00F-040DDE4104F6}"/>
              </a:ext>
            </a:extLst>
          </p:cNvPr>
          <p:cNvSpPr txBox="1"/>
          <p:nvPr/>
        </p:nvSpPr>
        <p:spPr>
          <a:xfrm>
            <a:off x="8099837" y="5294626"/>
            <a:ext cx="100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</a:p>
        </p:txBody>
      </p:sp>
      <p:pic>
        <p:nvPicPr>
          <p:cNvPr id="44" name="Grafik 43" descr="Auswerfen mit einfarbiger Füllung">
            <a:extLst>
              <a:ext uri="{FF2B5EF4-FFF2-40B4-BE49-F238E27FC236}">
                <a16:creationId xmlns:a16="http://schemas.microsoft.com/office/drawing/2014/main" id="{ECDEEC12-501A-4CFE-BA83-F6236442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744198">
            <a:off x="4763599" y="3678215"/>
            <a:ext cx="474470" cy="474470"/>
          </a:xfrm>
          <a:prstGeom prst="rect">
            <a:avLst/>
          </a:prstGeom>
        </p:spPr>
      </p:pic>
      <p:pic>
        <p:nvPicPr>
          <p:cNvPr id="45" name="Grafik 44" descr="Auswerfen mit einfarbiger Füllung">
            <a:extLst>
              <a:ext uri="{FF2B5EF4-FFF2-40B4-BE49-F238E27FC236}">
                <a16:creationId xmlns:a16="http://schemas.microsoft.com/office/drawing/2014/main" id="{1D8A01CC-846A-43CE-8761-EE24D701C0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31001">
            <a:off x="6783098" y="3676536"/>
            <a:ext cx="474470" cy="47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04718393-5B6B-2849-9DF7-68D454A15B91}"/>
              </a:ext>
            </a:extLst>
          </p:cNvPr>
          <p:cNvGrpSpPr/>
          <p:nvPr/>
        </p:nvGrpSpPr>
        <p:grpSpPr>
          <a:xfrm>
            <a:off x="200491" y="1131191"/>
            <a:ext cx="11937627" cy="3923518"/>
            <a:chOff x="128303" y="1159485"/>
            <a:chExt cx="12010123" cy="4327291"/>
          </a:xfrm>
        </p:grpSpPr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1ACB3333-5C26-E34F-85E6-FF09F64CBEA7}"/>
                </a:ext>
              </a:extLst>
            </p:cNvPr>
            <p:cNvCxnSpPr/>
            <p:nvPr/>
          </p:nvCxnSpPr>
          <p:spPr>
            <a:xfrm flipV="1">
              <a:off x="6417985" y="4603555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6A126752-6843-5B45-992F-D236245B1596}"/>
                </a:ext>
              </a:extLst>
            </p:cNvPr>
            <p:cNvCxnSpPr/>
            <p:nvPr/>
          </p:nvCxnSpPr>
          <p:spPr>
            <a:xfrm flipV="1">
              <a:off x="8903514" y="4579881"/>
              <a:ext cx="1170711" cy="23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3062B922-7417-4242-B57D-5CEF67570F1D}"/>
                </a:ext>
              </a:extLst>
            </p:cNvPr>
            <p:cNvGrpSpPr/>
            <p:nvPr/>
          </p:nvGrpSpPr>
          <p:grpSpPr>
            <a:xfrm>
              <a:off x="128303" y="1159485"/>
              <a:ext cx="12010123" cy="4327291"/>
              <a:chOff x="128303" y="1159485"/>
              <a:chExt cx="12010123" cy="4327291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623F2FD9-5207-954D-B7E9-FEE74381CDB3}"/>
                  </a:ext>
                </a:extLst>
              </p:cNvPr>
              <p:cNvGrpSpPr/>
              <p:nvPr/>
            </p:nvGrpSpPr>
            <p:grpSpPr>
              <a:xfrm>
                <a:off x="128303" y="1159485"/>
                <a:ext cx="12010123" cy="4327291"/>
                <a:chOff x="128303" y="1159485"/>
                <a:chExt cx="12010123" cy="4327291"/>
              </a:xfrm>
            </p:grpSpPr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4D99A157-AAE0-C049-BC31-599E44817093}"/>
                    </a:ext>
                  </a:extLst>
                </p:cNvPr>
                <p:cNvSpPr txBox="1"/>
                <p:nvPr/>
              </p:nvSpPr>
              <p:spPr>
                <a:xfrm>
                  <a:off x="2454133" y="1159485"/>
                  <a:ext cx="9684293" cy="4327291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de-DE" dirty="0"/>
                </a:p>
              </p:txBody>
            </p:sp>
            <p:sp>
              <p:nvSpPr>
                <p:cNvPr id="50" name="Abgerundetes Rechteck 49">
                  <a:extLst>
                    <a:ext uri="{FF2B5EF4-FFF2-40B4-BE49-F238E27FC236}">
                      <a16:creationId xmlns:a16="http://schemas.microsoft.com/office/drawing/2014/main" id="{F3A31C02-D06D-1245-A61C-3576F269C4ED}"/>
                    </a:ext>
                  </a:extLst>
                </p:cNvPr>
                <p:cNvSpPr/>
                <p:nvPr/>
              </p:nvSpPr>
              <p:spPr>
                <a:xfrm>
                  <a:off x="128303" y="2692509"/>
                  <a:ext cx="1576550" cy="630621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Client</a:t>
                  </a:r>
                </a:p>
              </p:txBody>
            </p:sp>
            <p:sp>
              <p:nvSpPr>
                <p:cNvPr id="51" name="Abgerundetes Rechteck 50">
                  <a:extLst>
                    <a:ext uri="{FF2B5EF4-FFF2-40B4-BE49-F238E27FC236}">
                      <a16:creationId xmlns:a16="http://schemas.microsoft.com/office/drawing/2014/main" id="{299E39D4-45DB-BF49-9924-4D514EEDCA5D}"/>
                    </a:ext>
                  </a:extLst>
                </p:cNvPr>
                <p:cNvSpPr/>
                <p:nvPr/>
              </p:nvSpPr>
              <p:spPr>
                <a:xfrm>
                  <a:off x="2623001" y="3492429"/>
                  <a:ext cx="1347267" cy="6306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Validierung</a:t>
                  </a:r>
                </a:p>
              </p:txBody>
            </p:sp>
            <p:grpSp>
              <p:nvGrpSpPr>
                <p:cNvPr id="52" name="Gruppieren 51">
                  <a:extLst>
                    <a:ext uri="{FF2B5EF4-FFF2-40B4-BE49-F238E27FC236}">
                      <a16:creationId xmlns:a16="http://schemas.microsoft.com/office/drawing/2014/main" id="{7470782F-9E08-F042-85B9-11E2C40E1078}"/>
                    </a:ext>
                  </a:extLst>
                </p:cNvPr>
                <p:cNvGrpSpPr/>
                <p:nvPr/>
              </p:nvGrpSpPr>
              <p:grpSpPr>
                <a:xfrm>
                  <a:off x="4656996" y="3744310"/>
                  <a:ext cx="7303359" cy="1671145"/>
                  <a:chOff x="4781070" y="3744310"/>
                  <a:chExt cx="7303359" cy="1671145"/>
                </a:xfrm>
              </p:grpSpPr>
              <p:sp>
                <p:nvSpPr>
                  <p:cNvPr id="61" name="Abgerundetes Rechteck 60">
                    <a:extLst>
                      <a:ext uri="{FF2B5EF4-FFF2-40B4-BE49-F238E27FC236}">
                        <a16:creationId xmlns:a16="http://schemas.microsoft.com/office/drawing/2014/main" id="{57822617-DA42-AE4C-968C-90ACC3C37857}"/>
                      </a:ext>
                    </a:extLst>
                  </p:cNvPr>
                  <p:cNvSpPr/>
                  <p:nvPr/>
                </p:nvSpPr>
                <p:spPr>
                  <a:xfrm>
                    <a:off x="4781070" y="3744310"/>
                    <a:ext cx="7303359" cy="1671145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2" name="Abgerundetes Rechteck 61">
                    <a:extLst>
                      <a:ext uri="{FF2B5EF4-FFF2-40B4-BE49-F238E27FC236}">
                        <a16:creationId xmlns:a16="http://schemas.microsoft.com/office/drawing/2014/main" id="{424509D2-2548-914E-AC01-CEEF67B8F90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63" name="Abgerundetes Rechteck 62">
                    <a:extLst>
                      <a:ext uri="{FF2B5EF4-FFF2-40B4-BE49-F238E27FC236}">
                        <a16:creationId xmlns:a16="http://schemas.microsoft.com/office/drawing/2014/main" id="{9CCE7034-A4A0-5048-A962-65C7E4056527}"/>
                      </a:ext>
                    </a:extLst>
                  </p:cNvPr>
                  <p:cNvSpPr/>
                  <p:nvPr/>
                </p:nvSpPr>
                <p:spPr>
                  <a:xfrm>
                    <a:off x="8673625" y="4249914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64" name="Abgerundetes Rechteck 63">
                    <a:extLst>
                      <a:ext uri="{FF2B5EF4-FFF2-40B4-BE49-F238E27FC236}">
                        <a16:creationId xmlns:a16="http://schemas.microsoft.com/office/drawing/2014/main" id="{AC7648FC-B9DB-A04B-83B5-43BE7643D311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5" name="Textfeld 64">
                    <a:extLst>
                      <a:ext uri="{FF2B5EF4-FFF2-40B4-BE49-F238E27FC236}">
                        <a16:creationId xmlns:a16="http://schemas.microsoft.com/office/drawing/2014/main" id="{F6356836-2B1A-6A47-9629-CFB0EE987CB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3030" y="3858434"/>
                    <a:ext cx="627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Post</a:t>
                    </a:r>
                  </a:p>
                </p:txBody>
              </p:sp>
            </p:grpSp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DF3430D8-DAA8-834E-A567-35AAF177A14A}"/>
                    </a:ext>
                  </a:extLst>
                </p:cNvPr>
                <p:cNvGrpSpPr/>
                <p:nvPr/>
              </p:nvGrpSpPr>
              <p:grpSpPr>
                <a:xfrm>
                  <a:off x="4656995" y="1303257"/>
                  <a:ext cx="7303359" cy="2239866"/>
                  <a:chOff x="4781070" y="3175589"/>
                  <a:chExt cx="7303359" cy="2239866"/>
                </a:xfrm>
              </p:grpSpPr>
              <p:sp>
                <p:nvSpPr>
                  <p:cNvPr id="56" name="Abgerundetes Rechteck 55">
                    <a:extLst>
                      <a:ext uri="{FF2B5EF4-FFF2-40B4-BE49-F238E27FC236}">
                        <a16:creationId xmlns:a16="http://schemas.microsoft.com/office/drawing/2014/main" id="{90E36898-BE43-4F42-835B-9F716DC50DAC}"/>
                      </a:ext>
                    </a:extLst>
                  </p:cNvPr>
                  <p:cNvSpPr/>
                  <p:nvPr/>
                </p:nvSpPr>
                <p:spPr>
                  <a:xfrm>
                    <a:off x="4781070" y="3175589"/>
                    <a:ext cx="7303359" cy="2239866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7" name="Abgerundetes Rechteck 56">
                    <a:extLst>
                      <a:ext uri="{FF2B5EF4-FFF2-40B4-BE49-F238E27FC236}">
                        <a16:creationId xmlns:a16="http://schemas.microsoft.com/office/drawing/2014/main" id="{E3C9DEA3-4820-8A47-8776-B08CAD3769E7}"/>
                      </a:ext>
                    </a:extLst>
                  </p:cNvPr>
                  <p:cNvSpPr/>
                  <p:nvPr/>
                </p:nvSpPr>
                <p:spPr>
                  <a:xfrm>
                    <a:off x="5296786" y="4311918"/>
                    <a:ext cx="1233916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Controller</a:t>
                    </a:r>
                  </a:p>
                </p:txBody>
              </p:sp>
              <p:sp>
                <p:nvSpPr>
                  <p:cNvPr id="58" name="Abgerundetes Rechteck 57">
                    <a:extLst>
                      <a:ext uri="{FF2B5EF4-FFF2-40B4-BE49-F238E27FC236}">
                        <a16:creationId xmlns:a16="http://schemas.microsoft.com/office/drawing/2014/main" id="{1046BF5E-0326-7740-8F94-F34F41AFE61B}"/>
                      </a:ext>
                    </a:extLst>
                  </p:cNvPr>
                  <p:cNvSpPr/>
                  <p:nvPr/>
                </p:nvSpPr>
                <p:spPr>
                  <a:xfrm>
                    <a:off x="8536293" y="4301173"/>
                    <a:ext cx="1303839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Repository</a:t>
                    </a:r>
                  </a:p>
                </p:txBody>
              </p:sp>
              <p:sp>
                <p:nvSpPr>
                  <p:cNvPr id="59" name="Abgerundetes Rechteck 58">
                    <a:extLst>
                      <a:ext uri="{FF2B5EF4-FFF2-40B4-BE49-F238E27FC236}">
                        <a16:creationId xmlns:a16="http://schemas.microsoft.com/office/drawing/2014/main" id="{271A8A8C-51AA-FD42-AED5-A0C7B86D4C6A}"/>
                      </a:ext>
                    </a:extLst>
                  </p:cNvPr>
                  <p:cNvSpPr/>
                  <p:nvPr/>
                </p:nvSpPr>
                <p:spPr>
                  <a:xfrm>
                    <a:off x="10205745" y="4264571"/>
                    <a:ext cx="998485" cy="630621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/>
                      <a:t>Model</a:t>
                    </a:r>
                  </a:p>
                </p:txBody>
              </p: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35082B0C-5F38-F445-85D2-51E9E7C99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008833" y="3208037"/>
                    <a:ext cx="16121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/>
                      <a:t>Online </a:t>
                    </a:r>
                    <a:r>
                      <a:rPr lang="de-DE" dirty="0" err="1"/>
                      <a:t>project</a:t>
                    </a:r>
                    <a:endParaRPr lang="de-DE" dirty="0"/>
                  </a:p>
                </p:txBody>
              </p:sp>
            </p:grpSp>
            <p:cxnSp>
              <p:nvCxnSpPr>
                <p:cNvPr id="54" name="Gewinkelte Verbindung 53">
                  <a:extLst>
                    <a:ext uri="{FF2B5EF4-FFF2-40B4-BE49-F238E27FC236}">
                      <a16:creationId xmlns:a16="http://schemas.microsoft.com/office/drawing/2014/main" id="{967BB217-B3E5-DA41-B01E-D68C81971786}"/>
                    </a:ext>
                  </a:extLst>
                </p:cNvPr>
                <p:cNvCxnSpPr>
                  <a:cxnSpLocks/>
                  <a:stCxn id="50" idx="3"/>
                </p:cNvCxnSpPr>
                <p:nvPr/>
              </p:nvCxnSpPr>
              <p:spPr>
                <a:xfrm>
                  <a:off x="1704853" y="3007820"/>
                  <a:ext cx="3467858" cy="1619408"/>
                </a:xfrm>
                <a:prstGeom prst="bentConnector3">
                  <a:avLst>
                    <a:gd name="adj1" fmla="val 74806"/>
                  </a:avLst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winkelte Verbindung 54">
                  <a:extLst>
                    <a:ext uri="{FF2B5EF4-FFF2-40B4-BE49-F238E27FC236}">
                      <a16:creationId xmlns:a16="http://schemas.microsoft.com/office/drawing/2014/main" id="{2BFBAB55-AA3E-FE41-90FF-E0C16BF22EBB}"/>
                    </a:ext>
                  </a:extLst>
                </p:cNvPr>
                <p:cNvCxnSpPr>
                  <a:cxnSpLocks/>
                  <a:stCxn id="50" idx="3"/>
                  <a:endCxn id="57" idx="1"/>
                </p:cNvCxnSpPr>
                <p:nvPr/>
              </p:nvCxnSpPr>
              <p:spPr>
                <a:xfrm flipV="1">
                  <a:off x="1704853" y="2754897"/>
                  <a:ext cx="3467858" cy="252923"/>
                </a:xfrm>
                <a:prstGeom prst="bentConnector3">
                  <a:avLst>
                    <a:gd name="adj1" fmla="val 74852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Gerade Verbindung 45">
                <a:extLst>
                  <a:ext uri="{FF2B5EF4-FFF2-40B4-BE49-F238E27FC236}">
                    <a16:creationId xmlns:a16="http://schemas.microsoft.com/office/drawing/2014/main" id="{22031DD1-2AEF-C746-B468-78155B3F6D0B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flipV="1">
                <a:off x="6417985" y="2744151"/>
                <a:ext cx="1994233" cy="107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>
                <a:extLst>
                  <a:ext uri="{FF2B5EF4-FFF2-40B4-BE49-F238E27FC236}">
                    <a16:creationId xmlns:a16="http://schemas.microsoft.com/office/drawing/2014/main" id="{AB12D3DD-67BD-F143-8E46-35C13C99E733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V="1">
                <a:off x="9716057" y="2729595"/>
                <a:ext cx="350722" cy="145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FEA8074-3491-C14C-A674-F8346527AC28}"/>
                  </a:ext>
                </a:extLst>
              </p:cNvPr>
              <p:cNvCxnSpPr>
                <a:cxnSpLocks/>
                <a:stCxn id="51" idx="0"/>
              </p:cNvCxnSpPr>
              <p:nvPr/>
            </p:nvCxnSpPr>
            <p:spPr>
              <a:xfrm flipV="1">
                <a:off x="3296635" y="3007819"/>
                <a:ext cx="2557" cy="484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D5B91583-121C-1648-8BB7-7782540807DC}"/>
              </a:ext>
            </a:extLst>
          </p:cNvPr>
          <p:cNvCxnSpPr>
            <a:cxnSpLocks/>
          </p:cNvCxnSpPr>
          <p:nvPr/>
        </p:nvCxnSpPr>
        <p:spPr>
          <a:xfrm flipV="1">
            <a:off x="6628454" y="4256724"/>
            <a:ext cx="1940849" cy="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Abgerundetes Rechteck 83">
            <a:extLst>
              <a:ext uri="{FF2B5EF4-FFF2-40B4-BE49-F238E27FC236}">
                <a16:creationId xmlns:a16="http://schemas.microsoft.com/office/drawing/2014/main" id="{ABF4FEBC-141F-5646-9F71-553BCBD52BD2}"/>
              </a:ext>
            </a:extLst>
          </p:cNvPr>
          <p:cNvSpPr/>
          <p:nvPr/>
        </p:nvSpPr>
        <p:spPr>
          <a:xfrm>
            <a:off x="6857928" y="3962818"/>
            <a:ext cx="1295969" cy="56466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86" name="Abgerundetes Rechteck 85">
            <a:extLst>
              <a:ext uri="{FF2B5EF4-FFF2-40B4-BE49-F238E27FC236}">
                <a16:creationId xmlns:a16="http://schemas.microsoft.com/office/drawing/2014/main" id="{5A0A100C-9361-074A-B236-5CC36E0864CD}"/>
              </a:ext>
            </a:extLst>
          </p:cNvPr>
          <p:cNvSpPr/>
          <p:nvPr/>
        </p:nvSpPr>
        <p:spPr>
          <a:xfrm>
            <a:off x="6795319" y="2328710"/>
            <a:ext cx="1295969" cy="5646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B693A296-9D2F-8E40-A5A0-C4713D146172}"/>
              </a:ext>
            </a:extLst>
          </p:cNvPr>
          <p:cNvSpPr/>
          <p:nvPr/>
        </p:nvSpPr>
        <p:spPr>
          <a:xfrm>
            <a:off x="5214450" y="1655258"/>
            <a:ext cx="1339135" cy="564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A273B2C7-73B5-BC42-B33D-B55E4086289D}"/>
              </a:ext>
            </a:extLst>
          </p:cNvPr>
          <p:cNvCxnSpPr>
            <a:stCxn id="67" idx="1"/>
          </p:cNvCxnSpPr>
          <p:nvPr/>
        </p:nvCxnSpPr>
        <p:spPr>
          <a:xfrm rot="10800000" flipV="1">
            <a:off x="4902590" y="1937589"/>
            <a:ext cx="311861" cy="640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CFD9399B-18C3-F74C-BEAC-D4FD6B5F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58" y="1435842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Spring Boot</a:t>
            </a:r>
          </a:p>
          <a:p>
            <a:pPr marL="457200" lvl="1" indent="0">
              <a:buNone/>
            </a:pPr>
            <a:r>
              <a:rPr lang="de-DE" dirty="0"/>
              <a:t>+ weniger </a:t>
            </a:r>
            <a:r>
              <a:rPr lang="de-DE" dirty="0" err="1"/>
              <a:t>Boilerplate</a:t>
            </a:r>
            <a:r>
              <a:rPr lang="de-DE" dirty="0"/>
              <a:t>-code</a:t>
            </a:r>
          </a:p>
          <a:p>
            <a:pPr marL="457200" lvl="1" indent="0">
              <a:buNone/>
            </a:pPr>
            <a:r>
              <a:rPr lang="de-DE" dirty="0"/>
              <a:t>+ speichert persistent </a:t>
            </a:r>
          </a:p>
          <a:p>
            <a:pPr marL="457200" lvl="1" indent="0">
              <a:buNone/>
            </a:pPr>
            <a:r>
              <a:rPr lang="de-DE" dirty="0"/>
              <a:t>+ übersichtlich</a:t>
            </a:r>
          </a:p>
          <a:p>
            <a:r>
              <a:rPr lang="de-DE" dirty="0"/>
              <a:t>Java</a:t>
            </a:r>
          </a:p>
          <a:p>
            <a:pPr marL="457200" lvl="1" indent="0">
              <a:buNone/>
            </a:pPr>
            <a:r>
              <a:rPr lang="de-DE" dirty="0"/>
              <a:t>+ Linux </a:t>
            </a:r>
            <a:r>
              <a:rPr lang="de-DE" dirty="0" err="1"/>
              <a:t>plattform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Interceptor/Filter zur Validierung</a:t>
            </a:r>
          </a:p>
          <a:p>
            <a:pPr marL="457200" lvl="1" indent="0">
              <a:buNone/>
            </a:pPr>
            <a:r>
              <a:rPr lang="de-DE" dirty="0"/>
              <a:t>+ serverseitiges Interesse</a:t>
            </a:r>
          </a:p>
          <a:p>
            <a:pPr marL="457200" lvl="1" indent="0">
              <a:buNone/>
            </a:pPr>
            <a:r>
              <a:rPr lang="de-DE" dirty="0"/>
              <a:t>+ selbstständige Validierung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5537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221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800" dirty="0"/>
              <a:t>MVVM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Kollaboratives Arbeiten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400" dirty="0"/>
              <a:t>Erleichtertes Testen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5A880B-C6A9-414B-8E81-0B6819CB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995" y="4496738"/>
            <a:ext cx="481980" cy="2000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E7D389-2EE7-45D5-868B-9FA8A6FBF66D}"/>
              </a:ext>
            </a:extLst>
          </p:cNvPr>
          <p:cNvSpPr txBox="1"/>
          <p:nvPr/>
        </p:nvSpPr>
        <p:spPr>
          <a:xfrm>
            <a:off x="10007426" y="4473653"/>
            <a:ext cx="439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8195506C-8440-3145-AD79-D433259E7806}"/>
              </a:ext>
            </a:extLst>
          </p:cNvPr>
          <p:cNvSpPr/>
          <p:nvPr/>
        </p:nvSpPr>
        <p:spPr>
          <a:xfrm>
            <a:off x="7649243" y="271992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FC905580-B238-4548-905C-6011522C62B7}"/>
              </a:ext>
            </a:extLst>
          </p:cNvPr>
          <p:cNvSpPr/>
          <p:nvPr/>
        </p:nvSpPr>
        <p:spPr>
          <a:xfrm>
            <a:off x="5839875" y="1218005"/>
            <a:ext cx="554501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Schicht</a:t>
            </a:r>
          </a:p>
        </p:txBody>
      </p:sp>
      <p:sp>
        <p:nvSpPr>
          <p:cNvPr id="75" name="Abgerundetes Rechteck 74">
            <a:extLst>
              <a:ext uri="{FF2B5EF4-FFF2-40B4-BE49-F238E27FC236}">
                <a16:creationId xmlns:a16="http://schemas.microsoft.com/office/drawing/2014/main" id="{BF5CFDC2-2EC9-0D40-8C9D-FE22F0702F04}"/>
              </a:ext>
            </a:extLst>
          </p:cNvPr>
          <p:cNvSpPr/>
          <p:nvPr/>
        </p:nvSpPr>
        <p:spPr>
          <a:xfrm>
            <a:off x="5858390" y="2321286"/>
            <a:ext cx="262267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1DCFDB65-AE30-A54C-8C3F-DE3236440833}"/>
              </a:ext>
            </a:extLst>
          </p:cNvPr>
          <p:cNvSpPr/>
          <p:nvPr/>
        </p:nvSpPr>
        <p:spPr>
          <a:xfrm>
            <a:off x="8762213" y="2321286"/>
            <a:ext cx="262267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Schnittstelle</a:t>
            </a:r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26F7EFC8-3345-0C44-A615-FF97FBB63B6F}"/>
              </a:ext>
            </a:extLst>
          </p:cNvPr>
          <p:cNvSpPr/>
          <p:nvPr/>
        </p:nvSpPr>
        <p:spPr>
          <a:xfrm>
            <a:off x="5873630" y="3353796"/>
            <a:ext cx="260743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6D9348B7-CC0E-E54A-AA6D-E6C178AFAE79}"/>
              </a:ext>
            </a:extLst>
          </p:cNvPr>
          <p:cNvSpPr/>
          <p:nvPr/>
        </p:nvSpPr>
        <p:spPr>
          <a:xfrm>
            <a:off x="8792693" y="3353796"/>
            <a:ext cx="260743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Logik</a:t>
            </a:r>
          </a:p>
        </p:txBody>
      </p:sp>
      <p:sp>
        <p:nvSpPr>
          <p:cNvPr id="79" name="Abgerundetes Rechteck 78">
            <a:extLst>
              <a:ext uri="{FF2B5EF4-FFF2-40B4-BE49-F238E27FC236}">
                <a16:creationId xmlns:a16="http://schemas.microsoft.com/office/drawing/2014/main" id="{8081E178-2D25-2647-A25A-FEBCAD7AF298}"/>
              </a:ext>
            </a:extLst>
          </p:cNvPr>
          <p:cNvSpPr/>
          <p:nvPr/>
        </p:nvSpPr>
        <p:spPr>
          <a:xfrm>
            <a:off x="5888870" y="4374876"/>
            <a:ext cx="2592190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7ED01964-4EC3-0B4F-8C14-1F780D6F8478}"/>
              </a:ext>
            </a:extLst>
          </p:cNvPr>
          <p:cNvSpPr/>
          <p:nvPr/>
        </p:nvSpPr>
        <p:spPr>
          <a:xfrm>
            <a:off x="8823173" y="4374876"/>
            <a:ext cx="2592191" cy="985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21A9096-CF1D-3B4B-8D42-F6918012479C}"/>
              </a:ext>
            </a:extLst>
          </p:cNvPr>
          <p:cNvSpPr/>
          <p:nvPr/>
        </p:nvSpPr>
        <p:spPr>
          <a:xfrm>
            <a:off x="8676538" y="227937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CC72BD7-5E0F-824B-9C53-6E848AC7CF45}"/>
              </a:ext>
            </a:extLst>
          </p:cNvPr>
          <p:cNvSpPr/>
          <p:nvPr/>
        </p:nvSpPr>
        <p:spPr>
          <a:xfrm>
            <a:off x="5811418" y="2271756"/>
            <a:ext cx="2814422" cy="31536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C1E68CB-28C8-5341-91B6-E049230BA1A0}"/>
              </a:ext>
            </a:extLst>
          </p:cNvPr>
          <p:cNvSpPr txBox="1"/>
          <p:nvPr/>
        </p:nvSpPr>
        <p:spPr>
          <a:xfrm>
            <a:off x="491490" y="1508760"/>
            <a:ext cx="436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Schichtenarchitektur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Getrennt nach 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Gemeinsame Schicht für Login </a:t>
            </a:r>
          </a:p>
        </p:txBody>
      </p: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5549" y="1551563"/>
            <a:ext cx="65943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Compose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Weniger code als mit xml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Single activity application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Navigation Component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Flows</a:t>
            </a:r>
          </a:p>
          <a:p>
            <a:endParaRPr lang="de-DE" sz="280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3B5305-05A6-4A8B-944B-ED1632780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55" y="2246760"/>
            <a:ext cx="3807145" cy="26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1A6F0-FD00-4DAB-8158-9955BE575132}"/>
              </a:ext>
            </a:extLst>
          </p:cNvPr>
          <p:cNvSpPr txBox="1"/>
          <p:nvPr/>
        </p:nvSpPr>
        <p:spPr>
          <a:xfrm>
            <a:off x="405549" y="1551563"/>
            <a:ext cx="659433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Hält UI State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Nimmt Events von View Entgegen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dirty="0"/>
              <a:t>Sendet und erhält persistente Daten vom Repository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7F8A4A-2EA3-446F-8C7A-4F49B09B3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13" y="789523"/>
            <a:ext cx="5603838" cy="20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8158095" cy="32427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Verdeckt Daten des Models und der RDM</a:t>
            </a:r>
            <a:endParaRPr lang="de-DE" sz="2800" b="0" strike="noStrike" spc="-1" dirty="0"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Posts, Projekte</a:t>
            </a:r>
            <a:endParaRPr lang="de-DE" sz="2800" b="0" strike="noStrike" spc="-1" dirty="0"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Command System</a:t>
            </a:r>
            <a:endParaRPr lang="de-DE" sz="2800" spc="-1" dirty="0">
              <a:solidFill>
                <a:srgbClr val="000000"/>
              </a:solidFill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solidFill>
                  <a:srgbClr val="000000"/>
                </a:solidFill>
                <a:latin typeface="Arial"/>
              </a:rPr>
              <a:t>e</a:t>
            </a:r>
            <a:r>
              <a:rPr lang="de-DE" sz="2800" b="0" strike="noStrike" spc="-1" dirty="0">
                <a:solidFill>
                  <a:srgbClr val="000000"/>
                </a:solidFill>
                <a:latin typeface="Arial"/>
              </a:rPr>
              <a:t>rmöglicht Änderungen an Models auf verschiedenen Endgeräten</a:t>
            </a:r>
            <a:endParaRPr lang="de-DE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 – Command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10659438" cy="1950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latin typeface="Arial"/>
              </a:rPr>
              <a:t>Abgegebener </a:t>
            </a:r>
            <a:r>
              <a:rPr lang="de-DE" sz="2800" spc="-1" dirty="0">
                <a:latin typeface="Arial"/>
              </a:rPr>
              <a:t>Entwurf unbrauchbar</a:t>
            </a: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latin typeface="Arial"/>
              </a:rPr>
              <a:t>Falsche Annahme: </a:t>
            </a:r>
            <a:r>
              <a:rPr lang="de-DE" sz="2800" spc="-1" dirty="0" err="1">
                <a:solidFill>
                  <a:srgbClr val="FF0000"/>
                </a:solidFill>
                <a:latin typeface="Arial"/>
              </a:rPr>
              <a:t>Gson</a:t>
            </a:r>
            <a:r>
              <a:rPr lang="de-DE" sz="2800" spc="-1" dirty="0">
                <a:solidFill>
                  <a:srgbClr val="FF0000"/>
                </a:solidFill>
                <a:latin typeface="Arial"/>
              </a:rPr>
              <a:t> funktioniert nur mit Datenklassen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spc="-1" dirty="0">
                <a:latin typeface="Arial"/>
              </a:rPr>
              <a:t>Trennung in Datenklassen und </a:t>
            </a:r>
            <a:r>
              <a:rPr lang="de-DE" sz="2800" spc="-1" dirty="0" err="1">
                <a:latin typeface="Arial"/>
              </a:rPr>
              <a:t>Enum</a:t>
            </a:r>
            <a:endParaRPr lang="de-DE" sz="2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72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 – Command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ustomShape 15">
            <a:extLst>
              <a:ext uri="{FF2B5EF4-FFF2-40B4-BE49-F238E27FC236}">
                <a16:creationId xmlns:a16="http://schemas.microsoft.com/office/drawing/2014/main" id="{41DF1B58-C339-A840-9B8A-CCA067520180}"/>
              </a:ext>
            </a:extLst>
          </p:cNvPr>
          <p:cNvSpPr/>
          <p:nvPr/>
        </p:nvSpPr>
        <p:spPr>
          <a:xfrm>
            <a:off x="689370" y="1597555"/>
            <a:ext cx="8158095" cy="13139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Neuer Entwurf</a:t>
            </a:r>
            <a:endParaRPr lang="de-DE" sz="2800" b="0" strike="noStrike" spc="-1" dirty="0">
              <a:latin typeface="Arial"/>
            </a:endParaRPr>
          </a:p>
          <a:p>
            <a:pPr marL="914400" lvl="1" indent="-45684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de-DE" sz="2800" b="0" strike="noStrike" spc="-1" dirty="0">
                <a:latin typeface="Arial"/>
              </a:rPr>
              <a:t>Befehle eigene Klassen</a:t>
            </a:r>
          </a:p>
        </p:txBody>
      </p:sp>
    </p:spTree>
    <p:extLst>
      <p:ext uri="{BB962C8B-B14F-4D97-AF65-F5344CB8AC3E}">
        <p14:creationId xmlns:p14="http://schemas.microsoft.com/office/powerpoint/2010/main" val="402739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469</Words>
  <Application>Microsoft Macintosh PowerPoint</Application>
  <PresentationFormat>Breitbild</PresentationFormat>
  <Paragraphs>161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Courier New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Repository – Command System</vt:lpstr>
      <vt:lpstr>Repository – Command System</vt:lpstr>
      <vt:lpstr>Datenbank</vt:lpstr>
      <vt:lpstr>Remote Data Source 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Heiming, Antonia Annemarie</cp:lastModifiedBy>
  <cp:revision>6</cp:revision>
  <dcterms:created xsi:type="dcterms:W3CDTF">2022-01-02T18:36:59Z</dcterms:created>
  <dcterms:modified xsi:type="dcterms:W3CDTF">2022-01-10T13:13:21Z</dcterms:modified>
</cp:coreProperties>
</file>