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  <p:sldMasterId id="2147483737" r:id="rId2"/>
  </p:sldMasterIdLst>
  <p:notesMasterIdLst>
    <p:notesMasterId r:id="rId15"/>
  </p:notesMasterIdLst>
  <p:sldIdLst>
    <p:sldId id="256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21F1B0-4D08-E747-A677-49BC57413863}" v="43" dt="2022-01-09T14:35:28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07" autoAdjust="0"/>
    <p:restoredTop sz="73584" autoAdjust="0"/>
  </p:normalViewPr>
  <p:slideViewPr>
    <p:cSldViewPr snapToGrid="0">
      <p:cViewPr varScale="1">
        <p:scale>
          <a:sx n="65" d="100"/>
          <a:sy n="65" d="100"/>
        </p:scale>
        <p:origin x="224" y="1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der Merlin" userId="b6c700318fa50b6b" providerId="LiveId" clId="{C067BB00-D62D-434A-8EB6-2D39E9BF5514}"/>
    <pc:docChg chg="modSld">
      <pc:chgData name="Ender Merlin" userId="b6c700318fa50b6b" providerId="LiveId" clId="{C067BB00-D62D-434A-8EB6-2D39E9BF5514}" dt="2022-01-07T20:52:54.641" v="0" actId="1076"/>
      <pc:docMkLst>
        <pc:docMk/>
      </pc:docMkLst>
      <pc:sldChg chg="modSp mod">
        <pc:chgData name="Ender Merlin" userId="b6c700318fa50b6b" providerId="LiveId" clId="{C067BB00-D62D-434A-8EB6-2D39E9BF5514}" dt="2022-01-07T20:52:54.641" v="0" actId="1076"/>
        <pc:sldMkLst>
          <pc:docMk/>
          <pc:sldMk cId="64622331" sldId="265"/>
        </pc:sldMkLst>
        <pc:picChg chg="mod">
          <ac:chgData name="Ender Merlin" userId="b6c700318fa50b6b" providerId="LiveId" clId="{C067BB00-D62D-434A-8EB6-2D39E9BF5514}" dt="2022-01-07T20:52:54.641" v="0" actId="1076"/>
          <ac:picMkLst>
            <pc:docMk/>
            <pc:sldMk cId="64622331" sldId="265"/>
            <ac:picMk id="10" creationId="{8F03E1FB-FAD5-4FB7-8992-B9E9273B51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9D2DC-6997-404A-B859-2EC79104A957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6D2D8-86AA-475B-8106-1DD72F98FE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65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Alles getrennt was getrennt sein muss </a:t>
            </a:r>
          </a:p>
          <a:p>
            <a:r>
              <a:rPr lang="de-DE" dirty="0"/>
              <a:t>Kein doppelter Code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414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Aufgabe:</a:t>
            </a:r>
          </a:p>
          <a:p>
            <a:r>
              <a:rPr lang="de-DE" dirty="0"/>
              <a:t> - Dem Repository eine einfache Schnittstelle bereitstellen</a:t>
            </a:r>
          </a:p>
          <a:p>
            <a:r>
              <a:rPr lang="de-DE" dirty="0"/>
              <a:t>   -- Fassade in der RDS API einzige Schnittstelle für Methodenaufrufe</a:t>
            </a:r>
            <a:br>
              <a:rPr lang="de-DE" dirty="0"/>
            </a:br>
            <a:r>
              <a:rPr lang="de-DE" dirty="0"/>
              <a:t> - Schnittstelle an externe Dienste</a:t>
            </a:r>
          </a:p>
          <a:p>
            <a:r>
              <a:rPr lang="de-DE" dirty="0"/>
              <a:t>   -- </a:t>
            </a:r>
            <a:r>
              <a:rPr lang="de-DE" dirty="0" err="1"/>
              <a:t>Firebase</a:t>
            </a:r>
            <a:endParaRPr lang="de-DE" dirty="0"/>
          </a:p>
          <a:p>
            <a:r>
              <a:rPr lang="de-DE" dirty="0"/>
              <a:t>    --- um Nutzende anzumelden</a:t>
            </a:r>
          </a:p>
          <a:p>
            <a:r>
              <a:rPr lang="de-DE" dirty="0"/>
              <a:t>   -- Server</a:t>
            </a:r>
          </a:p>
          <a:p>
            <a:r>
              <a:rPr lang="de-DE" dirty="0"/>
              <a:t>    --- leitet Anfragen an den Server weiter</a:t>
            </a:r>
          </a:p>
          <a:p>
            <a:r>
              <a:rPr lang="de-DE" dirty="0"/>
              <a:t>    --- empfängt Antworten und leitet die weiter an das Repository</a:t>
            </a:r>
          </a:p>
          <a:p>
            <a:r>
              <a:rPr lang="de-DE" dirty="0"/>
              <a:t>     ---- Speichert außerdem einige Rückgabetypen in speziellen Queues -&gt; Besser für Repository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36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Logik nicht in die „Schnittstelle“ zum Client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Abauf</a:t>
            </a:r>
            <a:r>
              <a:rPr lang="de-DE" dirty="0"/>
              <a:t>: </a:t>
            </a:r>
          </a:p>
          <a:p>
            <a:pPr marL="171450" indent="-171450">
              <a:buFontTx/>
              <a:buChar char="-"/>
            </a:pPr>
            <a:r>
              <a:rPr lang="de-DE" dirty="0"/>
              <a:t>Client ruft </a:t>
            </a:r>
            <a:r>
              <a:rPr lang="de-DE" dirty="0" err="1"/>
              <a:t>funktion</a:t>
            </a:r>
            <a:r>
              <a:rPr lang="de-DE" dirty="0"/>
              <a:t> in Controller auf durch URI</a:t>
            </a:r>
          </a:p>
          <a:p>
            <a:pPr marL="171450" indent="-171450">
              <a:buFontTx/>
              <a:buChar char="-"/>
            </a:pPr>
            <a:r>
              <a:rPr lang="de-DE" dirty="0"/>
              <a:t>Validierung haut </a:t>
            </a:r>
            <a:r>
              <a:rPr lang="de-DE" dirty="0" err="1"/>
              <a:t>dazuwischen</a:t>
            </a:r>
            <a:r>
              <a:rPr lang="de-DE" dirty="0"/>
              <a:t>  </a:t>
            </a:r>
            <a:r>
              <a:rPr lang="de-DE" dirty="0">
                <a:sym typeface="Wingdings" pitchFamily="2" charset="2"/>
              </a:rPr>
              <a:t> in </a:t>
            </a:r>
            <a:r>
              <a:rPr lang="de-DE" dirty="0" err="1">
                <a:sym typeface="Wingdings" pitchFamily="2" charset="2"/>
              </a:rPr>
              <a:t>onlineProjekt</a:t>
            </a:r>
            <a:r>
              <a:rPr lang="de-DE" dirty="0">
                <a:sym typeface="Wingdings" pitchFamily="2" charset="2"/>
              </a:rPr>
              <a:t> auch die zweite Validierung, falls benötigt 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In Controller aufgerufen 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Ruf dann die </a:t>
            </a:r>
            <a:r>
              <a:rPr lang="de-DE" dirty="0" err="1">
                <a:sym typeface="Wingdings" pitchFamily="2" charset="2"/>
              </a:rPr>
              <a:t>rischtigen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Repos</a:t>
            </a:r>
            <a:r>
              <a:rPr lang="de-DE" dirty="0">
                <a:sym typeface="Wingdings" pitchFamily="2" charset="2"/>
              </a:rPr>
              <a:t> auf</a:t>
            </a:r>
          </a:p>
          <a:p>
            <a:pPr marL="171450" indent="-171450">
              <a:buFontTx/>
              <a:buChar char="-"/>
            </a:pPr>
            <a:r>
              <a:rPr lang="de-DE" dirty="0" err="1">
                <a:sym typeface="Wingdings" pitchFamily="2" charset="2"/>
              </a:rPr>
              <a:t>Repos</a:t>
            </a:r>
            <a:r>
              <a:rPr lang="de-DE" dirty="0">
                <a:sym typeface="Wingdings" pitchFamily="2" charset="2"/>
              </a:rPr>
              <a:t> greifen aus Model bzw. die Tabellen auf</a:t>
            </a:r>
          </a:p>
          <a:p>
            <a:pPr marL="171450" indent="-171450">
              <a:buFontTx/>
              <a:buChar char="-"/>
            </a:pPr>
            <a:r>
              <a:rPr lang="de-DE" dirty="0" err="1">
                <a:sym typeface="Wingdings" pitchFamily="2" charset="2"/>
              </a:rPr>
              <a:t>Repo</a:t>
            </a:r>
            <a:r>
              <a:rPr lang="de-DE" dirty="0">
                <a:sym typeface="Wingdings" pitchFamily="2" charset="2"/>
              </a:rPr>
              <a:t> geben </a:t>
            </a:r>
            <a:r>
              <a:rPr lang="de-DE" dirty="0" err="1">
                <a:sym typeface="Wingdings" pitchFamily="2" charset="2"/>
              </a:rPr>
              <a:t>zeugs</a:t>
            </a:r>
            <a:r>
              <a:rPr lang="de-DE" dirty="0">
                <a:sym typeface="Wingdings" pitchFamily="2" charset="2"/>
              </a:rPr>
              <a:t> passend zurück.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Gibt anfrage an Controller zurück,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Baut Response, gibt sie an den Client zurück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Neu: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Problem : </a:t>
            </a:r>
            <a:r>
              <a:rPr lang="de-DE" dirty="0" err="1"/>
              <a:t>Repositiory</a:t>
            </a:r>
            <a:r>
              <a:rPr lang="de-DE" dirty="0"/>
              <a:t> nur für eine Tabelle,, Controller nur ein </a:t>
            </a:r>
            <a:r>
              <a:rPr lang="de-DE" dirty="0" err="1"/>
              <a:t>Repo</a:t>
            </a: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Braucht </a:t>
            </a:r>
            <a:r>
              <a:rPr lang="de-DE" dirty="0" err="1"/>
              <a:t>infos</a:t>
            </a:r>
            <a:r>
              <a:rPr lang="de-DE" dirty="0"/>
              <a:t> aus verschiedenen </a:t>
            </a:r>
            <a:r>
              <a:rPr lang="de-DE" dirty="0" err="1"/>
              <a:t>Repos</a:t>
            </a:r>
            <a:r>
              <a:rPr lang="de-DE" dirty="0"/>
              <a:t> teils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Service ist </a:t>
            </a:r>
            <a:r>
              <a:rPr lang="de-DE" dirty="0" err="1"/>
              <a:t>logik</a:t>
            </a:r>
            <a:r>
              <a:rPr lang="de-DE" dirty="0"/>
              <a:t> dazwischen, kann mehrere </a:t>
            </a:r>
            <a:r>
              <a:rPr lang="de-DE" dirty="0" err="1"/>
              <a:t>repos</a:t>
            </a:r>
            <a:r>
              <a:rPr lang="de-DE" dirty="0"/>
              <a:t> verwalten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677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Benutzt </a:t>
            </a:r>
            <a:r>
              <a:rPr lang="de-DE" dirty="0" err="1"/>
              <a:t>springboot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Stellt viele </a:t>
            </a:r>
            <a:r>
              <a:rPr lang="de-DE" dirty="0" err="1"/>
              <a:t>anntationen</a:t>
            </a:r>
            <a:r>
              <a:rPr lang="de-DE" dirty="0"/>
              <a:t> zur </a:t>
            </a:r>
            <a:r>
              <a:rPr lang="de-DE" dirty="0" err="1"/>
              <a:t>verfügung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Spring ist mächtiger, muss mehr selber machen </a:t>
            </a:r>
            <a:r>
              <a:rPr lang="de-DE" dirty="0">
                <a:sym typeface="Wingdings" pitchFamily="2" charset="2"/>
              </a:rPr>
              <a:t> für uns nicht nötig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Interessant: 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Validierung per Interceptor</a:t>
            </a:r>
          </a:p>
          <a:p>
            <a:pPr marL="628650" lvl="1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Sicher, dass nicht um Validierung herumkommt, wenn </a:t>
            </a:r>
            <a:r>
              <a:rPr lang="de-DE">
                <a:sym typeface="Wingdings" pitchFamily="2" charset="2"/>
              </a:rPr>
              <a:t>nicht gewollt.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87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8680-7424-4E5B-9E41-D221819C5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D312C-DA43-4132-AE72-4621F12C0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9EFB-6FA8-4FFE-BB81-170E5ABF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8B0A-167D-4C6E-B18F-A5E8ACBC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22B31-8BC7-4A3E-98AA-9F670D97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76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E82A-E235-4F27-9C0E-61B24573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0DF67-A05F-4993-B14F-0CAFC5AA8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717F8-E9EB-4DDE-80DD-5A8B1425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BB31E-4EC2-49B8-98ED-301B920A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F9F21-961F-42A9-ADDD-14DD68B7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6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00498-F59C-475A-B722-6F6B14EF2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9B3D0-0F9A-4B71-AC6E-0C32739BF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23B46-04DB-41D0-BDE8-EDCB8FB4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F4ED1-F716-4464-B621-C82668A4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CD12E-E89F-4983-9829-A7C1B94D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89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214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054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514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335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689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44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120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56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AE56-3C29-4DE7-A907-8E6C8075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FBC6D-D15B-4DFC-A63E-B70A4AE16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9C16-52A9-4C51-9129-D7ADA0C3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1E888-BFFA-455F-9878-7765DCA2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5F55F-C95C-4A6C-B232-DAF7A6B8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036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10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194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5558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5695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9561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9345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1056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544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90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065E-0712-4334-A798-199B5E462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73837-6BD2-494A-BCDF-4AF43ECE1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20AF8-D7BE-4920-8027-3DF2FE48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1F369-5DF5-4A72-A323-0639E7B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E8AD6-F5F7-45E9-B496-3C7E6CDF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78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33AB-0B06-4A75-BDD8-28DC0FEC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9D80A-E1CC-4E1F-92A8-6409CA08A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1A7B5-09D8-4B98-8C67-1D514A514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DE90B-E9C3-4758-A6E9-F97A1FEF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B7F27-EE94-4345-95E8-B0CD908E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DFCCC-DEA3-4139-B144-114127C6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00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EFD6-D6AA-48FE-B6F2-7E9220426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2DFF3-8E01-44EE-83A3-2D0AA8C75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E8521-BD48-4429-A023-3B2919B4A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58052-6726-4C09-A949-87CC081DC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2F82F-18B2-499D-8D86-4B5398ABD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471ED-AB64-4A7A-8B83-80CC1718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CF574-6B22-4A74-AFDA-156E81F5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16D77-2E29-40C6-A56E-2A9E014C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14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4441-FCAE-4822-9307-82D16952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7B54A-D52C-4E00-9590-A724501C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16E84-5FA2-4293-A1FA-E2286842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B27F8-6575-4539-9EAF-F3E9CAF6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6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AFAC4-D1B7-4146-9902-E1F23F4F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58431-D3A3-464E-B140-7C95EBF3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9CA5F-8BD4-47FF-B694-C7A4FB01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54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5EACE-C99D-4DBB-ABCC-AAD334D4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74283-737F-491B-9F0B-FC99D4DA4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7A43C-B437-4EBE-BC8A-32FCAF55E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46D57-7975-4291-ADB8-4A9C6471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CD5C8-C7C9-4980-8068-7BD0F23B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51854-96EF-43EC-8E21-6DF667F0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47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5304-EC62-4222-8DE9-95435DBA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D50232-1A3F-431F-8F6C-E6C86AC4D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A9D7E-5E88-455D-BF5A-64BE41639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A7E64-D07A-487F-B410-C49CDD03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5FCEA-9AA7-467C-B74B-6549AB4E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3408B-B122-4B21-A232-296DC12A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73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66821-8541-4390-B958-9ADDFE2D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78D5B-F2B0-485B-BE64-EC7BC0D92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9A341-F339-4777-A18D-94CD9FE1B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7DFED-F151-44DC-9C68-1EB22AC0C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D0F71-1946-46D9-ABAD-DAF1D1E9D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03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D1C0-DEF2-4550-851F-DBA23553D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5956" y="506046"/>
            <a:ext cx="9144000" cy="1641490"/>
          </a:xfrm>
        </p:spPr>
        <p:txBody>
          <a:bodyPr>
            <a:normAutofit/>
          </a:bodyPr>
          <a:lstStyle/>
          <a:p>
            <a:r>
              <a:rPr lang="de-DE" sz="5400" dirty="0"/>
              <a:t>Write your own Android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2A9F8-80FE-478A-81C2-7D14C2B61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896" y="3965163"/>
            <a:ext cx="4690060" cy="2580842"/>
          </a:xfrm>
        </p:spPr>
        <p:txBody>
          <a:bodyPr>
            <a:normAutofit/>
          </a:bodyPr>
          <a:lstStyle/>
          <a:p>
            <a:r>
              <a:rPr lang="de-DE" sz="1600" dirty="0"/>
              <a:t>Anton </a:t>
            </a:r>
            <a:r>
              <a:rPr lang="de-DE" sz="1600" dirty="0" err="1"/>
              <a:t>Kadelbach</a:t>
            </a:r>
            <a:endParaRPr lang="de-DE" sz="1600" dirty="0"/>
          </a:p>
          <a:p>
            <a:r>
              <a:rPr lang="de-DE" sz="1600" dirty="0"/>
              <a:t>Antonia </a:t>
            </a:r>
            <a:r>
              <a:rPr lang="de-DE" sz="1600" dirty="0" err="1"/>
              <a:t>Heiming</a:t>
            </a:r>
            <a:endParaRPr lang="de-DE" sz="1600" dirty="0"/>
          </a:p>
          <a:p>
            <a:r>
              <a:rPr lang="de-DE" sz="1600" dirty="0"/>
              <a:t>Arne Kuchenbecker</a:t>
            </a:r>
          </a:p>
          <a:p>
            <a:r>
              <a:rPr lang="de-DE" sz="1600" dirty="0"/>
              <a:t>Merlin </a:t>
            </a:r>
            <a:r>
              <a:rPr lang="de-DE" sz="1600" dirty="0" err="1"/>
              <a:t>Opp</a:t>
            </a:r>
            <a:endParaRPr lang="de-DE" sz="1600" dirty="0"/>
          </a:p>
          <a:p>
            <a:r>
              <a:rPr lang="de-DE" sz="1600" dirty="0"/>
              <a:t>Robin Amann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5FE16-107F-4518-8E01-4BE14B07F407}"/>
              </a:ext>
            </a:extLst>
          </p:cNvPr>
          <p:cNvSpPr txBox="1"/>
          <p:nvPr/>
        </p:nvSpPr>
        <p:spPr>
          <a:xfrm>
            <a:off x="10138032" y="1714734"/>
            <a:ext cx="154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Entwurf</a:t>
            </a:r>
          </a:p>
        </p:txBody>
      </p:sp>
    </p:spTree>
    <p:extLst>
      <p:ext uri="{BB962C8B-B14F-4D97-AF65-F5344CB8AC3E}">
        <p14:creationId xmlns:p14="http://schemas.microsoft.com/office/powerpoint/2010/main" val="192198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Remote Data Source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212C38-A499-4BAD-A826-37E72B5F0436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718907B-DA49-47A1-8F85-523C1C0E452F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4DD478B-6695-416C-B777-62503FB7DB71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CDA2640-724C-4FDB-8F41-293DB2ECD465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111478F-3ADA-4F2B-8293-0B8C28C21281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F1D8BBC-2824-419D-844D-88B18CEF2A16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3953E42-BA25-4054-992E-6AF524F58563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6C8DA4C-AF7A-4090-9CD2-6D2B09A596BE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808A39F-7520-4EAF-AE02-305FB7ADD568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B41088-24D0-47DD-8A6A-88984BD0E208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AD6F237-6CF9-453D-B459-E0CDAFE38C40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F827D4-4168-464E-8775-61D633BC529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9740EDE-6F46-4FFD-991E-F3EDC877EE76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Cloudcomputing Silhouette">
            <a:extLst>
              <a:ext uri="{FF2B5EF4-FFF2-40B4-BE49-F238E27FC236}">
                <a16:creationId xmlns:a16="http://schemas.microsoft.com/office/drawing/2014/main" id="{D860C7B5-BE83-487A-AF08-6B4F33D5C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1167" y="3915451"/>
            <a:ext cx="1817340" cy="1817340"/>
          </a:xfrm>
          <a:prstGeom prst="rect">
            <a:avLst/>
          </a:prstGeom>
        </p:spPr>
      </p:pic>
      <p:pic>
        <p:nvPicPr>
          <p:cNvPr id="6" name="Grafik 5" descr="Benutzer mit einfarbiger Füllung">
            <a:extLst>
              <a:ext uri="{FF2B5EF4-FFF2-40B4-BE49-F238E27FC236}">
                <a16:creationId xmlns:a16="http://schemas.microsoft.com/office/drawing/2014/main" id="{3E13E395-077D-4FCF-9267-5BA2359F85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07552" y="4576354"/>
            <a:ext cx="914400" cy="914400"/>
          </a:xfrm>
          <a:prstGeom prst="rect">
            <a:avLst/>
          </a:prstGeom>
        </p:spPr>
      </p:pic>
      <p:pic>
        <p:nvPicPr>
          <p:cNvPr id="10" name="Grafik 9" descr="Auswerfen mit einfarbiger Füllung">
            <a:extLst>
              <a:ext uri="{FF2B5EF4-FFF2-40B4-BE49-F238E27FC236}">
                <a16:creationId xmlns:a16="http://schemas.microsoft.com/office/drawing/2014/main" id="{8F03E1FB-FAD5-4FB7-8992-B9E9273B51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5775585" y="1731427"/>
            <a:ext cx="474470" cy="474470"/>
          </a:xfrm>
          <a:prstGeom prst="rect">
            <a:avLst/>
          </a:prstGeom>
        </p:spPr>
      </p:pic>
      <p:pic>
        <p:nvPicPr>
          <p:cNvPr id="12" name="Grafik 11" descr="Folgen mit einfarbiger Füllung">
            <a:extLst>
              <a:ext uri="{FF2B5EF4-FFF2-40B4-BE49-F238E27FC236}">
                <a16:creationId xmlns:a16="http://schemas.microsoft.com/office/drawing/2014/main" id="{97F3A242-8D06-461F-8CAB-9AC4FBAA06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19658" y="5022092"/>
            <a:ext cx="710699" cy="71069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DF3AACD-0B9E-4649-A02C-0827B417EFCC}"/>
              </a:ext>
            </a:extLst>
          </p:cNvPr>
          <p:cNvSpPr txBox="1"/>
          <p:nvPr/>
        </p:nvSpPr>
        <p:spPr>
          <a:xfrm>
            <a:off x="5544116" y="2892092"/>
            <a:ext cx="95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RDS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0F49284-1A0E-4585-9FB0-E4D89510491C}"/>
              </a:ext>
            </a:extLst>
          </p:cNvPr>
          <p:cNvSpPr txBox="1"/>
          <p:nvPr/>
        </p:nvSpPr>
        <p:spPr>
          <a:xfrm>
            <a:off x="5404710" y="1341347"/>
            <a:ext cx="120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Repository</a:t>
            </a:r>
          </a:p>
        </p:txBody>
      </p:sp>
      <p:pic>
        <p:nvPicPr>
          <p:cNvPr id="28" name="Grafik 27" descr="Benutzer mit einfarbiger Füllung">
            <a:extLst>
              <a:ext uri="{FF2B5EF4-FFF2-40B4-BE49-F238E27FC236}">
                <a16:creationId xmlns:a16="http://schemas.microsoft.com/office/drawing/2014/main" id="{DB5AA546-FD09-4FD4-912D-3FE83EFA5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84080" y="4570623"/>
            <a:ext cx="914400" cy="914400"/>
          </a:xfrm>
          <a:prstGeom prst="rect">
            <a:avLst/>
          </a:prstGeom>
        </p:spPr>
      </p:pic>
      <p:pic>
        <p:nvPicPr>
          <p:cNvPr id="29" name="Grafik 28" descr="Benutzer mit einfarbiger Füllung">
            <a:extLst>
              <a:ext uri="{FF2B5EF4-FFF2-40B4-BE49-F238E27FC236}">
                <a16:creationId xmlns:a16="http://schemas.microsoft.com/office/drawing/2014/main" id="{454F72CF-463D-4541-9290-05BBF3643E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44771" y="4564892"/>
            <a:ext cx="914400" cy="914400"/>
          </a:xfrm>
          <a:prstGeom prst="rect">
            <a:avLst/>
          </a:prstGeom>
        </p:spPr>
      </p:pic>
      <p:pic>
        <p:nvPicPr>
          <p:cNvPr id="15" name="Grafik 14" descr="Browserfenster Silhouette">
            <a:extLst>
              <a:ext uri="{FF2B5EF4-FFF2-40B4-BE49-F238E27FC236}">
                <a16:creationId xmlns:a16="http://schemas.microsoft.com/office/drawing/2014/main" id="{1DD9D9AC-596B-4A6B-A1AC-AC39F3E3B8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45534" y="2319021"/>
            <a:ext cx="1349052" cy="1349052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211B2946-A933-406B-B718-A1869BEAD862}"/>
              </a:ext>
            </a:extLst>
          </p:cNvPr>
          <p:cNvSpPr txBox="1"/>
          <p:nvPr/>
        </p:nvSpPr>
        <p:spPr>
          <a:xfrm>
            <a:off x="3340463" y="5363459"/>
            <a:ext cx="100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Firebase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3B70AE0-73CC-4D5B-A00F-040DDE4104F6}"/>
              </a:ext>
            </a:extLst>
          </p:cNvPr>
          <p:cNvSpPr txBox="1"/>
          <p:nvPr/>
        </p:nvSpPr>
        <p:spPr>
          <a:xfrm>
            <a:off x="8099837" y="5294626"/>
            <a:ext cx="100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Server</a:t>
            </a:r>
          </a:p>
        </p:txBody>
      </p:sp>
      <p:pic>
        <p:nvPicPr>
          <p:cNvPr id="44" name="Grafik 43" descr="Auswerfen mit einfarbiger Füllung">
            <a:extLst>
              <a:ext uri="{FF2B5EF4-FFF2-40B4-BE49-F238E27FC236}">
                <a16:creationId xmlns:a16="http://schemas.microsoft.com/office/drawing/2014/main" id="{ECDEEC12-501A-4CFE-BA83-F623644238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2744198">
            <a:off x="4763599" y="3678215"/>
            <a:ext cx="474470" cy="474470"/>
          </a:xfrm>
          <a:prstGeom prst="rect">
            <a:avLst/>
          </a:prstGeom>
        </p:spPr>
      </p:pic>
      <p:pic>
        <p:nvPicPr>
          <p:cNvPr id="45" name="Grafik 44" descr="Auswerfen mit einfarbiger Füllung">
            <a:extLst>
              <a:ext uri="{FF2B5EF4-FFF2-40B4-BE49-F238E27FC236}">
                <a16:creationId xmlns:a16="http://schemas.microsoft.com/office/drawing/2014/main" id="{1D8A01CC-846A-43CE-8761-EE24D701C0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8931001">
            <a:off x="6783098" y="3676536"/>
            <a:ext cx="474470" cy="47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Server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D8A8351-3452-419B-8749-9876E63C286F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6427B7B-D526-4A20-B439-9D32863F0984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8E1A1A3-C052-41CD-8DC5-0F6605291DB2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DB7761A-F1E2-48D4-9C00-1BBBA8CB39F7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2692FE4-6BAD-4662-AB7B-5B9E74EFA6E9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67BDDD6-3235-440F-9022-DFC858FAE51C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0D293DE-D19E-4982-8F37-0E9F1DE04994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71FEFDC-7FE8-49D0-B609-9A9E89D0A57C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34FCC9C-8ACD-4C57-AC4E-761307371897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15DE0D-9CD9-4719-9879-B8AB4859931B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DE0733F-C658-4064-8A2C-B9B725DD61AE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E714B9-0346-453F-BFD4-2D909FA84FA9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9171E5B-97DA-4292-B016-D99AA6244D6A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04718393-5B6B-2849-9DF7-68D454A15B91}"/>
              </a:ext>
            </a:extLst>
          </p:cNvPr>
          <p:cNvGrpSpPr/>
          <p:nvPr/>
        </p:nvGrpSpPr>
        <p:grpSpPr>
          <a:xfrm>
            <a:off x="200491" y="1131191"/>
            <a:ext cx="11937627" cy="3923518"/>
            <a:chOff x="128303" y="1159485"/>
            <a:chExt cx="12010123" cy="4327291"/>
          </a:xfrm>
        </p:grpSpPr>
        <p:cxnSp>
          <p:nvCxnSpPr>
            <p:cNvPr id="42" name="Gerade Verbindung 41">
              <a:extLst>
                <a:ext uri="{FF2B5EF4-FFF2-40B4-BE49-F238E27FC236}">
                  <a16:creationId xmlns:a16="http://schemas.microsoft.com/office/drawing/2014/main" id="{1ACB3333-5C26-E34F-85E6-FF09F64CBEA7}"/>
                </a:ext>
              </a:extLst>
            </p:cNvPr>
            <p:cNvCxnSpPr/>
            <p:nvPr/>
          </p:nvCxnSpPr>
          <p:spPr>
            <a:xfrm flipV="1">
              <a:off x="6417985" y="4603555"/>
              <a:ext cx="1170711" cy="236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42">
              <a:extLst>
                <a:ext uri="{FF2B5EF4-FFF2-40B4-BE49-F238E27FC236}">
                  <a16:creationId xmlns:a16="http://schemas.microsoft.com/office/drawing/2014/main" id="{6A126752-6843-5B45-992F-D236245B1596}"/>
                </a:ext>
              </a:extLst>
            </p:cNvPr>
            <p:cNvCxnSpPr/>
            <p:nvPr/>
          </p:nvCxnSpPr>
          <p:spPr>
            <a:xfrm flipV="1">
              <a:off x="8903514" y="4579881"/>
              <a:ext cx="1170711" cy="236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3062B922-7417-4242-B57D-5CEF67570F1D}"/>
                </a:ext>
              </a:extLst>
            </p:cNvPr>
            <p:cNvGrpSpPr/>
            <p:nvPr/>
          </p:nvGrpSpPr>
          <p:grpSpPr>
            <a:xfrm>
              <a:off x="128303" y="1159485"/>
              <a:ext cx="12010123" cy="4327291"/>
              <a:chOff x="128303" y="1159485"/>
              <a:chExt cx="12010123" cy="4327291"/>
            </a:xfrm>
          </p:grpSpPr>
          <p:grpSp>
            <p:nvGrpSpPr>
              <p:cNvPr id="45" name="Gruppieren 44">
                <a:extLst>
                  <a:ext uri="{FF2B5EF4-FFF2-40B4-BE49-F238E27FC236}">
                    <a16:creationId xmlns:a16="http://schemas.microsoft.com/office/drawing/2014/main" id="{623F2FD9-5207-954D-B7E9-FEE74381CDB3}"/>
                  </a:ext>
                </a:extLst>
              </p:cNvPr>
              <p:cNvGrpSpPr/>
              <p:nvPr/>
            </p:nvGrpSpPr>
            <p:grpSpPr>
              <a:xfrm>
                <a:off x="128303" y="1159485"/>
                <a:ext cx="12010123" cy="4327291"/>
                <a:chOff x="128303" y="1159485"/>
                <a:chExt cx="12010123" cy="4327291"/>
              </a:xfrm>
            </p:grpSpPr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4D99A157-AAE0-C049-BC31-599E44817093}"/>
                    </a:ext>
                  </a:extLst>
                </p:cNvPr>
                <p:cNvSpPr txBox="1"/>
                <p:nvPr/>
              </p:nvSpPr>
              <p:spPr>
                <a:xfrm>
                  <a:off x="2454133" y="1159485"/>
                  <a:ext cx="9684293" cy="4327291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50" name="Abgerundetes Rechteck 49">
                  <a:extLst>
                    <a:ext uri="{FF2B5EF4-FFF2-40B4-BE49-F238E27FC236}">
                      <a16:creationId xmlns:a16="http://schemas.microsoft.com/office/drawing/2014/main" id="{F3A31C02-D06D-1245-A61C-3576F269C4ED}"/>
                    </a:ext>
                  </a:extLst>
                </p:cNvPr>
                <p:cNvSpPr/>
                <p:nvPr/>
              </p:nvSpPr>
              <p:spPr>
                <a:xfrm>
                  <a:off x="128303" y="2692509"/>
                  <a:ext cx="1576550" cy="630621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Client</a:t>
                  </a:r>
                </a:p>
              </p:txBody>
            </p:sp>
            <p:sp>
              <p:nvSpPr>
                <p:cNvPr id="51" name="Abgerundetes Rechteck 50">
                  <a:extLst>
                    <a:ext uri="{FF2B5EF4-FFF2-40B4-BE49-F238E27FC236}">
                      <a16:creationId xmlns:a16="http://schemas.microsoft.com/office/drawing/2014/main" id="{299E39D4-45DB-BF49-9924-4D514EEDCA5D}"/>
                    </a:ext>
                  </a:extLst>
                </p:cNvPr>
                <p:cNvSpPr/>
                <p:nvPr/>
              </p:nvSpPr>
              <p:spPr>
                <a:xfrm>
                  <a:off x="2623001" y="3492429"/>
                  <a:ext cx="1347267" cy="63062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Validierung</a:t>
                  </a:r>
                </a:p>
              </p:txBody>
            </p:sp>
            <p:grpSp>
              <p:nvGrpSpPr>
                <p:cNvPr id="52" name="Gruppieren 51">
                  <a:extLst>
                    <a:ext uri="{FF2B5EF4-FFF2-40B4-BE49-F238E27FC236}">
                      <a16:creationId xmlns:a16="http://schemas.microsoft.com/office/drawing/2014/main" id="{7470782F-9E08-F042-85B9-11E2C40E1078}"/>
                    </a:ext>
                  </a:extLst>
                </p:cNvPr>
                <p:cNvGrpSpPr/>
                <p:nvPr/>
              </p:nvGrpSpPr>
              <p:grpSpPr>
                <a:xfrm>
                  <a:off x="4656996" y="3744310"/>
                  <a:ext cx="7303359" cy="1671145"/>
                  <a:chOff x="4781070" y="3744310"/>
                  <a:chExt cx="7303359" cy="1671145"/>
                </a:xfrm>
              </p:grpSpPr>
              <p:sp>
                <p:nvSpPr>
                  <p:cNvPr id="61" name="Abgerundetes Rechteck 60">
                    <a:extLst>
                      <a:ext uri="{FF2B5EF4-FFF2-40B4-BE49-F238E27FC236}">
                        <a16:creationId xmlns:a16="http://schemas.microsoft.com/office/drawing/2014/main" id="{57822617-DA42-AE4C-968C-90ACC3C37857}"/>
                      </a:ext>
                    </a:extLst>
                  </p:cNvPr>
                  <p:cNvSpPr/>
                  <p:nvPr/>
                </p:nvSpPr>
                <p:spPr>
                  <a:xfrm>
                    <a:off x="4781070" y="3744310"/>
                    <a:ext cx="7303359" cy="1671145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Abgerundetes Rechteck 61">
                    <a:extLst>
                      <a:ext uri="{FF2B5EF4-FFF2-40B4-BE49-F238E27FC236}">
                        <a16:creationId xmlns:a16="http://schemas.microsoft.com/office/drawing/2014/main" id="{424509D2-2548-914E-AC01-CEEF67B8F907}"/>
                      </a:ext>
                    </a:extLst>
                  </p:cNvPr>
                  <p:cNvSpPr/>
                  <p:nvPr/>
                </p:nvSpPr>
                <p:spPr>
                  <a:xfrm>
                    <a:off x="5296786" y="4311918"/>
                    <a:ext cx="1233916" cy="630621"/>
                  </a:xfrm>
                  <a:prstGeom prst="round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Controller</a:t>
                    </a:r>
                  </a:p>
                </p:txBody>
              </p:sp>
              <p:sp>
                <p:nvSpPr>
                  <p:cNvPr id="63" name="Abgerundetes Rechteck 62">
                    <a:extLst>
                      <a:ext uri="{FF2B5EF4-FFF2-40B4-BE49-F238E27FC236}">
                        <a16:creationId xmlns:a16="http://schemas.microsoft.com/office/drawing/2014/main" id="{9CCE7034-A4A0-5048-A962-65C7E4056527}"/>
                      </a:ext>
                    </a:extLst>
                  </p:cNvPr>
                  <p:cNvSpPr/>
                  <p:nvPr/>
                </p:nvSpPr>
                <p:spPr>
                  <a:xfrm>
                    <a:off x="8673625" y="4249914"/>
                    <a:ext cx="1303839" cy="630621"/>
                  </a:xfrm>
                  <a:prstGeom prst="round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Repository</a:t>
                    </a:r>
                  </a:p>
                </p:txBody>
              </p:sp>
              <p:sp>
                <p:nvSpPr>
                  <p:cNvPr id="64" name="Abgerundetes Rechteck 63">
                    <a:extLst>
                      <a:ext uri="{FF2B5EF4-FFF2-40B4-BE49-F238E27FC236}">
                        <a16:creationId xmlns:a16="http://schemas.microsoft.com/office/drawing/2014/main" id="{AC7648FC-B9DB-A04B-83B5-43BE7643D311}"/>
                      </a:ext>
                    </a:extLst>
                  </p:cNvPr>
                  <p:cNvSpPr/>
                  <p:nvPr/>
                </p:nvSpPr>
                <p:spPr>
                  <a:xfrm>
                    <a:off x="10205745" y="4264571"/>
                    <a:ext cx="998485" cy="630621"/>
                  </a:xfrm>
                  <a:prstGeom prst="round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Model</a:t>
                    </a:r>
                  </a:p>
                </p:txBody>
              </p:sp>
              <p:sp>
                <p:nvSpPr>
                  <p:cNvPr id="65" name="Textfeld 64">
                    <a:extLst>
                      <a:ext uri="{FF2B5EF4-FFF2-40B4-BE49-F238E27FC236}">
                        <a16:creationId xmlns:a16="http://schemas.microsoft.com/office/drawing/2014/main" id="{F6356836-2B1A-6A47-9629-CFB0EE987CB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3030" y="3858434"/>
                    <a:ext cx="6275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/>
                      <a:t>Post</a:t>
                    </a:r>
                  </a:p>
                </p:txBody>
              </p:sp>
            </p:grpSp>
            <p:grpSp>
              <p:nvGrpSpPr>
                <p:cNvPr id="53" name="Gruppieren 52">
                  <a:extLst>
                    <a:ext uri="{FF2B5EF4-FFF2-40B4-BE49-F238E27FC236}">
                      <a16:creationId xmlns:a16="http://schemas.microsoft.com/office/drawing/2014/main" id="{DF3430D8-DAA8-834E-A567-35AAF177A14A}"/>
                    </a:ext>
                  </a:extLst>
                </p:cNvPr>
                <p:cNvGrpSpPr/>
                <p:nvPr/>
              </p:nvGrpSpPr>
              <p:grpSpPr>
                <a:xfrm>
                  <a:off x="4656995" y="1303257"/>
                  <a:ext cx="7303359" cy="2239866"/>
                  <a:chOff x="4781070" y="3175589"/>
                  <a:chExt cx="7303359" cy="2239866"/>
                </a:xfrm>
              </p:grpSpPr>
              <p:sp>
                <p:nvSpPr>
                  <p:cNvPr id="56" name="Abgerundetes Rechteck 55">
                    <a:extLst>
                      <a:ext uri="{FF2B5EF4-FFF2-40B4-BE49-F238E27FC236}">
                        <a16:creationId xmlns:a16="http://schemas.microsoft.com/office/drawing/2014/main" id="{90E36898-BE43-4F42-835B-9F716DC50DAC}"/>
                      </a:ext>
                    </a:extLst>
                  </p:cNvPr>
                  <p:cNvSpPr/>
                  <p:nvPr/>
                </p:nvSpPr>
                <p:spPr>
                  <a:xfrm>
                    <a:off x="4781070" y="3175589"/>
                    <a:ext cx="7303359" cy="2239866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7" name="Abgerundetes Rechteck 56">
                    <a:extLst>
                      <a:ext uri="{FF2B5EF4-FFF2-40B4-BE49-F238E27FC236}">
                        <a16:creationId xmlns:a16="http://schemas.microsoft.com/office/drawing/2014/main" id="{E3C9DEA3-4820-8A47-8776-B08CAD3769E7}"/>
                      </a:ext>
                    </a:extLst>
                  </p:cNvPr>
                  <p:cNvSpPr/>
                  <p:nvPr/>
                </p:nvSpPr>
                <p:spPr>
                  <a:xfrm>
                    <a:off x="5296786" y="4311918"/>
                    <a:ext cx="1233916" cy="630621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Controller</a:t>
                    </a:r>
                  </a:p>
                </p:txBody>
              </p:sp>
              <p:sp>
                <p:nvSpPr>
                  <p:cNvPr id="58" name="Abgerundetes Rechteck 57">
                    <a:extLst>
                      <a:ext uri="{FF2B5EF4-FFF2-40B4-BE49-F238E27FC236}">
                        <a16:creationId xmlns:a16="http://schemas.microsoft.com/office/drawing/2014/main" id="{1046BF5E-0326-7740-8F94-F34F41AFE61B}"/>
                      </a:ext>
                    </a:extLst>
                  </p:cNvPr>
                  <p:cNvSpPr/>
                  <p:nvPr/>
                </p:nvSpPr>
                <p:spPr>
                  <a:xfrm>
                    <a:off x="8536293" y="4301173"/>
                    <a:ext cx="1303839" cy="630621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Repository</a:t>
                    </a:r>
                  </a:p>
                </p:txBody>
              </p:sp>
              <p:sp>
                <p:nvSpPr>
                  <p:cNvPr id="59" name="Abgerundetes Rechteck 58">
                    <a:extLst>
                      <a:ext uri="{FF2B5EF4-FFF2-40B4-BE49-F238E27FC236}">
                        <a16:creationId xmlns:a16="http://schemas.microsoft.com/office/drawing/2014/main" id="{271A8A8C-51AA-FD42-AED5-A0C7B86D4C6A}"/>
                      </a:ext>
                    </a:extLst>
                  </p:cNvPr>
                  <p:cNvSpPr/>
                  <p:nvPr/>
                </p:nvSpPr>
                <p:spPr>
                  <a:xfrm>
                    <a:off x="10205745" y="4264571"/>
                    <a:ext cx="998485" cy="630621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Model</a:t>
                    </a:r>
                  </a:p>
                </p:txBody>
              </p:sp>
              <p:sp>
                <p:nvSpPr>
                  <p:cNvPr id="60" name="Textfeld 59">
                    <a:extLst>
                      <a:ext uri="{FF2B5EF4-FFF2-40B4-BE49-F238E27FC236}">
                        <a16:creationId xmlns:a16="http://schemas.microsoft.com/office/drawing/2014/main" id="{35082B0C-5F38-F445-85D2-51E9E7C9941B}"/>
                      </a:ext>
                    </a:extLst>
                  </p:cNvPr>
                  <p:cNvSpPr txBox="1"/>
                  <p:nvPr/>
                </p:nvSpPr>
                <p:spPr>
                  <a:xfrm>
                    <a:off x="5008833" y="3208037"/>
                    <a:ext cx="161219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/>
                      <a:t>Online </a:t>
                    </a:r>
                    <a:r>
                      <a:rPr lang="de-DE" dirty="0" err="1"/>
                      <a:t>project</a:t>
                    </a:r>
                    <a:endParaRPr lang="de-DE" dirty="0"/>
                  </a:p>
                </p:txBody>
              </p:sp>
            </p:grpSp>
            <p:cxnSp>
              <p:nvCxnSpPr>
                <p:cNvPr id="54" name="Gewinkelte Verbindung 53">
                  <a:extLst>
                    <a:ext uri="{FF2B5EF4-FFF2-40B4-BE49-F238E27FC236}">
                      <a16:creationId xmlns:a16="http://schemas.microsoft.com/office/drawing/2014/main" id="{967BB217-B3E5-DA41-B01E-D68C81971786}"/>
                    </a:ext>
                  </a:extLst>
                </p:cNvPr>
                <p:cNvCxnSpPr>
                  <a:cxnSpLocks/>
                  <a:stCxn id="50" idx="3"/>
                </p:cNvCxnSpPr>
                <p:nvPr/>
              </p:nvCxnSpPr>
              <p:spPr>
                <a:xfrm>
                  <a:off x="1704853" y="3007820"/>
                  <a:ext cx="3467858" cy="1619408"/>
                </a:xfrm>
                <a:prstGeom prst="bentConnector3">
                  <a:avLst>
                    <a:gd name="adj1" fmla="val 74806"/>
                  </a:avLst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winkelte Verbindung 54">
                  <a:extLst>
                    <a:ext uri="{FF2B5EF4-FFF2-40B4-BE49-F238E27FC236}">
                      <a16:creationId xmlns:a16="http://schemas.microsoft.com/office/drawing/2014/main" id="{2BFBAB55-AA3E-FE41-90FF-E0C16BF22EBB}"/>
                    </a:ext>
                  </a:extLst>
                </p:cNvPr>
                <p:cNvCxnSpPr>
                  <a:cxnSpLocks/>
                  <a:stCxn id="50" idx="3"/>
                  <a:endCxn id="57" idx="1"/>
                </p:cNvCxnSpPr>
                <p:nvPr/>
              </p:nvCxnSpPr>
              <p:spPr>
                <a:xfrm flipV="1">
                  <a:off x="1704853" y="2754897"/>
                  <a:ext cx="3467858" cy="252923"/>
                </a:xfrm>
                <a:prstGeom prst="bentConnector3">
                  <a:avLst>
                    <a:gd name="adj1" fmla="val 74852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Gerade Verbindung 45">
                <a:extLst>
                  <a:ext uri="{FF2B5EF4-FFF2-40B4-BE49-F238E27FC236}">
                    <a16:creationId xmlns:a16="http://schemas.microsoft.com/office/drawing/2014/main" id="{22031DD1-2AEF-C746-B468-78155B3F6D0B}"/>
                  </a:ext>
                </a:extLst>
              </p:cNvPr>
              <p:cNvCxnSpPr>
                <a:cxnSpLocks/>
                <a:endCxn id="58" idx="1"/>
              </p:cNvCxnSpPr>
              <p:nvPr/>
            </p:nvCxnSpPr>
            <p:spPr>
              <a:xfrm flipV="1">
                <a:off x="6417985" y="2744151"/>
                <a:ext cx="1994233" cy="1074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46">
                <a:extLst>
                  <a:ext uri="{FF2B5EF4-FFF2-40B4-BE49-F238E27FC236}">
                    <a16:creationId xmlns:a16="http://schemas.microsoft.com/office/drawing/2014/main" id="{AB12D3DD-67BD-F143-8E46-35C13C99E733}"/>
                  </a:ext>
                </a:extLst>
              </p:cNvPr>
              <p:cNvCxnSpPr>
                <a:cxnSpLocks/>
                <a:stCxn id="58" idx="3"/>
              </p:cNvCxnSpPr>
              <p:nvPr/>
            </p:nvCxnSpPr>
            <p:spPr>
              <a:xfrm flipV="1">
                <a:off x="9716057" y="2729595"/>
                <a:ext cx="350722" cy="145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mit Pfeil 47">
                <a:extLst>
                  <a:ext uri="{FF2B5EF4-FFF2-40B4-BE49-F238E27FC236}">
                    <a16:creationId xmlns:a16="http://schemas.microsoft.com/office/drawing/2014/main" id="{DFEA8074-3491-C14C-A674-F8346527AC28}"/>
                  </a:ext>
                </a:extLst>
              </p:cNvPr>
              <p:cNvCxnSpPr>
                <a:cxnSpLocks/>
                <a:stCxn id="51" idx="0"/>
              </p:cNvCxnSpPr>
              <p:nvPr/>
            </p:nvCxnSpPr>
            <p:spPr>
              <a:xfrm flipV="1">
                <a:off x="3296635" y="3007819"/>
                <a:ext cx="2557" cy="484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8" name="Gerade Verbindung 67">
            <a:extLst>
              <a:ext uri="{FF2B5EF4-FFF2-40B4-BE49-F238E27FC236}">
                <a16:creationId xmlns:a16="http://schemas.microsoft.com/office/drawing/2014/main" id="{D5B91583-121C-1648-8BB7-7782540807DC}"/>
              </a:ext>
            </a:extLst>
          </p:cNvPr>
          <p:cNvCxnSpPr>
            <a:cxnSpLocks/>
          </p:cNvCxnSpPr>
          <p:nvPr/>
        </p:nvCxnSpPr>
        <p:spPr>
          <a:xfrm flipV="1">
            <a:off x="6628454" y="4256724"/>
            <a:ext cx="1940849" cy="308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Abgerundetes Rechteck 83">
            <a:extLst>
              <a:ext uri="{FF2B5EF4-FFF2-40B4-BE49-F238E27FC236}">
                <a16:creationId xmlns:a16="http://schemas.microsoft.com/office/drawing/2014/main" id="{ABF4FEBC-141F-5646-9F71-553BCBD52BD2}"/>
              </a:ext>
            </a:extLst>
          </p:cNvPr>
          <p:cNvSpPr/>
          <p:nvPr/>
        </p:nvSpPr>
        <p:spPr>
          <a:xfrm>
            <a:off x="6857928" y="3962818"/>
            <a:ext cx="1295969" cy="56466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86" name="Abgerundetes Rechteck 85">
            <a:extLst>
              <a:ext uri="{FF2B5EF4-FFF2-40B4-BE49-F238E27FC236}">
                <a16:creationId xmlns:a16="http://schemas.microsoft.com/office/drawing/2014/main" id="{5A0A100C-9361-074A-B236-5CC36E0864CD}"/>
              </a:ext>
            </a:extLst>
          </p:cNvPr>
          <p:cNvSpPr/>
          <p:nvPr/>
        </p:nvSpPr>
        <p:spPr>
          <a:xfrm>
            <a:off x="6795319" y="2328710"/>
            <a:ext cx="1295969" cy="56466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67" name="Abgerundetes Rechteck 66">
            <a:extLst>
              <a:ext uri="{FF2B5EF4-FFF2-40B4-BE49-F238E27FC236}">
                <a16:creationId xmlns:a16="http://schemas.microsoft.com/office/drawing/2014/main" id="{B693A296-9D2F-8E40-A5A0-C4713D146172}"/>
              </a:ext>
            </a:extLst>
          </p:cNvPr>
          <p:cNvSpPr/>
          <p:nvPr/>
        </p:nvSpPr>
        <p:spPr>
          <a:xfrm>
            <a:off x="5214450" y="1655258"/>
            <a:ext cx="1339135" cy="564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Validierung</a:t>
            </a:r>
          </a:p>
        </p:txBody>
      </p:sp>
      <p:cxnSp>
        <p:nvCxnSpPr>
          <p:cNvPr id="7" name="Gewinkelte Verbindung 6">
            <a:extLst>
              <a:ext uri="{FF2B5EF4-FFF2-40B4-BE49-F238E27FC236}">
                <a16:creationId xmlns:a16="http://schemas.microsoft.com/office/drawing/2014/main" id="{A273B2C7-73B5-BC42-B33D-B55E4086289D}"/>
              </a:ext>
            </a:extLst>
          </p:cNvPr>
          <p:cNvCxnSpPr>
            <a:stCxn id="67" idx="1"/>
          </p:cNvCxnSpPr>
          <p:nvPr/>
        </p:nvCxnSpPr>
        <p:spPr>
          <a:xfrm rot="10800000" flipV="1">
            <a:off x="4902590" y="1937589"/>
            <a:ext cx="311861" cy="6401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87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Server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D8A8351-3452-419B-8749-9876E63C286F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6427B7B-D526-4A20-B439-9D32863F0984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8E1A1A3-C052-41CD-8DC5-0F6605291DB2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DB7761A-F1E2-48D4-9C00-1BBBA8CB39F7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2692FE4-6BAD-4662-AB7B-5B9E74EFA6E9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67BDDD6-3235-440F-9022-DFC858FAE51C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0D293DE-D19E-4982-8F37-0E9F1DE04994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71FEFDC-7FE8-49D0-B609-9A9E89D0A57C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34FCC9C-8ACD-4C57-AC4E-761307371897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15DE0D-9CD9-4719-9879-B8AB4859931B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DE0733F-C658-4064-8A2C-B9B725DD61AE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E714B9-0346-453F-BFD4-2D909FA84FA9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9171E5B-97DA-4292-B016-D99AA6244D6A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CFD9399B-18C3-F74C-BEAC-D4FD6B5F2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858" y="1435842"/>
            <a:ext cx="10515600" cy="4351338"/>
          </a:xfrm>
        </p:spPr>
        <p:txBody>
          <a:bodyPr/>
          <a:lstStyle/>
          <a:p>
            <a:r>
              <a:rPr lang="de-DE" dirty="0"/>
              <a:t>Spring Boot</a:t>
            </a:r>
          </a:p>
          <a:p>
            <a:pPr marL="457200" lvl="1" indent="0">
              <a:buNone/>
            </a:pPr>
            <a:r>
              <a:rPr lang="de-DE" dirty="0"/>
              <a:t>+ weniger </a:t>
            </a:r>
            <a:r>
              <a:rPr lang="de-DE" dirty="0" err="1"/>
              <a:t>Boilerplatecode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+ speichert persistent </a:t>
            </a:r>
          </a:p>
          <a:p>
            <a:pPr marL="457200" lvl="1" indent="0">
              <a:buNone/>
            </a:pPr>
            <a:r>
              <a:rPr lang="de-DE" dirty="0"/>
              <a:t>+ übersichtlich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Interceptor zur Validierung</a:t>
            </a:r>
          </a:p>
          <a:p>
            <a:pPr marL="457200" lvl="1" indent="0">
              <a:buNone/>
            </a:pPr>
            <a:r>
              <a:rPr lang="de-DE" dirty="0"/>
              <a:t>+ serverseitiges Interesse</a:t>
            </a:r>
          </a:p>
          <a:p>
            <a:pPr marL="457200" lvl="1" indent="0">
              <a:buNone/>
            </a:pPr>
            <a:r>
              <a:rPr lang="de-DE" dirty="0"/>
              <a:t>+ selbstständige Validierung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703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Client Architektur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F3A2B-22F9-4B6A-B350-7B2AE027B5B2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DB7448-BCC0-4EA8-BD11-4E28EDD8F1C0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4349A1-8E56-4237-B746-83AA47DE766A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EDDFB6C-2DDD-4BC8-8E89-562E55105E62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9E71732-F17F-454D-B2C5-7621F14A16BC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1356FB2-2F97-4A80-A4EB-10871426B66B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58E1D33-1D69-45E9-80D6-0F4AEB6968B9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C6CE56-83AA-4924-B256-FB733CBC10D5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F299164-6AF6-4DC8-9560-494B98303F42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86AD761-9852-403D-9347-CDBCF6A30575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02841D1-7BE2-45BB-93BE-DC033EBD9E25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A09A786-1D72-4730-B270-15CC1894032A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3C00AF3-6575-4FC1-BE52-7DF24B2D1928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3CA1F16-E51A-4416-B464-C51358BE5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193" y="823156"/>
            <a:ext cx="6723669" cy="50427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0EE0EA-9F7A-46FA-A26A-B471CA34BA14}"/>
              </a:ext>
            </a:extLst>
          </p:cNvPr>
          <p:cNvSpPr txBox="1"/>
          <p:nvPr/>
        </p:nvSpPr>
        <p:spPr>
          <a:xfrm>
            <a:off x="200491" y="1397500"/>
            <a:ext cx="4676586" cy="2219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dirty="0"/>
              <a:t>MVVM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400" dirty="0"/>
              <a:t>Kollaboratives Arbeiten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400" dirty="0"/>
              <a:t>Erleichtertes Testen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842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Server Architektur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D517E6-17BD-4C3A-AFAC-84D8901ED4FA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5C7CC2-B449-4A81-B80F-0D95FFB5BD1F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549D6CE-DEE6-4780-9052-91DEC09AC8A4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4401C60-3511-455A-85F3-7F142A50C676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64A49A3-B82D-425D-9A99-799A4D19EFCF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AB3F445-0B7A-4059-A5CB-01A101561375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5EF2AC4-767F-4F3E-88B4-061C2B3A98C8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CD44F06-76DD-44CE-AD1B-D1D0DF8D7FE7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67B99F6-50FE-45E4-B1D1-B4EC92675115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715778D-47A1-40E0-B9F3-40895306149E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44EEE72-FDC8-4664-B2DD-6E1655844B75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9E9064-2053-49C3-A596-0829D267AF8C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A2F8C6A-13D2-435E-99D8-5E542FB7A33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66" name="Abgerundetes Rechteck 65">
            <a:extLst>
              <a:ext uri="{FF2B5EF4-FFF2-40B4-BE49-F238E27FC236}">
                <a16:creationId xmlns:a16="http://schemas.microsoft.com/office/drawing/2014/main" id="{8195506C-8440-3145-AD79-D433259E7806}"/>
              </a:ext>
            </a:extLst>
          </p:cNvPr>
          <p:cNvSpPr/>
          <p:nvPr/>
        </p:nvSpPr>
        <p:spPr>
          <a:xfrm>
            <a:off x="7649243" y="271992"/>
            <a:ext cx="1576550" cy="63062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FC905580-B238-4548-905C-6011522C62B7}"/>
              </a:ext>
            </a:extLst>
          </p:cNvPr>
          <p:cNvSpPr/>
          <p:nvPr/>
        </p:nvSpPr>
        <p:spPr>
          <a:xfrm>
            <a:off x="5839875" y="1218005"/>
            <a:ext cx="5545010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Login Schicht</a:t>
            </a:r>
          </a:p>
        </p:txBody>
      </p:sp>
      <p:sp>
        <p:nvSpPr>
          <p:cNvPr id="75" name="Abgerundetes Rechteck 74">
            <a:extLst>
              <a:ext uri="{FF2B5EF4-FFF2-40B4-BE49-F238E27FC236}">
                <a16:creationId xmlns:a16="http://schemas.microsoft.com/office/drawing/2014/main" id="{BF5CFDC2-2EC9-0D40-8C9D-FE22F0702F04}"/>
              </a:ext>
            </a:extLst>
          </p:cNvPr>
          <p:cNvSpPr/>
          <p:nvPr/>
        </p:nvSpPr>
        <p:spPr>
          <a:xfrm>
            <a:off x="5858390" y="2321286"/>
            <a:ext cx="2622670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Schnittstelle</a:t>
            </a:r>
          </a:p>
        </p:txBody>
      </p:sp>
      <p:sp>
        <p:nvSpPr>
          <p:cNvPr id="76" name="Abgerundetes Rechteck 75">
            <a:extLst>
              <a:ext uri="{FF2B5EF4-FFF2-40B4-BE49-F238E27FC236}">
                <a16:creationId xmlns:a16="http://schemas.microsoft.com/office/drawing/2014/main" id="{1DCFDB65-AE30-A54C-8C3F-DE3236440833}"/>
              </a:ext>
            </a:extLst>
          </p:cNvPr>
          <p:cNvSpPr/>
          <p:nvPr/>
        </p:nvSpPr>
        <p:spPr>
          <a:xfrm>
            <a:off x="8762213" y="2321286"/>
            <a:ext cx="2622671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Schnittstelle</a:t>
            </a:r>
          </a:p>
        </p:txBody>
      </p:sp>
      <p:sp>
        <p:nvSpPr>
          <p:cNvPr id="77" name="Abgerundetes Rechteck 76">
            <a:extLst>
              <a:ext uri="{FF2B5EF4-FFF2-40B4-BE49-F238E27FC236}">
                <a16:creationId xmlns:a16="http://schemas.microsoft.com/office/drawing/2014/main" id="{26F7EFC8-3345-0C44-A615-FF97FBB63B6F}"/>
              </a:ext>
            </a:extLst>
          </p:cNvPr>
          <p:cNvSpPr/>
          <p:nvPr/>
        </p:nvSpPr>
        <p:spPr>
          <a:xfrm>
            <a:off x="5873630" y="3353796"/>
            <a:ext cx="2607430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Logik</a:t>
            </a:r>
          </a:p>
        </p:txBody>
      </p:sp>
      <p:sp>
        <p:nvSpPr>
          <p:cNvPr id="78" name="Abgerundetes Rechteck 77">
            <a:extLst>
              <a:ext uri="{FF2B5EF4-FFF2-40B4-BE49-F238E27FC236}">
                <a16:creationId xmlns:a16="http://schemas.microsoft.com/office/drawing/2014/main" id="{6D9348B7-CC0E-E54A-AA6D-E6C178AFAE79}"/>
              </a:ext>
            </a:extLst>
          </p:cNvPr>
          <p:cNvSpPr/>
          <p:nvPr/>
        </p:nvSpPr>
        <p:spPr>
          <a:xfrm>
            <a:off x="8792693" y="3353796"/>
            <a:ext cx="2607431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Logik</a:t>
            </a:r>
          </a:p>
        </p:txBody>
      </p:sp>
      <p:sp>
        <p:nvSpPr>
          <p:cNvPr id="79" name="Abgerundetes Rechteck 78">
            <a:extLst>
              <a:ext uri="{FF2B5EF4-FFF2-40B4-BE49-F238E27FC236}">
                <a16:creationId xmlns:a16="http://schemas.microsoft.com/office/drawing/2014/main" id="{8081E178-2D25-2647-A25A-FEBCAD7AF298}"/>
              </a:ext>
            </a:extLst>
          </p:cNvPr>
          <p:cNvSpPr/>
          <p:nvPr/>
        </p:nvSpPr>
        <p:spPr>
          <a:xfrm>
            <a:off x="5888870" y="4374876"/>
            <a:ext cx="2592190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80" name="Abgerundetes Rechteck 79">
            <a:extLst>
              <a:ext uri="{FF2B5EF4-FFF2-40B4-BE49-F238E27FC236}">
                <a16:creationId xmlns:a16="http://schemas.microsoft.com/office/drawing/2014/main" id="{7ED01964-4EC3-0B4F-8C14-1F780D6F8478}"/>
              </a:ext>
            </a:extLst>
          </p:cNvPr>
          <p:cNvSpPr/>
          <p:nvPr/>
        </p:nvSpPr>
        <p:spPr>
          <a:xfrm>
            <a:off x="8823173" y="4374876"/>
            <a:ext cx="2592191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921A9096-CF1D-3B4B-8D42-F6918012479C}"/>
              </a:ext>
            </a:extLst>
          </p:cNvPr>
          <p:cNvSpPr/>
          <p:nvPr/>
        </p:nvSpPr>
        <p:spPr>
          <a:xfrm>
            <a:off x="8676538" y="2279376"/>
            <a:ext cx="2814422" cy="31536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1CC72BD7-5E0F-824B-9C53-6E848AC7CF45}"/>
              </a:ext>
            </a:extLst>
          </p:cNvPr>
          <p:cNvSpPr/>
          <p:nvPr/>
        </p:nvSpPr>
        <p:spPr>
          <a:xfrm>
            <a:off x="5811418" y="2271756"/>
            <a:ext cx="2814422" cy="31536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C1E68CB-28C8-5341-91B6-E049230BA1A0}"/>
              </a:ext>
            </a:extLst>
          </p:cNvPr>
          <p:cNvSpPr txBox="1"/>
          <p:nvPr/>
        </p:nvSpPr>
        <p:spPr>
          <a:xfrm>
            <a:off x="491490" y="1508760"/>
            <a:ext cx="4366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Schichtenarchitektur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Getrennt nach Anwendungen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Gemeinsame Schicht für Login </a:t>
            </a:r>
          </a:p>
        </p:txBody>
      </p:sp>
    </p:spTree>
    <p:extLst>
      <p:ext uri="{BB962C8B-B14F-4D97-AF65-F5344CB8AC3E}">
        <p14:creationId xmlns:p14="http://schemas.microsoft.com/office/powerpoint/2010/main" val="71067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View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601BEFD-8FA0-415F-B360-5FB767B2889E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917C883-F519-4F27-89E8-D96489F84183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4D5E989-2E50-4B2D-953F-AAD72DE4D53F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80004D9-3E7C-4019-8AEB-6AED3D4D4034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1ADCD81-F5AB-4001-BC17-A2668A0C252A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DFB4DDE-09D6-4A05-BCFA-D1F37CA1BDBB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590E5C6-3D0C-4283-B314-D28EA9AE3E99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E030F0A-6EEE-485F-AC70-AE2338EE7B05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8C63705-810B-42EB-9BB6-39279EA91A41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44FDDB1-F280-4EE3-953B-71AFB7D90ECE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D23F80-199F-4056-A30C-50AA3DC0D958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C8C217-D1F6-442D-A48C-12C8B72FBD5D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964E0A1-29EF-43A0-9787-E3A8F4D58810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1E5409F-923D-4BD1-B886-BBC8C8EEE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367" y="517554"/>
            <a:ext cx="3199610" cy="15198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50CC27-88CA-42FC-B319-8772B4047E59}"/>
              </a:ext>
            </a:extLst>
          </p:cNvPr>
          <p:cNvSpPr txBox="1"/>
          <p:nvPr/>
        </p:nvSpPr>
        <p:spPr>
          <a:xfrm>
            <a:off x="405549" y="1551563"/>
            <a:ext cx="659433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Compose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Weniger code als mit xml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Single activity application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Navigation Component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Flows</a:t>
            </a:r>
          </a:p>
          <a:p>
            <a:endParaRPr lang="de-DE" sz="2800" dirty="0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03B5305-05A6-4A8B-944B-ED1632780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855" y="2246760"/>
            <a:ext cx="3807145" cy="261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2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View Model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FD64AB4-8C46-4AA9-9ABB-0023A1F6999B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E562B35-A57C-4489-9465-28229862A5EF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522EDBC-F89F-4621-9851-F74A27F7A5E0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A708243-44BF-44E2-9A3B-CE4245E36813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C9D8BA9-807E-437C-9F51-F5220B1B26D7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1B256FE-64B5-43BB-9991-7D7473BE75BC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FB664D7-74EA-43ED-9B6F-E03CC36DA49B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CA27639-F905-4C85-81FE-B8A9C12D89A8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BEF6DF1-6E20-4ECB-8682-551085E9B24D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361F54E-666D-4D91-9199-5C82C211A861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CB295E5-08CE-4986-9957-CBFDD8D521A7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21124E8-5BFA-4397-B2A4-D7F90E6D87BA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9D4666F-18F5-4806-BF25-FAFD0523F8C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D1A6F0-FD00-4DAB-8158-9955BE575132}"/>
              </a:ext>
            </a:extLst>
          </p:cNvPr>
          <p:cNvSpPr txBox="1"/>
          <p:nvPr/>
        </p:nvSpPr>
        <p:spPr>
          <a:xfrm>
            <a:off x="405549" y="1551563"/>
            <a:ext cx="6594339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Hält UI State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Nimmt Events von View Entgegen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Sendet und erhält persistente Daten vom Repository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47F8A4A-2EA3-446F-8C7A-4F49B09B3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513" y="789523"/>
            <a:ext cx="5603838" cy="203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8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Repository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9FDD1F-C6F0-4DC7-97B6-3291EF549F4B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EEA2294-A382-4B4C-B7BD-421C0BFA1DEE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6CDDE3-0847-46ED-8C4A-4C6EB4E1A35C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672179B-36F8-452C-814B-7D8BAD11D352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3C79276-8B40-4E7C-8177-FAFBF1D6D46E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A77E2B5-C273-4186-AE87-989FB06160C3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FB31A3-E3EB-4FFC-8731-935E0223178A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5E42765-0A60-410C-9820-21C1D84147E6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A96F012-8137-492E-BBAA-65C0EF5D9033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13080-3B9E-494B-AD87-56EA01BE357A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9067CC-BD85-410A-BDC7-91A9F6519038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FA6F46-00D7-44D7-A845-62B56EBA0E7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1B1067B-09C2-4D5C-A516-E9152D206E87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CustomShape 15">
            <a:extLst>
              <a:ext uri="{FF2B5EF4-FFF2-40B4-BE49-F238E27FC236}">
                <a16:creationId xmlns:a16="http://schemas.microsoft.com/office/drawing/2014/main" id="{41DF1B58-C339-A840-9B8A-CCA067520180}"/>
              </a:ext>
            </a:extLst>
          </p:cNvPr>
          <p:cNvSpPr/>
          <p:nvPr/>
        </p:nvSpPr>
        <p:spPr>
          <a:xfrm>
            <a:off x="689370" y="1597555"/>
            <a:ext cx="8158095" cy="32427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Verdeckt Daten des Models und der RDM</a:t>
            </a:r>
            <a:endParaRPr lang="de-DE" sz="2800" b="0" strike="noStrike" spc="-1" dirty="0">
              <a:latin typeface="Arial"/>
            </a:endParaRPr>
          </a:p>
          <a:p>
            <a:pPr marL="914400" lvl="1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Posts, Projekte</a:t>
            </a:r>
            <a:endParaRPr lang="de-DE" sz="2800" b="0" strike="noStrike" spc="-1" dirty="0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Command System</a:t>
            </a:r>
            <a:endParaRPr lang="de-DE" sz="2800" spc="-1" dirty="0">
              <a:solidFill>
                <a:srgbClr val="000000"/>
              </a:solidFill>
              <a:latin typeface="Arial"/>
            </a:endParaRPr>
          </a:p>
          <a:p>
            <a:pPr marL="914400" lvl="1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e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</a:rPr>
              <a:t>rmöglicht Änderungen an Models auf verschiedenen Endgeräten</a:t>
            </a:r>
            <a:endParaRPr lang="de-DE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341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Repository – Command System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9FDD1F-C6F0-4DC7-97B6-3291EF549F4B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EEA2294-A382-4B4C-B7BD-421C0BFA1DEE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6CDDE3-0847-46ED-8C4A-4C6EB4E1A35C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672179B-36F8-452C-814B-7D8BAD11D352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3C79276-8B40-4E7C-8177-FAFBF1D6D46E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A77E2B5-C273-4186-AE87-989FB06160C3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FB31A3-E3EB-4FFC-8731-935E0223178A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5E42765-0A60-410C-9820-21C1D84147E6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A96F012-8137-492E-BBAA-65C0EF5D9033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13080-3B9E-494B-AD87-56EA01BE357A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9067CC-BD85-410A-BDC7-91A9F6519038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FA6F46-00D7-44D7-A845-62B56EBA0E7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1B1067B-09C2-4D5C-A516-E9152D206E87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CustomShape 15">
            <a:extLst>
              <a:ext uri="{FF2B5EF4-FFF2-40B4-BE49-F238E27FC236}">
                <a16:creationId xmlns:a16="http://schemas.microsoft.com/office/drawing/2014/main" id="{41DF1B58-C339-A840-9B8A-CCA067520180}"/>
              </a:ext>
            </a:extLst>
          </p:cNvPr>
          <p:cNvSpPr/>
          <p:nvPr/>
        </p:nvSpPr>
        <p:spPr>
          <a:xfrm>
            <a:off x="689370" y="1597555"/>
            <a:ext cx="10659438" cy="19500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b="0" strike="noStrike" spc="-1" dirty="0">
                <a:latin typeface="Arial"/>
              </a:rPr>
              <a:t>Abgegebener </a:t>
            </a:r>
            <a:r>
              <a:rPr lang="de-DE" sz="2800" spc="-1" dirty="0">
                <a:latin typeface="Arial"/>
              </a:rPr>
              <a:t>Entwurf unbrauchbar</a:t>
            </a:r>
          </a:p>
          <a:p>
            <a:pPr marL="914400" lvl="1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spc="-1" dirty="0">
                <a:latin typeface="Arial"/>
              </a:rPr>
              <a:t>Falsche Annahme: </a:t>
            </a:r>
            <a:r>
              <a:rPr lang="de-DE" sz="2800" spc="-1" dirty="0" err="1">
                <a:solidFill>
                  <a:srgbClr val="FF0000"/>
                </a:solidFill>
                <a:latin typeface="Arial"/>
              </a:rPr>
              <a:t>Gson</a:t>
            </a:r>
            <a:r>
              <a:rPr lang="de-DE" sz="2800" spc="-1" dirty="0">
                <a:solidFill>
                  <a:srgbClr val="FF0000"/>
                </a:solidFill>
                <a:latin typeface="Arial"/>
              </a:rPr>
              <a:t> funktioniert nur mit Datenklassen</a:t>
            </a: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spc="-1" dirty="0">
                <a:latin typeface="Arial"/>
              </a:rPr>
              <a:t>Trennung in Datenklassen und </a:t>
            </a:r>
            <a:r>
              <a:rPr lang="de-DE" sz="2800" spc="-1" dirty="0" err="1">
                <a:latin typeface="Arial"/>
              </a:rPr>
              <a:t>Enum</a:t>
            </a:r>
            <a:endParaRPr lang="de-DE" sz="28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726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Repository – Command System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9FDD1F-C6F0-4DC7-97B6-3291EF549F4B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EEA2294-A382-4B4C-B7BD-421C0BFA1DEE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6CDDE3-0847-46ED-8C4A-4C6EB4E1A35C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672179B-36F8-452C-814B-7D8BAD11D352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3C79276-8B40-4E7C-8177-FAFBF1D6D46E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A77E2B5-C273-4186-AE87-989FB06160C3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FB31A3-E3EB-4FFC-8731-935E0223178A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5E42765-0A60-410C-9820-21C1D84147E6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A96F012-8137-492E-BBAA-65C0EF5D9033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13080-3B9E-494B-AD87-56EA01BE357A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9067CC-BD85-410A-BDC7-91A9F6519038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FA6F46-00D7-44D7-A845-62B56EBA0E7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1B1067B-09C2-4D5C-A516-E9152D206E87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CustomShape 15">
            <a:extLst>
              <a:ext uri="{FF2B5EF4-FFF2-40B4-BE49-F238E27FC236}">
                <a16:creationId xmlns:a16="http://schemas.microsoft.com/office/drawing/2014/main" id="{41DF1B58-C339-A840-9B8A-CCA067520180}"/>
              </a:ext>
            </a:extLst>
          </p:cNvPr>
          <p:cNvSpPr/>
          <p:nvPr/>
        </p:nvSpPr>
        <p:spPr>
          <a:xfrm>
            <a:off x="689370" y="1597555"/>
            <a:ext cx="8158095" cy="13139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Neuer Entwurf</a:t>
            </a:r>
            <a:endParaRPr lang="de-DE" sz="2800" b="0" strike="noStrike" spc="-1" dirty="0">
              <a:latin typeface="Arial"/>
            </a:endParaRPr>
          </a:p>
          <a:p>
            <a:pPr marL="914400" lvl="1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b="0" strike="noStrike" spc="-1" dirty="0">
                <a:latin typeface="Arial"/>
              </a:rPr>
              <a:t>Befehle eigene Klassen</a:t>
            </a:r>
          </a:p>
        </p:txBody>
      </p:sp>
    </p:spTree>
    <p:extLst>
      <p:ext uri="{BB962C8B-B14F-4D97-AF65-F5344CB8AC3E}">
        <p14:creationId xmlns:p14="http://schemas.microsoft.com/office/powerpoint/2010/main" val="402739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1D5532E-D73C-424F-B8A9-9D7626521541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D44FCE5-A5CF-49E0-AC24-82F5526B5A7C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D7E2618-0823-412F-ADB8-D41D4564C140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BB92BCB-49E0-455B-915F-3B59DB82C8DA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8915D95-A707-401E-9295-3F3923BE5B34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5961780-4915-4A60-BD41-E0B728A4E0A8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82A6B9-4A46-42C3-B169-FE5802E5174C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30CE9F0-C647-4531-8BAA-5C817BA0E4D3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C76D19E-13FA-4F68-B22B-12F987F62723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5FE8B2-E21D-43A5-B006-775ED3FA390E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5CACF8-8943-41A1-BB9A-6B910E5DE77D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270A4C5-10DC-4361-9D26-8D8B9A68AE4D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6B0FEF8-D4B9-4895-9C12-F9AC1264AB7A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61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462</Words>
  <Application>Microsoft Macintosh PowerPoint</Application>
  <PresentationFormat>Breitbild</PresentationFormat>
  <Paragraphs>158</Paragraphs>
  <Slides>12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Corbel</vt:lpstr>
      <vt:lpstr>Courier New</vt:lpstr>
      <vt:lpstr>Office Theme</vt:lpstr>
      <vt:lpstr>Depth</vt:lpstr>
      <vt:lpstr>Write your own Android App</vt:lpstr>
      <vt:lpstr>Client Architektur</vt:lpstr>
      <vt:lpstr>Server Architektur</vt:lpstr>
      <vt:lpstr>View</vt:lpstr>
      <vt:lpstr>View Model</vt:lpstr>
      <vt:lpstr>Repository</vt:lpstr>
      <vt:lpstr>Repository – Command System</vt:lpstr>
      <vt:lpstr>Repository – Command System</vt:lpstr>
      <vt:lpstr>Datenbank</vt:lpstr>
      <vt:lpstr>Remote Data Source </vt:lpstr>
      <vt:lpstr>Server</vt:lpstr>
      <vt:lpstr>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einer Android App Phase 3: Entwurf</dc:title>
  <dc:creator>Amann, Robin</dc:creator>
  <cp:lastModifiedBy>Heiming, Antonia Annemarie</cp:lastModifiedBy>
  <cp:revision>5</cp:revision>
  <dcterms:created xsi:type="dcterms:W3CDTF">2022-01-02T18:36:59Z</dcterms:created>
  <dcterms:modified xsi:type="dcterms:W3CDTF">2022-01-09T14:37:37Z</dcterms:modified>
</cp:coreProperties>
</file>