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9" r:id="rId2"/>
    <p:sldId id="290" r:id="rId3"/>
    <p:sldId id="283" r:id="rId4"/>
    <p:sldId id="284" r:id="rId5"/>
    <p:sldId id="288" r:id="rId6"/>
    <p:sldId id="287" r:id="rId7"/>
    <p:sldId id="285" r:id="rId8"/>
    <p:sldId id="286" r:id="rId9"/>
  </p:sldIdLst>
  <p:sldSz cx="8820150" cy="6480175"/>
  <p:notesSz cx="6858000" cy="9144000"/>
  <p:defaultTextStyle>
    <a:defPPr>
      <a:defRPr lang="en-US"/>
    </a:defPPr>
    <a:lvl1pPr marL="0" algn="l" defTabSz="708202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1pPr>
    <a:lvl2pPr marL="354101" algn="l" defTabSz="708202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2pPr>
    <a:lvl3pPr marL="708202" algn="l" defTabSz="708202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3pPr>
    <a:lvl4pPr marL="1062304" algn="l" defTabSz="708202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4pPr>
    <a:lvl5pPr marL="1416405" algn="l" defTabSz="708202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5pPr>
    <a:lvl6pPr marL="1770506" algn="l" defTabSz="708202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6pPr>
    <a:lvl7pPr marL="2124607" algn="l" defTabSz="708202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7pPr>
    <a:lvl8pPr marL="2478709" algn="l" defTabSz="708202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8pPr>
    <a:lvl9pPr marL="2832810" algn="l" defTabSz="708202" rtl="0" eaLnBrk="1" latinLnBrk="0" hangingPunct="1">
      <a:defRPr sz="13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 userDrawn="1">
          <p15:clr>
            <a:srgbClr val="A4A3A4"/>
          </p15:clr>
        </p15:guide>
        <p15:guide id="2" pos="27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8267D1-A519-92E3-BDB3-E2F3D3CD6F2F}" name="Merlin Weiss" initials="MW" userId="42e0cbd9ea3b876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8" autoAdjust="0"/>
    <p:restoredTop sz="94598" autoAdjust="0"/>
  </p:normalViewPr>
  <p:slideViewPr>
    <p:cSldViewPr snapToGrid="0">
      <p:cViewPr>
        <p:scale>
          <a:sx n="104" d="100"/>
          <a:sy n="104" d="100"/>
        </p:scale>
        <p:origin x="2320" y="1424"/>
      </p:cViewPr>
      <p:guideLst>
        <p:guide orient="horz" pos="2042"/>
        <p:guide pos="2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F28B5-1D3C-44BA-9994-0EDA25BB5A99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2A62-F904-4B89-B8AE-97F6C3C6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8202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1pPr>
    <a:lvl2pPr marL="354101" algn="l" defTabSz="708202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2pPr>
    <a:lvl3pPr marL="708202" algn="l" defTabSz="708202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3pPr>
    <a:lvl4pPr marL="1062304" algn="l" defTabSz="708202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4pPr>
    <a:lvl5pPr marL="1416405" algn="l" defTabSz="708202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5pPr>
    <a:lvl6pPr marL="1770506" algn="l" defTabSz="708202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6pPr>
    <a:lvl7pPr marL="2124607" algn="l" defTabSz="708202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7pPr>
    <a:lvl8pPr marL="2478709" algn="l" defTabSz="708202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8pPr>
    <a:lvl9pPr marL="2832810" algn="l" defTabSz="708202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381E-E70D-7FB9-BCD1-B1AA4378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3F954-FC53-C7AE-C3F3-4F4FFF32F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30325" y="1143000"/>
            <a:ext cx="41973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B474C-CF05-66B5-A766-8E817DD06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4D82-1311-AE05-64B8-DC475B666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F6DDD-A86A-03DE-573B-63061817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17EAC-C5EC-57AA-8402-43F32C314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30325" y="1143000"/>
            <a:ext cx="41973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B96D1-DC39-03E4-7630-AAB205C2B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A5CA0-CB47-7DD2-BE33-03AAEEB0C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C9F79-16DC-4C79-A5F3-6F94E1B1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AB618-9C9C-6F36-1B6B-ACE77D8F4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30325" y="1143000"/>
            <a:ext cx="41973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58DAE-6C95-39D1-EDD1-2A15C0AF0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7DDA-C2C7-E13C-B001-371CD700B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67DD-8778-A63B-1769-21A2586F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FA133-15F1-B0EF-0F80-041FC10CF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30325" y="1143000"/>
            <a:ext cx="41973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35BC0-B166-62E5-2384-22B9E75ED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6805-D5E6-4C08-D603-70E52B432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DAAF1-1D39-661C-9B7D-10D7FAB87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9F83F-E58B-8EB7-0732-D18C462A1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30325" y="1143000"/>
            <a:ext cx="41973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7AEA2-B968-0693-F02B-07EDBD983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25457-A71C-70A2-0A53-A6F3BA9D8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7195C-60AD-2D43-83B6-B6F823B2B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8FFC4-31FE-26CB-1E55-B48C88DCD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30325" y="1143000"/>
            <a:ext cx="41973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D5D8F-E62B-B818-581B-055471D07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82E83-35DC-E293-1EFB-A3D8D7BC6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05ED-D808-3CC9-D10C-F6967052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F9A90-9C2F-4282-CF51-BD1A17C10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30325" y="1143000"/>
            <a:ext cx="41973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54337-6907-1904-47C5-5823EF3D3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27AA-EF86-5DD7-766D-EB1032F14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553AA-09E3-F869-453B-2D21E0559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00B6D-0BE4-49E5-C587-6BE0D0E30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30325" y="1143000"/>
            <a:ext cx="41973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91146-83BA-0FC4-7AEC-F64CC4C81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91E0-9C73-89F1-566E-F23F73C7B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7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797B-7CDD-42FD-ADDB-68BE5264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523" y="1060535"/>
            <a:ext cx="6615113" cy="225606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20DB6-9E15-45C2-B877-8E14DD025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2523" y="3403591"/>
            <a:ext cx="6615113" cy="1564542"/>
          </a:xfrm>
        </p:spPr>
        <p:txBody>
          <a:bodyPr/>
          <a:lstStyle>
            <a:lvl1pPr marL="0" indent="0" algn="ctr">
              <a:buNone/>
              <a:defRPr sz="2402"/>
            </a:lvl1pPr>
            <a:lvl2pPr marL="457225" indent="0" algn="ctr">
              <a:buNone/>
              <a:defRPr sz="1999"/>
            </a:lvl2pPr>
            <a:lvl3pPr marL="914451" indent="0" algn="ctr">
              <a:buNone/>
              <a:defRPr sz="1800"/>
            </a:lvl3pPr>
            <a:lvl4pPr marL="1371674" indent="0" algn="ctr">
              <a:buNone/>
              <a:defRPr sz="1600"/>
            </a:lvl4pPr>
            <a:lvl5pPr marL="1828900" indent="0" algn="ctr">
              <a:buNone/>
              <a:defRPr sz="1600"/>
            </a:lvl5pPr>
            <a:lvl6pPr marL="2286125" indent="0" algn="ctr">
              <a:buNone/>
              <a:defRPr sz="1600"/>
            </a:lvl6pPr>
            <a:lvl7pPr marL="2743351" indent="0" algn="ctr">
              <a:buNone/>
              <a:defRPr sz="1600"/>
            </a:lvl7pPr>
            <a:lvl8pPr marL="3200574" indent="0" algn="ctr">
              <a:buNone/>
              <a:defRPr sz="1600"/>
            </a:lvl8pPr>
            <a:lvl9pPr marL="36578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C194-E673-4003-BCD4-A665FC9B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3014-923B-4090-9610-485FE6CC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7A17-0EF6-457B-BEDA-1FEEB83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B414-04D6-4B3A-834E-B4DCED9A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7105-5989-4BC6-A85C-2EA695F1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6E0A-C165-4A08-82FA-2A9C749A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69B6-2B5A-4E79-992B-B1CF563A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E5C9-1529-42D2-9121-7E404FE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214F6-A3AD-483F-832E-C5870F5F0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11922" y="345010"/>
            <a:ext cx="190184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33EE0-5995-467D-8CBD-0DA5724A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6387" y="345010"/>
            <a:ext cx="5595283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D34D-76C4-476C-9436-EBCE63EE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97B-94E6-4468-88B8-6CF41753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32B8-E68C-4401-9CD3-70F1C0B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B5D-3239-49F7-A95B-A8DDC11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49B0-2290-4201-9602-ECC76325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F80A-6E82-4EDA-9FD8-CA0B3D1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4925-DA5F-477E-8A4E-5589AE2B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EBB3-2ED8-4EBE-A1CD-C271AEE9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69C7-0264-4F8F-871D-0636C986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94" y="1615548"/>
            <a:ext cx="7607378" cy="26955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35D2-BDE5-4A41-8540-A697AAB7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794" y="4336621"/>
            <a:ext cx="7607378" cy="1417538"/>
          </a:xfrm>
        </p:spPr>
        <p:txBody>
          <a:bodyPr/>
          <a:lstStyle>
            <a:lvl1pPr marL="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1pPr>
            <a:lvl2pPr marL="457225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4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834-DD68-42FD-A37B-9E1EA2D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DCF1-9B73-4360-AB53-ED345971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B81F-2EBE-4DC8-834C-5FD47F5C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8F7-850A-462F-AF89-C403F0DE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A599-3FF9-4A5A-8DBF-E7DD9F0C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86" y="1725047"/>
            <a:ext cx="3748563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4F44-01E6-45FE-A44C-42E8296B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5201" y="1725047"/>
            <a:ext cx="3748563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6BA0E-DC09-4975-B288-16777191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B1EDD-E577-437B-A7ED-1B8724B2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E09C-9995-43AF-B361-FFD63CD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F7AE-63FA-4345-834A-5CFD3667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38" y="345012"/>
            <a:ext cx="7607378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B9F0-04E8-450A-9312-6473394D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37" y="1588545"/>
            <a:ext cx="3731337" cy="778521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225" indent="0">
              <a:buNone/>
              <a:defRPr sz="1999" b="1"/>
            </a:lvl2pPr>
            <a:lvl3pPr marL="914451" indent="0">
              <a:buNone/>
              <a:defRPr sz="1800" b="1"/>
            </a:lvl3pPr>
            <a:lvl4pPr marL="1371674" indent="0">
              <a:buNone/>
              <a:defRPr sz="1600" b="1"/>
            </a:lvl4pPr>
            <a:lvl5pPr marL="1828900" indent="0">
              <a:buNone/>
              <a:defRPr sz="1600" b="1"/>
            </a:lvl5pPr>
            <a:lvl6pPr marL="2286125" indent="0">
              <a:buNone/>
              <a:defRPr sz="1600" b="1"/>
            </a:lvl6pPr>
            <a:lvl7pPr marL="2743351" indent="0">
              <a:buNone/>
              <a:defRPr sz="1600" b="1"/>
            </a:lvl7pPr>
            <a:lvl8pPr marL="3200574" indent="0">
              <a:buNone/>
              <a:defRPr sz="1600" b="1"/>
            </a:lvl8pPr>
            <a:lvl9pPr marL="36578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48D2-B2F5-4504-91C5-A177C159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537" y="2367065"/>
            <a:ext cx="373133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837B-9EEA-4025-9EC8-8475A7AA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5201" y="1588545"/>
            <a:ext cx="3749713" cy="778521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225" indent="0">
              <a:buNone/>
              <a:defRPr sz="1999" b="1"/>
            </a:lvl2pPr>
            <a:lvl3pPr marL="914451" indent="0">
              <a:buNone/>
              <a:defRPr sz="1800" b="1"/>
            </a:lvl3pPr>
            <a:lvl4pPr marL="1371674" indent="0">
              <a:buNone/>
              <a:defRPr sz="1600" b="1"/>
            </a:lvl4pPr>
            <a:lvl5pPr marL="1828900" indent="0">
              <a:buNone/>
              <a:defRPr sz="1600" b="1"/>
            </a:lvl5pPr>
            <a:lvl6pPr marL="2286125" indent="0">
              <a:buNone/>
              <a:defRPr sz="1600" b="1"/>
            </a:lvl6pPr>
            <a:lvl7pPr marL="2743351" indent="0">
              <a:buNone/>
              <a:defRPr sz="1600" b="1"/>
            </a:lvl7pPr>
            <a:lvl8pPr marL="3200574" indent="0">
              <a:buNone/>
              <a:defRPr sz="1600" b="1"/>
            </a:lvl8pPr>
            <a:lvl9pPr marL="36578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6253-D6AE-4318-962B-00A62450B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5201" y="2367065"/>
            <a:ext cx="3749713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20347-73F6-4745-BFE4-9EB7DACB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8581E-F7B2-4509-A27C-91257521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B196F-3EFF-4E01-9A73-13B49F80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E14A-AD3A-470E-8010-28F68AF5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A9E99-6C12-4904-B494-E7A38F75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193D3-2B8A-4603-9C80-74D5C33B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CB64-73F7-4FC9-BC1E-E6BFAA76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84537-7992-428D-B37C-CE1DA34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8ADC7-D0AA-4D34-828E-48DD7CCF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AEC5-6243-4436-8F9C-9EAC64EE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8741-DB4F-4C6B-807A-D846B43E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37" y="432013"/>
            <a:ext cx="2844727" cy="151204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EE8D-2DCC-45A7-B981-B5D58CC3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715" y="933029"/>
            <a:ext cx="4465202" cy="4605124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2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C383F-3EBD-4D6F-AAEE-411F339BB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7537" y="1944053"/>
            <a:ext cx="2844727" cy="3601598"/>
          </a:xfrm>
        </p:spPr>
        <p:txBody>
          <a:bodyPr/>
          <a:lstStyle>
            <a:lvl1pPr marL="0" indent="0">
              <a:buNone/>
              <a:defRPr sz="1600"/>
            </a:lvl1pPr>
            <a:lvl2pPr marL="457225" indent="0">
              <a:buNone/>
              <a:defRPr sz="1398"/>
            </a:lvl2pPr>
            <a:lvl3pPr marL="914451" indent="0">
              <a:buNone/>
              <a:defRPr sz="1199"/>
            </a:lvl3pPr>
            <a:lvl4pPr marL="1371674" indent="0">
              <a:buNone/>
              <a:defRPr sz="1000"/>
            </a:lvl4pPr>
            <a:lvl5pPr marL="1828900" indent="0">
              <a:buNone/>
              <a:defRPr sz="1000"/>
            </a:lvl5pPr>
            <a:lvl6pPr marL="2286125" indent="0">
              <a:buNone/>
              <a:defRPr sz="1000"/>
            </a:lvl6pPr>
            <a:lvl7pPr marL="2743351" indent="0">
              <a:buNone/>
              <a:defRPr sz="1000"/>
            </a:lvl7pPr>
            <a:lvl8pPr marL="3200574" indent="0">
              <a:buNone/>
              <a:defRPr sz="1000"/>
            </a:lvl8pPr>
            <a:lvl9pPr marL="3657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6F66F-7C8D-49F3-8533-5DF097A2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6070-9D84-421A-B76A-EC861360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B56B-0620-4ED9-9716-ED85BD36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2692-8C04-44F8-8A2E-16F5DBA3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37" y="432013"/>
            <a:ext cx="2844727" cy="151204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40637-8BD2-47C9-ADEE-8EA197F8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49715" y="933029"/>
            <a:ext cx="4465202" cy="4605124"/>
          </a:xfrm>
        </p:spPr>
        <p:txBody>
          <a:bodyPr/>
          <a:lstStyle>
            <a:lvl1pPr marL="0" indent="0">
              <a:buNone/>
              <a:defRPr sz="3200"/>
            </a:lvl1pPr>
            <a:lvl2pPr marL="457225" indent="0">
              <a:buNone/>
              <a:defRPr sz="2799"/>
            </a:lvl2pPr>
            <a:lvl3pPr marL="914451" indent="0">
              <a:buNone/>
              <a:defRPr sz="2402"/>
            </a:lvl3pPr>
            <a:lvl4pPr marL="1371674" indent="0">
              <a:buNone/>
              <a:defRPr sz="1999"/>
            </a:lvl4pPr>
            <a:lvl5pPr marL="1828900" indent="0">
              <a:buNone/>
              <a:defRPr sz="1999"/>
            </a:lvl5pPr>
            <a:lvl6pPr marL="2286125" indent="0">
              <a:buNone/>
              <a:defRPr sz="1999"/>
            </a:lvl6pPr>
            <a:lvl7pPr marL="2743351" indent="0">
              <a:buNone/>
              <a:defRPr sz="1999"/>
            </a:lvl7pPr>
            <a:lvl8pPr marL="3200574" indent="0">
              <a:buNone/>
              <a:defRPr sz="1999"/>
            </a:lvl8pPr>
            <a:lvl9pPr marL="3657800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7C7E4-C8E8-423C-9A52-E0763C2A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7537" y="1944053"/>
            <a:ext cx="2844727" cy="3601598"/>
          </a:xfrm>
        </p:spPr>
        <p:txBody>
          <a:bodyPr/>
          <a:lstStyle>
            <a:lvl1pPr marL="0" indent="0">
              <a:buNone/>
              <a:defRPr sz="1600"/>
            </a:lvl1pPr>
            <a:lvl2pPr marL="457225" indent="0">
              <a:buNone/>
              <a:defRPr sz="1398"/>
            </a:lvl2pPr>
            <a:lvl3pPr marL="914451" indent="0">
              <a:buNone/>
              <a:defRPr sz="1199"/>
            </a:lvl3pPr>
            <a:lvl4pPr marL="1371674" indent="0">
              <a:buNone/>
              <a:defRPr sz="1000"/>
            </a:lvl4pPr>
            <a:lvl5pPr marL="1828900" indent="0">
              <a:buNone/>
              <a:defRPr sz="1000"/>
            </a:lvl5pPr>
            <a:lvl6pPr marL="2286125" indent="0">
              <a:buNone/>
              <a:defRPr sz="1000"/>
            </a:lvl6pPr>
            <a:lvl7pPr marL="2743351" indent="0">
              <a:buNone/>
              <a:defRPr sz="1000"/>
            </a:lvl7pPr>
            <a:lvl8pPr marL="3200574" indent="0">
              <a:buNone/>
              <a:defRPr sz="1000"/>
            </a:lvl8pPr>
            <a:lvl9pPr marL="36578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77F6-02AE-4606-8086-FC62EFA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17F3E-FFE2-4CCE-B027-91B6A78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9663-38E9-4967-974F-C2497E3B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A22DB-058B-4F39-A447-0EDBB74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8" y="345012"/>
            <a:ext cx="760737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86AB-D5F4-464F-A809-7DF79D8C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388" y="1725047"/>
            <a:ext cx="760737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EC5D-A9A4-4B78-8F34-5FB98BDC0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6390" y="6006169"/>
            <a:ext cx="198453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B62E-A719-4D1D-AC4F-FBE23AE404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1E07-5DC1-45D5-A6B7-4F998E75C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677" y="6006169"/>
            <a:ext cx="297680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065B-BDD2-47C7-8EC1-D12C43CB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29236" y="6006169"/>
            <a:ext cx="198453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1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36" indent="-228613" algn="l" defTabSz="91445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2" indent="-228613" algn="l" defTabSz="91445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7" indent="-228613" algn="l" defTabSz="91445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3" indent="-228613" algn="l" defTabSz="91445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38" indent="-228613" algn="l" defTabSz="91445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64" indent="-228613" algn="l" defTabSz="91445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87" indent="-228613" algn="l" defTabSz="91445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13" indent="-228613" algn="l" defTabSz="91445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5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1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4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0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5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1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4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0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E04E-DAD3-205E-63BE-E0703ADE8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EA0A118-BAA0-D807-0397-D3FADA46193B}"/>
              </a:ext>
            </a:extLst>
          </p:cNvPr>
          <p:cNvGrpSpPr/>
          <p:nvPr/>
        </p:nvGrpSpPr>
        <p:grpSpPr>
          <a:xfrm>
            <a:off x="108000" y="256280"/>
            <a:ext cx="8822132" cy="5967614"/>
            <a:chOff x="-1087043" y="27089"/>
            <a:chExt cx="8822132" cy="596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6223D2-6C4A-430D-0770-198F59774A73}"/>
                    </a:ext>
                  </a:extLst>
                </p:cNvPr>
                <p:cNvSpPr/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Body Temperature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[38.5°–39.9°]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0.13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0.55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16223D2-6C4A-430D-0770-198F59774A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231B80A-976F-DE3B-1C3D-778D6BD448D6}"/>
                    </a:ext>
                  </a:extLst>
                </p:cNvPr>
                <p:cNvSpPr/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Non-Recumbent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[0.3%–23.9%]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0.18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231B80A-976F-DE3B-1C3D-778D6BD448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89C558-7CB5-A743-EEE2-D034F119DDCF}"/>
                    </a:ext>
                  </a:extLst>
                </p:cNvPr>
                <p:cNvSpPr/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Heartrate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[29.7–87.6bpm]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0.30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0.78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89C558-7CB5-A743-EEE2-D034F119DD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blipFill>
                  <a:blip r:embed="rId5"/>
                  <a:stretch>
                    <a:fillRect l="-1183" r="-118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E502F2-8B02-42EB-D403-0AB8CBFA4F20}"/>
                </a:ext>
              </a:extLst>
            </p:cNvPr>
            <p:cNvSpPr/>
            <p:nvPr/>
          </p:nvSpPr>
          <p:spPr>
            <a:xfrm>
              <a:off x="-1001923" y="2295088"/>
              <a:ext cx="2086983" cy="1215614"/>
            </a:xfrm>
            <a:prstGeom prst="rect">
              <a:avLst/>
            </a:prstGeom>
            <a:noFill/>
            <a:ln w="19050">
              <a:solidFill>
                <a:schemeClr val="tx1">
                  <a:alpha val="61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63" dirty="0">
                  <a:solidFill>
                    <a:schemeClr val="tx1"/>
                  </a:solidFill>
                </a:rPr>
                <a:t>Temperature- Humidity-Index</a:t>
              </a:r>
            </a:p>
            <a:p>
              <a:pPr algn="ctr">
                <a:lnSpc>
                  <a:spcPct val="150000"/>
                </a:lnSpc>
              </a:pPr>
              <a:r>
                <a:rPr lang="en-GB" sz="1600" i="1" dirty="0">
                  <a:solidFill>
                    <a:schemeClr val="tx1"/>
                  </a:solidFill>
                </a:rPr>
                <a:t>Range: [38.4–82.1]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AE872C79-E925-714C-4E24-D2D3E0C0C637}"/>
                </a:ext>
              </a:extLst>
            </p:cNvPr>
            <p:cNvCxnSpPr>
              <a:stCxn id="25" idx="0"/>
              <a:endCxn id="11" idx="1"/>
            </p:cNvCxnSpPr>
            <p:nvPr/>
          </p:nvCxnSpPr>
          <p:spPr>
            <a:xfrm rot="5400000" flipH="1" flipV="1">
              <a:off x="921727" y="-245263"/>
              <a:ext cx="1660194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FB1606F3-CDE1-62B7-3A19-F54AB6D79341}"/>
                </a:ext>
              </a:extLst>
            </p:cNvPr>
            <p:cNvCxnSpPr>
              <a:stCxn id="25" idx="2"/>
              <a:endCxn id="15" idx="1"/>
            </p:cNvCxnSpPr>
            <p:nvPr/>
          </p:nvCxnSpPr>
          <p:spPr>
            <a:xfrm rot="16200000" flipH="1">
              <a:off x="813732" y="2738549"/>
              <a:ext cx="1876193" cy="3420509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DFDE62-2288-A526-974C-7E4960C7919A}"/>
                </a:ext>
              </a:extLst>
            </p:cNvPr>
            <p:cNvCxnSpPr>
              <a:stCxn id="25" idx="3"/>
              <a:endCxn id="13" idx="1"/>
            </p:cNvCxnSpPr>
            <p:nvPr/>
          </p:nvCxnSpPr>
          <p:spPr>
            <a:xfrm>
              <a:off x="1085061" y="2902899"/>
              <a:ext cx="2377016" cy="1356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F26F80-D632-20E1-3E27-0B403EF9042E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4505568" y="1242703"/>
              <a:ext cx="0" cy="1065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292E32-DFF7-9FDE-C31A-660D86E93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76" y="454919"/>
              <a:ext cx="1381727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-0.019 </a:t>
              </a:r>
              <a:endParaRPr lang="en-GB" sz="1463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E26A3E5-3081-6F66-EB9C-1FB236F997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48804" y="2719892"/>
              <a:ext cx="1567392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-0.140** </a:t>
              </a:r>
              <a:endParaRPr lang="en-GB" sz="1463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328CC9E-BEC5-D8A2-5B7B-E0886783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98598" y="5206898"/>
              <a:ext cx="1617597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0.069*** </a:t>
              </a:r>
              <a:endParaRPr lang="en-GB" sz="1463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1BB221-67E3-FB5B-BC32-AC4AB2CDA1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3" y="1595682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-0.011 </a:t>
              </a:r>
              <a:endParaRPr lang="en-GB" sz="1463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0D9FF6C-D96F-13FF-CD14-8829E5E18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10930" y="1241247"/>
              <a:ext cx="434862" cy="4397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A3E963-EBF7-B73E-96A3-D5D63A32D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87043" y="1177117"/>
              <a:ext cx="525425" cy="5477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689AB2-D5B9-3180-FCE8-207CB740C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16346" y="634896"/>
              <a:ext cx="419294" cy="45231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1FFD38C-D31E-988E-B913-093646C9F2BB}"/>
                </a:ext>
              </a:extLst>
            </p:cNvPr>
            <p:cNvCxnSpPr/>
            <p:nvPr/>
          </p:nvCxnSpPr>
          <p:spPr>
            <a:xfrm>
              <a:off x="4505568" y="3524269"/>
              <a:ext cx="0" cy="12548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58A80A-17A0-0C8F-E3FD-F50891E4FF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2" y="3969878"/>
              <a:ext cx="1848699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0.116*** </a:t>
              </a:r>
              <a:endParaRPr lang="en-GB" sz="1463" dirty="0"/>
            </a:p>
          </p:txBody>
        </p:sp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90B5455B-5746-AF65-7BC8-F3088F9EF6AF}"/>
                </a:ext>
              </a:extLst>
            </p:cNvPr>
            <p:cNvCxnSpPr/>
            <p:nvPr/>
          </p:nvCxnSpPr>
          <p:spPr>
            <a:xfrm>
              <a:off x="5549061" y="634893"/>
              <a:ext cx="12702" cy="4752000"/>
            </a:xfrm>
            <a:prstGeom prst="bentConnector3">
              <a:avLst>
                <a:gd name="adj1" fmla="val 9995480"/>
              </a:avLst>
            </a:prstGeom>
            <a:ln w="762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CC8893-3EF3-B56A-344D-146DB19C2647}"/>
                </a:ext>
              </a:extLst>
            </p:cNvPr>
            <p:cNvSpPr txBox="1"/>
            <p:nvPr/>
          </p:nvSpPr>
          <p:spPr>
            <a:xfrm>
              <a:off x="6196042" y="2736466"/>
              <a:ext cx="1539047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0.126*** </a:t>
              </a:r>
              <a:endParaRPr lang="en-GB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361338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7915A-D2D1-91FE-C88B-D68C8BAED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0DF895B-72A4-1417-6107-BB976C1B96BA}"/>
              </a:ext>
            </a:extLst>
          </p:cNvPr>
          <p:cNvGrpSpPr/>
          <p:nvPr/>
        </p:nvGrpSpPr>
        <p:grpSpPr>
          <a:xfrm>
            <a:off x="111600" y="256280"/>
            <a:ext cx="8769067" cy="5967614"/>
            <a:chOff x="-1033978" y="27089"/>
            <a:chExt cx="8769067" cy="596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FBC58E-4F70-C0C6-EE79-B8821DC5CB84}"/>
                    </a:ext>
                  </a:extLst>
                </p:cNvPr>
                <p:cNvSpPr/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Body Temperature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[38.6°–40.2°]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0.14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0.59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FBC58E-4F70-C0C6-EE79-B8821DC5C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0EF9939-73B0-4E98-4220-3FA94563574C}"/>
                    </a:ext>
                  </a:extLst>
                </p:cNvPr>
                <p:cNvSpPr/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Non-Recumbent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[0.0%–24.3%]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0.27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0EF9939-73B0-4E98-4220-3FA945635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20F9F24-2A91-614F-DE93-65A76512E954}"/>
                    </a:ext>
                  </a:extLst>
                </p:cNvPr>
                <p:cNvSpPr/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Heartrate</a:t>
                  </a:r>
                </a:p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Range: [27.1–82.2bpm]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0.34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0.80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20F9F24-2A91-614F-DE93-65A76512E9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blipFill>
                  <a:blip r:embed="rId5"/>
                  <a:stretch>
                    <a:fillRect l="-1183" r="-118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F9DA9D-C6CB-0074-2A14-69E2B4C37B41}"/>
                </a:ext>
              </a:extLst>
            </p:cNvPr>
            <p:cNvSpPr/>
            <p:nvPr/>
          </p:nvSpPr>
          <p:spPr>
            <a:xfrm>
              <a:off x="-1001923" y="2295088"/>
              <a:ext cx="2086983" cy="1215614"/>
            </a:xfrm>
            <a:prstGeom prst="rect">
              <a:avLst/>
            </a:prstGeom>
            <a:noFill/>
            <a:ln w="19050">
              <a:solidFill>
                <a:schemeClr val="tx1">
                  <a:alpha val="61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63" dirty="0">
                  <a:solidFill>
                    <a:schemeClr val="tx1"/>
                  </a:solidFill>
                </a:rPr>
                <a:t>Temperature- Humidity-Index</a:t>
              </a:r>
            </a:p>
            <a:p>
              <a:pPr algn="ctr">
                <a:lnSpc>
                  <a:spcPct val="150000"/>
                </a:lnSpc>
              </a:pPr>
              <a:r>
                <a:rPr lang="en-GB" sz="1600" i="1" dirty="0">
                  <a:solidFill>
                    <a:schemeClr val="tx1"/>
                  </a:solidFill>
                </a:rPr>
                <a:t>Range: [34.8–74.3]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68D40C78-B290-6A6D-7B5C-DA74E7D76122}"/>
                </a:ext>
              </a:extLst>
            </p:cNvPr>
            <p:cNvCxnSpPr>
              <a:stCxn id="25" idx="0"/>
              <a:endCxn id="11" idx="1"/>
            </p:cNvCxnSpPr>
            <p:nvPr/>
          </p:nvCxnSpPr>
          <p:spPr>
            <a:xfrm rot="5400000" flipH="1" flipV="1">
              <a:off x="921727" y="-245263"/>
              <a:ext cx="1660194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BC55370F-3703-4D06-AE88-0BB4B53850B4}"/>
                </a:ext>
              </a:extLst>
            </p:cNvPr>
            <p:cNvCxnSpPr>
              <a:stCxn id="25" idx="2"/>
              <a:endCxn id="15" idx="1"/>
            </p:cNvCxnSpPr>
            <p:nvPr/>
          </p:nvCxnSpPr>
          <p:spPr>
            <a:xfrm rot="16200000" flipH="1">
              <a:off x="813732" y="2738549"/>
              <a:ext cx="1876193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A456DC-C0D6-4044-3BA0-2806B227ECA1}"/>
                </a:ext>
              </a:extLst>
            </p:cNvPr>
            <p:cNvCxnSpPr>
              <a:stCxn id="25" idx="3"/>
              <a:endCxn id="13" idx="1"/>
            </p:cNvCxnSpPr>
            <p:nvPr/>
          </p:nvCxnSpPr>
          <p:spPr>
            <a:xfrm>
              <a:off x="1085061" y="2902899"/>
              <a:ext cx="2377016" cy="13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D619125-3D34-61A0-D1DE-AC52CD79F0F8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4505568" y="1242703"/>
              <a:ext cx="0" cy="1065952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FDF7E9-F6F5-2D32-81D9-4A996AEA80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80" y="454919"/>
              <a:ext cx="1448093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0.043 </a:t>
              </a:r>
              <a:endParaRPr lang="en-GB" sz="1463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4B0DB0-DB65-CDA2-730B-8784B19D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521871" y="2710080"/>
              <a:ext cx="1433368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=-0.004 </a:t>
              </a:r>
              <a:endParaRPr lang="en-GB" sz="1463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FCC4D7-A03E-B8F4-167F-97292524FF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80" y="5206898"/>
              <a:ext cx="1448093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0.027 </a:t>
              </a:r>
              <a:endParaRPr lang="en-GB" sz="1463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4AAC17-ACB0-BAD8-0031-A1C2A6D5A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3" y="1595682"/>
              <a:ext cx="1848692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-0.075** </a:t>
              </a:r>
              <a:endParaRPr lang="en-GB" sz="1463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99FA02-52BF-16E0-32F2-86BFC33FF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33978" y="634896"/>
              <a:ext cx="419294" cy="42567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5EEB7E-6328-3E63-A376-A277DC67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10930" y="1241247"/>
              <a:ext cx="434862" cy="439747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8BA50C6-A7F3-6BA0-1E1B-EAC259ED3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16346" y="634896"/>
              <a:ext cx="419294" cy="452310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3B89F62-E1B7-6D13-85B2-69BF1E3AAD3A}"/>
                </a:ext>
              </a:extLst>
            </p:cNvPr>
            <p:cNvCxnSpPr/>
            <p:nvPr/>
          </p:nvCxnSpPr>
          <p:spPr>
            <a:xfrm>
              <a:off x="4505568" y="3524269"/>
              <a:ext cx="0" cy="1254820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D6D74-E86D-7719-7DC2-A5674D669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2" y="3969878"/>
              <a:ext cx="1848699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0.129*** </a:t>
              </a:r>
              <a:endParaRPr lang="en-GB" sz="1463" dirty="0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5D9CBAF2-1AA5-1CD9-F683-6EE810F52D7E}"/>
                </a:ext>
              </a:extLst>
            </p:cNvPr>
            <p:cNvCxnSpPr/>
            <p:nvPr/>
          </p:nvCxnSpPr>
          <p:spPr>
            <a:xfrm>
              <a:off x="5549061" y="634893"/>
              <a:ext cx="12702" cy="4752000"/>
            </a:xfrm>
            <a:prstGeom prst="bentConnector3">
              <a:avLst>
                <a:gd name="adj1" fmla="val 9995480"/>
              </a:avLst>
            </a:prstGeom>
            <a:ln w="73025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B6E8C9-0C19-08A6-A415-8ED116105E62}"/>
                </a:ext>
              </a:extLst>
            </p:cNvPr>
            <p:cNvSpPr txBox="1"/>
            <p:nvPr/>
          </p:nvSpPr>
          <p:spPr>
            <a:xfrm>
              <a:off x="6196042" y="2736466"/>
              <a:ext cx="1539047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0.143*** </a:t>
              </a:r>
              <a:endParaRPr lang="en-GB" sz="1463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C7DA5C-C26D-CCE8-3C37-831B22596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45332" y="799008"/>
              <a:ext cx="262712" cy="2738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1F50A-9E99-CCEB-CB6B-B1A1BF899789}"/>
                </a:ext>
              </a:extLst>
            </p:cNvPr>
            <p:cNvSpPr txBox="1"/>
            <p:nvPr/>
          </p:nvSpPr>
          <p:spPr>
            <a:xfrm>
              <a:off x="1194348" y="751286"/>
              <a:ext cx="277640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63" dirty="0"/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C6E22E-F991-6980-08AD-B3792B400AE9}"/>
                </a:ext>
              </a:extLst>
            </p:cNvPr>
            <p:cNvSpPr txBox="1"/>
            <p:nvPr/>
          </p:nvSpPr>
          <p:spPr>
            <a:xfrm>
              <a:off x="1674844" y="74692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b="1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600" b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</a:t>
              </a:r>
              <a:r>
                <a:rPr lang="en-GB" sz="1600" b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–</a:t>
              </a:r>
              <a:r>
                <a:rPr lang="en-GB" sz="1600" b="1" dirty="0"/>
                <a:t>0.084**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9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6F4D-5228-5CE0-7757-115052154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6A5D5-F3ED-0876-3E2D-189F75B142ED}"/>
              </a:ext>
            </a:extLst>
          </p:cNvPr>
          <p:cNvGrpSpPr/>
          <p:nvPr/>
        </p:nvGrpSpPr>
        <p:grpSpPr>
          <a:xfrm>
            <a:off x="108000" y="256280"/>
            <a:ext cx="8723093" cy="5967614"/>
            <a:chOff x="-1087043" y="27089"/>
            <a:chExt cx="8723093" cy="596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9DF692E-0AE2-98B2-37D1-ECA67576ADA4}"/>
                    </a:ext>
                  </a:extLst>
                </p:cNvPr>
                <p:cNvSpPr/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Body Temperature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[38.6°–40.5°]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0.30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9DF692E-0AE2-98B2-37D1-ECA67576A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803F4D6-61DA-4CF0-F5AC-F546EDFC8919}"/>
                    </a:ext>
                  </a:extLst>
                </p:cNvPr>
                <p:cNvSpPr/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Non-Recumbent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[0.1%–24.1%]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0.39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0.13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803F4D6-61DA-4CF0-F5AC-F546EDFC89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45D852F-ABAD-E51D-CE3F-399B38D0AAC6}"/>
                    </a:ext>
                  </a:extLst>
                </p:cNvPr>
                <p:cNvSpPr/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Heartrate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[21.1–95.2bpm]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0.72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0.09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45D852F-ABAD-E51D-CE3F-399B38D0A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blipFill>
                  <a:blip r:embed="rId5"/>
                  <a:stretch>
                    <a:fillRect l="-1183" r="-118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1C9DF1-00AC-CF72-A4B8-73BEB4BCA7AD}"/>
                </a:ext>
              </a:extLst>
            </p:cNvPr>
            <p:cNvSpPr/>
            <p:nvPr/>
          </p:nvSpPr>
          <p:spPr>
            <a:xfrm>
              <a:off x="-1001923" y="2295088"/>
              <a:ext cx="2086983" cy="1215614"/>
            </a:xfrm>
            <a:prstGeom prst="rect">
              <a:avLst/>
            </a:prstGeom>
            <a:noFill/>
            <a:ln w="19050">
              <a:solidFill>
                <a:schemeClr val="tx1">
                  <a:alpha val="61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63" dirty="0">
                  <a:solidFill>
                    <a:schemeClr val="tx1"/>
                  </a:solidFill>
                </a:rPr>
                <a:t>Temperature- Humidity-Index</a:t>
              </a:r>
            </a:p>
            <a:p>
              <a:pPr algn="ctr">
                <a:lnSpc>
                  <a:spcPct val="150000"/>
                </a:lnSpc>
              </a:pPr>
              <a:r>
                <a:rPr lang="en-GB" sz="1600" i="1" dirty="0">
                  <a:solidFill>
                    <a:schemeClr val="tx1"/>
                  </a:solidFill>
                </a:rPr>
                <a:t>Range: [55.8–90.6]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383AD2FA-3029-C038-7D02-951C3F29C8C7}"/>
                </a:ext>
              </a:extLst>
            </p:cNvPr>
            <p:cNvCxnSpPr>
              <a:stCxn id="25" idx="0"/>
              <a:endCxn id="11" idx="1"/>
            </p:cNvCxnSpPr>
            <p:nvPr/>
          </p:nvCxnSpPr>
          <p:spPr>
            <a:xfrm rot="5400000" flipH="1" flipV="1">
              <a:off x="921727" y="-245263"/>
              <a:ext cx="1660194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E015047A-FEE8-649E-4910-4CC4EE3C68E0}"/>
                </a:ext>
              </a:extLst>
            </p:cNvPr>
            <p:cNvCxnSpPr>
              <a:stCxn id="25" idx="2"/>
              <a:endCxn id="15" idx="1"/>
            </p:cNvCxnSpPr>
            <p:nvPr/>
          </p:nvCxnSpPr>
          <p:spPr>
            <a:xfrm rot="16200000" flipH="1">
              <a:off x="813732" y="2738549"/>
              <a:ext cx="1876193" cy="3420509"/>
            </a:xfrm>
            <a:prstGeom prst="bentConnector2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0188DAC-CD1B-E410-AFCC-88C05C66D05E}"/>
                </a:ext>
              </a:extLst>
            </p:cNvPr>
            <p:cNvCxnSpPr>
              <a:stCxn id="25" idx="3"/>
              <a:endCxn id="13" idx="1"/>
            </p:cNvCxnSpPr>
            <p:nvPr/>
          </p:nvCxnSpPr>
          <p:spPr>
            <a:xfrm>
              <a:off x="1085061" y="2902899"/>
              <a:ext cx="2377016" cy="13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52CB11-DE9E-7506-94F5-B31D5C4FBA91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4505568" y="1242703"/>
              <a:ext cx="0" cy="1065952"/>
            </a:xfrm>
            <a:prstGeom prst="straightConnector1">
              <a:avLst/>
            </a:prstGeom>
            <a:ln w="25526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CD757B3-E043-4C57-A05D-15BFC8207CC8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4505568" y="3524269"/>
              <a:ext cx="18508" cy="125482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6446BF-0C3F-AF51-B00C-18B50433D0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76" y="454919"/>
              <a:ext cx="138172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0.003 </a:t>
              </a:r>
              <a:endParaRPr lang="en-GB" sz="1463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DF3354-142A-D7A2-95A3-59ED4034B9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82" y="2719892"/>
              <a:ext cx="1457253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0.075 </a:t>
              </a:r>
              <a:endParaRPr lang="en-GB" sz="1463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A81E23-51C3-FA57-9091-E6E0517699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76" y="5206898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0.062* </a:t>
              </a:r>
              <a:endParaRPr lang="en-GB" sz="1463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7E1E29-40B2-3969-245F-780BF40DEE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3" y="3969878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0.200* </a:t>
              </a:r>
              <a:endParaRPr lang="en-GB" sz="1463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511A761-BE8B-35E3-5D1B-3029C36804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3" y="1595682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0.013 </a:t>
              </a:r>
              <a:endParaRPr lang="en-GB" sz="1463" dirty="0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1BF31A1A-1770-3775-6B40-A3A73A1B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23905" y="634894"/>
              <a:ext cx="419294" cy="4320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37595D-82F6-2A9C-E233-96ED9A49B361}"/>
                </a:ext>
              </a:extLst>
            </p:cNvPr>
            <p:cNvSpPr txBox="1"/>
            <p:nvPr/>
          </p:nvSpPr>
          <p:spPr>
            <a:xfrm>
              <a:off x="1357861" y="761315"/>
              <a:ext cx="277640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63" dirty="0"/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AC1B70B-ED81-0699-16F8-549ACE07AEEF}"/>
                </a:ext>
              </a:extLst>
            </p:cNvPr>
            <p:cNvSpPr txBox="1"/>
            <p:nvPr/>
          </p:nvSpPr>
          <p:spPr>
            <a:xfrm>
              <a:off x="1793749" y="814916"/>
              <a:ext cx="1217000" cy="307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398" b="1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398" b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</a:t>
              </a:r>
              <a:r>
                <a:rPr lang="en-GB" sz="1398" b="1" dirty="0"/>
                <a:t>0.096**</a:t>
              </a:r>
            </a:p>
          </p:txBody>
        </p:sp>
        <p:cxnSp>
          <p:nvCxnSpPr>
            <p:cNvPr id="2" name="Elbow Connector 1">
              <a:extLst>
                <a:ext uri="{FF2B5EF4-FFF2-40B4-BE49-F238E27FC236}">
                  <a16:creationId xmlns:a16="http://schemas.microsoft.com/office/drawing/2014/main" id="{33FBB209-EEDF-6F13-2ECA-022FF64B404B}"/>
                </a:ext>
              </a:extLst>
            </p:cNvPr>
            <p:cNvCxnSpPr/>
            <p:nvPr/>
          </p:nvCxnSpPr>
          <p:spPr>
            <a:xfrm>
              <a:off x="5549061" y="634893"/>
              <a:ext cx="12702" cy="4752000"/>
            </a:xfrm>
            <a:prstGeom prst="bentConnector3">
              <a:avLst>
                <a:gd name="adj1" fmla="val 9995480"/>
              </a:avLst>
            </a:prstGeom>
            <a:ln w="254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9D89FE-8290-0F12-2E0B-2E4B7ECD2FC5}"/>
                </a:ext>
              </a:extLst>
            </p:cNvPr>
            <p:cNvSpPr txBox="1"/>
            <p:nvPr/>
          </p:nvSpPr>
          <p:spPr>
            <a:xfrm>
              <a:off x="6196049" y="2736466"/>
              <a:ext cx="1440001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0.033 </a:t>
              </a:r>
              <a:endParaRPr lang="en-GB" sz="1463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4C62EB-141A-DB85-69FA-D6FB351A8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87043" y="1177117"/>
              <a:ext cx="525425" cy="54778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60FABF-C261-18EF-4729-3AB0A7C6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08184" y="827769"/>
              <a:ext cx="244600" cy="247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786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9280E-838F-855A-3ECD-7DDF65C5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F70A64-F5F8-B03B-057B-1BF83850C4AD}"/>
              </a:ext>
            </a:extLst>
          </p:cNvPr>
          <p:cNvGrpSpPr/>
          <p:nvPr/>
        </p:nvGrpSpPr>
        <p:grpSpPr>
          <a:xfrm>
            <a:off x="108000" y="256280"/>
            <a:ext cx="8659955" cy="5967614"/>
            <a:chOff x="-1023905" y="27089"/>
            <a:chExt cx="8659955" cy="596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E79628-9E48-BD1B-3F02-8AD657C5590C}"/>
                    </a:ext>
                  </a:extLst>
                </p:cNvPr>
                <p:cNvSpPr/>
                <p:nvPr/>
              </p:nvSpPr>
              <p:spPr>
                <a:xfrm>
                  <a:off x="3463500" y="27089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Body Temperature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[38.6°–40.5°]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0.03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0.33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E79628-9E48-BD1B-3F02-8AD657C559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00" y="27089"/>
                  <a:ext cx="2086983" cy="1215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3C26B6-D161-CFA5-7E12-1279615C282D}"/>
                    </a:ext>
                  </a:extLst>
                </p:cNvPr>
                <p:cNvSpPr/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Non-Recumbent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[0.0%–24.9%]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0.23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53C26B6-D161-CFA5-7E12-1279615C2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A7CE542-6178-FA4B-8807-C1BA60754618}"/>
                    </a:ext>
                  </a:extLst>
                </p:cNvPr>
                <p:cNvSpPr/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Heartrate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[36.9–91.1bpm]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0.45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0.66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A7CE542-6178-FA4B-8807-C1BA60754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blipFill>
                  <a:blip r:embed="rId5"/>
                  <a:stretch>
                    <a:fillRect l="-1183" r="-118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9170B6-44DA-3DD4-AC89-A8FF502CFCC8}"/>
                </a:ext>
              </a:extLst>
            </p:cNvPr>
            <p:cNvSpPr/>
            <p:nvPr/>
          </p:nvSpPr>
          <p:spPr>
            <a:xfrm>
              <a:off x="-1001923" y="2295088"/>
              <a:ext cx="2086983" cy="1215614"/>
            </a:xfrm>
            <a:prstGeom prst="rect">
              <a:avLst/>
            </a:prstGeom>
            <a:noFill/>
            <a:ln w="19050">
              <a:solidFill>
                <a:schemeClr val="tx1">
                  <a:alpha val="61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63" dirty="0">
                  <a:solidFill>
                    <a:schemeClr val="tx1"/>
                  </a:solidFill>
                </a:rPr>
                <a:t>Temperature- Humidity-Index</a:t>
              </a:r>
            </a:p>
            <a:p>
              <a:pPr algn="ctr">
                <a:lnSpc>
                  <a:spcPct val="150000"/>
                </a:lnSpc>
              </a:pPr>
              <a:r>
                <a:rPr lang="en-GB" sz="1600" i="1" dirty="0">
                  <a:solidFill>
                    <a:schemeClr val="tx1"/>
                  </a:solidFill>
                </a:rPr>
                <a:t>Range: [49.6–80.1]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E07BD1C3-36C8-03D4-B051-F2C8A7823437}"/>
                </a:ext>
              </a:extLst>
            </p:cNvPr>
            <p:cNvCxnSpPr>
              <a:stCxn id="25" idx="0"/>
              <a:endCxn id="11" idx="1"/>
            </p:cNvCxnSpPr>
            <p:nvPr/>
          </p:nvCxnSpPr>
          <p:spPr>
            <a:xfrm rot="5400000" flipH="1" flipV="1">
              <a:off x="922438" y="-245973"/>
              <a:ext cx="1660192" cy="3421931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9EC6D28-A9B0-CBFF-4E25-F0073389E410}"/>
                </a:ext>
              </a:extLst>
            </p:cNvPr>
            <p:cNvCxnSpPr>
              <a:stCxn id="25" idx="2"/>
              <a:endCxn id="15" idx="1"/>
            </p:cNvCxnSpPr>
            <p:nvPr/>
          </p:nvCxnSpPr>
          <p:spPr>
            <a:xfrm rot="16200000" flipH="1">
              <a:off x="813732" y="2738549"/>
              <a:ext cx="1876193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B18F794-83BF-AC9A-D66F-9F27E5D400D0}"/>
                </a:ext>
              </a:extLst>
            </p:cNvPr>
            <p:cNvCxnSpPr>
              <a:stCxn id="25" idx="3"/>
              <a:endCxn id="13" idx="1"/>
            </p:cNvCxnSpPr>
            <p:nvPr/>
          </p:nvCxnSpPr>
          <p:spPr>
            <a:xfrm>
              <a:off x="1085061" y="2902899"/>
              <a:ext cx="2377016" cy="13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17E123-C700-AAB4-584A-E3FEEA9673FF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4505574" y="1242703"/>
              <a:ext cx="1418" cy="1065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8AB00F2-68BF-BEAA-18B0-220BE6E4C542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4505568" y="3524269"/>
              <a:ext cx="18508" cy="12548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82BBBDF-9046-E536-CB50-8A529420E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76" y="454919"/>
              <a:ext cx="138172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0.099* </a:t>
              </a:r>
              <a:endParaRPr lang="en-GB" sz="1463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03F588-2F2C-AE93-37E4-8AE0F66F7B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76" y="2719892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-0.073 </a:t>
              </a:r>
              <a:endParaRPr lang="en-GB" sz="1463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0E7177-7F27-BCEA-86AB-7347EE165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76" y="5206898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0.009 </a:t>
              </a:r>
              <a:endParaRPr lang="en-GB" sz="1463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3F3B697-7C0C-9B88-D009-315DA7F1E1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2" y="3969878"/>
              <a:ext cx="1848699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0.168*** </a:t>
              </a:r>
              <a:endParaRPr lang="en-GB" sz="1463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D4F693-30F5-27C3-67F6-B80EA5443A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3" y="1595682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-0.045 </a:t>
              </a:r>
              <a:endParaRPr lang="en-GB" sz="1463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4061234-BF55-CAAE-7BB9-ADED80D49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10930" y="1248993"/>
              <a:ext cx="427200" cy="432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BE334EB-80CE-1297-5FF3-1C90986A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23905" y="634894"/>
              <a:ext cx="419294" cy="432000"/>
            </a:xfrm>
            <a:prstGeom prst="rect">
              <a:avLst/>
            </a:prstGeom>
          </p:spPr>
        </p:pic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62FA3D42-8EC7-35BD-4CAA-CA5BA2BFD79B}"/>
                </a:ext>
              </a:extLst>
            </p:cNvPr>
            <p:cNvCxnSpPr/>
            <p:nvPr/>
          </p:nvCxnSpPr>
          <p:spPr>
            <a:xfrm>
              <a:off x="5549061" y="634893"/>
              <a:ext cx="12702" cy="4752000"/>
            </a:xfrm>
            <a:prstGeom prst="bentConnector3">
              <a:avLst>
                <a:gd name="adj1" fmla="val 9995480"/>
              </a:avLst>
            </a:prstGeom>
            <a:ln w="254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AF44F9-C2E1-CB94-B26F-EF88A9565886}"/>
                </a:ext>
              </a:extLst>
            </p:cNvPr>
            <p:cNvSpPr txBox="1"/>
            <p:nvPr/>
          </p:nvSpPr>
          <p:spPr>
            <a:xfrm>
              <a:off x="6196049" y="2736466"/>
              <a:ext cx="1440001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0.002 </a:t>
              </a:r>
              <a:endParaRPr lang="en-GB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5840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FC0B-712D-279F-7081-928B6AE2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AFC79D4-AD2D-73CD-42BD-F64311A82443}"/>
              </a:ext>
            </a:extLst>
          </p:cNvPr>
          <p:cNvGrpSpPr/>
          <p:nvPr/>
        </p:nvGrpSpPr>
        <p:grpSpPr>
          <a:xfrm>
            <a:off x="108000" y="255600"/>
            <a:ext cx="8710387" cy="5967614"/>
            <a:chOff x="-1087043" y="27089"/>
            <a:chExt cx="8710387" cy="596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29A96AA-AC0B-A4AC-E31A-7AACEC607F69}"/>
                    </a:ext>
                  </a:extLst>
                </p:cNvPr>
                <p:cNvSpPr/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Body Temperature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[38.3°–39.5°]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0.34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29A96AA-AC0B-A4AC-E31A-7AACEC607F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C1B4C2E-E370-1CA0-AC6C-420F2A7C9BDB}"/>
                    </a:ext>
                  </a:extLst>
                </p:cNvPr>
                <p:cNvSpPr/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Non-Recumbent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[0.0%–21.8%]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0.47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C1B4C2E-E370-1CA0-AC6C-420F2A7C9B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F28F6D-63B0-9D90-F465-142499A4D7F7}"/>
                    </a:ext>
                  </a:extLst>
                </p:cNvPr>
                <p:cNvSpPr/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Heartrate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[40.1–85.0bpm]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0.64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0.71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F28F6D-63B0-9D90-F465-142499A4D7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blipFill>
                  <a:blip r:embed="rId5"/>
                  <a:stretch>
                    <a:fillRect l="-1183" r="-118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BFD635-FD2D-8761-60F9-C44C0AC8F3AA}"/>
                </a:ext>
              </a:extLst>
            </p:cNvPr>
            <p:cNvSpPr/>
            <p:nvPr/>
          </p:nvSpPr>
          <p:spPr>
            <a:xfrm>
              <a:off x="-1001923" y="2295088"/>
              <a:ext cx="2086983" cy="1215614"/>
            </a:xfrm>
            <a:prstGeom prst="rect">
              <a:avLst/>
            </a:prstGeom>
            <a:noFill/>
            <a:ln w="19050">
              <a:solidFill>
                <a:schemeClr val="tx1">
                  <a:alpha val="61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63" dirty="0">
                  <a:solidFill>
                    <a:schemeClr val="tx1"/>
                  </a:solidFill>
                </a:rPr>
                <a:t>Temperature- Humidity-Index</a:t>
              </a:r>
            </a:p>
            <a:p>
              <a:pPr algn="ctr">
                <a:lnSpc>
                  <a:spcPct val="150000"/>
                </a:lnSpc>
              </a:pPr>
              <a:r>
                <a:rPr lang="en-GB" sz="1600" i="1" dirty="0">
                  <a:solidFill>
                    <a:schemeClr val="tx1"/>
                  </a:solidFill>
                </a:rPr>
                <a:t>Range: [38.4–85.5]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7DBFA2E9-EB5A-AA45-A571-5C39C3C4D3AE}"/>
                </a:ext>
              </a:extLst>
            </p:cNvPr>
            <p:cNvCxnSpPr>
              <a:stCxn id="25" idx="0"/>
              <a:endCxn id="11" idx="1"/>
            </p:cNvCxnSpPr>
            <p:nvPr/>
          </p:nvCxnSpPr>
          <p:spPr>
            <a:xfrm rot="5400000" flipH="1" flipV="1">
              <a:off x="921727" y="-245263"/>
              <a:ext cx="1660194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0CE4FE3D-B00E-264C-46BF-0D2F163DF422}"/>
                </a:ext>
              </a:extLst>
            </p:cNvPr>
            <p:cNvCxnSpPr>
              <a:stCxn id="25" idx="2"/>
              <a:endCxn id="15" idx="1"/>
            </p:cNvCxnSpPr>
            <p:nvPr/>
          </p:nvCxnSpPr>
          <p:spPr>
            <a:xfrm rot="16200000" flipH="1">
              <a:off x="813732" y="2738549"/>
              <a:ext cx="1876193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0E8E961-BB00-27C4-687A-C60F0812A338}"/>
                </a:ext>
              </a:extLst>
            </p:cNvPr>
            <p:cNvCxnSpPr>
              <a:stCxn id="25" idx="3"/>
              <a:endCxn id="13" idx="1"/>
            </p:cNvCxnSpPr>
            <p:nvPr/>
          </p:nvCxnSpPr>
          <p:spPr>
            <a:xfrm>
              <a:off x="1085061" y="2902899"/>
              <a:ext cx="2377016" cy="135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74A941E-F622-B712-BAFC-E01B90926E7E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4505568" y="1242703"/>
              <a:ext cx="0" cy="1065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5CDAE1-B9CB-93B0-F349-14C8C50D65E6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4505568" y="3524269"/>
              <a:ext cx="18508" cy="1254820"/>
            </a:xfrm>
            <a:prstGeom prst="straightConnector1">
              <a:avLst/>
            </a:prstGeom>
            <a:ln w="76200" cmpd="thinThick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792AD-6621-F08B-28C5-96C1F05C5A6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76" y="454919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-0.074 </a:t>
              </a:r>
              <a:endParaRPr lang="en-GB" sz="1463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6DEDBB-7C70-B053-3153-D0C3F690E4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79" y="2719892"/>
              <a:ext cx="1456183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0.125 </a:t>
              </a:r>
              <a:endParaRPr lang="en-GB" sz="1463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8454DCB-80BE-BDF0-EF17-0E019960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6081" y="5206898"/>
              <a:ext cx="1456183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0.059 </a:t>
              </a:r>
              <a:endParaRPr lang="en-GB" sz="1463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9A201B7-DA2E-4D45-EE85-150251D03E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3" y="1595682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-0.031 </a:t>
              </a:r>
              <a:endParaRPr lang="en-GB" sz="1463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5FAC068-FCC2-916D-77A9-09725FB1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10930" y="1241247"/>
              <a:ext cx="434862" cy="43974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358225-0A06-A2ED-29BD-E4350214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33978" y="634899"/>
              <a:ext cx="419294" cy="4397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01BB67-CC98-A328-308A-0EAFE26D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087043" y="1177117"/>
              <a:ext cx="525425" cy="54778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598F7C-9DB6-EBE3-21CD-B8FF8A304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033978" y="634896"/>
              <a:ext cx="419294" cy="42567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A1F658-83E5-2AEC-9561-F05418D60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1" y="3802468"/>
              <a:ext cx="2074284" cy="54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</a:t>
              </a:r>
              <a:r>
                <a:rPr lang="nl-NL" sz="1463" i="1" kern="0" baseline="-2500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1</a:t>
              </a:r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nl-NL" sz="1463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 0.333***</a:t>
              </a:r>
            </a:p>
            <a:p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</a:t>
              </a:r>
              <a:r>
                <a:rPr lang="nl-NL" sz="1463" i="1" kern="0" baseline="-2500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2</a:t>
              </a:r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nl-NL" sz="1463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-0.228**</a:t>
              </a:r>
              <a:endParaRPr lang="en-GB" sz="1463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2EBEEA3-895D-8D8E-2DCE-39BF84D2A5DE}"/>
                </a:ext>
              </a:extLst>
            </p:cNvPr>
            <p:cNvSpPr/>
            <p:nvPr/>
          </p:nvSpPr>
          <p:spPr>
            <a:xfrm>
              <a:off x="3430131" y="4012247"/>
              <a:ext cx="282930" cy="239656"/>
            </a:xfrm>
            <a:custGeom>
              <a:avLst/>
              <a:gdLst>
                <a:gd name="connsiteX0" fmla="*/ 0 w 2095329"/>
                <a:gd name="connsiteY0" fmla="*/ 1347841 h 1347841"/>
                <a:gd name="connsiteX1" fmla="*/ 1045614 w 2095329"/>
                <a:gd name="connsiteY1" fmla="*/ 125907 h 1347841"/>
                <a:gd name="connsiteX2" fmla="*/ 2095329 w 2095329"/>
                <a:gd name="connsiteY2" fmla="*/ 101304 h 134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5329" h="1347841">
                  <a:moveTo>
                    <a:pt x="0" y="1347841"/>
                  </a:moveTo>
                  <a:cubicBezTo>
                    <a:pt x="348196" y="840752"/>
                    <a:pt x="696393" y="333663"/>
                    <a:pt x="1045614" y="125907"/>
                  </a:cubicBezTo>
                  <a:cubicBezTo>
                    <a:pt x="1394835" y="-81849"/>
                    <a:pt x="1745082" y="9727"/>
                    <a:pt x="2095329" y="10130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/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46B77F7A-D52F-7D35-22CA-AA9215BDDCB7}"/>
                </a:ext>
              </a:extLst>
            </p:cNvPr>
            <p:cNvCxnSpPr/>
            <p:nvPr/>
          </p:nvCxnSpPr>
          <p:spPr>
            <a:xfrm>
              <a:off x="5549061" y="634893"/>
              <a:ext cx="12702" cy="4752000"/>
            </a:xfrm>
            <a:prstGeom prst="bentConnector3">
              <a:avLst>
                <a:gd name="adj1" fmla="val 9995480"/>
              </a:avLst>
            </a:prstGeom>
            <a:ln w="254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558C4C-931A-581D-BA0E-E4B910987428}"/>
                </a:ext>
              </a:extLst>
            </p:cNvPr>
            <p:cNvSpPr txBox="1"/>
            <p:nvPr/>
          </p:nvSpPr>
          <p:spPr>
            <a:xfrm>
              <a:off x="6196044" y="2736466"/>
              <a:ext cx="14273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0.081 </a:t>
              </a:r>
              <a:endParaRPr lang="en-GB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28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35990-6ADB-F66D-96CE-F376A323C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334004-0FF6-6E4C-6553-DB0EB49CEAA1}"/>
              </a:ext>
            </a:extLst>
          </p:cNvPr>
          <p:cNvGrpSpPr/>
          <p:nvPr/>
        </p:nvGrpSpPr>
        <p:grpSpPr>
          <a:xfrm>
            <a:off x="108000" y="255600"/>
            <a:ext cx="8555699" cy="5967614"/>
            <a:chOff x="-1033978" y="27089"/>
            <a:chExt cx="8555699" cy="596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AC4F2B5-3FFB-DF56-1E3F-2E6DBE20635C}"/>
                    </a:ext>
                  </a:extLst>
                </p:cNvPr>
                <p:cNvSpPr/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Body Temperature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[38.1°–39.8°]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0.03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0.51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AC4F2B5-3FFB-DF56-1E3F-2E6DBE206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7089"/>
                  <a:ext cx="2086983" cy="1215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B714D63-1D3E-89E6-EFE3-BD41C47BC29A}"/>
                    </a:ext>
                  </a:extLst>
                </p:cNvPr>
                <p:cNvSpPr/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Non-Recumbent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[0.0%–23.2%]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0.08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0.21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B714D63-1D3E-89E6-EFE3-BD41C47BC2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82" y="2308655"/>
                  <a:ext cx="2086983" cy="1215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26CD5C4-C924-B50A-55CC-27AD4846AAA6}"/>
                    </a:ext>
                  </a:extLst>
                </p:cNvPr>
                <p:cNvSpPr/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Heartrate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[40.2–87.7bpm]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0.03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0.55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26CD5C4-C924-B50A-55CC-27AD4846AA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076" y="4779089"/>
                  <a:ext cx="2124000" cy="1215614"/>
                </a:xfrm>
                <a:prstGeom prst="rect">
                  <a:avLst/>
                </a:prstGeom>
                <a:blipFill>
                  <a:blip r:embed="rId5"/>
                  <a:stretch>
                    <a:fillRect l="-588" r="-117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EB59DC-EDC5-E989-E41F-9740895DB6FD}"/>
                </a:ext>
              </a:extLst>
            </p:cNvPr>
            <p:cNvSpPr/>
            <p:nvPr/>
          </p:nvSpPr>
          <p:spPr>
            <a:xfrm>
              <a:off x="-1001923" y="2295088"/>
              <a:ext cx="2086983" cy="1215614"/>
            </a:xfrm>
            <a:prstGeom prst="rect">
              <a:avLst/>
            </a:prstGeom>
            <a:noFill/>
            <a:ln w="19050">
              <a:solidFill>
                <a:schemeClr val="tx1">
                  <a:alpha val="61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63" dirty="0">
                  <a:solidFill>
                    <a:schemeClr val="tx1"/>
                  </a:solidFill>
                </a:rPr>
                <a:t>Temperature- Humidity-Index</a:t>
              </a:r>
            </a:p>
            <a:p>
              <a:pPr algn="ctr">
                <a:lnSpc>
                  <a:spcPct val="150000"/>
                </a:lnSpc>
              </a:pPr>
              <a:r>
                <a:rPr lang="en-GB" sz="1600" i="1" dirty="0">
                  <a:solidFill>
                    <a:schemeClr val="tx1"/>
                  </a:solidFill>
                </a:rPr>
                <a:t>Range: [31.7–76.6]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EDB90000-8571-48DE-071B-0D4963DC7BB7}"/>
                </a:ext>
              </a:extLst>
            </p:cNvPr>
            <p:cNvCxnSpPr>
              <a:stCxn id="25" idx="0"/>
              <a:endCxn id="11" idx="1"/>
            </p:cNvCxnSpPr>
            <p:nvPr/>
          </p:nvCxnSpPr>
          <p:spPr>
            <a:xfrm rot="5400000" flipH="1" flipV="1">
              <a:off x="921727" y="-245263"/>
              <a:ext cx="1660194" cy="3420509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6E1063F7-8077-64C8-1532-9D787B6C4079}"/>
                </a:ext>
              </a:extLst>
            </p:cNvPr>
            <p:cNvCxnSpPr>
              <a:stCxn id="25" idx="2"/>
              <a:endCxn id="15" idx="1"/>
            </p:cNvCxnSpPr>
            <p:nvPr/>
          </p:nvCxnSpPr>
          <p:spPr>
            <a:xfrm rot="16200000" flipH="1">
              <a:off x="813732" y="2738549"/>
              <a:ext cx="1876193" cy="3420509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BEEADCC-5C83-27E3-4FA6-6490E927DC13}"/>
                </a:ext>
              </a:extLst>
            </p:cNvPr>
            <p:cNvCxnSpPr>
              <a:stCxn id="25" idx="3"/>
              <a:endCxn id="13" idx="1"/>
            </p:cNvCxnSpPr>
            <p:nvPr/>
          </p:nvCxnSpPr>
          <p:spPr>
            <a:xfrm>
              <a:off x="1085061" y="2902899"/>
              <a:ext cx="2377016" cy="1356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58069C-AA8B-D92A-8655-772D41018707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4505568" y="1242703"/>
              <a:ext cx="0" cy="1065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C744A84-472E-BD7B-E391-DEE983CA33CF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4505568" y="3524269"/>
              <a:ext cx="18508" cy="1254820"/>
            </a:xfrm>
            <a:prstGeom prst="straightConnector1">
              <a:avLst/>
            </a:prstGeom>
            <a:ln w="76200" cmpd="thinThick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D759D6-63C1-5EEF-2E92-302A354C05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3271" y="471953"/>
              <a:ext cx="1854067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0.232*** </a:t>
              </a:r>
              <a:endParaRPr lang="en-GB" sz="1463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DBB23E-956F-9F71-16F3-50436C74C4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46910" y="2710080"/>
              <a:ext cx="1580893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=-0.301*** </a:t>
              </a:r>
              <a:endParaRPr lang="en-GB" sz="1463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CCD745-6F98-4069-80ED-14CD061719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373240" y="5206898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0.075* </a:t>
              </a:r>
              <a:endParaRPr lang="en-GB" sz="1463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FFC9870-28A0-21FA-0D24-F3DE205991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1" y="3802468"/>
              <a:ext cx="2074284" cy="5425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</a:t>
              </a:r>
              <a:r>
                <a:rPr lang="nl-NL" sz="1463" i="1" kern="0" baseline="-2500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1</a:t>
              </a:r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nl-NL" sz="1463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 0.291***</a:t>
              </a:r>
            </a:p>
            <a:p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</a:t>
              </a:r>
              <a:r>
                <a:rPr lang="nl-NL" sz="1463" i="1" kern="0" baseline="-2500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2</a:t>
              </a:r>
              <a:r>
                <a:rPr lang="nl-NL" sz="1463" i="1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 </a:t>
              </a:r>
              <a:r>
                <a:rPr lang="nl-NL" sz="1463" kern="0" dirty="0"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-0.214**</a:t>
              </a:r>
              <a:endParaRPr lang="en-GB" sz="1463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A56AD6-3782-389E-0DA3-B9AA8E89C9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13063" y="1595682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0.007 </a:t>
              </a:r>
              <a:endParaRPr lang="en-GB" sz="1463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975C8F-6A6E-FA06-114A-A7305E63C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33978" y="634896"/>
              <a:ext cx="419294" cy="42567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7C4FBA-02B0-2987-E956-7367C3661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10930" y="1241247"/>
              <a:ext cx="434862" cy="439747"/>
            </a:xfrm>
            <a:prstGeom prst="rect">
              <a:avLst/>
            </a:prstGeom>
          </p:spPr>
        </p:pic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957372D-E543-D1FF-8D97-35F96642286F}"/>
                </a:ext>
              </a:extLst>
            </p:cNvPr>
            <p:cNvSpPr/>
            <p:nvPr/>
          </p:nvSpPr>
          <p:spPr>
            <a:xfrm>
              <a:off x="3426060" y="4009366"/>
              <a:ext cx="287000" cy="245431"/>
            </a:xfrm>
            <a:custGeom>
              <a:avLst/>
              <a:gdLst>
                <a:gd name="connsiteX0" fmla="*/ 0 w 1722009"/>
                <a:gd name="connsiteY0" fmla="*/ 1265257 h 1265257"/>
                <a:gd name="connsiteX1" fmla="*/ 1021191 w 1722009"/>
                <a:gd name="connsiteY1" fmla="*/ 30484 h 1265257"/>
                <a:gd name="connsiteX2" fmla="*/ 1722009 w 1722009"/>
                <a:gd name="connsiteY2" fmla="*/ 497695 h 126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2009" h="1265257">
                  <a:moveTo>
                    <a:pt x="0" y="1265257"/>
                  </a:moveTo>
                  <a:cubicBezTo>
                    <a:pt x="367095" y="711834"/>
                    <a:pt x="734190" y="158411"/>
                    <a:pt x="1021191" y="30484"/>
                  </a:cubicBezTo>
                  <a:cubicBezTo>
                    <a:pt x="1308192" y="-97443"/>
                    <a:pt x="1515100" y="200126"/>
                    <a:pt x="1722009" y="497695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60F11F5-E800-19A7-266E-88326DAC2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5332" y="799008"/>
              <a:ext cx="262712" cy="2738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1835E8-D02A-D12F-EB92-B8D7DC84BDF0}"/>
                </a:ext>
              </a:extLst>
            </p:cNvPr>
            <p:cNvSpPr txBox="1"/>
            <p:nvPr/>
          </p:nvSpPr>
          <p:spPr>
            <a:xfrm>
              <a:off x="1194348" y="751286"/>
              <a:ext cx="277640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63" dirty="0"/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606D17-3FB4-10F9-ABA7-192D9310A3E9}"/>
                </a:ext>
              </a:extLst>
            </p:cNvPr>
            <p:cNvSpPr txBox="1"/>
            <p:nvPr/>
          </p:nvSpPr>
          <p:spPr>
            <a:xfrm>
              <a:off x="1674845" y="746927"/>
              <a:ext cx="1390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b="1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600" b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</a:t>
              </a:r>
              <a:r>
                <a:rPr lang="en-GB" sz="1600" b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–</a:t>
              </a:r>
              <a:r>
                <a:rPr lang="en-GB" sz="1600" b="1" dirty="0"/>
                <a:t>0.135*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37878A-88B8-4666-56C1-EF957B86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32822" y="3037136"/>
              <a:ext cx="262712" cy="27389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ABC795-E683-D8C5-6188-651CAB670FC6}"/>
                </a:ext>
              </a:extLst>
            </p:cNvPr>
            <p:cNvSpPr txBox="1"/>
            <p:nvPr/>
          </p:nvSpPr>
          <p:spPr>
            <a:xfrm>
              <a:off x="1281837" y="2989412"/>
              <a:ext cx="277640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63" dirty="0"/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5243CB-7202-8FA8-659D-FDE527349E42}"/>
                </a:ext>
              </a:extLst>
            </p:cNvPr>
            <p:cNvSpPr txBox="1"/>
            <p:nvPr/>
          </p:nvSpPr>
          <p:spPr>
            <a:xfrm>
              <a:off x="1739364" y="3015378"/>
              <a:ext cx="1364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b="1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600" b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</a:t>
              </a:r>
              <a:r>
                <a:rPr lang="en-GB" sz="1600" b="1" dirty="0"/>
                <a:t>0.207**</a:t>
              </a:r>
            </a:p>
          </p:txBody>
        </p:sp>
        <p:cxnSp>
          <p:nvCxnSpPr>
            <p:cNvPr id="2" name="Elbow Connector 1">
              <a:extLst>
                <a:ext uri="{FF2B5EF4-FFF2-40B4-BE49-F238E27FC236}">
                  <a16:creationId xmlns:a16="http://schemas.microsoft.com/office/drawing/2014/main" id="{50142AD3-DCB0-D124-F8C3-CA1597DECBDA}"/>
                </a:ext>
              </a:extLst>
            </p:cNvPr>
            <p:cNvCxnSpPr>
              <a:cxnSpLocks/>
            </p:cNvCxnSpPr>
            <p:nvPr/>
          </p:nvCxnSpPr>
          <p:spPr>
            <a:xfrm>
              <a:off x="5549061" y="634893"/>
              <a:ext cx="12702" cy="4752000"/>
            </a:xfrm>
            <a:prstGeom prst="bentConnector3">
              <a:avLst>
                <a:gd name="adj1" fmla="val 9995480"/>
              </a:avLst>
            </a:prstGeom>
            <a:ln w="762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06A5A1-E7E4-FDC7-4496-561C26F9C456}"/>
                </a:ext>
              </a:extLst>
            </p:cNvPr>
            <p:cNvSpPr txBox="1"/>
            <p:nvPr/>
          </p:nvSpPr>
          <p:spPr>
            <a:xfrm>
              <a:off x="6196042" y="2736467"/>
              <a:ext cx="1325679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0.093* </a:t>
              </a:r>
              <a:endParaRPr lang="en-GB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4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0AB4E-512B-0AC2-AB1A-7000F19D3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97E30E-9691-8258-E4CF-A091703152DC}"/>
              </a:ext>
            </a:extLst>
          </p:cNvPr>
          <p:cNvGrpSpPr/>
          <p:nvPr/>
        </p:nvGrpSpPr>
        <p:grpSpPr>
          <a:xfrm>
            <a:off x="111600" y="255600"/>
            <a:ext cx="8900195" cy="5967614"/>
            <a:chOff x="233757" y="237067"/>
            <a:chExt cx="8900195" cy="596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4EE45A4-685B-AEBE-615C-917D6E8679C9}"/>
                    </a:ext>
                  </a:extLst>
                </p:cNvPr>
                <p:cNvSpPr/>
                <p:nvPr/>
              </p:nvSpPr>
              <p:spPr>
                <a:xfrm>
                  <a:off x="4782882" y="237067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Body Temperature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[38.4°–40.4°]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0.04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0.26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4EE45A4-685B-AEBE-615C-917D6E867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882" y="237067"/>
                  <a:ext cx="2086983" cy="1215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0DB93CF-3405-BB1B-9E46-355F939ECF9A}"/>
                    </a:ext>
                  </a:extLst>
                </p:cNvPr>
                <p:cNvSpPr/>
                <p:nvPr/>
              </p:nvSpPr>
              <p:spPr>
                <a:xfrm>
                  <a:off x="4782882" y="2518633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Non-Recumbent</a:t>
                  </a:r>
                </a:p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Range: [1.4%–25.5%]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0.02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0.37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0DB93CF-3405-BB1B-9E46-355F939EC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882" y="2518633"/>
                  <a:ext cx="2086983" cy="1215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AAA7B3-E2AB-79E3-18ED-050A5F8FF345}"/>
                    </a:ext>
                  </a:extLst>
                </p:cNvPr>
                <p:cNvSpPr/>
                <p:nvPr/>
              </p:nvSpPr>
              <p:spPr>
                <a:xfrm>
                  <a:off x="4782876" y="4989067"/>
                  <a:ext cx="2124000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Heartrate</a:t>
                  </a:r>
                </a:p>
                <a:p>
                  <a:pPr algn="ctr"/>
                  <a:r>
                    <a:rPr lang="en-GB" sz="1600" dirty="0">
                      <a:solidFill>
                        <a:schemeClr val="tx1"/>
                      </a:solidFill>
                    </a:rPr>
                    <a:t>Range: [29.9–87.1bpm]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0.64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0.65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AAA7B3-E2AB-79E3-18ED-050A5F8FF3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876" y="4989067"/>
                  <a:ext cx="2124000" cy="1215614"/>
                </a:xfrm>
                <a:prstGeom prst="rect">
                  <a:avLst/>
                </a:prstGeom>
                <a:blipFill>
                  <a:blip r:embed="rId5"/>
                  <a:stretch>
                    <a:fillRect l="-1176" r="-58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EC2C48-7B77-1DA5-FD7A-B539BD4E1A07}"/>
                </a:ext>
              </a:extLst>
            </p:cNvPr>
            <p:cNvSpPr/>
            <p:nvPr/>
          </p:nvSpPr>
          <p:spPr>
            <a:xfrm>
              <a:off x="318877" y="2505066"/>
              <a:ext cx="2086983" cy="1215614"/>
            </a:xfrm>
            <a:prstGeom prst="rect">
              <a:avLst/>
            </a:prstGeom>
            <a:noFill/>
            <a:ln w="19050">
              <a:solidFill>
                <a:schemeClr val="tx1">
                  <a:alpha val="61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63" dirty="0">
                  <a:solidFill>
                    <a:schemeClr val="tx1"/>
                  </a:solidFill>
                </a:rPr>
                <a:t>Temperature- Humidity-Index</a:t>
              </a:r>
            </a:p>
            <a:p>
              <a:pPr algn="ctr">
                <a:lnSpc>
                  <a:spcPct val="150000"/>
                </a:lnSpc>
              </a:pPr>
              <a:r>
                <a:rPr lang="en-GB" sz="1600" i="1" dirty="0">
                  <a:solidFill>
                    <a:schemeClr val="tx1"/>
                  </a:solidFill>
                </a:rPr>
                <a:t>Range: [33.8–84.6]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034C4-7E0C-69E0-8DC2-FB8C4B0D9492}"/>
                </a:ext>
              </a:extLst>
            </p:cNvPr>
            <p:cNvCxnSpPr>
              <a:cxnSpLocks/>
              <a:stCxn id="25" idx="0"/>
              <a:endCxn id="11" idx="1"/>
            </p:cNvCxnSpPr>
            <p:nvPr/>
          </p:nvCxnSpPr>
          <p:spPr>
            <a:xfrm rot="5400000" flipH="1" flipV="1">
              <a:off x="2242527" y="-35285"/>
              <a:ext cx="1660194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A3FA5B43-E814-9334-0968-AC11B16DFBE0}"/>
                </a:ext>
              </a:extLst>
            </p:cNvPr>
            <p:cNvCxnSpPr>
              <a:stCxn id="25" idx="2"/>
              <a:endCxn id="15" idx="1"/>
            </p:cNvCxnSpPr>
            <p:nvPr/>
          </p:nvCxnSpPr>
          <p:spPr>
            <a:xfrm rot="16200000" flipH="1">
              <a:off x="2134532" y="2948527"/>
              <a:ext cx="1876193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8EFA060-6842-6F38-0648-E277B03087DB}"/>
                </a:ext>
              </a:extLst>
            </p:cNvPr>
            <p:cNvCxnSpPr>
              <a:stCxn id="25" idx="3"/>
              <a:endCxn id="13" idx="1"/>
            </p:cNvCxnSpPr>
            <p:nvPr/>
          </p:nvCxnSpPr>
          <p:spPr>
            <a:xfrm>
              <a:off x="2405861" y="3112877"/>
              <a:ext cx="2377016" cy="1356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6247903-7BDD-0C00-0086-4967AD6EE6FF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flipV="1">
              <a:off x="5826368" y="1452681"/>
              <a:ext cx="0" cy="1065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3807D8-73E4-588A-1955-9D784CFAC7EC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5826368" y="3734247"/>
              <a:ext cx="18508" cy="12548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158F31-113F-5D5B-0425-55B9C5ADDC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66876" y="664897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-0.015 </a:t>
              </a:r>
              <a:endParaRPr lang="en-GB" sz="1463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95F6227-5F99-13EF-4F30-A706A34978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12" y="2929870"/>
              <a:ext cx="1647868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-0.146** </a:t>
              </a:r>
              <a:endParaRPr lang="en-GB" sz="1463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384C28-E79D-C5DA-B454-B69304D338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66882" y="5416876"/>
              <a:ext cx="1469497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0.026 </a:t>
              </a:r>
              <a:endParaRPr lang="en-GB" sz="1463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E97408-9A21-6651-E2FB-CC2299217E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33862" y="4179856"/>
              <a:ext cx="1848699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0.094*** </a:t>
              </a:r>
              <a:endParaRPr lang="en-GB" sz="1463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232408-51C9-EA58-76C6-D00DD7BAA1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033863" y="1805660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-0.009 </a:t>
              </a:r>
              <a:endParaRPr lang="en-GB" sz="1463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4DC13C-3EDA-0CAC-93C4-8D5EBE6B2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6822" y="844877"/>
              <a:ext cx="419294" cy="43974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D1624F-9146-E35B-B72E-B9E8AB399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3757" y="1387095"/>
              <a:ext cx="525425" cy="547785"/>
            </a:xfrm>
            <a:prstGeom prst="rect">
              <a:avLst/>
            </a:prstGeom>
          </p:spPr>
        </p:pic>
        <p:cxnSp>
          <p:nvCxnSpPr>
            <p:cNvPr id="2" name="Elbow Connector 1">
              <a:extLst>
                <a:ext uri="{FF2B5EF4-FFF2-40B4-BE49-F238E27FC236}">
                  <a16:creationId xmlns:a16="http://schemas.microsoft.com/office/drawing/2014/main" id="{A3329C5A-9997-08F9-E1C5-5D93301AF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69861" y="844871"/>
              <a:ext cx="12702" cy="4752000"/>
            </a:xfrm>
            <a:prstGeom prst="bentConnector3">
              <a:avLst>
                <a:gd name="adj1" fmla="val 9995480"/>
              </a:avLst>
            </a:prstGeom>
            <a:ln w="762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74BB74-722B-5B1A-F1F6-15D70E2642CF}"/>
                </a:ext>
              </a:extLst>
            </p:cNvPr>
            <p:cNvSpPr txBox="1"/>
            <p:nvPr/>
          </p:nvSpPr>
          <p:spPr>
            <a:xfrm>
              <a:off x="7516842" y="2946444"/>
              <a:ext cx="161711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0.183*** </a:t>
              </a:r>
              <a:endParaRPr lang="en-GB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79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3F0A-A210-5C3D-331E-28AC6416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31F470-A1F7-9718-F85D-99573E399942}"/>
              </a:ext>
            </a:extLst>
          </p:cNvPr>
          <p:cNvGrpSpPr/>
          <p:nvPr/>
        </p:nvGrpSpPr>
        <p:grpSpPr>
          <a:xfrm>
            <a:off x="108000" y="255600"/>
            <a:ext cx="8625261" cy="5967614"/>
            <a:chOff x="207883" y="170481"/>
            <a:chExt cx="8625261" cy="596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9A12E5B-D08C-CD67-0CB9-F6641E147895}"/>
                    </a:ext>
                  </a:extLst>
                </p:cNvPr>
                <p:cNvSpPr/>
                <p:nvPr/>
              </p:nvSpPr>
              <p:spPr>
                <a:xfrm>
                  <a:off x="4671886" y="170481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Body Temperature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[38.5°–40.4°]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0.34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9A12E5B-D08C-CD67-0CB9-F6641E1478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886" y="170481"/>
                  <a:ext cx="2086983" cy="1215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F4D2250-419C-6B43-A51B-029DC3992683}"/>
                    </a:ext>
                  </a:extLst>
                </p:cNvPr>
                <p:cNvSpPr/>
                <p:nvPr/>
              </p:nvSpPr>
              <p:spPr>
                <a:xfrm>
                  <a:off x="4671886" y="2452047"/>
                  <a:ext cx="2086983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Non-Recumbent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[0.0%–25.0%]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0.47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F4D2250-419C-6B43-A51B-029DC3992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886" y="2452047"/>
                  <a:ext cx="2086983" cy="12156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401AB8F-D17A-B4A8-EF94-7E7B97C17532}"/>
                    </a:ext>
                  </a:extLst>
                </p:cNvPr>
                <p:cNvSpPr/>
                <p:nvPr/>
              </p:nvSpPr>
              <p:spPr>
                <a:xfrm>
                  <a:off x="4671880" y="4922481"/>
                  <a:ext cx="2160000" cy="12156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GB" sz="1463" dirty="0">
                      <a:solidFill>
                        <a:schemeClr val="tx1"/>
                      </a:solidFill>
                    </a:rPr>
                    <a:t>Heartrate</a:t>
                  </a:r>
                </a:p>
                <a:p>
                  <a:pPr algn="ctr"/>
                  <a:r>
                    <a:rPr lang="en-GB" sz="1600" i="1" dirty="0">
                      <a:solidFill>
                        <a:schemeClr val="tx1"/>
                      </a:solidFill>
                    </a:rPr>
                    <a:t>Range: [32.0–86.0bpm]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0.64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de-DE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0.71</m:t>
                        </m:r>
                      </m:oMath>
                    </m:oMathPara>
                  </a14:m>
                  <a:endParaRPr lang="en-GB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401AB8F-D17A-B4A8-EF94-7E7B97C175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880" y="4922481"/>
                  <a:ext cx="2160000" cy="12156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091605-D338-CD99-5DB7-1935ADB9433D}"/>
                </a:ext>
              </a:extLst>
            </p:cNvPr>
            <p:cNvSpPr/>
            <p:nvPr/>
          </p:nvSpPr>
          <p:spPr>
            <a:xfrm>
              <a:off x="207883" y="2438480"/>
              <a:ext cx="2086983" cy="1215614"/>
            </a:xfrm>
            <a:prstGeom prst="rect">
              <a:avLst/>
            </a:prstGeom>
            <a:noFill/>
            <a:ln w="19050">
              <a:solidFill>
                <a:schemeClr val="tx1">
                  <a:alpha val="61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63" dirty="0">
                  <a:solidFill>
                    <a:schemeClr val="tx1"/>
                  </a:solidFill>
                </a:rPr>
                <a:t>Temperature- Humidity-Index</a:t>
              </a:r>
            </a:p>
            <a:p>
              <a:pPr algn="ctr">
                <a:lnSpc>
                  <a:spcPct val="150000"/>
                </a:lnSpc>
              </a:pPr>
              <a:r>
                <a:rPr lang="en-GB" sz="1600" i="1" dirty="0">
                  <a:solidFill>
                    <a:schemeClr val="tx1"/>
                  </a:solidFill>
                </a:rPr>
                <a:t>Range: [27.7–63.6]</a:t>
              </a:r>
            </a:p>
          </p:txBody>
        </p: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237DAE11-FFD8-7770-5623-BC28F62C102F}"/>
                </a:ext>
              </a:extLst>
            </p:cNvPr>
            <p:cNvCxnSpPr>
              <a:stCxn id="25" idx="0"/>
              <a:endCxn id="11" idx="1"/>
            </p:cNvCxnSpPr>
            <p:nvPr/>
          </p:nvCxnSpPr>
          <p:spPr>
            <a:xfrm rot="5400000" flipH="1" flipV="1">
              <a:off x="2131531" y="-101871"/>
              <a:ext cx="1660194" cy="3420509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DA54EBCB-9A6F-F2AB-B8FD-32FECC96F5B7}"/>
                </a:ext>
              </a:extLst>
            </p:cNvPr>
            <p:cNvCxnSpPr>
              <a:stCxn id="25" idx="2"/>
              <a:endCxn id="15" idx="1"/>
            </p:cNvCxnSpPr>
            <p:nvPr/>
          </p:nvCxnSpPr>
          <p:spPr>
            <a:xfrm rot="16200000" flipH="1">
              <a:off x="2023536" y="2881941"/>
              <a:ext cx="1876193" cy="342050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E18831-BF34-9154-ED48-63803F4DB77E}"/>
                </a:ext>
              </a:extLst>
            </p:cNvPr>
            <p:cNvCxnSpPr>
              <a:stCxn id="25" idx="3"/>
              <a:endCxn id="13" idx="1"/>
            </p:cNvCxnSpPr>
            <p:nvPr/>
          </p:nvCxnSpPr>
          <p:spPr>
            <a:xfrm>
              <a:off x="2294865" y="3046291"/>
              <a:ext cx="2377016" cy="1356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F087BA-3EAA-6608-2771-E8394312E6C8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5715372" y="1386095"/>
              <a:ext cx="0" cy="1065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234B10-E5AE-05EF-6032-F82CD12B5897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>
              <a:off x="5715376" y="3667661"/>
              <a:ext cx="36506" cy="12548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CBEBD3-726F-98E2-1304-3C4446E7AE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9621" y="598311"/>
              <a:ext cx="1578644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-0.117** </a:t>
              </a:r>
              <a:endParaRPr lang="en-GB" sz="1463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3A07C6-461D-A0BA-AA5F-7CBD706EE0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5886" y="2863284"/>
              <a:ext cx="1725967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-0.095* </a:t>
              </a:r>
              <a:endParaRPr lang="en-GB" sz="1463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5CFF5D-563F-0DC8-F099-A3069155AE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5887" y="5350290"/>
              <a:ext cx="1440001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0.028 </a:t>
              </a:r>
              <a:endParaRPr lang="en-GB" sz="1463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DEC244-392F-A8B0-B72A-740567C6D1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22866" y="4113270"/>
              <a:ext cx="1848699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0.129*** </a:t>
              </a:r>
              <a:endParaRPr lang="en-GB" sz="1463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4BC208-442D-6896-3906-83DC5739C5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22867" y="1739074"/>
              <a:ext cx="1584000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β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-0.060 </a:t>
              </a:r>
              <a:endParaRPr lang="en-GB" sz="1463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64E298B-DA55-D95D-64F4-54CB5A1F7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8749" y="1384639"/>
              <a:ext cx="434862" cy="43974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BA851B-ED88-76C4-1300-E0883A4FF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701" y="778291"/>
              <a:ext cx="419294" cy="439747"/>
            </a:xfrm>
            <a:prstGeom prst="rect">
              <a:avLst/>
            </a:prstGeom>
          </p:spPr>
        </p:pic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0B5512B7-DECB-8DC5-97F2-40AB4050BCCE}"/>
                </a:ext>
              </a:extLst>
            </p:cNvPr>
            <p:cNvCxnSpPr>
              <a:cxnSpLocks/>
            </p:cNvCxnSpPr>
            <p:nvPr/>
          </p:nvCxnSpPr>
          <p:spPr>
            <a:xfrm>
              <a:off x="6758865" y="778285"/>
              <a:ext cx="12702" cy="4752000"/>
            </a:xfrm>
            <a:prstGeom prst="bentConnector3">
              <a:avLst>
                <a:gd name="adj1" fmla="val 9995480"/>
              </a:avLst>
            </a:prstGeom>
            <a:ln w="7620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08A551-3F7A-796A-FC4B-1356724AAA55}"/>
                </a:ext>
              </a:extLst>
            </p:cNvPr>
            <p:cNvSpPr txBox="1"/>
            <p:nvPr/>
          </p:nvSpPr>
          <p:spPr>
            <a:xfrm>
              <a:off x="7405847" y="2879858"/>
              <a:ext cx="1427297" cy="317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nl-NL" sz="1463" i="1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r </a:t>
              </a:r>
              <a:r>
                <a:rPr lang="nl-NL" sz="1463" kern="0" dirty="0">
                  <a:solidFill>
                    <a:srgbClr val="000000"/>
                  </a:solidFill>
                  <a:latin typeface="Lucida Console" panose="020B06090405040202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= 0.138** </a:t>
              </a:r>
              <a:endParaRPr lang="en-GB" sz="1463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74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662</Words>
  <Application>Microsoft Macintosh PowerPoint</Application>
  <PresentationFormat>Custom</PresentationFormat>
  <Paragraphs>186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 Hall Larenstein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Kuipers, Henry</dc:creator>
  <cp:lastModifiedBy>Merlin Weiss</cp:lastModifiedBy>
  <cp:revision>17</cp:revision>
  <dcterms:created xsi:type="dcterms:W3CDTF">2023-02-06T19:00:23Z</dcterms:created>
  <dcterms:modified xsi:type="dcterms:W3CDTF">2025-04-08T09:14:44Z</dcterms:modified>
</cp:coreProperties>
</file>