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629"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819400" y="134816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792605" y="311105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200400" y="1695067"/>
            <a:ext cx="71676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MERLIN VENSIYA V </a:t>
            </a:r>
            <a:endParaRPr spc="15" dirty="0"/>
          </a:p>
        </p:txBody>
      </p:sp>
      <p:sp>
        <p:nvSpPr>
          <p:cNvPr id="8" name="object 8"/>
          <p:cNvSpPr txBox="1"/>
          <p:nvPr/>
        </p:nvSpPr>
        <p:spPr>
          <a:xfrm>
            <a:off x="5181600" y="2438400"/>
            <a:ext cx="5943600" cy="443711"/>
          </a:xfrm>
          <a:prstGeom prst="rect">
            <a:avLst/>
          </a:prstGeom>
        </p:spPr>
        <p:txBody>
          <a:bodyPr vert="horz" wrap="square" lIns="0" tIns="12700" rIns="0" bIns="0" rtlCol="0">
            <a:spAutoFit/>
          </a:bodyPr>
          <a:lstStyle/>
          <a:p>
            <a:pPr marL="12700">
              <a:lnSpc>
                <a:spcPct val="100000"/>
              </a:lnSpc>
              <a:spcBef>
                <a:spcPts val="100"/>
              </a:spcBef>
            </a:pPr>
            <a:r>
              <a:rPr lang="en-IN" sz="2800" b="1" spc="10" dirty="0">
                <a:solidFill>
                  <a:srgbClr val="2D936B"/>
                </a:solidFill>
                <a:latin typeface="Trebuchet MS"/>
                <a:cs typeface="Trebuchet MS"/>
              </a:rPr>
              <a:t>Smart face generative  using GAN </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lang="en-IN" sz="1100" b="1" spc="50" dirty="0">
                <a:solidFill>
                  <a:srgbClr val="2D83C3"/>
                </a:solidFill>
                <a:latin typeface="Trebuchet MS"/>
                <a:cs typeface="Trebuchet MS"/>
              </a:rPr>
              <a:t>merlin vensi</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pic>
        <p:nvPicPr>
          <p:cNvPr id="11" name="Picture 10">
            <a:extLst>
              <a:ext uri="{FF2B5EF4-FFF2-40B4-BE49-F238E27FC236}">
                <a16:creationId xmlns:a16="http://schemas.microsoft.com/office/drawing/2014/main" id="{37E3E5B3-2CA6-F304-A742-8482AD48DC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1820" y="1285458"/>
            <a:ext cx="7277731" cy="481625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dirty="0"/>
              <a:t>                        </a:t>
            </a:r>
          </a:p>
          <a:p>
            <a:endParaRPr lang="en-IN" dirty="0"/>
          </a:p>
          <a:p>
            <a:endParaRPr lang="en-IN" dirty="0"/>
          </a:p>
          <a:p>
            <a:endParaRPr lang="en-IN" dirty="0"/>
          </a:p>
          <a:p>
            <a:endParaRPr lang="en-IN" dirty="0"/>
          </a:p>
          <a:p>
            <a:endParaRPr lang="en-IN" dirty="0"/>
          </a:p>
          <a:p>
            <a:endParaRPr lang="en-IN" dirty="0"/>
          </a:p>
          <a:p>
            <a:endParaRPr lang="en-IN" dirty="0"/>
          </a:p>
          <a:p>
            <a:r>
              <a:rPr lang="en-IN" dirty="0"/>
              <a:t>                        </a:t>
            </a:r>
            <a:r>
              <a:rPr lang="en-US" sz="3600" b="1" spc="10" dirty="0">
                <a:solidFill>
                  <a:srgbClr val="2D936B"/>
                </a:solidFill>
                <a:latin typeface="Trebuchet MS"/>
                <a:cs typeface="Trebuchet MS"/>
              </a:rPr>
              <a:t>Smart face generative  using GAN</a:t>
            </a:r>
          </a:p>
          <a:p>
            <a:r>
              <a:rPr lang="en-US" sz="3600" b="1" spc="10" dirty="0">
                <a:solidFill>
                  <a:srgbClr val="2D936B"/>
                </a:solidFill>
                <a:latin typeface="Trebuchet MS"/>
                <a:cs typeface="Trebuchet MS"/>
              </a:rPr>
              <a:t>                  </a:t>
            </a:r>
          </a:p>
          <a:p>
            <a:r>
              <a:rPr lang="en-US" sz="3600" b="1" spc="10" dirty="0">
                <a:solidFill>
                  <a:srgbClr val="2D936B"/>
                </a:solidFill>
                <a:latin typeface="Trebuchet MS"/>
                <a:cs typeface="Trebuchet MS"/>
              </a:rPr>
              <a:t>                        (</a:t>
            </a:r>
            <a:r>
              <a:rPr lang="en-IN" sz="3600" b="0" i="0" dirty="0">
                <a:solidFill>
                  <a:srgbClr val="040C28"/>
                </a:solidFill>
                <a:effectLst/>
                <a:latin typeface="Google Sans"/>
              </a:rPr>
              <a:t>Generative adversarial networks)</a:t>
            </a:r>
            <a:endParaRPr lang="en-US" sz="3600" dirty="0">
              <a:latin typeface="Trebuchet MS"/>
              <a:cs typeface="Trebuchet MS"/>
            </a:endParaRPr>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7069051" y="131961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829951"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6775872" y="141731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dirty="0"/>
              <a:t>                                     </a:t>
            </a:r>
          </a:p>
          <a:p>
            <a:endParaRPr lang="en-IN" dirty="0"/>
          </a:p>
          <a:p>
            <a:endParaRPr lang="en-IN" dirty="0"/>
          </a:p>
          <a:p>
            <a:endParaRPr lang="en-IN" dirty="0"/>
          </a:p>
          <a:p>
            <a:pPr>
              <a:lnSpc>
                <a:spcPct val="200000"/>
              </a:lnSpc>
            </a:pPr>
            <a:endParaRPr lang="en-IN" dirty="0"/>
          </a:p>
          <a:p>
            <a:pPr marL="2571750" lvl="5" indent="-285750">
              <a:lnSpc>
                <a:spcPct val="200000"/>
              </a:lnSpc>
              <a:buFont typeface="Wingdings" panose="05000000000000000000" pitchFamily="2" charset="2"/>
              <a:buChar char="q"/>
            </a:pPr>
            <a:r>
              <a:rPr lang="en-IN" sz="2000" dirty="0">
                <a:latin typeface="Arial Black" panose="020B0A04020102020204" pitchFamily="34" charset="0"/>
              </a:rPr>
              <a:t> </a:t>
            </a:r>
            <a:r>
              <a:rPr lang="en-IN" sz="2000" dirty="0">
                <a:latin typeface="Script MT Bold" panose="03040602040607080904" pitchFamily="66" charset="0"/>
              </a:rPr>
              <a:t>Problem statement </a:t>
            </a:r>
          </a:p>
          <a:p>
            <a:pPr marL="2571750" lvl="5" indent="-285750">
              <a:lnSpc>
                <a:spcPct val="200000"/>
              </a:lnSpc>
              <a:buFont typeface="Wingdings" panose="05000000000000000000" pitchFamily="2" charset="2"/>
              <a:buChar char="q"/>
            </a:pPr>
            <a:r>
              <a:rPr lang="en-IN" sz="2000" dirty="0">
                <a:latin typeface="Script MT Bold" panose="03040602040607080904" pitchFamily="66" charset="0"/>
              </a:rPr>
              <a:t> Project overview</a:t>
            </a:r>
          </a:p>
          <a:p>
            <a:pPr marL="2571750" lvl="5" indent="-285750">
              <a:lnSpc>
                <a:spcPct val="200000"/>
              </a:lnSpc>
              <a:buFont typeface="Wingdings" panose="05000000000000000000" pitchFamily="2" charset="2"/>
              <a:buChar char="q"/>
            </a:pPr>
            <a:r>
              <a:rPr lang="en-IN" sz="2000" dirty="0">
                <a:latin typeface="Script MT Bold" panose="03040602040607080904" pitchFamily="66" charset="0"/>
              </a:rPr>
              <a:t> Who are the end users</a:t>
            </a:r>
          </a:p>
          <a:p>
            <a:pPr marL="2571750" lvl="5" indent="-285750">
              <a:lnSpc>
                <a:spcPct val="200000"/>
              </a:lnSpc>
              <a:buFont typeface="Wingdings" panose="05000000000000000000" pitchFamily="2" charset="2"/>
              <a:buChar char="q"/>
            </a:pPr>
            <a:r>
              <a:rPr lang="en-IN" sz="2000" dirty="0">
                <a:latin typeface="Script MT Bold" panose="03040602040607080904" pitchFamily="66" charset="0"/>
              </a:rPr>
              <a:t>  my solutions and its value proposition</a:t>
            </a:r>
          </a:p>
          <a:p>
            <a:pPr marL="2571750" lvl="5" indent="-285750">
              <a:lnSpc>
                <a:spcPct val="200000"/>
              </a:lnSpc>
              <a:buFont typeface="Wingdings" panose="05000000000000000000" pitchFamily="2" charset="2"/>
              <a:buChar char="q"/>
            </a:pPr>
            <a:r>
              <a:rPr lang="en-IN" sz="2000" dirty="0">
                <a:latin typeface="Script MT Bold" panose="03040602040607080904" pitchFamily="66" charset="0"/>
              </a:rPr>
              <a:t>   the wow in my solution</a:t>
            </a:r>
          </a:p>
          <a:p>
            <a:pPr marL="2571750" lvl="5" indent="-285750">
              <a:lnSpc>
                <a:spcPct val="200000"/>
              </a:lnSpc>
              <a:buFont typeface="Wingdings" panose="05000000000000000000" pitchFamily="2" charset="2"/>
              <a:buChar char="q"/>
            </a:pPr>
            <a:r>
              <a:rPr lang="en-IN" sz="2000" dirty="0">
                <a:latin typeface="Script MT Bold" panose="03040602040607080904" pitchFamily="66" charset="0"/>
              </a:rPr>
              <a:t>   modelling</a:t>
            </a:r>
          </a:p>
          <a:p>
            <a:pPr marL="2571750" lvl="5" indent="-285750">
              <a:lnSpc>
                <a:spcPct val="200000"/>
              </a:lnSpc>
              <a:buFont typeface="Wingdings" panose="05000000000000000000" pitchFamily="2" charset="2"/>
              <a:buChar char="q"/>
            </a:pPr>
            <a:r>
              <a:rPr lang="en-IN" sz="2000" dirty="0">
                <a:latin typeface="Script MT Bold" panose="03040602040607080904" pitchFamily="66" charset="0"/>
              </a:rPr>
              <a:t>   results                      </a:t>
            </a:r>
            <a:r>
              <a:rPr lang="en-IN" dirty="0">
                <a:latin typeface="Script MT Bold" panose="03040602040607080904" pitchFamily="66" charset="0"/>
              </a:rPr>
              <a:t>                           </a:t>
            </a:r>
            <a:endParaRPr dirty="0">
              <a:latin typeface="Script MT Bold" panose="03040602040607080904" pitchFamily="66"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3594B366-689E-39DC-0EC1-D9A8B4BAE0FE}"/>
              </a:ext>
            </a:extLst>
          </p:cNvPr>
          <p:cNvSpPr txBox="1"/>
          <p:nvPr/>
        </p:nvSpPr>
        <p:spPr>
          <a:xfrm>
            <a:off x="1371600" y="2037588"/>
            <a:ext cx="5032692" cy="2811282"/>
          </a:xfrm>
          <a:prstGeom prst="rect">
            <a:avLst/>
          </a:prstGeom>
          <a:noFill/>
        </p:spPr>
        <p:txBody>
          <a:bodyPr wrap="square">
            <a:spAutoFit/>
          </a:bodyPr>
          <a:lstStyle/>
          <a:p>
            <a:pPr>
              <a:lnSpc>
                <a:spcPct val="150000"/>
              </a:lnSpc>
            </a:pPr>
            <a:r>
              <a:rPr lang="en-US" sz="2000" b="0" i="0" dirty="0">
                <a:solidFill>
                  <a:srgbClr val="0D0D0D"/>
                </a:solidFill>
                <a:effectLst/>
                <a:latin typeface="Script MT Bold" panose="03040602040607080904" pitchFamily="66" charset="0"/>
              </a:rPr>
              <a:t>Develop a Deep Convolutional Generative Adversarial Network (DCGAN) model to generate realistic human faces. The goal is to train a model on a dataset of human faces to learn the underlying patterns and generate new, unseen faces that are both diverse and realistic.</a:t>
            </a:r>
            <a:endParaRPr lang="en-IN" sz="2000" dirty="0">
              <a:latin typeface="Script MT Bold" panose="03040602040607080904" pitchFamily="66"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06755" y="3048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E857F5BB-5E42-81F2-6EFB-72325363CD2E}"/>
              </a:ext>
            </a:extLst>
          </p:cNvPr>
          <p:cNvSpPr txBox="1"/>
          <p:nvPr/>
        </p:nvSpPr>
        <p:spPr>
          <a:xfrm>
            <a:off x="228600" y="1620857"/>
            <a:ext cx="9650348" cy="4401205"/>
          </a:xfrm>
          <a:prstGeom prst="rect">
            <a:avLst/>
          </a:prstGeom>
          <a:noFill/>
        </p:spPr>
        <p:txBody>
          <a:bodyPr wrap="square">
            <a:spAutoFit/>
          </a:bodyPr>
          <a:lstStyle/>
          <a:p>
            <a:pPr algn="ctr"/>
            <a:r>
              <a:rPr lang="en-US" sz="2000" b="0" i="0" dirty="0">
                <a:solidFill>
                  <a:srgbClr val="3C4043"/>
                </a:solidFill>
                <a:effectLst/>
                <a:latin typeface="Script MT Bold" panose="03040602040607080904" pitchFamily="66" charset="0"/>
              </a:rPr>
              <a:t>The implementation involves the following steps:</a:t>
            </a:r>
          </a:p>
          <a:p>
            <a:pPr algn="ctr">
              <a:buFont typeface="+mj-lt"/>
              <a:buAutoNum type="arabicPeriod"/>
            </a:pPr>
            <a:r>
              <a:rPr lang="en-US" sz="2000" i="0" dirty="0">
                <a:solidFill>
                  <a:srgbClr val="3C4043"/>
                </a:solidFill>
                <a:effectLst/>
                <a:latin typeface="Script MT Bold" panose="03040602040607080904" pitchFamily="66" charset="0"/>
              </a:rPr>
              <a:t>Data Loading and Preprocessing</a:t>
            </a:r>
            <a:r>
              <a:rPr lang="en-US" sz="2000" b="1" i="0" dirty="0">
                <a:solidFill>
                  <a:srgbClr val="3C4043"/>
                </a:solidFill>
                <a:effectLst/>
                <a:latin typeface="Script MT Bold" panose="03040602040607080904" pitchFamily="66" charset="0"/>
              </a:rPr>
              <a:t>:</a:t>
            </a:r>
            <a:r>
              <a:rPr lang="en-US" sz="2000" b="0" i="0" dirty="0">
                <a:solidFill>
                  <a:srgbClr val="3C4043"/>
                </a:solidFill>
                <a:effectLst/>
                <a:latin typeface="Script MT Bold" panose="03040602040607080904" pitchFamily="66" charset="0"/>
              </a:rPr>
              <a:t> Load the dataset of human faces and preprocess the images to bring them to a suitable format for training.</a:t>
            </a:r>
          </a:p>
          <a:p>
            <a:pPr algn="ctr">
              <a:buFont typeface="+mj-lt"/>
              <a:buAutoNum type="arabicPeriod"/>
            </a:pPr>
            <a:r>
              <a:rPr lang="en-US" sz="2000" b="1" i="0" dirty="0">
                <a:solidFill>
                  <a:srgbClr val="3C4043"/>
                </a:solidFill>
                <a:effectLst/>
                <a:latin typeface="Script MT Bold" panose="03040602040607080904" pitchFamily="66" charset="0"/>
              </a:rPr>
              <a:t>Data Visualization:</a:t>
            </a:r>
            <a:r>
              <a:rPr lang="en-US" sz="2000" b="0" i="0" dirty="0">
                <a:solidFill>
                  <a:srgbClr val="3C4043"/>
                </a:solidFill>
                <a:effectLst/>
                <a:latin typeface="Script MT Bold" panose="03040602040607080904" pitchFamily="66" charset="0"/>
              </a:rPr>
              <a:t> Visualizing the real data from the dataset of human faces.</a:t>
            </a:r>
          </a:p>
          <a:p>
            <a:pPr algn="ctr">
              <a:buFont typeface="+mj-lt"/>
              <a:buAutoNum type="arabicPeriod"/>
            </a:pPr>
            <a:r>
              <a:rPr lang="en-US" sz="2000" b="1" i="0" dirty="0">
                <a:solidFill>
                  <a:srgbClr val="3C4043"/>
                </a:solidFill>
                <a:effectLst/>
                <a:latin typeface="Script MT Bold" panose="03040602040607080904" pitchFamily="66" charset="0"/>
              </a:rPr>
              <a:t>Model:</a:t>
            </a:r>
            <a:br>
              <a:rPr lang="en-US" sz="2000" b="0" i="0" dirty="0">
                <a:solidFill>
                  <a:srgbClr val="3C4043"/>
                </a:solidFill>
                <a:effectLst/>
                <a:latin typeface="Script MT Bold" panose="03040602040607080904" pitchFamily="66" charset="0"/>
              </a:rPr>
            </a:br>
            <a:r>
              <a:rPr lang="en-US" sz="2000" b="0" i="0" dirty="0">
                <a:solidFill>
                  <a:srgbClr val="3C4043"/>
                </a:solidFill>
                <a:effectLst/>
                <a:latin typeface="Script MT Bold" panose="03040602040607080904" pitchFamily="66" charset="0"/>
              </a:rPr>
              <a:t>a. </a:t>
            </a:r>
            <a:r>
              <a:rPr lang="en-US" sz="2000" b="1" i="0" dirty="0">
                <a:solidFill>
                  <a:srgbClr val="3C4043"/>
                </a:solidFill>
                <a:effectLst/>
                <a:latin typeface="Script MT Bold" panose="03040602040607080904" pitchFamily="66" charset="0"/>
              </a:rPr>
              <a:t>Generator Network:</a:t>
            </a:r>
            <a:r>
              <a:rPr lang="en-US" sz="2000" b="0" i="0" dirty="0">
                <a:solidFill>
                  <a:srgbClr val="3C4043"/>
                </a:solidFill>
                <a:effectLst/>
                <a:latin typeface="Script MT Bold" panose="03040602040607080904" pitchFamily="66" charset="0"/>
              </a:rPr>
              <a:t> Design and implement the generator network, which takes random noise as input and generates synthetic images resembling human faces.</a:t>
            </a:r>
            <a:br>
              <a:rPr lang="en-US" sz="2000" b="0" i="0" dirty="0">
                <a:solidFill>
                  <a:srgbClr val="3C4043"/>
                </a:solidFill>
                <a:effectLst/>
                <a:latin typeface="Script MT Bold" panose="03040602040607080904" pitchFamily="66" charset="0"/>
              </a:rPr>
            </a:br>
            <a:r>
              <a:rPr lang="en-US" sz="2000" b="0" i="0" dirty="0">
                <a:solidFill>
                  <a:srgbClr val="3C4043"/>
                </a:solidFill>
                <a:effectLst/>
                <a:latin typeface="Script MT Bold" panose="03040602040607080904" pitchFamily="66" charset="0"/>
              </a:rPr>
              <a:t>b. </a:t>
            </a:r>
            <a:r>
              <a:rPr lang="en-US" sz="2000" b="1" i="0" dirty="0">
                <a:solidFill>
                  <a:srgbClr val="3C4043"/>
                </a:solidFill>
                <a:effectLst/>
                <a:latin typeface="Script MT Bold" panose="03040602040607080904" pitchFamily="66" charset="0"/>
              </a:rPr>
              <a:t>Discriminator Network:</a:t>
            </a:r>
            <a:r>
              <a:rPr lang="en-US" sz="2000" b="0" i="0" dirty="0">
                <a:solidFill>
                  <a:srgbClr val="3C4043"/>
                </a:solidFill>
                <a:effectLst/>
                <a:latin typeface="Script MT Bold" panose="03040602040607080904" pitchFamily="66" charset="0"/>
              </a:rPr>
              <a:t> Develop the discriminator network, which discriminates between real and synthetic images. It is trained to differentiate between the two classes.</a:t>
            </a:r>
            <a:br>
              <a:rPr lang="en-US" sz="2000" b="0" i="0" dirty="0">
                <a:solidFill>
                  <a:srgbClr val="3C4043"/>
                </a:solidFill>
                <a:effectLst/>
                <a:latin typeface="Script MT Bold" panose="03040602040607080904" pitchFamily="66" charset="0"/>
              </a:rPr>
            </a:br>
            <a:r>
              <a:rPr lang="en-US" sz="2000" b="0" i="0" dirty="0">
                <a:solidFill>
                  <a:srgbClr val="3C4043"/>
                </a:solidFill>
                <a:effectLst/>
                <a:latin typeface="Script MT Bold" panose="03040602040607080904" pitchFamily="66" charset="0"/>
              </a:rPr>
              <a:t>c. </a:t>
            </a:r>
            <a:r>
              <a:rPr lang="en-US" sz="2000" b="1" i="0" dirty="0">
                <a:solidFill>
                  <a:srgbClr val="3C4043"/>
                </a:solidFill>
                <a:effectLst/>
                <a:latin typeface="Script MT Bold" panose="03040602040607080904" pitchFamily="66" charset="0"/>
              </a:rPr>
              <a:t>Training:</a:t>
            </a:r>
            <a:r>
              <a:rPr lang="en-US" sz="2000" b="0" i="0" dirty="0">
                <a:solidFill>
                  <a:srgbClr val="3C4043"/>
                </a:solidFill>
                <a:effectLst/>
                <a:latin typeface="Script MT Bold" panose="03040602040607080904" pitchFamily="66" charset="0"/>
              </a:rPr>
              <a:t> Train the generator and discriminator networks simultaneously in an adversarial manner. The generator aims to generate realistic images that can fool the discriminator, while the discriminator aims to correctly classify real and fake images.</a:t>
            </a:r>
            <a:br>
              <a:rPr lang="en-US" sz="2000" b="0" i="0" dirty="0">
                <a:solidFill>
                  <a:srgbClr val="3C4043"/>
                </a:solidFill>
                <a:effectLst/>
                <a:latin typeface="Script MT Bold" panose="03040602040607080904" pitchFamily="66" charset="0"/>
              </a:rPr>
            </a:br>
            <a:endParaRPr lang="en-US" sz="2000" b="0" i="0" dirty="0">
              <a:solidFill>
                <a:srgbClr val="3C4043"/>
              </a:solidFill>
              <a:effectLst/>
              <a:latin typeface="Script MT Bold" panose="03040602040607080904" pitchFamily="66" charset="0"/>
            </a:endParaRPr>
          </a:p>
          <a:p>
            <a:pPr algn="ctr">
              <a:buFont typeface="+mj-lt"/>
              <a:buAutoNum type="arabicPeriod"/>
            </a:pPr>
            <a:r>
              <a:rPr lang="en-US" sz="2000" b="1" i="0" dirty="0">
                <a:solidFill>
                  <a:srgbClr val="3C4043"/>
                </a:solidFill>
                <a:effectLst/>
                <a:latin typeface="Script MT Bold" panose="03040602040607080904" pitchFamily="66" charset="0"/>
              </a:rPr>
              <a:t>Evaluation:</a:t>
            </a:r>
            <a:r>
              <a:rPr lang="en-US" sz="2000" b="0" i="0" dirty="0">
                <a:solidFill>
                  <a:srgbClr val="3C4043"/>
                </a:solidFill>
                <a:effectLst/>
                <a:latin typeface="Script MT Bold" panose="03040602040607080904" pitchFamily="66" charset="0"/>
              </a:rPr>
              <a:t> Here the images are subjectively evaluated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AD7D86E7-0485-4068-3BDF-7555B09935A8}"/>
              </a:ext>
            </a:extLst>
          </p:cNvPr>
          <p:cNvSpPr txBox="1"/>
          <p:nvPr/>
        </p:nvSpPr>
        <p:spPr>
          <a:xfrm>
            <a:off x="1447800" y="1711599"/>
            <a:ext cx="6099048" cy="3734612"/>
          </a:xfrm>
          <a:prstGeom prst="rect">
            <a:avLst/>
          </a:prstGeom>
          <a:noFill/>
        </p:spPr>
        <p:txBody>
          <a:bodyPr wrap="square">
            <a:spAutoFit/>
          </a:bodyPr>
          <a:lstStyle/>
          <a:p>
            <a:pPr algn="l">
              <a:lnSpc>
                <a:spcPct val="150000"/>
              </a:lnSpc>
              <a:buFont typeface="+mj-lt"/>
              <a:buAutoNum type="arabicPeriod"/>
            </a:pPr>
            <a:r>
              <a:rPr lang="en-US" sz="2000" b="0" i="0" dirty="0">
                <a:solidFill>
                  <a:srgbClr val="0D0D0D"/>
                </a:solidFill>
                <a:effectLst/>
                <a:latin typeface="Script MT Bold" panose="03040602040607080904" pitchFamily="66" charset="0"/>
              </a:rPr>
              <a:t>Artists &amp; Designers</a:t>
            </a:r>
          </a:p>
          <a:p>
            <a:pPr algn="l">
              <a:lnSpc>
                <a:spcPct val="150000"/>
              </a:lnSpc>
              <a:buFont typeface="+mj-lt"/>
              <a:buAutoNum type="arabicPeriod"/>
            </a:pPr>
            <a:r>
              <a:rPr lang="en-US" sz="2000" b="0" i="0" dirty="0">
                <a:solidFill>
                  <a:srgbClr val="0D0D0D"/>
                </a:solidFill>
                <a:effectLst/>
                <a:latin typeface="Script MT Bold" panose="03040602040607080904" pitchFamily="66" charset="0"/>
              </a:rPr>
              <a:t>Game Developers</a:t>
            </a:r>
          </a:p>
          <a:p>
            <a:pPr algn="l">
              <a:lnSpc>
                <a:spcPct val="150000"/>
              </a:lnSpc>
              <a:buFont typeface="+mj-lt"/>
              <a:buAutoNum type="arabicPeriod"/>
            </a:pPr>
            <a:r>
              <a:rPr lang="en-US" sz="2000" b="0" i="0" dirty="0">
                <a:solidFill>
                  <a:srgbClr val="0D0D0D"/>
                </a:solidFill>
                <a:effectLst/>
                <a:latin typeface="Script MT Bold" panose="03040602040607080904" pitchFamily="66" charset="0"/>
              </a:rPr>
              <a:t>Filmmakers &amp; Animators</a:t>
            </a:r>
          </a:p>
          <a:p>
            <a:pPr algn="l">
              <a:lnSpc>
                <a:spcPct val="150000"/>
              </a:lnSpc>
              <a:buFont typeface="+mj-lt"/>
              <a:buAutoNum type="arabicPeriod"/>
            </a:pPr>
            <a:r>
              <a:rPr lang="en-US" sz="2000" b="0" i="0" dirty="0">
                <a:solidFill>
                  <a:srgbClr val="0D0D0D"/>
                </a:solidFill>
                <a:effectLst/>
                <a:latin typeface="Script MT Bold" panose="03040602040607080904" pitchFamily="66" charset="0"/>
              </a:rPr>
              <a:t>Educators &amp; Researchers</a:t>
            </a:r>
          </a:p>
          <a:p>
            <a:pPr algn="l">
              <a:lnSpc>
                <a:spcPct val="150000"/>
              </a:lnSpc>
              <a:buFont typeface="+mj-lt"/>
              <a:buAutoNum type="arabicPeriod"/>
            </a:pPr>
            <a:r>
              <a:rPr lang="en-US" sz="2000" b="0" i="0" dirty="0">
                <a:solidFill>
                  <a:srgbClr val="0D0D0D"/>
                </a:solidFill>
                <a:effectLst/>
                <a:latin typeface="Script MT Bold" panose="03040602040607080904" pitchFamily="66" charset="0"/>
              </a:rPr>
              <a:t>App Developers</a:t>
            </a:r>
          </a:p>
          <a:p>
            <a:pPr algn="l">
              <a:lnSpc>
                <a:spcPct val="150000"/>
              </a:lnSpc>
              <a:buFont typeface="+mj-lt"/>
              <a:buAutoNum type="arabicPeriod"/>
            </a:pPr>
            <a:r>
              <a:rPr lang="en-US" sz="2000" b="0" i="0" dirty="0">
                <a:solidFill>
                  <a:srgbClr val="0D0D0D"/>
                </a:solidFill>
                <a:effectLst/>
                <a:latin typeface="Script MT Bold" panose="03040602040607080904" pitchFamily="66" charset="0"/>
              </a:rPr>
              <a:t>Fashion &amp; Makeup Industry</a:t>
            </a:r>
          </a:p>
          <a:p>
            <a:pPr algn="l">
              <a:lnSpc>
                <a:spcPct val="150000"/>
              </a:lnSpc>
              <a:buFont typeface="+mj-lt"/>
              <a:buAutoNum type="arabicPeriod"/>
            </a:pPr>
            <a:r>
              <a:rPr lang="en-US" sz="2000" b="0" i="0" dirty="0">
                <a:solidFill>
                  <a:srgbClr val="0D0D0D"/>
                </a:solidFill>
                <a:effectLst/>
                <a:latin typeface="Script MT Bold" panose="03040602040607080904" pitchFamily="66" charset="0"/>
              </a:rPr>
              <a:t>Privacy &amp; Security Researchers</a:t>
            </a:r>
          </a:p>
          <a:p>
            <a:pPr algn="l">
              <a:lnSpc>
                <a:spcPct val="150000"/>
              </a:lnSpc>
              <a:buFont typeface="+mj-lt"/>
              <a:buAutoNum type="arabicPeriod"/>
            </a:pPr>
            <a:r>
              <a:rPr lang="en-US" sz="2000" b="0" i="0" dirty="0">
                <a:solidFill>
                  <a:srgbClr val="0D0D0D"/>
                </a:solidFill>
                <a:effectLst/>
                <a:latin typeface="Script MT Bold" panose="03040602040607080904" pitchFamily="66" charset="0"/>
              </a:rPr>
              <a:t>General Public (for digital art, profile pictures, etc.)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550F9C4A-1C87-F3B7-0DF8-FC2D8108CF13}"/>
              </a:ext>
            </a:extLst>
          </p:cNvPr>
          <p:cNvSpPr txBox="1"/>
          <p:nvPr/>
        </p:nvSpPr>
        <p:spPr>
          <a:xfrm>
            <a:off x="2971800" y="1618024"/>
            <a:ext cx="6096000" cy="4893647"/>
          </a:xfrm>
          <a:prstGeom prst="rect">
            <a:avLst/>
          </a:prstGeom>
          <a:noFill/>
        </p:spPr>
        <p:txBody>
          <a:bodyPr wrap="square">
            <a:spAutoFit/>
          </a:bodyPr>
          <a:lstStyle/>
          <a:p>
            <a:pPr algn="l"/>
            <a:r>
              <a:rPr lang="en-US" sz="2400" b="1" i="0" dirty="0">
                <a:solidFill>
                  <a:srgbClr val="0D0D0D"/>
                </a:solidFill>
                <a:effectLst/>
                <a:latin typeface="Script MT Bold" panose="03040602040607080904" pitchFamily="66" charset="0"/>
              </a:rPr>
              <a:t>Solution:</a:t>
            </a:r>
          </a:p>
          <a:p>
            <a:pPr algn="l"/>
            <a:endParaRPr lang="en-US" sz="2400" b="1" dirty="0">
              <a:solidFill>
                <a:srgbClr val="0D0D0D"/>
              </a:solidFill>
              <a:latin typeface="Script MT Bold" panose="03040602040607080904" pitchFamily="66" charset="0"/>
            </a:endParaRPr>
          </a:p>
          <a:p>
            <a:pPr algn="l"/>
            <a:r>
              <a:rPr lang="en-US" sz="2400" b="0" i="0" dirty="0">
                <a:solidFill>
                  <a:srgbClr val="0D0D0D"/>
                </a:solidFill>
                <a:effectLst/>
                <a:latin typeface="Script MT Bold" panose="03040602040607080904" pitchFamily="66" charset="0"/>
              </a:rPr>
              <a:t> A DCGAN model generating realistic human faces.</a:t>
            </a:r>
          </a:p>
          <a:p>
            <a:pPr algn="l"/>
            <a:endParaRPr lang="en-US" sz="2400" b="1" i="0" dirty="0">
              <a:solidFill>
                <a:srgbClr val="0D0D0D"/>
              </a:solidFill>
              <a:effectLst/>
              <a:latin typeface="Script MT Bold" panose="03040602040607080904" pitchFamily="66" charset="0"/>
            </a:endParaRPr>
          </a:p>
          <a:p>
            <a:pPr algn="l"/>
            <a:endParaRPr lang="en-US" sz="2400" b="1" dirty="0">
              <a:solidFill>
                <a:srgbClr val="0D0D0D"/>
              </a:solidFill>
              <a:latin typeface="Script MT Bold" panose="03040602040607080904" pitchFamily="66" charset="0"/>
            </a:endParaRPr>
          </a:p>
          <a:p>
            <a:pPr algn="l"/>
            <a:r>
              <a:rPr lang="en-US" sz="2400" b="1" i="0" dirty="0">
                <a:solidFill>
                  <a:srgbClr val="0D0D0D"/>
                </a:solidFill>
                <a:effectLst/>
                <a:latin typeface="Script MT Bold" panose="03040602040607080904" pitchFamily="66" charset="0"/>
              </a:rPr>
              <a:t>Value Proposition:</a:t>
            </a:r>
            <a:r>
              <a:rPr lang="en-US" sz="2400" b="0" i="0" dirty="0">
                <a:solidFill>
                  <a:srgbClr val="0D0D0D"/>
                </a:solidFill>
                <a:effectLst/>
                <a:latin typeface="Script MT Bold" panose="03040602040607080904" pitchFamily="66" charset="0"/>
              </a:rPr>
              <a:t> </a:t>
            </a:r>
          </a:p>
          <a:p>
            <a:pPr algn="l"/>
            <a:endParaRPr lang="en-US" sz="2400" dirty="0">
              <a:solidFill>
                <a:srgbClr val="0D0D0D"/>
              </a:solidFill>
              <a:latin typeface="Script MT Bold" panose="03040602040607080904" pitchFamily="66" charset="0"/>
            </a:endParaRPr>
          </a:p>
          <a:p>
            <a:pPr algn="l"/>
            <a:r>
              <a:rPr lang="en-US" sz="2400" b="0" i="0" dirty="0">
                <a:solidFill>
                  <a:srgbClr val="0D0D0D"/>
                </a:solidFill>
                <a:effectLst/>
                <a:latin typeface="Script MT Bold" panose="03040602040607080904" pitchFamily="66" charset="0"/>
              </a:rPr>
              <a:t>"Effortlessly create diverse and realistic human faces for artists, game developers, filmmakers, educators, app developers, fashion, privacy/security research, and the general public."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0632AA7C-3C15-0B2F-012B-4C3199E431CF}"/>
              </a:ext>
            </a:extLst>
          </p:cNvPr>
          <p:cNvSpPr txBox="1"/>
          <p:nvPr/>
        </p:nvSpPr>
        <p:spPr>
          <a:xfrm>
            <a:off x="2533650" y="2473511"/>
            <a:ext cx="5924550" cy="2062103"/>
          </a:xfrm>
          <a:prstGeom prst="rect">
            <a:avLst/>
          </a:prstGeom>
          <a:noFill/>
        </p:spPr>
        <p:txBody>
          <a:bodyPr wrap="square">
            <a:spAutoFit/>
          </a:bodyPr>
          <a:lstStyle/>
          <a:p>
            <a:r>
              <a:rPr lang="en-US" sz="3200" b="0" i="0" dirty="0">
                <a:solidFill>
                  <a:srgbClr val="0D0D0D"/>
                </a:solidFill>
                <a:effectLst/>
                <a:latin typeface="Script MT Bold" panose="03040602040607080904" pitchFamily="66" charset="0"/>
              </a:rPr>
              <a:t>"Revolutionizing face generation with advanced DCGAN technology for unparalleled realism and diversity."</a:t>
            </a:r>
            <a:endParaRPr lang="en-IN" sz="3200" dirty="0">
              <a:latin typeface="Script MT Bold" panose="03040602040607080904" pitchFamily="66"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1" name="Picture 10">
            <a:extLst>
              <a:ext uri="{FF2B5EF4-FFF2-40B4-BE49-F238E27FC236}">
                <a16:creationId xmlns:a16="http://schemas.microsoft.com/office/drawing/2014/main" id="{6E7446E8-8DEE-1D75-62F4-AE346E37A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370989"/>
            <a:ext cx="7772400" cy="449755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TotalTime>
  <Words>419</Words>
  <Application>Microsoft Office PowerPoint</Application>
  <PresentationFormat>Widescreen</PresentationFormat>
  <Paragraphs>78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 Black</vt:lpstr>
      <vt:lpstr>Calibri</vt:lpstr>
      <vt:lpstr>Google Sans</vt:lpstr>
      <vt:lpstr>Script MT Bold</vt:lpstr>
      <vt:lpstr>Trebuchet MS</vt:lpstr>
      <vt:lpstr>Wingdings</vt:lpstr>
      <vt:lpstr>Office Theme</vt:lpstr>
      <vt:lpstr>MERLIN VENSIYA V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MERLIN VENSIYA V</dc:title>
  <dc:creator>meru Vensi</dc:creator>
  <cp:lastModifiedBy>meru Vensi</cp:lastModifiedBy>
  <cp:revision>1</cp:revision>
  <dcterms:created xsi:type="dcterms:W3CDTF">2024-04-04T16:21:40Z</dcterms:created>
  <dcterms:modified xsi:type="dcterms:W3CDTF">2024-04-04T17:01:49Z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