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atsi" charset="1" panose="00000500000000000000"/>
      <p:regular r:id="rId17"/>
    </p:embeddedFont>
    <p:embeddedFont>
      <p:font typeface="Canva Student Font" charset="1" panose="00000000000000000000"/>
      <p:regular r:id="rId18"/>
    </p:embeddedFont>
    <p:embeddedFont>
      <p:font typeface="Open Sans Bold" charset="1" panose="020B0806030504020204"/>
      <p:regular r:id="rId19"/>
    </p:embeddedFont>
    <p:embeddedFont>
      <p:font typeface="Lulu Font TH" charset="1" panose="02000503000000000000"/>
      <p:regular r:id="rId20"/>
    </p:embeddedFont>
    <p:embeddedFont>
      <p:font typeface="Magnolia Script" charset="1" panose="02000503070000020003"/>
      <p:regular r:id="rId21"/>
    </p:embeddedFont>
    <p:embeddedFont>
      <p:font typeface="Abhaya Libre Bold" charset="1" panose="02000803000000000000"/>
      <p:regular r:id="rId22"/>
    </p:embeddedFont>
    <p:embeddedFont>
      <p:font typeface="Abhaya Libre" charset="1" panose="02000503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357584"/>
            <a:ext cx="8534002" cy="3109517"/>
          </a:xfrm>
          <a:prstGeom prst="rect">
            <a:avLst/>
          </a:prstGeom>
        </p:spPr>
        <p:txBody>
          <a:bodyPr anchor="t" rtlCol="false" tIns="0" lIns="0" bIns="0" rIns="0">
            <a:spAutoFit/>
          </a:bodyPr>
          <a:lstStyle/>
          <a:p>
            <a:pPr algn="ctr">
              <a:lnSpc>
                <a:spcPts val="8052"/>
              </a:lnSpc>
            </a:pPr>
            <a:r>
              <a:rPr lang="en-US" sz="8301">
                <a:solidFill>
                  <a:srgbClr val="000000"/>
                </a:solidFill>
                <a:latin typeface="Alatsi"/>
                <a:ea typeface="Alatsi"/>
                <a:cs typeface="Alatsi"/>
                <a:sym typeface="Alatsi"/>
              </a:rPr>
              <a:t>ANALYSIS OF 2024 ELECTION USING POWERBI </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477196" y="5744538"/>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V Merlin vensiya </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25316" y="361214"/>
            <a:ext cx="15616833" cy="9394056"/>
          </a:xfrm>
          <a:prstGeom prst="rect">
            <a:avLst/>
          </a:prstGeom>
        </p:spPr>
        <p:txBody>
          <a:bodyPr anchor="t" rtlCol="false" tIns="0" lIns="0" bIns="0" rIns="0">
            <a:spAutoFit/>
          </a:bodyPr>
          <a:lstStyle/>
          <a:p>
            <a:pPr algn="l">
              <a:lnSpc>
                <a:spcPts val="3542"/>
              </a:lnSpc>
              <a:spcBef>
                <a:spcPct val="0"/>
              </a:spcBef>
            </a:pPr>
            <a:r>
              <a:rPr lang="en-US" sz="2530">
                <a:solidFill>
                  <a:srgbClr val="000000"/>
                </a:solidFill>
                <a:latin typeface="Abhaya Libre Bold"/>
                <a:ea typeface="Abhaya Libre Bold"/>
                <a:cs typeface="Abhaya Libre Bold"/>
                <a:sym typeface="Abhaya Libre Bold"/>
              </a:rPr>
              <a:t>Overall Performance</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Total Constituencies Won by Each Alliance:</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NDA: Dominates with a significant number of constituencies won, showcasing their strong presence and voter base.</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INDIA: Secured a substantial number of constituencies, indicating their competitive edge in various regions.</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Independent: Managed to win a few constituencies, reflecting localized support and influence.</a:t>
            </a:r>
          </a:p>
          <a:p>
            <a:pPr algn="l">
              <a:lnSpc>
                <a:spcPts val="3542"/>
              </a:lnSpc>
              <a:spcBef>
                <a:spcPct val="0"/>
              </a:spcBef>
            </a:pPr>
            <a:r>
              <a:rPr lang="en-US" sz="2530">
                <a:solidFill>
                  <a:srgbClr val="000000"/>
                </a:solidFill>
                <a:latin typeface="Abhaya Libre"/>
                <a:ea typeface="Abhaya Libre"/>
                <a:cs typeface="Abhaya Libre"/>
                <a:sym typeface="Abhaya Libre"/>
              </a:rPr>
              <a:t>Regional Performance</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Top Performing Parties by Region:</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Northern Region:</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NDA: Strong performance in states like Uttar Pradesh and Haryana.</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INDIA: Competitive in Punjab and Delhi.</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Southern Region:</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INDIA: Dominant in Tamil Nadu and Kerala.</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NDA: Significant presence in Karnataka.</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Eastern Region:</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NDA: Leading in states like Bihar and Odisha.</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INDIA: Competitive in West Bengal and Jharkhand.</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Western Region:</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NDA: Strong in Maharashtra and Gujarat.</a:t>
            </a:r>
          </a:p>
          <a:p>
            <a:pPr algn="l" marL="546288" indent="-273144" lvl="1">
              <a:lnSpc>
                <a:spcPts val="3542"/>
              </a:lnSpc>
              <a:buFont typeface="Arial"/>
              <a:buChar char="•"/>
            </a:pPr>
            <a:r>
              <a:rPr lang="en-US" sz="2530">
                <a:solidFill>
                  <a:srgbClr val="000000"/>
                </a:solidFill>
                <a:latin typeface="Abhaya Libre"/>
                <a:ea typeface="Abhaya Libre"/>
                <a:cs typeface="Abhaya Libre"/>
                <a:sym typeface="Abhaya Libre"/>
              </a:rPr>
              <a:t>INDIA: Making strides in Rajasthan.</a:t>
            </a:r>
          </a:p>
          <a:p>
            <a:pPr algn="l">
              <a:lnSpc>
                <a:spcPts val="3542"/>
              </a:lnSpc>
              <a:spcBef>
                <a:spcPct val="0"/>
              </a:spcBef>
            </a:pPr>
            <a:r>
              <a:rPr lang="en-US" sz="2530">
                <a:solidFill>
                  <a:srgbClr val="000000"/>
                </a:solidFill>
                <a:latin typeface="Abhaya Libre Bold"/>
                <a:ea typeface="Abhaya Libre Bold"/>
                <a:cs typeface="Abhaya Libre Bold"/>
                <a:sym typeface="Abhaya Libre Bold"/>
              </a:rPr>
              <a:t>Close Contests:</a:t>
            </a:r>
          </a:p>
          <a:p>
            <a:pPr algn="l">
              <a:lnSpc>
                <a:spcPts val="3542"/>
              </a:lnSpc>
              <a:spcBef>
                <a:spcPct val="0"/>
              </a:spcBef>
            </a:pPr>
            <a:r>
              <a:rPr lang="en-US" sz="2530">
                <a:solidFill>
                  <a:srgbClr val="000000"/>
                </a:solidFill>
                <a:latin typeface="Abhaya Libre"/>
                <a:ea typeface="Abhaya Libre"/>
                <a:cs typeface="Abhaya Libre"/>
                <a:sym typeface="Abhaya Libre"/>
              </a:rPr>
              <a:t>Identified regions with narrow margins of victory, indicating potential areas for alliances to strengthen their campaigns.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2976007"/>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368777"/>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V Merlin vensiya </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2895980"/>
            <a:ext cx="14705320" cy="3508873"/>
          </a:xfrm>
          <a:prstGeom prst="rect">
            <a:avLst/>
          </a:prstGeom>
        </p:spPr>
        <p:txBody>
          <a:bodyPr anchor="t" rtlCol="false" tIns="0" lIns="0" bIns="0" rIns="0">
            <a:spAutoFit/>
          </a:bodyPr>
          <a:lstStyle/>
          <a:p>
            <a:pPr algn="l">
              <a:lnSpc>
                <a:spcPts val="5572"/>
              </a:lnSpc>
            </a:pPr>
            <a:r>
              <a:rPr lang="en-US" sz="3980">
                <a:solidFill>
                  <a:srgbClr val="000000"/>
                </a:solidFill>
                <a:latin typeface="Canva Student Font"/>
                <a:ea typeface="Canva Student Font"/>
                <a:cs typeface="Canva Student Font"/>
                <a:sym typeface="Canva Student Font"/>
              </a:rPr>
              <a:t>The objective of this task is to analyze the 2024 election data to gain insights into the election results, party performance, and voter trends across various constituencies. You will use Power BI or Tableau to create interactive visualizations and dashboards that will help stakeholders understand the election outcomes and the dynamics between different political alliances. </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OBJECTIVE </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53" y="9668696"/>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182583" y="9611546"/>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0">
            <a:off x="12012909" y="2797221"/>
            <a:ext cx="5246391" cy="5246370"/>
            <a:chOff x="0" y="0"/>
            <a:chExt cx="6350025" cy="6350000"/>
          </a:xfrm>
        </p:grpSpPr>
        <p:sp>
          <p:nvSpPr>
            <p:cNvPr name="Freeform 6" id="6"/>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55262" t="0" r="-55262" b="0"/>
              </a:stretch>
            </a:blipFill>
          </p:spPr>
        </p:sp>
      </p:grpSp>
      <p:sp>
        <p:nvSpPr>
          <p:cNvPr name="TextBox 7" id="7"/>
          <p:cNvSpPr txBox="true"/>
          <p:nvPr/>
        </p:nvSpPr>
        <p:spPr>
          <a:xfrm rot="0">
            <a:off x="2553980" y="241300"/>
            <a:ext cx="13180039" cy="1269359"/>
          </a:xfrm>
          <a:prstGeom prst="rect">
            <a:avLst/>
          </a:prstGeom>
        </p:spPr>
        <p:txBody>
          <a:bodyPr anchor="t" rtlCol="false" tIns="0" lIns="0" bIns="0" rIns="0">
            <a:spAutoFit/>
          </a:bodyPr>
          <a:lstStyle/>
          <a:p>
            <a:pPr algn="ctr">
              <a:lnSpc>
                <a:spcPts val="10360"/>
              </a:lnSpc>
            </a:pPr>
            <a:r>
              <a:rPr lang="en-US" sz="7400">
                <a:solidFill>
                  <a:srgbClr val="000000"/>
                </a:solidFill>
                <a:latin typeface="Alatsi"/>
                <a:ea typeface="Alatsi"/>
                <a:cs typeface="Alatsi"/>
                <a:sym typeface="Alatsi"/>
              </a:rPr>
              <a:t>DATA DESCRIPTION</a:t>
            </a:r>
          </a:p>
        </p:txBody>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name="Freeform 13" id="13"/>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813312" y="1789642"/>
            <a:ext cx="11013719" cy="7476246"/>
          </a:xfrm>
          <a:prstGeom prst="rect">
            <a:avLst/>
          </a:prstGeom>
        </p:spPr>
        <p:txBody>
          <a:bodyPr anchor="t" rtlCol="false" tIns="0" lIns="0" bIns="0" rIns="0">
            <a:spAutoFit/>
          </a:bodyPr>
          <a:lstStyle/>
          <a:p>
            <a:pPr algn="l">
              <a:lnSpc>
                <a:spcPts val="1031"/>
              </a:lnSpc>
            </a:pPr>
          </a:p>
          <a:p>
            <a:pPr algn="l">
              <a:lnSpc>
                <a:spcPts val="1031"/>
              </a:lnSpc>
            </a:pPr>
          </a:p>
          <a:p>
            <a:pPr algn="l" marL="1095389" indent="-365130" lvl="2">
              <a:lnSpc>
                <a:spcPts val="3551"/>
              </a:lnSpc>
              <a:buFont typeface="Arial"/>
              <a:buChar char="⚬"/>
            </a:pPr>
            <a:r>
              <a:rPr lang="en-US" sz="2536">
                <a:solidFill>
                  <a:srgbClr val="000000"/>
                </a:solidFill>
                <a:latin typeface="Lulu Font TH"/>
                <a:ea typeface="Lulu Font TH"/>
                <a:cs typeface="Lulu Font TH"/>
                <a:sym typeface="Lulu Font TH"/>
              </a:rPr>
              <a:t>Election Results Data:</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_id: Unique identifier</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State: Name of the state</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Const. No.: Constituency number</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Constituency: Name of the constituency</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Leading Candidate: Name of the leading candidate</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Leading Party: Name of the leading party</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Trailing Candidate: Name of the trailing candidate</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Trailing Party: Name of the trailing party</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Margin: Vote margin between leading and trailing candidates</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Status: Status of the election result (e.g., Won, Lost, Leading, Trailing)</a:t>
            </a:r>
          </a:p>
          <a:p>
            <a:pPr algn="l">
              <a:lnSpc>
                <a:spcPts val="3551"/>
              </a:lnSpc>
            </a:pPr>
          </a:p>
          <a:p>
            <a:pPr algn="l" marL="1095389" indent="-365130" lvl="2">
              <a:lnSpc>
                <a:spcPts val="3551"/>
              </a:lnSpc>
              <a:buFont typeface="Arial"/>
              <a:buChar char="⚬"/>
            </a:pPr>
            <a:r>
              <a:rPr lang="en-US" sz="2536">
                <a:solidFill>
                  <a:srgbClr val="000000"/>
                </a:solidFill>
                <a:latin typeface="Lulu Font TH"/>
                <a:ea typeface="Lulu Font TH"/>
                <a:cs typeface="Lulu Font TH"/>
                <a:sym typeface="Lulu Font TH"/>
              </a:rPr>
              <a:t>Party Alliance Data:</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Party Name: Name of the political party</a:t>
            </a:r>
          </a:p>
          <a:p>
            <a:pPr algn="l" marL="1643083" indent="-410771" lvl="3">
              <a:lnSpc>
                <a:spcPts val="3551"/>
              </a:lnSpc>
              <a:buFont typeface="Arial"/>
              <a:buChar char="￭"/>
            </a:pPr>
            <a:r>
              <a:rPr lang="en-US" sz="2536">
                <a:solidFill>
                  <a:srgbClr val="000000"/>
                </a:solidFill>
                <a:latin typeface="Lulu Font TH"/>
                <a:ea typeface="Lulu Font TH"/>
                <a:cs typeface="Lulu Font TH"/>
                <a:sym typeface="Lulu Font TH"/>
              </a:rPr>
              <a:t>Alliance Name: Name of the political alliance the party belongs to</a:t>
            </a:r>
          </a:p>
          <a:p>
            <a:pPr algn="l">
              <a:lnSpc>
                <a:spcPts val="103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85825"/>
            <a:ext cx="10451219" cy="1269359"/>
          </a:xfrm>
          <a:prstGeom prst="rect">
            <a:avLst/>
          </a:prstGeom>
        </p:spPr>
        <p:txBody>
          <a:bodyPr anchor="t" rtlCol="false" tIns="0" lIns="0" bIns="0" rIns="0">
            <a:spAutoFit/>
          </a:bodyPr>
          <a:lstStyle/>
          <a:p>
            <a:pPr algn="ctr">
              <a:lnSpc>
                <a:spcPts val="10360"/>
              </a:lnSpc>
            </a:pPr>
            <a:r>
              <a:rPr lang="en-US" sz="7400">
                <a:solidFill>
                  <a:srgbClr val="000000"/>
                </a:solidFill>
                <a:latin typeface="Alatsi"/>
                <a:ea typeface="Alatsi"/>
                <a:cs typeface="Alatsi"/>
                <a:sym typeface="Alatsi"/>
              </a:rPr>
              <a:t>DATA INTEGRATION </a:t>
            </a:r>
          </a:p>
        </p:txBody>
      </p:sp>
      <p:grpSp>
        <p:nvGrpSpPr>
          <p:cNvPr name="Group 3" id="3"/>
          <p:cNvGrpSpPr/>
          <p:nvPr/>
        </p:nvGrpSpPr>
        <p:grpSpPr>
          <a:xfrm rot="0">
            <a:off x="9673194" y="3834095"/>
            <a:ext cx="6651535" cy="1406187"/>
            <a:chOff x="0" y="0"/>
            <a:chExt cx="8868713" cy="1874916"/>
          </a:xfrm>
        </p:grpSpPr>
        <p:grpSp>
          <p:nvGrpSpPr>
            <p:cNvPr name="Group 4" id="4"/>
            <p:cNvGrpSpPr/>
            <p:nvPr/>
          </p:nvGrpSpPr>
          <p:grpSpPr>
            <a:xfrm rot="0">
              <a:off x="0" y="0"/>
              <a:ext cx="8868713" cy="1874916"/>
              <a:chOff x="0" y="0"/>
              <a:chExt cx="1751844" cy="370354"/>
            </a:xfrm>
          </p:grpSpPr>
          <p:sp>
            <p:nvSpPr>
              <p:cNvPr name="Freeform 5" id="5"/>
              <p:cNvSpPr/>
              <p:nvPr/>
            </p:nvSpPr>
            <p:spPr>
              <a:xfrm flipH="false" flipV="false" rot="0">
                <a:off x="0" y="0"/>
                <a:ext cx="1751844" cy="370354"/>
              </a:xfrm>
              <a:custGeom>
                <a:avLst/>
                <a:gdLst/>
                <a:ahLst/>
                <a:cxnLst/>
                <a:rect r="r" b="b" t="t" l="l"/>
                <a:pathLst>
                  <a:path h="370354" w="1751844">
                    <a:moveTo>
                      <a:pt x="59360" y="0"/>
                    </a:moveTo>
                    <a:lnTo>
                      <a:pt x="1692484" y="0"/>
                    </a:lnTo>
                    <a:cubicBezTo>
                      <a:pt x="1725268" y="0"/>
                      <a:pt x="1751844" y="26577"/>
                      <a:pt x="1751844" y="59360"/>
                    </a:cubicBezTo>
                    <a:lnTo>
                      <a:pt x="1751844" y="310993"/>
                    </a:lnTo>
                    <a:cubicBezTo>
                      <a:pt x="1751844" y="326737"/>
                      <a:pt x="1745590" y="341835"/>
                      <a:pt x="1734458" y="352967"/>
                    </a:cubicBezTo>
                    <a:cubicBezTo>
                      <a:pt x="1723326" y="364100"/>
                      <a:pt x="1708227" y="370354"/>
                      <a:pt x="1692484" y="370354"/>
                    </a:cubicBezTo>
                    <a:lnTo>
                      <a:pt x="59360" y="370354"/>
                    </a:lnTo>
                    <a:cubicBezTo>
                      <a:pt x="26577" y="370354"/>
                      <a:pt x="0" y="343777"/>
                      <a:pt x="0" y="310993"/>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40845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1368589"/>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Combine election results data with party alliance data.</a:t>
              </a:r>
            </a:p>
          </p:txBody>
        </p:sp>
      </p:grpSp>
      <p:sp>
        <p:nvSpPr>
          <p:cNvPr name="TextBox 8" id="8"/>
          <p:cNvSpPr txBox="true"/>
          <p:nvPr/>
        </p:nvSpPr>
        <p:spPr>
          <a:xfrm rot="0">
            <a:off x="9805365" y="3120010"/>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a:t>
            </a:r>
          </a:p>
        </p:txBody>
      </p:sp>
      <p:grpSp>
        <p:nvGrpSpPr>
          <p:cNvPr name="Group 9" id="9"/>
          <p:cNvGrpSpPr/>
          <p:nvPr/>
        </p:nvGrpSpPr>
        <p:grpSpPr>
          <a:xfrm rot="0">
            <a:off x="9673194" y="6685437"/>
            <a:ext cx="6651535" cy="1936015"/>
            <a:chOff x="0" y="0"/>
            <a:chExt cx="8868713" cy="2581354"/>
          </a:xfrm>
        </p:grpSpPr>
        <p:grpSp>
          <p:nvGrpSpPr>
            <p:cNvPr name="Group 10" id="10"/>
            <p:cNvGrpSpPr/>
            <p:nvPr/>
          </p:nvGrpSpPr>
          <p:grpSpPr>
            <a:xfrm rot="0">
              <a:off x="0" y="0"/>
              <a:ext cx="8868713" cy="2581354"/>
              <a:chOff x="0" y="0"/>
              <a:chExt cx="1751844" cy="509897"/>
            </a:xfrm>
          </p:grpSpPr>
          <p:sp>
            <p:nvSpPr>
              <p:cNvPr name="Freeform 11" id="11"/>
              <p:cNvSpPr/>
              <p:nvPr/>
            </p:nvSpPr>
            <p:spPr>
              <a:xfrm flipH="false" flipV="false" rot="0">
                <a:off x="0" y="0"/>
                <a:ext cx="1751844" cy="509897"/>
              </a:xfrm>
              <a:custGeom>
                <a:avLst/>
                <a:gdLst/>
                <a:ahLst/>
                <a:cxnLst/>
                <a:rect r="r" b="b" t="t" l="l"/>
                <a:pathLst>
                  <a:path h="509897" w="1751844">
                    <a:moveTo>
                      <a:pt x="59360" y="0"/>
                    </a:moveTo>
                    <a:lnTo>
                      <a:pt x="1692484" y="0"/>
                    </a:lnTo>
                    <a:cubicBezTo>
                      <a:pt x="1725268" y="0"/>
                      <a:pt x="1751844" y="26577"/>
                      <a:pt x="1751844" y="59360"/>
                    </a:cubicBezTo>
                    <a:lnTo>
                      <a:pt x="1751844" y="450537"/>
                    </a:lnTo>
                    <a:cubicBezTo>
                      <a:pt x="1751844" y="466280"/>
                      <a:pt x="1745590" y="481379"/>
                      <a:pt x="1734458" y="492511"/>
                    </a:cubicBezTo>
                    <a:cubicBezTo>
                      <a:pt x="1723326" y="503643"/>
                      <a:pt x="1708227" y="509897"/>
                      <a:pt x="1692484" y="509897"/>
                    </a:cubicBezTo>
                    <a:lnTo>
                      <a:pt x="59360" y="509897"/>
                    </a:lnTo>
                    <a:cubicBezTo>
                      <a:pt x="26577" y="509897"/>
                      <a:pt x="0" y="483320"/>
                      <a:pt x="0" y="450537"/>
                    </a:cubicBezTo>
                    <a:lnTo>
                      <a:pt x="0" y="59360"/>
                    </a:lnTo>
                    <a:cubicBezTo>
                      <a:pt x="0" y="26577"/>
                      <a:pt x="26577" y="0"/>
                      <a:pt x="59360" y="0"/>
                    </a:cubicBezTo>
                    <a:close/>
                  </a:path>
                </a:pathLst>
              </a:custGeom>
              <a:solidFill>
                <a:srgbClr val="E9C7C6"/>
              </a:solidFill>
            </p:spPr>
          </p:sp>
          <p:sp>
            <p:nvSpPr>
              <p:cNvPr name="TextBox 12" id="12"/>
              <p:cNvSpPr txBox="true"/>
              <p:nvPr/>
            </p:nvSpPr>
            <p:spPr>
              <a:xfrm>
                <a:off x="0" y="-38100"/>
                <a:ext cx="1751844" cy="54799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95604" y="133350"/>
              <a:ext cx="7735510" cy="2075027"/>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Merge Leading Party and Trailing Party with Party Name to get Alliance Name</a:t>
              </a:r>
            </a:p>
          </p:txBody>
        </p:sp>
      </p:grpSp>
      <p:sp>
        <p:nvSpPr>
          <p:cNvPr name="TextBox 14" id="14"/>
          <p:cNvSpPr txBox="true"/>
          <p:nvPr/>
        </p:nvSpPr>
        <p:spPr>
          <a:xfrm rot="0">
            <a:off x="9550637"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a:t>
            </a:r>
          </a:p>
        </p:txBody>
      </p:sp>
      <p:sp>
        <p:nvSpPr>
          <p:cNvPr name="AutoShape 15" id="15"/>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6" id="1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7" id="17"/>
          <p:cNvGrpSpPr/>
          <p:nvPr/>
        </p:nvGrpSpPr>
        <p:grpSpPr>
          <a:xfrm rot="0">
            <a:off x="15859155" y="0"/>
            <a:ext cx="1562612" cy="1673225"/>
            <a:chOff x="0" y="0"/>
            <a:chExt cx="2083482" cy="2230967"/>
          </a:xfrm>
        </p:grpSpPr>
        <p:grpSp>
          <p:nvGrpSpPr>
            <p:cNvPr name="Group 18" id="18"/>
            <p:cNvGrpSpPr/>
            <p:nvPr/>
          </p:nvGrpSpPr>
          <p:grpSpPr>
            <a:xfrm rot="0">
              <a:off x="75599" y="0"/>
              <a:ext cx="1932284" cy="2230967"/>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name="Freeform 22" id="22"/>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762561" y="2678863"/>
            <a:ext cx="7178558" cy="5417186"/>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Magnolia Script"/>
                <a:ea typeface="Magnolia Script"/>
                <a:cs typeface="Magnolia Script"/>
                <a:sym typeface="Magnolia Script"/>
              </a:rPr>
              <a:t>Steps:</a:t>
            </a:r>
          </a:p>
          <a:p>
            <a:pPr algn="ctr">
              <a:lnSpc>
                <a:spcPts val="4339"/>
              </a:lnSpc>
              <a:spcBef>
                <a:spcPct val="0"/>
              </a:spcBef>
            </a:pPr>
          </a:p>
          <a:p>
            <a:pPr algn="ctr">
              <a:lnSpc>
                <a:spcPts val="4339"/>
              </a:lnSpc>
              <a:spcBef>
                <a:spcPct val="0"/>
              </a:spcBef>
            </a:pPr>
            <a:r>
              <a:rPr lang="en-US" sz="3099">
                <a:solidFill>
                  <a:srgbClr val="000000"/>
                </a:solidFill>
                <a:latin typeface="Magnolia Script"/>
                <a:ea typeface="Magnolia Script"/>
                <a:cs typeface="Magnolia Script"/>
                <a:sym typeface="Magnolia Script"/>
              </a:rPr>
              <a:t>Load both datasets into Power BI or Tableau.</a:t>
            </a:r>
          </a:p>
          <a:p>
            <a:pPr algn="ctr">
              <a:lnSpc>
                <a:spcPts val="4339"/>
              </a:lnSpc>
              <a:spcBef>
                <a:spcPct val="0"/>
              </a:spcBef>
            </a:pPr>
          </a:p>
          <a:p>
            <a:pPr algn="ctr">
              <a:lnSpc>
                <a:spcPts val="4339"/>
              </a:lnSpc>
              <a:spcBef>
                <a:spcPct val="0"/>
              </a:spcBef>
            </a:pPr>
            <a:r>
              <a:rPr lang="en-US" sz="3099">
                <a:solidFill>
                  <a:srgbClr val="000000"/>
                </a:solidFill>
                <a:latin typeface="Magnolia Script"/>
                <a:ea typeface="Magnolia Script"/>
                <a:cs typeface="Magnolia Script"/>
                <a:sym typeface="Magnolia Script"/>
              </a:rPr>
              <a:t>Perform a merge/join operation on the Leading Party and Trailing Party columns from the election results data with the Party Name column from the party alliance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 CLEANING </a:t>
            </a:r>
          </a:p>
        </p:txBody>
      </p:sp>
      <p:grpSp>
        <p:nvGrpSpPr>
          <p:cNvPr name="Group 3" id="3"/>
          <p:cNvGrpSpPr/>
          <p:nvPr/>
        </p:nvGrpSpPr>
        <p:grpSpPr>
          <a:xfrm rot="0">
            <a:off x="1761572" y="2637785"/>
            <a:ext cx="16526428" cy="6620515"/>
            <a:chOff x="0" y="0"/>
            <a:chExt cx="22035237" cy="8827353"/>
          </a:xfrm>
        </p:grpSpPr>
        <p:grpSp>
          <p:nvGrpSpPr>
            <p:cNvPr name="Group 4" id="4"/>
            <p:cNvGrpSpPr/>
            <p:nvPr/>
          </p:nvGrpSpPr>
          <p:grpSpPr>
            <a:xfrm rot="0">
              <a:off x="0" y="0"/>
              <a:ext cx="1569745" cy="156974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0" y="135754"/>
              <a:ext cx="1569745" cy="1193462"/>
            </a:xfrm>
            <a:prstGeom prst="rect">
              <a:avLst/>
            </a:prstGeom>
          </p:spPr>
          <p:txBody>
            <a:bodyPr anchor="t" rtlCol="false" tIns="0" lIns="0" bIns="0" rIns="0">
              <a:spAutoFit/>
            </a:bodyPr>
            <a:lstStyle/>
            <a:p>
              <a:pPr algn="ctr">
                <a:lnSpc>
                  <a:spcPts val="7506"/>
                </a:lnSpc>
              </a:pPr>
              <a:r>
                <a:rPr lang="en-US" sz="5362">
                  <a:solidFill>
                    <a:srgbClr val="000000"/>
                  </a:solidFill>
                  <a:latin typeface="Alatsi"/>
                  <a:ea typeface="Alatsi"/>
                  <a:cs typeface="Alatsi"/>
                  <a:sym typeface="Alatsi"/>
                </a:rPr>
                <a:t>1</a:t>
              </a:r>
            </a:p>
          </p:txBody>
        </p:sp>
        <p:grpSp>
          <p:nvGrpSpPr>
            <p:cNvPr name="Group 8" id="8"/>
            <p:cNvGrpSpPr/>
            <p:nvPr/>
          </p:nvGrpSpPr>
          <p:grpSpPr>
            <a:xfrm rot="0">
              <a:off x="0" y="2920516"/>
              <a:ext cx="1569745" cy="156974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11" id="11"/>
            <p:cNvSpPr txBox="true"/>
            <p:nvPr/>
          </p:nvSpPr>
          <p:spPr>
            <a:xfrm rot="0">
              <a:off x="0" y="3056269"/>
              <a:ext cx="1569745" cy="1193462"/>
            </a:xfrm>
            <a:prstGeom prst="rect">
              <a:avLst/>
            </a:prstGeom>
          </p:spPr>
          <p:txBody>
            <a:bodyPr anchor="t" rtlCol="false" tIns="0" lIns="0" bIns="0" rIns="0">
              <a:spAutoFit/>
            </a:bodyPr>
            <a:lstStyle/>
            <a:p>
              <a:pPr algn="ctr">
                <a:lnSpc>
                  <a:spcPts val="7506"/>
                </a:lnSpc>
              </a:pPr>
              <a:r>
                <a:rPr lang="en-US" sz="5362">
                  <a:solidFill>
                    <a:srgbClr val="000000"/>
                  </a:solidFill>
                  <a:latin typeface="Alatsi"/>
                  <a:ea typeface="Alatsi"/>
                  <a:cs typeface="Alatsi"/>
                  <a:sym typeface="Alatsi"/>
                </a:rPr>
                <a:t>2</a:t>
              </a:r>
            </a:p>
          </p:txBody>
        </p:sp>
        <p:grpSp>
          <p:nvGrpSpPr>
            <p:cNvPr name="Group 12" id="12"/>
            <p:cNvGrpSpPr/>
            <p:nvPr/>
          </p:nvGrpSpPr>
          <p:grpSpPr>
            <a:xfrm rot="0">
              <a:off x="0" y="5841032"/>
              <a:ext cx="1569745" cy="156974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15" id="15"/>
            <p:cNvSpPr txBox="true"/>
            <p:nvPr/>
          </p:nvSpPr>
          <p:spPr>
            <a:xfrm rot="0">
              <a:off x="0" y="5976785"/>
              <a:ext cx="1569745" cy="1193462"/>
            </a:xfrm>
            <a:prstGeom prst="rect">
              <a:avLst/>
            </a:prstGeom>
          </p:spPr>
          <p:txBody>
            <a:bodyPr anchor="t" rtlCol="false" tIns="0" lIns="0" bIns="0" rIns="0">
              <a:spAutoFit/>
            </a:bodyPr>
            <a:lstStyle/>
            <a:p>
              <a:pPr algn="ctr">
                <a:lnSpc>
                  <a:spcPts val="7506"/>
                </a:lnSpc>
              </a:pPr>
              <a:r>
                <a:rPr lang="en-US" sz="5362">
                  <a:solidFill>
                    <a:srgbClr val="000000"/>
                  </a:solidFill>
                  <a:latin typeface="Alatsi"/>
                  <a:ea typeface="Alatsi"/>
                  <a:cs typeface="Alatsi"/>
                  <a:sym typeface="Alatsi"/>
                </a:rPr>
                <a:t>3</a:t>
              </a:r>
            </a:p>
          </p:txBody>
        </p:sp>
        <p:sp>
          <p:nvSpPr>
            <p:cNvPr name="TextBox 16" id="16"/>
            <p:cNvSpPr txBox="true"/>
            <p:nvPr/>
          </p:nvSpPr>
          <p:spPr>
            <a:xfrm rot="0">
              <a:off x="1823111" y="-62889"/>
              <a:ext cx="20212126" cy="5376272"/>
            </a:xfrm>
            <a:prstGeom prst="rect">
              <a:avLst/>
            </a:prstGeom>
          </p:spPr>
          <p:txBody>
            <a:bodyPr anchor="t" rtlCol="false" tIns="0" lIns="0" bIns="0" rIns="0">
              <a:spAutoFit/>
            </a:bodyPr>
            <a:lstStyle/>
            <a:p>
              <a:pPr algn="l">
                <a:lnSpc>
                  <a:spcPts val="4604"/>
                </a:lnSpc>
              </a:pPr>
              <a:r>
                <a:rPr lang="en-US" sz="3288">
                  <a:solidFill>
                    <a:srgbClr val="000000"/>
                  </a:solidFill>
                  <a:latin typeface="Alatsi"/>
                  <a:ea typeface="Alatsi"/>
                  <a:cs typeface="Alatsi"/>
                  <a:sym typeface="Alatsi"/>
                </a:rPr>
                <a:t>Check for Missing Values:</a:t>
              </a:r>
            </a:p>
            <a:p>
              <a:pPr algn="l" marL="710035" indent="-355017" lvl="1">
                <a:lnSpc>
                  <a:spcPts val="4604"/>
                </a:lnSpc>
                <a:buFont typeface="Arial"/>
                <a:buChar char="•"/>
              </a:pPr>
              <a:r>
                <a:rPr lang="en-US" sz="3288">
                  <a:solidFill>
                    <a:srgbClr val="000000"/>
                  </a:solidFill>
                  <a:latin typeface="Alatsi"/>
                  <a:ea typeface="Alatsi"/>
                  <a:cs typeface="Alatsi"/>
                  <a:sym typeface="Alatsi"/>
                </a:rPr>
                <a:t>Identify and handle missing values in critical columns like State, Constituency, Leading Candidate, Leading Party, etc.</a:t>
              </a:r>
            </a:p>
            <a:p>
              <a:pPr algn="l" marL="710035" indent="-355017" lvl="1">
                <a:lnSpc>
                  <a:spcPts val="4604"/>
                </a:lnSpc>
                <a:buFont typeface="Arial"/>
                <a:buChar char="•"/>
              </a:pPr>
              <a:r>
                <a:rPr lang="en-US" sz="3288">
                  <a:solidFill>
                    <a:srgbClr val="000000"/>
                  </a:solidFill>
                  <a:latin typeface="Alatsi"/>
                  <a:ea typeface="Alatsi"/>
                  <a:cs typeface="Alatsi"/>
                  <a:sym typeface="Alatsi"/>
                </a:rPr>
                <a:t>Use appropriate techniques to fill or remove missing data.</a:t>
              </a:r>
            </a:p>
            <a:p>
              <a:pPr algn="l">
                <a:lnSpc>
                  <a:spcPts val="4604"/>
                </a:lnSpc>
              </a:pPr>
            </a:p>
            <a:p>
              <a:pPr algn="l">
                <a:lnSpc>
                  <a:spcPts val="4604"/>
                </a:lnSpc>
              </a:pPr>
            </a:p>
            <a:p>
              <a:pPr algn="l">
                <a:lnSpc>
                  <a:spcPts val="4604"/>
                </a:lnSpc>
              </a:pPr>
            </a:p>
          </p:txBody>
        </p:sp>
        <p:sp>
          <p:nvSpPr>
            <p:cNvPr name="TextBox 17" id="17"/>
            <p:cNvSpPr txBox="true"/>
            <p:nvPr/>
          </p:nvSpPr>
          <p:spPr>
            <a:xfrm rot="0">
              <a:off x="1823111" y="2855734"/>
              <a:ext cx="20212126" cy="3052997"/>
            </a:xfrm>
            <a:prstGeom prst="rect">
              <a:avLst/>
            </a:prstGeom>
          </p:spPr>
          <p:txBody>
            <a:bodyPr anchor="t" rtlCol="false" tIns="0" lIns="0" bIns="0" rIns="0">
              <a:spAutoFit/>
            </a:bodyPr>
            <a:lstStyle/>
            <a:p>
              <a:pPr algn="l">
                <a:lnSpc>
                  <a:spcPts val="4604"/>
                </a:lnSpc>
              </a:pPr>
              <a:r>
                <a:rPr lang="en-US" sz="3288">
                  <a:solidFill>
                    <a:srgbClr val="000000"/>
                  </a:solidFill>
                  <a:latin typeface="Alatsi"/>
                  <a:ea typeface="Alatsi"/>
                  <a:cs typeface="Alatsi"/>
                  <a:sym typeface="Alatsi"/>
                </a:rPr>
                <a:t>Correct Inconsistencies:</a:t>
              </a:r>
            </a:p>
            <a:p>
              <a:pPr algn="l" marL="710035" indent="-355017" lvl="1">
                <a:lnSpc>
                  <a:spcPts val="4604"/>
                </a:lnSpc>
                <a:buFont typeface="Arial"/>
                <a:buChar char="•"/>
              </a:pPr>
              <a:r>
                <a:rPr lang="en-US" sz="3288">
                  <a:solidFill>
                    <a:srgbClr val="000000"/>
                  </a:solidFill>
                  <a:latin typeface="Alatsi"/>
                  <a:ea typeface="Alatsi"/>
                  <a:cs typeface="Alatsi"/>
                  <a:sym typeface="Alatsi"/>
                </a:rPr>
                <a:t>Ensure consistency in party names and other categorical data.</a:t>
              </a:r>
            </a:p>
            <a:p>
              <a:pPr algn="l" marL="710035" indent="-355017" lvl="1">
                <a:lnSpc>
                  <a:spcPts val="4604"/>
                </a:lnSpc>
                <a:buFont typeface="Arial"/>
                <a:buChar char="•"/>
              </a:pPr>
              <a:r>
                <a:rPr lang="en-US" sz="3288">
                  <a:solidFill>
                    <a:srgbClr val="000000"/>
                  </a:solidFill>
                  <a:latin typeface="Alatsi"/>
                  <a:ea typeface="Alatsi"/>
                  <a:cs typeface="Alatsi"/>
                  <a:sym typeface="Alatsi"/>
                </a:rPr>
                <a:t>Standardize the format of textual data.</a:t>
              </a:r>
            </a:p>
            <a:p>
              <a:pPr algn="l">
                <a:lnSpc>
                  <a:spcPts val="4604"/>
                </a:lnSpc>
              </a:pPr>
            </a:p>
          </p:txBody>
        </p:sp>
        <p:sp>
          <p:nvSpPr>
            <p:cNvPr name="TextBox 18" id="18"/>
            <p:cNvSpPr txBox="true"/>
            <p:nvPr/>
          </p:nvSpPr>
          <p:spPr>
            <a:xfrm rot="0">
              <a:off x="1823111" y="5774357"/>
              <a:ext cx="20212126" cy="3052997"/>
            </a:xfrm>
            <a:prstGeom prst="rect">
              <a:avLst/>
            </a:prstGeom>
          </p:spPr>
          <p:txBody>
            <a:bodyPr anchor="t" rtlCol="false" tIns="0" lIns="0" bIns="0" rIns="0">
              <a:spAutoFit/>
            </a:bodyPr>
            <a:lstStyle/>
            <a:p>
              <a:pPr algn="l">
                <a:lnSpc>
                  <a:spcPts val="4604"/>
                </a:lnSpc>
              </a:pPr>
              <a:r>
                <a:rPr lang="en-US" sz="3288">
                  <a:solidFill>
                    <a:srgbClr val="000000"/>
                  </a:solidFill>
                  <a:latin typeface="Alatsi"/>
                  <a:ea typeface="Alatsi"/>
                  <a:cs typeface="Alatsi"/>
                  <a:sym typeface="Alatsi"/>
                </a:rPr>
                <a:t>Data Validation:</a:t>
              </a:r>
            </a:p>
            <a:p>
              <a:pPr algn="l" marL="710035" indent="-355017" lvl="1">
                <a:lnSpc>
                  <a:spcPts val="4604"/>
                </a:lnSpc>
                <a:buFont typeface="Arial"/>
                <a:buChar char="•"/>
              </a:pPr>
              <a:r>
                <a:rPr lang="en-US" sz="3288">
                  <a:solidFill>
                    <a:srgbClr val="000000"/>
                  </a:solidFill>
                  <a:latin typeface="Alatsi"/>
                  <a:ea typeface="Alatsi"/>
                  <a:cs typeface="Alatsi"/>
                  <a:sym typeface="Alatsi"/>
                </a:rPr>
                <a:t>Cross-check the data against any known benchmarks or additional sources to ensure accuracy.</a:t>
              </a:r>
            </a:p>
            <a:p>
              <a:pPr algn="l">
                <a:lnSpc>
                  <a:spcPts val="4604"/>
                </a:lnSpc>
              </a:pP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3" id="2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4" id="24"/>
          <p:cNvGrpSpPr/>
          <p:nvPr/>
        </p:nvGrpSpPr>
        <p:grpSpPr>
          <a:xfrm rot="0">
            <a:off x="15859155" y="0"/>
            <a:ext cx="1562612" cy="1673225"/>
            <a:chOff x="0" y="0"/>
            <a:chExt cx="2083482" cy="2230967"/>
          </a:xfrm>
        </p:grpSpPr>
        <p:grpSp>
          <p:nvGrpSpPr>
            <p:cNvPr name="Group 25" id="25"/>
            <p:cNvGrpSpPr/>
            <p:nvPr/>
          </p:nvGrpSpPr>
          <p:grpSpPr>
            <a:xfrm rot="0">
              <a:off x="75599" y="0"/>
              <a:ext cx="1932284" cy="2230967"/>
              <a:chOff x="0" y="0"/>
              <a:chExt cx="703982" cy="812800"/>
            </a:xfrm>
          </p:grpSpPr>
          <p:sp>
            <p:nvSpPr>
              <p:cNvPr name="Freeform 26" id="2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7" id="2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5</a:t>
              </a:r>
            </a:p>
          </p:txBody>
        </p:sp>
      </p:grpSp>
      <p:sp>
        <p:nvSpPr>
          <p:cNvPr name="Freeform 29" id="29"/>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﻿RESULT</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name="Freeform 10" id="10"/>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957653" y="2417520"/>
            <a:ext cx="10132099" cy="6097682"/>
          </a:xfrm>
          <a:custGeom>
            <a:avLst/>
            <a:gdLst/>
            <a:ahLst/>
            <a:cxnLst/>
            <a:rect r="r" b="b" t="t" l="l"/>
            <a:pathLst>
              <a:path h="6097682" w="10132099">
                <a:moveTo>
                  <a:pt x="0" y="0"/>
                </a:moveTo>
                <a:lnTo>
                  <a:pt x="10132100" y="0"/>
                </a:lnTo>
                <a:lnTo>
                  <a:pt x="10132100" y="6097682"/>
                </a:lnTo>
                <a:lnTo>
                  <a:pt x="0" y="6097682"/>
                </a:lnTo>
                <a:lnTo>
                  <a:pt x="0" y="0"/>
                </a:lnTo>
                <a:close/>
              </a:path>
            </a:pathLst>
          </a:custGeom>
          <a:blipFill>
            <a:blip r:embed="rId4"/>
            <a:stretch>
              <a:fillRect l="0" t="0" r="0" b="0"/>
            </a:stretch>
          </a:blipFill>
        </p:spPr>
      </p:sp>
      <p:sp>
        <p:nvSpPr>
          <p:cNvPr name="TextBox 13" id="13"/>
          <p:cNvSpPr txBox="true"/>
          <p:nvPr/>
        </p:nvSpPr>
        <p:spPr>
          <a:xfrm rot="0">
            <a:off x="754378" y="2360370"/>
            <a:ext cx="7357036" cy="5766768"/>
          </a:xfrm>
          <a:prstGeom prst="rect">
            <a:avLst/>
          </a:prstGeom>
        </p:spPr>
        <p:txBody>
          <a:bodyPr anchor="t" rtlCol="false" tIns="0" lIns="0" bIns="0" rIns="0">
            <a:spAutoFit/>
          </a:bodyPr>
          <a:lstStyle/>
          <a:p>
            <a:pPr algn="l">
              <a:lnSpc>
                <a:spcPts val="3621"/>
              </a:lnSpc>
            </a:pPr>
            <a:r>
              <a:rPr lang="en-US" sz="2586">
                <a:solidFill>
                  <a:srgbClr val="000000"/>
                </a:solidFill>
                <a:latin typeface="Alatsi"/>
                <a:ea typeface="Alatsi"/>
                <a:cs typeface="Alatsi"/>
                <a:sym typeface="Alatsi"/>
              </a:rPr>
              <a:t>Overall Results:</a:t>
            </a:r>
          </a:p>
          <a:p>
            <a:pPr algn="l">
              <a:lnSpc>
                <a:spcPts val="3621"/>
              </a:lnSpc>
            </a:pPr>
          </a:p>
          <a:p>
            <a:pPr algn="l" marL="558505" indent="-279253" lvl="1">
              <a:lnSpc>
                <a:spcPts val="3621"/>
              </a:lnSpc>
              <a:buFont typeface="Arial"/>
              <a:buChar char="•"/>
            </a:pPr>
            <a:r>
              <a:rPr lang="en-US" sz="2586">
                <a:solidFill>
                  <a:srgbClr val="000000"/>
                </a:solidFill>
                <a:latin typeface="Alatsi"/>
                <a:ea typeface="Alatsi"/>
                <a:cs typeface="Alatsi"/>
                <a:sym typeface="Alatsi"/>
              </a:rPr>
              <a:t>Summary of total seats won by each party and alliance.</a:t>
            </a:r>
          </a:p>
          <a:p>
            <a:pPr algn="l" marL="558505" indent="-279253" lvl="1">
              <a:lnSpc>
                <a:spcPts val="3621"/>
              </a:lnSpc>
              <a:buFont typeface="Arial"/>
              <a:buChar char="•"/>
            </a:pPr>
            <a:r>
              <a:rPr lang="en-US" sz="2586">
                <a:solidFill>
                  <a:srgbClr val="000000"/>
                </a:solidFill>
                <a:latin typeface="Alatsi"/>
                <a:ea typeface="Alatsi"/>
                <a:cs typeface="Alatsi"/>
                <a:sym typeface="Alatsi"/>
              </a:rPr>
              <a:t>State-wise Analysis:</a:t>
            </a:r>
          </a:p>
          <a:p>
            <a:pPr algn="l" marL="558505" indent="-279253" lvl="1">
              <a:lnSpc>
                <a:spcPts val="3621"/>
              </a:lnSpc>
              <a:buFont typeface="Arial"/>
              <a:buChar char="•"/>
            </a:pPr>
            <a:r>
              <a:rPr lang="en-US" sz="2586">
                <a:solidFill>
                  <a:srgbClr val="000000"/>
                </a:solidFill>
                <a:latin typeface="Alatsi"/>
                <a:ea typeface="Alatsi"/>
                <a:cs typeface="Alatsi"/>
                <a:sym typeface="Alatsi"/>
              </a:rPr>
              <a:t>Performance of leading parties and alliances across states.</a:t>
            </a:r>
          </a:p>
          <a:p>
            <a:pPr algn="l" marL="558505" indent="-279253" lvl="1">
              <a:lnSpc>
                <a:spcPts val="3621"/>
              </a:lnSpc>
              <a:buFont typeface="Arial"/>
              <a:buChar char="•"/>
            </a:pPr>
            <a:r>
              <a:rPr lang="en-US" sz="2586">
                <a:solidFill>
                  <a:srgbClr val="000000"/>
                </a:solidFill>
                <a:latin typeface="Alatsi"/>
                <a:ea typeface="Alatsi"/>
                <a:cs typeface="Alatsi"/>
                <a:sym typeface="Alatsi"/>
              </a:rPr>
              <a:t>Constituency-wise Analysis:</a:t>
            </a:r>
          </a:p>
          <a:p>
            <a:pPr algn="l" marL="558505" indent="-279253" lvl="1">
              <a:lnSpc>
                <a:spcPts val="3621"/>
              </a:lnSpc>
              <a:buFont typeface="Arial"/>
              <a:buChar char="•"/>
            </a:pPr>
            <a:r>
              <a:rPr lang="en-US" sz="2586">
                <a:solidFill>
                  <a:srgbClr val="000000"/>
                </a:solidFill>
                <a:latin typeface="Alatsi"/>
                <a:ea typeface="Alatsi"/>
                <a:cs typeface="Alatsi"/>
                <a:sym typeface="Alatsi"/>
              </a:rPr>
              <a:t>Margins of victory/defeat in various constituencies.</a:t>
            </a:r>
          </a:p>
          <a:p>
            <a:pPr algn="l" marL="558505" indent="-279253" lvl="1">
              <a:lnSpc>
                <a:spcPts val="3621"/>
              </a:lnSpc>
              <a:buFont typeface="Arial"/>
              <a:buChar char="•"/>
            </a:pPr>
            <a:r>
              <a:rPr lang="en-US" sz="2586">
                <a:solidFill>
                  <a:srgbClr val="000000"/>
                </a:solidFill>
                <a:latin typeface="Alatsi"/>
                <a:ea typeface="Alatsi"/>
                <a:cs typeface="Alatsi"/>
                <a:sym typeface="Alatsi"/>
              </a:rPr>
              <a:t>Party and Alliance Comparison:</a:t>
            </a:r>
          </a:p>
          <a:p>
            <a:pPr algn="l" marL="558505" indent="-279253" lvl="1">
              <a:lnSpc>
                <a:spcPts val="3621"/>
              </a:lnSpc>
              <a:buFont typeface="Arial"/>
              <a:buChar char="•"/>
            </a:pPr>
            <a:r>
              <a:rPr lang="en-US" sz="2586">
                <a:solidFill>
                  <a:srgbClr val="000000"/>
                </a:solidFill>
                <a:latin typeface="Alatsi"/>
                <a:ea typeface="Alatsi"/>
                <a:cs typeface="Alatsi"/>
                <a:sym typeface="Alatsi"/>
              </a:rPr>
              <a:t>Compare seats won, margins, and status.</a:t>
            </a:r>
          </a:p>
          <a:p>
            <a:pPr algn="l">
              <a:lnSpc>
                <a:spcPts val="222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602258" y="2122166"/>
            <a:ext cx="8306609" cy="4412540"/>
          </a:xfrm>
          <a:custGeom>
            <a:avLst/>
            <a:gdLst/>
            <a:ahLst/>
            <a:cxnLst/>
            <a:rect r="r" b="b" t="t" l="l"/>
            <a:pathLst>
              <a:path h="4412540" w="8306609">
                <a:moveTo>
                  <a:pt x="0" y="0"/>
                </a:moveTo>
                <a:lnTo>
                  <a:pt x="8306608" y="0"/>
                </a:lnTo>
                <a:lnTo>
                  <a:pt x="8306608" y="4412541"/>
                </a:lnTo>
                <a:lnTo>
                  <a:pt x="0" y="4412541"/>
                </a:lnTo>
                <a:lnTo>
                  <a:pt x="0" y="0"/>
                </a:lnTo>
                <a:close/>
              </a:path>
            </a:pathLst>
          </a:custGeom>
          <a:blipFill>
            <a:blip r:embed="rId2"/>
            <a:stretch>
              <a:fillRect l="0" t="-443" r="0" b="-443"/>
            </a:stretch>
          </a:blipFill>
        </p:spPr>
      </p:sp>
      <p:sp>
        <p:nvSpPr>
          <p:cNvPr name="Freeform 3" id="3"/>
          <p:cNvSpPr/>
          <p:nvPr/>
        </p:nvSpPr>
        <p:spPr>
          <a:xfrm flipH="false" flipV="false" rot="0">
            <a:off x="9308476" y="2034725"/>
            <a:ext cx="8118963" cy="4499982"/>
          </a:xfrm>
          <a:custGeom>
            <a:avLst/>
            <a:gdLst/>
            <a:ahLst/>
            <a:cxnLst/>
            <a:rect r="r" b="b" t="t" l="l"/>
            <a:pathLst>
              <a:path h="4499982" w="8118963">
                <a:moveTo>
                  <a:pt x="0" y="0"/>
                </a:moveTo>
                <a:lnTo>
                  <a:pt x="8118963" y="0"/>
                </a:lnTo>
                <a:lnTo>
                  <a:pt x="8118963" y="4499982"/>
                </a:lnTo>
                <a:lnTo>
                  <a:pt x="0" y="4499982"/>
                </a:lnTo>
                <a:lnTo>
                  <a:pt x="0" y="0"/>
                </a:lnTo>
                <a:close/>
              </a:path>
            </a:pathLst>
          </a:custGeom>
          <a:blipFill>
            <a:blip r:embed="rId3"/>
            <a:stretch>
              <a:fillRect l="-1107" t="-567" r="0" b="-56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495423" y="468222"/>
            <a:ext cx="11235756" cy="1006655"/>
          </a:xfrm>
          <a:prstGeom prst="rect">
            <a:avLst/>
          </a:prstGeom>
        </p:spPr>
        <p:txBody>
          <a:bodyPr anchor="t" rtlCol="false" tIns="0" lIns="0" bIns="0" rIns="0">
            <a:spAutoFit/>
          </a:bodyPr>
          <a:lstStyle/>
          <a:p>
            <a:pPr algn="ctr">
              <a:lnSpc>
                <a:spcPts val="8237"/>
              </a:lnSpc>
            </a:pPr>
            <a:r>
              <a:rPr lang="en-US" sz="5884">
                <a:solidFill>
                  <a:srgbClr val="000000"/>
                </a:solidFill>
                <a:latin typeface="Alatsi"/>
                <a:ea typeface="Alatsi"/>
                <a:cs typeface="Alatsi"/>
                <a:sym typeface="Alatsi"/>
              </a:rPr>
              <a:t> RECOMMENDATIONS</a:t>
            </a:r>
          </a:p>
        </p:txBody>
      </p:sp>
      <p:sp>
        <p:nvSpPr>
          <p:cNvPr name="TextBox 3" id="3"/>
          <p:cNvSpPr txBox="true"/>
          <p:nvPr/>
        </p:nvSpPr>
        <p:spPr>
          <a:xfrm rot="0">
            <a:off x="876734" y="1937807"/>
            <a:ext cx="14847341" cy="1065246"/>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Based on the insights derived from the analysis, here are some recommendations for parties to improve their performance in future elections:</a:t>
            </a:r>
          </a:p>
        </p:txBody>
      </p:sp>
      <p:sp>
        <p:nvSpPr>
          <p:cNvPr name="Freeform 4" id="4"/>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53" y="9688290"/>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88952" y="9612090"/>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name="Freeform 12" id="12"/>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174045" y="3454902"/>
            <a:ext cx="16113955" cy="5591039"/>
          </a:xfrm>
          <a:prstGeom prst="rect">
            <a:avLst/>
          </a:prstGeom>
        </p:spPr>
        <p:txBody>
          <a:bodyPr anchor="t" rtlCol="false" tIns="0" lIns="0" bIns="0" rIns="0">
            <a:spAutoFit/>
          </a:bodyPr>
          <a:lstStyle/>
          <a:p>
            <a:pPr algn="l">
              <a:lnSpc>
                <a:spcPts val="3682"/>
              </a:lnSpc>
              <a:spcBef>
                <a:spcPct val="0"/>
              </a:spcBef>
            </a:pPr>
            <a:r>
              <a:rPr lang="en-US" sz="2630">
                <a:solidFill>
                  <a:srgbClr val="000000"/>
                </a:solidFill>
                <a:latin typeface="Abhaya Libre Bold"/>
                <a:ea typeface="Abhaya Libre Bold"/>
                <a:cs typeface="Abhaya Libre Bold"/>
                <a:sym typeface="Abhaya Libre Bold"/>
              </a:rPr>
              <a:t>1. Strengthen Alliances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NDA and INDIA Alliances: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Focus on consolidating and strengthening alliances to cover more constituencies.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Foster collaboration and joint campaigns among alliance members.</a:t>
            </a:r>
          </a:p>
          <a:p>
            <a:pPr algn="l">
              <a:lnSpc>
                <a:spcPts val="3682"/>
              </a:lnSpc>
              <a:spcBef>
                <a:spcPct val="0"/>
              </a:spcBef>
            </a:pPr>
            <a:r>
              <a:rPr lang="en-US" sz="2630">
                <a:solidFill>
                  <a:srgbClr val="000000"/>
                </a:solidFill>
                <a:latin typeface="Abhaya Libre Bold"/>
                <a:ea typeface="Abhaya Libre Bold"/>
                <a:cs typeface="Abhaya Libre Bold"/>
                <a:sym typeface="Abhaya Libre Bold"/>
              </a:rPr>
              <a:t>2. Targeted Campaign Strategies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Region-Specific Campaigns: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Develop targeted campaigns addressing regional issues and concerns.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Leverage local leaders and influencers to gain voter trust and support.</a:t>
            </a:r>
          </a:p>
          <a:p>
            <a:pPr algn="l">
              <a:lnSpc>
                <a:spcPts val="3682"/>
              </a:lnSpc>
              <a:spcBef>
                <a:spcPct val="0"/>
              </a:spcBef>
            </a:pPr>
            <a:r>
              <a:rPr lang="en-US" sz="2630">
                <a:solidFill>
                  <a:srgbClr val="000000"/>
                </a:solidFill>
                <a:latin typeface="Abhaya Libre Bold"/>
                <a:ea typeface="Abhaya Libre Bold"/>
                <a:cs typeface="Abhaya Libre Bold"/>
                <a:sym typeface="Abhaya Libre Bold"/>
              </a:rPr>
              <a:t>3. Address Voter Concerns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Policy and Governance Focus:</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Address key voter concerns such as unemployment, healthcare, and education.</a:t>
            </a:r>
          </a:p>
          <a:p>
            <a:pPr algn="l" marL="567894" indent="-283947" lvl="1">
              <a:lnSpc>
                <a:spcPts val="3682"/>
              </a:lnSpc>
              <a:buFont typeface="Arial"/>
              <a:buChar char="•"/>
            </a:pPr>
            <a:r>
              <a:rPr lang="en-US" sz="2630">
                <a:solidFill>
                  <a:srgbClr val="000000"/>
                </a:solidFill>
                <a:latin typeface="Abhaya Libre Bold"/>
                <a:ea typeface="Abhaya Libre Bold"/>
                <a:cs typeface="Abhaya Libre Bold"/>
                <a:sym typeface="Abhaya Libre Bold"/>
              </a:rPr>
              <a:t>Showcase successful policies and governance initiatives to build credibility.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FOCUS ON </a:t>
            </a:r>
          </a:p>
        </p:txBody>
      </p:sp>
      <p:grpSp>
        <p:nvGrpSpPr>
          <p:cNvPr name="Group 3" id="3"/>
          <p:cNvGrpSpPr/>
          <p:nvPr/>
        </p:nvGrpSpPr>
        <p:grpSpPr>
          <a:xfrm rot="0">
            <a:off x="1028700" y="3102810"/>
            <a:ext cx="7724703" cy="5517148"/>
            <a:chOff x="0" y="0"/>
            <a:chExt cx="2034490" cy="1453076"/>
          </a:xfrm>
        </p:grpSpPr>
        <p:sp>
          <p:nvSpPr>
            <p:cNvPr name="Freeform 4" id="4"/>
            <p:cNvSpPr/>
            <p:nvPr/>
          </p:nvSpPr>
          <p:spPr>
            <a:xfrm flipH="false" flipV="false" rot="0">
              <a:off x="0" y="0"/>
              <a:ext cx="2034490" cy="1453076"/>
            </a:xfrm>
            <a:custGeom>
              <a:avLst/>
              <a:gdLst/>
              <a:ahLst/>
              <a:cxnLst/>
              <a:rect r="r" b="b" t="t" l="l"/>
              <a:pathLst>
                <a:path h="1453076" w="2034490">
                  <a:moveTo>
                    <a:pt x="51114" y="0"/>
                  </a:moveTo>
                  <a:lnTo>
                    <a:pt x="1983376" y="0"/>
                  </a:lnTo>
                  <a:cubicBezTo>
                    <a:pt x="2011605" y="0"/>
                    <a:pt x="2034490" y="22884"/>
                    <a:pt x="2034490" y="51114"/>
                  </a:cubicBezTo>
                  <a:lnTo>
                    <a:pt x="2034490" y="1401962"/>
                  </a:lnTo>
                  <a:cubicBezTo>
                    <a:pt x="2034490" y="1430192"/>
                    <a:pt x="2011605" y="1453076"/>
                    <a:pt x="1983376" y="1453076"/>
                  </a:cubicBezTo>
                  <a:lnTo>
                    <a:pt x="51114" y="1453076"/>
                  </a:lnTo>
                  <a:cubicBezTo>
                    <a:pt x="22884" y="1453076"/>
                    <a:pt x="0" y="1430192"/>
                    <a:pt x="0" y="1401962"/>
                  </a:cubicBezTo>
                  <a:lnTo>
                    <a:pt x="0" y="51114"/>
                  </a:lnTo>
                  <a:cubicBezTo>
                    <a:pt x="0" y="22884"/>
                    <a:pt x="22884" y="0"/>
                    <a:pt x="51114" y="0"/>
                  </a:cubicBezTo>
                  <a:close/>
                </a:path>
              </a:pathLst>
            </a:custGeom>
            <a:solidFill>
              <a:srgbClr val="E9C7C6"/>
            </a:solidFill>
          </p:spPr>
        </p:sp>
        <p:sp>
          <p:nvSpPr>
            <p:cNvPr name="TextBox 5" id="5"/>
            <p:cNvSpPr txBox="true"/>
            <p:nvPr/>
          </p:nvSpPr>
          <p:spPr>
            <a:xfrm>
              <a:off x="0" y="-38100"/>
              <a:ext cx="2034490" cy="149117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02592" y="3733607"/>
            <a:ext cx="7338940" cy="4198403"/>
          </a:xfrm>
          <a:prstGeom prst="rect">
            <a:avLst/>
          </a:prstGeom>
        </p:spPr>
        <p:txBody>
          <a:bodyPr anchor="t" rtlCol="false" tIns="0" lIns="0" bIns="0" rIns="0">
            <a:spAutoFit/>
          </a:bodyPr>
          <a:lstStyle/>
          <a:p>
            <a:pPr algn="l">
              <a:lnSpc>
                <a:spcPts val="4036"/>
              </a:lnSpc>
            </a:pPr>
            <a:r>
              <a:rPr lang="en-US" sz="2883">
                <a:solidFill>
                  <a:srgbClr val="000000"/>
                </a:solidFill>
                <a:latin typeface="Alatsi"/>
                <a:ea typeface="Alatsi"/>
                <a:cs typeface="Alatsi"/>
                <a:sym typeface="Alatsi"/>
              </a:rPr>
              <a:t>Engage with Youth and First-Time Voters</a:t>
            </a:r>
          </a:p>
          <a:p>
            <a:pPr algn="l" marL="622551" indent="-311276" lvl="1">
              <a:lnSpc>
                <a:spcPts val="4036"/>
              </a:lnSpc>
              <a:buFont typeface="Arial"/>
              <a:buChar char="•"/>
            </a:pPr>
            <a:r>
              <a:rPr lang="en-US" sz="2883">
                <a:solidFill>
                  <a:srgbClr val="000000"/>
                </a:solidFill>
                <a:latin typeface="Alatsi"/>
                <a:ea typeface="Alatsi"/>
                <a:cs typeface="Alatsi"/>
                <a:sym typeface="Alatsi"/>
              </a:rPr>
              <a:t>Youth Engagement Programs:</a:t>
            </a:r>
          </a:p>
          <a:p>
            <a:pPr algn="l" marL="1245103" indent="-415034" lvl="2">
              <a:lnSpc>
                <a:spcPts val="4036"/>
              </a:lnSpc>
              <a:buFont typeface="Arial"/>
              <a:buChar char="⚬"/>
            </a:pPr>
            <a:r>
              <a:rPr lang="en-US" sz="2883">
                <a:solidFill>
                  <a:srgbClr val="000000"/>
                </a:solidFill>
                <a:latin typeface="Alatsi"/>
                <a:ea typeface="Alatsi"/>
                <a:cs typeface="Alatsi"/>
                <a:sym typeface="Alatsi"/>
              </a:rPr>
              <a:t>Create initiatives to engage with youth and first-time voters.</a:t>
            </a:r>
          </a:p>
          <a:p>
            <a:pPr algn="l" marL="1245103" indent="-415034" lvl="2">
              <a:lnSpc>
                <a:spcPts val="4036"/>
              </a:lnSpc>
              <a:buFont typeface="Arial"/>
              <a:buChar char="⚬"/>
            </a:pPr>
            <a:r>
              <a:rPr lang="en-US" sz="2883">
                <a:solidFill>
                  <a:srgbClr val="000000"/>
                </a:solidFill>
                <a:latin typeface="Alatsi"/>
                <a:ea typeface="Alatsi"/>
                <a:cs typeface="Alatsi"/>
                <a:sym typeface="Alatsi"/>
              </a:rPr>
              <a:t>Use social media and digital platforms to connect with younger demographics.</a:t>
            </a:r>
          </a:p>
          <a:p>
            <a:pPr algn="l">
              <a:lnSpc>
                <a:spcPts val="2776"/>
              </a:lnSpc>
            </a:pPr>
          </a:p>
          <a:p>
            <a:pPr algn="l">
              <a:lnSpc>
                <a:spcPts val="2496"/>
              </a:lnSpc>
            </a:pP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436625" y="3102810"/>
            <a:ext cx="7460653" cy="5322476"/>
            <a:chOff x="0" y="0"/>
            <a:chExt cx="1964946" cy="1401804"/>
          </a:xfrm>
        </p:grpSpPr>
        <p:sp>
          <p:nvSpPr>
            <p:cNvPr name="Freeform 9" id="9"/>
            <p:cNvSpPr/>
            <p:nvPr/>
          </p:nvSpPr>
          <p:spPr>
            <a:xfrm flipH="false" flipV="false" rot="0">
              <a:off x="0" y="0"/>
              <a:ext cx="1964946" cy="1401804"/>
            </a:xfrm>
            <a:custGeom>
              <a:avLst/>
              <a:gdLst/>
              <a:ahLst/>
              <a:cxnLst/>
              <a:rect r="r" b="b" t="t" l="l"/>
              <a:pathLst>
                <a:path h="1401804" w="1964946">
                  <a:moveTo>
                    <a:pt x="52923" y="0"/>
                  </a:moveTo>
                  <a:lnTo>
                    <a:pt x="1912023" y="0"/>
                  </a:lnTo>
                  <a:cubicBezTo>
                    <a:pt x="1941251" y="0"/>
                    <a:pt x="1964946" y="23694"/>
                    <a:pt x="1964946" y="52923"/>
                  </a:cubicBezTo>
                  <a:lnTo>
                    <a:pt x="1964946" y="1348882"/>
                  </a:lnTo>
                  <a:cubicBezTo>
                    <a:pt x="1964946" y="1378110"/>
                    <a:pt x="1941251" y="1401804"/>
                    <a:pt x="1912023" y="1401804"/>
                  </a:cubicBezTo>
                  <a:lnTo>
                    <a:pt x="52923" y="1401804"/>
                  </a:lnTo>
                  <a:cubicBezTo>
                    <a:pt x="23694" y="1401804"/>
                    <a:pt x="0" y="1378110"/>
                    <a:pt x="0" y="1348882"/>
                  </a:cubicBezTo>
                  <a:lnTo>
                    <a:pt x="0" y="52923"/>
                  </a:lnTo>
                  <a:cubicBezTo>
                    <a:pt x="0" y="23694"/>
                    <a:pt x="23694" y="0"/>
                    <a:pt x="52923" y="0"/>
                  </a:cubicBezTo>
                  <a:close/>
                </a:path>
              </a:pathLst>
            </a:custGeom>
            <a:solidFill>
              <a:srgbClr val="E9C7C6"/>
            </a:solidFill>
          </p:spPr>
        </p:sp>
        <p:sp>
          <p:nvSpPr>
            <p:cNvPr name="TextBox 10" id="10"/>
            <p:cNvSpPr txBox="true"/>
            <p:nvPr/>
          </p:nvSpPr>
          <p:spPr>
            <a:xfrm>
              <a:off x="0" y="-38100"/>
              <a:ext cx="1964946" cy="143990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9942929" y="3190467"/>
            <a:ext cx="6954348" cy="4874260"/>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Improve Voter Outreach</a:t>
            </a:r>
          </a:p>
          <a:p>
            <a:pPr algn="l" marL="669289" indent="-334645" lvl="1">
              <a:lnSpc>
                <a:spcPts val="4339"/>
              </a:lnSpc>
              <a:buFont typeface="Arial"/>
              <a:buChar char="•"/>
            </a:pPr>
            <a:r>
              <a:rPr lang="en-US" sz="3099">
                <a:solidFill>
                  <a:srgbClr val="000000"/>
                </a:solidFill>
                <a:latin typeface="Alatsi"/>
                <a:ea typeface="Alatsi"/>
                <a:cs typeface="Alatsi"/>
                <a:sym typeface="Alatsi"/>
              </a:rPr>
              <a:t>Community Engagement:</a:t>
            </a:r>
          </a:p>
          <a:p>
            <a:pPr algn="l" marL="1338579" indent="-446193" lvl="2">
              <a:lnSpc>
                <a:spcPts val="4339"/>
              </a:lnSpc>
              <a:buFont typeface="Arial"/>
              <a:buChar char="⚬"/>
            </a:pPr>
            <a:r>
              <a:rPr lang="en-US" sz="3099">
                <a:solidFill>
                  <a:srgbClr val="000000"/>
                </a:solidFill>
                <a:latin typeface="Alatsi"/>
                <a:ea typeface="Alatsi"/>
                <a:cs typeface="Alatsi"/>
                <a:sym typeface="Alatsi"/>
              </a:rPr>
              <a:t>Enhance voter outreach programs to increase voter participation.</a:t>
            </a:r>
          </a:p>
          <a:p>
            <a:pPr algn="l" marL="1338579" indent="-446193" lvl="2">
              <a:lnSpc>
                <a:spcPts val="4339"/>
              </a:lnSpc>
              <a:buFont typeface="Arial"/>
              <a:buChar char="⚬"/>
            </a:pPr>
            <a:r>
              <a:rPr lang="en-US" sz="3099">
                <a:solidFill>
                  <a:srgbClr val="000000"/>
                </a:solidFill>
                <a:latin typeface="Alatsi"/>
                <a:ea typeface="Alatsi"/>
                <a:cs typeface="Alatsi"/>
                <a:sym typeface="Alatsi"/>
              </a:rPr>
              <a:t>Conduct grassroots campaigns to understand and address local issues.</a:t>
            </a:r>
          </a:p>
          <a:p>
            <a:pPr algn="l">
              <a:lnSpc>
                <a:spcPts val="4339"/>
              </a:lnSpc>
            </a:pPr>
          </a:p>
        </p:txBody>
      </p:sp>
      <p:sp>
        <p:nvSpPr>
          <p:cNvPr name="AutoShape 12" id="1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ea typeface="Open Sans Bold"/>
                  <a:cs typeface="Open Sans Bold"/>
                  <a:sym typeface="Open Sans Bold"/>
                </a:rPr>
                <a:t>7</a:t>
              </a:r>
            </a:p>
          </p:txBody>
        </p:sp>
      </p:grpSp>
      <p:sp>
        <p:nvSpPr>
          <p:cNvPr name="Freeform 19" id="19"/>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DAGLejxRxAs</dc:identifier>
  <dcterms:modified xsi:type="dcterms:W3CDTF">2011-08-01T06:04:30Z</dcterms:modified>
  <cp:revision>1</cp:revision>
  <dc:title>Beige Pastel Minimalist Thesis Defense Presentation</dc:title>
</cp:coreProperties>
</file>