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relia" charset="1" panose="00000500000000000000"/>
      <p:regular r:id="rId17"/>
    </p:embeddedFont>
    <p:embeddedFont>
      <p:font typeface="Dosis" charset="1" panose="02010503020202060003"/>
      <p:regular r:id="rId18"/>
    </p:embeddedFont>
    <p:embeddedFont>
      <p:font typeface="Dosis Medium" charset="1" panose="02010603020202060003"/>
      <p:regular r:id="rId19"/>
    </p:embeddedFont>
    <p:embeddedFont>
      <p:font typeface="DM Sans Bold" charset="1" panose="00000000000000000000"/>
      <p:regular r:id="rId20"/>
    </p:embeddedFont>
    <p:embeddedFont>
      <p:font typeface="Canva Sans" charset="1" panose="020B0503030501040103"/>
      <p:regular r:id="rId21"/>
    </p:embeddedFont>
    <p:embeddedFont>
      <p:font typeface="Canva Sans Bold" charset="1" panose="020B0803030501040103"/>
      <p:regular r:id="rId22"/>
    </p:embeddedFont>
    <p:embeddedFont>
      <p:font typeface="Dosis Bold" charset="1" panose="020108030202020600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13" Target="../media/image31.png" Type="http://schemas.openxmlformats.org/officeDocument/2006/relationships/image"/><Relationship Id="rId14" Target="../media/image32.svg" Type="http://schemas.openxmlformats.org/officeDocument/2006/relationships/image"/><Relationship Id="rId15" Target="../media/image33.png" Type="http://schemas.openxmlformats.org/officeDocument/2006/relationships/image"/><Relationship Id="rId16" Target="../media/image34.svg" Type="http://schemas.openxmlformats.org/officeDocument/2006/relationships/image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https://www.geeksforgeeks.org/aggregate-functions-in-sql/" TargetMode="External" Type="http://schemas.openxmlformats.org/officeDocument/2006/relationships/hyperlink"/><Relationship Id="rId6" Target="https://www.geeksforgeeks.org/sql-group-by/" TargetMode="External" Type="http://schemas.openxmlformats.org/officeDocument/2006/relationships/hyperlink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63033" y="6195861"/>
            <a:ext cx="6914093" cy="5028432"/>
          </a:xfrm>
          <a:custGeom>
            <a:avLst/>
            <a:gdLst/>
            <a:ahLst/>
            <a:cxnLst/>
            <a:rect r="r" b="b" t="t" l="l"/>
            <a:pathLst>
              <a:path h="5028432" w="6914093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29971" y="4820778"/>
            <a:ext cx="10228058" cy="1710875"/>
          </a:xfrm>
          <a:custGeom>
            <a:avLst/>
            <a:gdLst/>
            <a:ahLst/>
            <a:cxnLst/>
            <a:rect r="r" b="b" t="t" l="l"/>
            <a:pathLst>
              <a:path h="1710875" w="10228058">
                <a:moveTo>
                  <a:pt x="0" y="0"/>
                </a:moveTo>
                <a:lnTo>
                  <a:pt x="10228058" y="0"/>
                </a:lnTo>
                <a:lnTo>
                  <a:pt x="10228058" y="1710876"/>
                </a:lnTo>
                <a:lnTo>
                  <a:pt x="0" y="17108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00798" y="3550761"/>
            <a:ext cx="14279047" cy="332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36"/>
              </a:lnSpc>
            </a:pPr>
            <a:r>
              <a:rPr lang="en-US" sz="19454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workbench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56379" y="5404911"/>
            <a:ext cx="8246933" cy="6247677"/>
          </a:xfrm>
          <a:custGeom>
            <a:avLst/>
            <a:gdLst/>
            <a:ahLst/>
            <a:cxnLst/>
            <a:rect r="r" b="b" t="t" l="l"/>
            <a:pathLst>
              <a:path h="6247677" w="8246933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08980" y="-1652824"/>
            <a:ext cx="8905028" cy="5575060"/>
          </a:xfrm>
          <a:custGeom>
            <a:avLst/>
            <a:gdLst/>
            <a:ahLst/>
            <a:cxnLst/>
            <a:rect r="r" b="b" t="t" l="l"/>
            <a:pathLst>
              <a:path h="5575060" w="8905028">
                <a:moveTo>
                  <a:pt x="0" y="0"/>
                </a:moveTo>
                <a:lnTo>
                  <a:pt x="8905029" y="0"/>
                </a:lnTo>
                <a:lnTo>
                  <a:pt x="8905029" y="5575060"/>
                </a:lnTo>
                <a:lnTo>
                  <a:pt x="0" y="55750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495846">
            <a:off x="-3929800" y="-2685694"/>
            <a:ext cx="5243739" cy="7338566"/>
          </a:xfrm>
          <a:custGeom>
            <a:avLst/>
            <a:gdLst/>
            <a:ahLst/>
            <a:cxnLst/>
            <a:rect r="r" b="b" t="t" l="l"/>
            <a:pathLst>
              <a:path h="7338566" w="5243739">
                <a:moveTo>
                  <a:pt x="0" y="0"/>
                </a:moveTo>
                <a:lnTo>
                  <a:pt x="5243739" y="0"/>
                </a:lnTo>
                <a:lnTo>
                  <a:pt x="5243739" y="7338565"/>
                </a:lnTo>
                <a:lnTo>
                  <a:pt x="0" y="73385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06302" y="2677389"/>
            <a:ext cx="8075396" cy="152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58"/>
              </a:lnSpc>
            </a:pPr>
            <a:r>
              <a:rPr lang="en-US" sz="8898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MySQL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41172" y="6964945"/>
            <a:ext cx="6639489" cy="62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</a:pPr>
            <a:r>
              <a:rPr lang="en-US" sz="3594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Presented by: v merlin vensiya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49986" y="4286982"/>
            <a:ext cx="10290759" cy="4971318"/>
          </a:xfrm>
          <a:custGeom>
            <a:avLst/>
            <a:gdLst/>
            <a:ahLst/>
            <a:cxnLst/>
            <a:rect r="r" b="b" t="t" l="l"/>
            <a:pathLst>
              <a:path h="4971318" w="10290759">
                <a:moveTo>
                  <a:pt x="0" y="0"/>
                </a:moveTo>
                <a:lnTo>
                  <a:pt x="10290759" y="0"/>
                </a:lnTo>
                <a:lnTo>
                  <a:pt x="10290759" y="4971318"/>
                </a:lnTo>
                <a:lnTo>
                  <a:pt x="0" y="4971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254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724043"/>
            <a:ext cx="1355997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calculates the total sum of values in a numeric column 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SUM(column_name) FROM table_name;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2913814" y="367304"/>
            <a:ext cx="89495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SUM()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7863" y="962025"/>
            <a:ext cx="14655452" cy="838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relia"/>
                <a:ea typeface="Carelia"/>
                <a:cs typeface="Carelia"/>
                <a:sym typeface="Carelia"/>
              </a:rPr>
              <a:t>Important Points About SQL Functions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SQL functions are built-in programs that are used to manipulate data in various ways.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are different types of SQL functions – Aggregate functions and Scalar functions.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Aggregate functions perform calculations on a group of values and return a single value. Example SUM, AVG, COUNT.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Scalar functions operate on a single value and return a single value. Example UPPER, LOWER, SUBSTRING.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SQL functions can be used in different SQL statements, such as SELECT, WHERE, GROUP BY, and ORDER BY, to improve data processing and analysis.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22403" y="-589740"/>
            <a:ext cx="9048214" cy="12247451"/>
            <a:chOff x="0" y="0"/>
            <a:chExt cx="2383069" cy="32256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3069" cy="3225666"/>
            </a:xfrm>
            <a:custGeom>
              <a:avLst/>
              <a:gdLst/>
              <a:ahLst/>
              <a:cxnLst/>
              <a:rect r="r" b="b" t="t" l="l"/>
              <a:pathLst>
                <a:path h="3225666" w="2383069">
                  <a:moveTo>
                    <a:pt x="0" y="0"/>
                  </a:moveTo>
                  <a:lnTo>
                    <a:pt x="2383069" y="0"/>
                  </a:lnTo>
                  <a:lnTo>
                    <a:pt x="2383069" y="3225666"/>
                  </a:lnTo>
                  <a:lnTo>
                    <a:pt x="0" y="322566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383069" cy="3273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9888020" y="5210885"/>
            <a:ext cx="5565196" cy="4047415"/>
          </a:xfrm>
          <a:custGeom>
            <a:avLst/>
            <a:gdLst/>
            <a:ahLst/>
            <a:cxnLst/>
            <a:rect r="r" b="b" t="t" l="l"/>
            <a:pathLst>
              <a:path h="4047415" w="5565196">
                <a:moveTo>
                  <a:pt x="5565195" y="0"/>
                </a:moveTo>
                <a:lnTo>
                  <a:pt x="0" y="0"/>
                </a:lnTo>
                <a:lnTo>
                  <a:pt x="0" y="4047415"/>
                </a:lnTo>
                <a:lnTo>
                  <a:pt x="5565195" y="4047415"/>
                </a:lnTo>
                <a:lnTo>
                  <a:pt x="55651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79267" y="1551332"/>
            <a:ext cx="5394683" cy="119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64"/>
              </a:lnSpc>
              <a:spcBef>
                <a:spcPct val="0"/>
              </a:spcBef>
            </a:pPr>
            <a:r>
              <a:rPr lang="en-US" sz="6974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0104" y="2959261"/>
            <a:ext cx="4903846" cy="543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Introduction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basic query 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Characters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schema 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importing 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implementation 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C</a:t>
            </a: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onclusions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355002" y="5873946"/>
            <a:ext cx="3190321" cy="3316969"/>
          </a:xfrm>
          <a:custGeom>
            <a:avLst/>
            <a:gdLst/>
            <a:ahLst/>
            <a:cxnLst/>
            <a:rect r="r" b="b" t="t" l="l"/>
            <a:pathLst>
              <a:path h="3316969" w="3190321">
                <a:moveTo>
                  <a:pt x="3190321" y="0"/>
                </a:moveTo>
                <a:lnTo>
                  <a:pt x="0" y="0"/>
                </a:lnTo>
                <a:lnTo>
                  <a:pt x="0" y="3316969"/>
                </a:lnTo>
                <a:lnTo>
                  <a:pt x="3190321" y="3316969"/>
                </a:lnTo>
                <a:lnTo>
                  <a:pt x="319032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37331" y="2030095"/>
            <a:ext cx="13293258" cy="6791564"/>
            <a:chOff x="0" y="0"/>
            <a:chExt cx="3501105" cy="1788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1105" cy="1788725"/>
            </a:xfrm>
            <a:custGeom>
              <a:avLst/>
              <a:gdLst/>
              <a:ahLst/>
              <a:cxnLst/>
              <a:rect r="r" b="b" t="t" l="l"/>
              <a:pathLst>
                <a:path h="1788725" w="350110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47716">
            <a:off x="2497371" y="1747718"/>
            <a:ext cx="13293258" cy="6791564"/>
            <a:chOff x="0" y="0"/>
            <a:chExt cx="3501105" cy="1788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01105" cy="1788725"/>
            </a:xfrm>
            <a:custGeom>
              <a:avLst/>
              <a:gdLst/>
              <a:ahLst/>
              <a:cxnLst/>
              <a:rect r="r" b="b" t="t" l="l"/>
              <a:pathLst>
                <a:path h="1788725" w="3501105">
                  <a:moveTo>
                    <a:pt x="6406" y="0"/>
                  </a:moveTo>
                  <a:lnTo>
                    <a:pt x="3494699" y="0"/>
                  </a:lnTo>
                  <a:cubicBezTo>
                    <a:pt x="3496397" y="0"/>
                    <a:pt x="3498027" y="675"/>
                    <a:pt x="3499229" y="1876"/>
                  </a:cubicBezTo>
                  <a:cubicBezTo>
                    <a:pt x="3500430" y="3078"/>
                    <a:pt x="3501105" y="4707"/>
                    <a:pt x="3501105" y="6406"/>
                  </a:cubicBezTo>
                  <a:lnTo>
                    <a:pt x="3501105" y="1782318"/>
                  </a:lnTo>
                  <a:cubicBezTo>
                    <a:pt x="3501105" y="1785856"/>
                    <a:pt x="3498237" y="1788725"/>
                    <a:pt x="3494699" y="1788725"/>
                  </a:cubicBezTo>
                  <a:lnTo>
                    <a:pt x="6406" y="1788725"/>
                  </a:lnTo>
                  <a:cubicBezTo>
                    <a:pt x="4707" y="1788725"/>
                    <a:pt x="3078" y="1788050"/>
                    <a:pt x="1876" y="1786848"/>
                  </a:cubicBezTo>
                  <a:cubicBezTo>
                    <a:pt x="675" y="1785647"/>
                    <a:pt x="0" y="1784017"/>
                    <a:pt x="0" y="1782318"/>
                  </a:cubicBezTo>
                  <a:lnTo>
                    <a:pt x="0" y="6406"/>
                  </a:lnTo>
                  <a:cubicBezTo>
                    <a:pt x="0" y="4707"/>
                    <a:pt x="675" y="3078"/>
                    <a:pt x="1876" y="1876"/>
                  </a:cubicBezTo>
                  <a:cubicBezTo>
                    <a:pt x="3078" y="675"/>
                    <a:pt x="4707" y="0"/>
                    <a:pt x="640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28985" y="1314623"/>
            <a:ext cx="3667332" cy="946839"/>
          </a:xfrm>
          <a:custGeom>
            <a:avLst/>
            <a:gdLst/>
            <a:ahLst/>
            <a:cxnLst/>
            <a:rect r="r" b="b" t="t" l="l"/>
            <a:pathLst>
              <a:path h="946839" w="3667332">
                <a:moveTo>
                  <a:pt x="0" y="0"/>
                </a:moveTo>
                <a:lnTo>
                  <a:pt x="3667333" y="0"/>
                </a:lnTo>
                <a:lnTo>
                  <a:pt x="3667333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302188" y="5976034"/>
            <a:ext cx="1367954" cy="378053"/>
          </a:xfrm>
          <a:custGeom>
            <a:avLst/>
            <a:gdLst/>
            <a:ahLst/>
            <a:cxnLst/>
            <a:rect r="r" b="b" t="t" l="l"/>
            <a:pathLst>
              <a:path h="378053" w="1367954">
                <a:moveTo>
                  <a:pt x="0" y="0"/>
                </a:moveTo>
                <a:lnTo>
                  <a:pt x="1367954" y="0"/>
                </a:lnTo>
                <a:lnTo>
                  <a:pt x="1367954" y="378053"/>
                </a:lnTo>
                <a:lnTo>
                  <a:pt x="0" y="378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302188" y="4131793"/>
            <a:ext cx="2622717" cy="324263"/>
          </a:xfrm>
          <a:custGeom>
            <a:avLst/>
            <a:gdLst/>
            <a:ahLst/>
            <a:cxnLst/>
            <a:rect r="r" b="b" t="t" l="l"/>
            <a:pathLst>
              <a:path h="324263" w="2622717">
                <a:moveTo>
                  <a:pt x="0" y="0"/>
                </a:moveTo>
                <a:lnTo>
                  <a:pt x="2622717" y="0"/>
                </a:lnTo>
                <a:lnTo>
                  <a:pt x="2622717" y="324263"/>
                </a:lnTo>
                <a:lnTo>
                  <a:pt x="0" y="3242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69465" y="5905716"/>
            <a:ext cx="6921795" cy="4114800"/>
          </a:xfrm>
          <a:custGeom>
            <a:avLst/>
            <a:gdLst/>
            <a:ahLst/>
            <a:cxnLst/>
            <a:rect r="r" b="b" t="t" l="l"/>
            <a:pathLst>
              <a:path h="4114800" w="6921795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332393" y="2559119"/>
            <a:ext cx="5623213" cy="108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02188" y="6596417"/>
            <a:ext cx="7913275" cy="173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834" indent="-267917" lvl="1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A database is an organized collection of data.</a:t>
            </a:r>
          </a:p>
          <a:p>
            <a:pPr algn="l" marL="535834" indent="-267917" lvl="1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There are many ways to organize a database and many different types of databases designed for different purposes.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302188" y="5768421"/>
            <a:ext cx="3956638" cy="993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sz="2881">
                <a:solidFill>
                  <a:srgbClr val="01070A"/>
                </a:solidFill>
                <a:latin typeface="Dosis Medium"/>
                <a:ea typeface="Dosis Medium"/>
                <a:cs typeface="Dosis Medium"/>
                <a:sym typeface="Dosis Medium"/>
              </a:rPr>
              <a:t>What's a database?</a:t>
            </a:r>
          </a:p>
          <a:p>
            <a:pPr algn="l">
              <a:lnSpc>
                <a:spcPts val="4034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4302188" y="3858830"/>
            <a:ext cx="3110232" cy="4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sz="2881">
                <a:solidFill>
                  <a:srgbClr val="01070A"/>
                </a:solidFill>
                <a:latin typeface="Dosis Medium"/>
                <a:ea typeface="Dosis Medium"/>
                <a:cs typeface="Dosis Medium"/>
                <a:sym typeface="Dosis Medium"/>
              </a:rPr>
              <a:t>SQL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302188" y="4487133"/>
            <a:ext cx="9829546" cy="86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834" indent="-267917" lvl="1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SQL (Structured Query Language) is a programming language designed for managing data in a relational database.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9183" y="1141310"/>
            <a:ext cx="15275054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SQL Functions (Aggregate and Scalar Functions)</a:t>
            </a:r>
          </a:p>
          <a:p>
            <a:pPr algn="l">
              <a:lnSpc>
                <a:spcPts val="873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436429" y="3857498"/>
            <a:ext cx="7707571" cy="5852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SQL Functions are built-in programs that are used to perform different operations on the database.</a:t>
            </a:r>
          </a:p>
          <a:p>
            <a:pPr algn="l"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There are two types of functions in SQL:</a:t>
            </a:r>
          </a:p>
          <a:p>
            <a:pPr algn="l">
              <a:lnSpc>
                <a:spcPts val="3104"/>
              </a:lnSpc>
            </a:pPr>
          </a:p>
          <a:p>
            <a:pPr algn="l" marL="496567" indent="-248284" lvl="1">
              <a:lnSpc>
                <a:spcPts val="3104"/>
              </a:lnSpc>
              <a:buFont typeface="Arial"/>
              <a:buChar char="•"/>
            </a:pPr>
            <a:r>
              <a:rPr lang="en-US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Aggregate Functions</a:t>
            </a:r>
          </a:p>
          <a:p>
            <a:pPr algn="l" marL="496567" indent="-248284" lvl="1">
              <a:lnSpc>
                <a:spcPts val="3104"/>
              </a:lnSpc>
              <a:buFont typeface="Arial"/>
              <a:buChar char="•"/>
            </a:pPr>
            <a:r>
              <a:rPr lang="en-US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Scalar Functions</a:t>
            </a:r>
          </a:p>
          <a:p>
            <a:pPr algn="l"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SQL Aggregate Functions</a:t>
            </a:r>
          </a:p>
          <a:p>
            <a:pPr algn="l">
              <a:lnSpc>
                <a:spcPts val="3104"/>
              </a:lnSpc>
            </a:pPr>
          </a:p>
          <a:p>
            <a:pPr algn="l">
              <a:lnSpc>
                <a:spcPts val="3104"/>
              </a:lnSpc>
            </a:pPr>
            <a:r>
              <a:rPr lang="en-US" sz="2299" spc="137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  <a:hlinkClick r:id="rId5" tooltip="https://www.geeksforgeeks.org/aggregate-functions-in-sql/"/>
              </a:rPr>
              <a:t>SQL Aggregate Functions</a:t>
            </a:r>
            <a:r>
              <a:rPr lang="en-US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operate on a data group and return a singular output. They are mostly used with the </a:t>
            </a:r>
            <a:r>
              <a:rPr lang="en-US" sz="2299" spc="137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  <a:hlinkClick r:id="rId6" tooltip="https://www.geeksforgeeks.org/sql-group-by/"/>
              </a:rPr>
              <a:t>GROUP BY </a:t>
            </a:r>
            <a:r>
              <a:rPr lang="en-US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clause to summarize data. </a:t>
            </a: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5119" y="3703353"/>
            <a:ext cx="9543330" cy="5379988"/>
          </a:xfrm>
          <a:custGeom>
            <a:avLst/>
            <a:gdLst/>
            <a:ahLst/>
            <a:cxnLst/>
            <a:rect r="r" b="b" t="t" l="l"/>
            <a:pathLst>
              <a:path h="5379988" w="9543330">
                <a:moveTo>
                  <a:pt x="0" y="0"/>
                </a:moveTo>
                <a:lnTo>
                  <a:pt x="9543331" y="0"/>
                </a:lnTo>
                <a:lnTo>
                  <a:pt x="9543331" y="5379988"/>
                </a:lnTo>
                <a:lnTo>
                  <a:pt x="0" y="53799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92" r="-15193" b="-9469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200277" y="1488909"/>
            <a:ext cx="1157053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Calculates the average value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AVG(column_name) FROM table_name;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2352796" y="537527"/>
            <a:ext cx="89495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Avg()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7519" y="3283067"/>
            <a:ext cx="9742160" cy="2988528"/>
          </a:xfrm>
          <a:custGeom>
            <a:avLst/>
            <a:gdLst/>
            <a:ahLst/>
            <a:cxnLst/>
            <a:rect r="r" b="b" t="t" l="l"/>
            <a:pathLst>
              <a:path h="2988528" w="9742160">
                <a:moveTo>
                  <a:pt x="0" y="0"/>
                </a:moveTo>
                <a:lnTo>
                  <a:pt x="9742160" y="0"/>
                </a:lnTo>
                <a:lnTo>
                  <a:pt x="9742160" y="2988529"/>
                </a:lnTo>
                <a:lnTo>
                  <a:pt x="0" y="2988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46" r="-19710" b="-16391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950785" y="6881196"/>
            <a:ext cx="11663590" cy="2697907"/>
          </a:xfrm>
          <a:custGeom>
            <a:avLst/>
            <a:gdLst/>
            <a:ahLst/>
            <a:cxnLst/>
            <a:rect r="r" b="b" t="t" l="l"/>
            <a:pathLst>
              <a:path h="2697907" w="11663590">
                <a:moveTo>
                  <a:pt x="0" y="0"/>
                </a:moveTo>
                <a:lnTo>
                  <a:pt x="11663591" y="0"/>
                </a:lnTo>
                <a:lnTo>
                  <a:pt x="11663591" y="2697907"/>
                </a:lnTo>
                <a:lnTo>
                  <a:pt x="0" y="26979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941" r="-5543" b="-13073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705401" y="891244"/>
            <a:ext cx="1230851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Counts the number of rows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COUNT(column_name) FROM table_name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6028" y="269331"/>
            <a:ext cx="89495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-2521925" y="288381"/>
            <a:ext cx="8949516" cy="152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3"/>
              </a:lnSpc>
            </a:pPr>
            <a:r>
              <a:rPr lang="en-US" sz="4402">
                <a:solidFill>
                  <a:srgbClr val="000000"/>
                </a:solidFill>
                <a:latin typeface="Dosis Bold"/>
                <a:ea typeface="Dosis Bold"/>
                <a:cs typeface="Dosis Bold"/>
                <a:sym typeface="Dosis Bold"/>
              </a:rPr>
              <a:t>COUNT()</a:t>
            </a:r>
          </a:p>
          <a:p>
            <a:pPr algn="ctr">
              <a:lnSpc>
                <a:spcPts val="61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95920" y="4487131"/>
            <a:ext cx="7227817" cy="3494286"/>
          </a:xfrm>
          <a:custGeom>
            <a:avLst/>
            <a:gdLst/>
            <a:ahLst/>
            <a:cxnLst/>
            <a:rect r="r" b="b" t="t" l="l"/>
            <a:pathLst>
              <a:path h="3494286" w="7227817">
                <a:moveTo>
                  <a:pt x="0" y="0"/>
                </a:moveTo>
                <a:lnTo>
                  <a:pt x="7227818" y="0"/>
                </a:lnTo>
                <a:lnTo>
                  <a:pt x="7227818" y="3494287"/>
                </a:lnTo>
                <a:lnTo>
                  <a:pt x="0" y="3494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4551" b="-26355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456433" y="1704448"/>
            <a:ext cx="1355997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Retrieves the maximum value from a column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MAX(column_name) FROM table_name;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2267197" y="308520"/>
            <a:ext cx="89495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MAX()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32419" y="4114837"/>
            <a:ext cx="11673718" cy="4770449"/>
          </a:xfrm>
          <a:custGeom>
            <a:avLst/>
            <a:gdLst/>
            <a:ahLst/>
            <a:cxnLst/>
            <a:rect r="r" b="b" t="t" l="l"/>
            <a:pathLst>
              <a:path h="4770449" w="11673718">
                <a:moveTo>
                  <a:pt x="0" y="0"/>
                </a:moveTo>
                <a:lnTo>
                  <a:pt x="11673718" y="0"/>
                </a:lnTo>
                <a:lnTo>
                  <a:pt x="11673718" y="4770449"/>
                </a:lnTo>
                <a:lnTo>
                  <a:pt x="0" y="4770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-503696" y="1900393"/>
            <a:ext cx="1355997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Retrieves the minimum value from a column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MIN(column_name) FROM table_name;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2541519" y="537527"/>
            <a:ext cx="89495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MIN()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0395" y="2527751"/>
            <a:ext cx="11654392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Returns the first value in an ordered set of values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FIRST(column_name) FROM table_name;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2717870" y="1238895"/>
            <a:ext cx="89495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FIRST()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717870" y="5994428"/>
            <a:ext cx="89495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LAST()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0395" y="7150401"/>
            <a:ext cx="1165439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Returns the last value in an ordered set of values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 LAST(column_name) FROM table_name;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DAGKb0I_WUM</dc:identifier>
  <dcterms:modified xsi:type="dcterms:W3CDTF">2011-08-01T06:04:30Z</dcterms:modified>
  <cp:revision>1</cp:revision>
  <dc:title>MySQL</dc:title>
</cp:coreProperties>
</file>