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0" r:id="rId3"/>
    <p:sldId id="301" r:id="rId4"/>
    <p:sldId id="264" r:id="rId5"/>
    <p:sldId id="265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310" r:id="rId15"/>
  </p:sldIdLst>
  <p:sldSz cx="9144000" cy="6858000" type="screen4x3"/>
  <p:notesSz cx="9874250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4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9136" cy="340569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2908" y="1"/>
            <a:ext cx="4279136" cy="340569"/>
          </a:xfrm>
          <a:prstGeom prst="rect">
            <a:avLst/>
          </a:prstGeom>
        </p:spPr>
        <p:txBody>
          <a:bodyPr vert="horz" lIns="87947" tIns="43973" rIns="87947" bIns="43973" rtlCol="0"/>
          <a:lstStyle>
            <a:lvl1pPr algn="r">
              <a:defRPr sz="1200"/>
            </a:lvl1pPr>
          </a:lstStyle>
          <a:p>
            <a:fld id="{9FEFCC62-E687-4E90-BC8E-BA53162E6DC2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7106"/>
            <a:ext cx="4279136" cy="340569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2908" y="6457106"/>
            <a:ext cx="4279136" cy="340569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D90EB4D4-4FB2-4781-8954-28D272A05C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29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CC9C87A-0F86-4CFA-9E52-36097114A13A}" type="datetimeFigureOut">
              <a:rPr lang="de-DE" smtClean="0"/>
              <a:t>06.12.17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425" y="3271382"/>
            <a:ext cx="7899400" cy="2676584"/>
          </a:xfrm>
          <a:prstGeom prst="rect">
            <a:avLst/>
          </a:prstGeom>
        </p:spPr>
        <p:txBody>
          <a:bodyPr vert="horz" lIns="95264" tIns="47632" rIns="95264" bIns="4763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278841" cy="34106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3125" y="6456613"/>
            <a:ext cx="4278841" cy="34106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A7C5E022-A8C8-459D-A421-40A9F79765C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12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3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BFA-3FD1-462F-AC7D-1C8BA9E314BC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78353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86DB-9548-4E86-8BBD-5B0C569CE2CC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7818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4388-846D-4123-9EF4-7CCA4E6B2C37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37895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D7F2-8356-4D7F-BB55-BB9D193EED25}" type="datetime4">
              <a:rPr lang="de-DE" smtClean="0"/>
              <a:t>6. December 2017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72718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33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ACFA-14BE-477D-8673-FA70F6855446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32244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5600" y="1443600"/>
            <a:ext cx="4104000" cy="43513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4400" y="1443600"/>
            <a:ext cx="4104000" cy="435133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6200-2347-41E9-BD55-5D5CFB133100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407401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600" y="365126"/>
            <a:ext cx="8668800" cy="918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5600" y="1443600"/>
            <a:ext cx="41040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5600" y="2267513"/>
            <a:ext cx="4104000" cy="37014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04400" y="1443600"/>
            <a:ext cx="41040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04400" y="2267513"/>
            <a:ext cx="4104000" cy="37014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E074-0BB5-41B1-A84E-651032F51F2D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414333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93B81-ED95-4841-B8C9-2F252C05E88F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16352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E499-5CDF-4176-80BF-FD17F6636F5E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288412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600" y="3636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98850" y="363600"/>
            <a:ext cx="5200650" cy="54038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7600" y="19638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D7FC-2EA4-4BBB-B5C9-2659C139D00D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41282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7600" y="3636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499200" y="363600"/>
            <a:ext cx="520200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7600" y="19638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730F-C821-4841-9700-8475F368BC31}" type="datetime4">
              <a:rPr lang="de-DE" smtClean="0"/>
              <a:t>6. December 2017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BFC20-FD30-4935-9F2B-C0AF099C995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143195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8125" y="365127"/>
            <a:ext cx="8667750" cy="917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4975" y="1444625"/>
            <a:ext cx="8274050" cy="4387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4572000" y="0"/>
            <a:ext cx="45720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4572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6606000"/>
            <a:ext cx="30456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3045600" y="6606000"/>
            <a:ext cx="30456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6091200" y="6606000"/>
            <a:ext cx="3052800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00875" y="6606000"/>
            <a:ext cx="1233450" cy="242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2C7A62A-9084-486A-AE52-4BCFB88D6B13}" type="datetime4">
              <a:rPr lang="de-DE" smtClean="0"/>
              <a:t>6. December 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4225" y="6604148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lvl1pPr algn="ctr">
              <a:lnSpc>
                <a:spcPct val="15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baseline="30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70900" y="6606000"/>
            <a:ext cx="590550" cy="242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ABFC20-FD30-4935-9F2B-C0AF099C995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89" y="5975802"/>
            <a:ext cx="1922061" cy="4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5.jpe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Reinforcement Learning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self</a:t>
            </a:r>
            <a:r>
              <a:rPr lang="de-DE" dirty="0"/>
              <a:t>-adaptive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urban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de-DE" sz="2600" dirty="0"/>
              <a:t>Data Science </a:t>
            </a:r>
            <a:r>
              <a:rPr lang="de-DE" sz="2600" dirty="0" err="1"/>
              <a:t>Meetup</a:t>
            </a:r>
            <a:r>
              <a:rPr lang="de-DE" sz="2600" dirty="0"/>
              <a:t> // Kassel // 12/05/17</a:t>
            </a:r>
          </a:p>
          <a:p>
            <a:pPr algn="r"/>
            <a:endParaRPr lang="de-DE" dirty="0"/>
          </a:p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PD Dr.-Ing. habil. Sven Tomforde</a:t>
            </a:r>
          </a:p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Intelligent Embedded Systems Group, University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Kassel</a:t>
            </a:r>
          </a:p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stomforde@uni-kassel.de</a:t>
            </a:r>
          </a:p>
        </p:txBody>
      </p:sp>
    </p:spTree>
    <p:extLst>
      <p:ext uri="{BB962C8B-B14F-4D97-AF65-F5344CB8AC3E}">
        <p14:creationId xmlns:p14="http://schemas.microsoft.com/office/powerpoint/2010/main" val="362704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34975" y="1444625"/>
                <a:ext cx="8274050" cy="49142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Utility</a:t>
                </a:r>
              </a:p>
              <a:p>
                <a:r>
                  <a:rPr lang="en-GB" sz="2000" dirty="0"/>
                  <a:t>Layer 1 and Layer 2 need measurement to quantify good/bad behaviour.</a:t>
                </a:r>
              </a:p>
              <a:p>
                <a:r>
                  <a:rPr lang="en-GB" sz="2000" dirty="0"/>
                  <a:t>Measurement has to be computable/</a:t>
                </a:r>
                <a:r>
                  <a:rPr lang="en-GB" sz="2000" dirty="0" err="1"/>
                  <a:t>approximable</a:t>
                </a:r>
                <a:r>
                  <a:rPr lang="en-GB" sz="2000" dirty="0"/>
                  <a:t> from local sensor-based information only.</a:t>
                </a:r>
              </a:p>
              <a:p>
                <a:r>
                  <a:rPr lang="en-GB" sz="2000" dirty="0"/>
                  <a:t>Available information: detector is used/not used.</a:t>
                </a:r>
              </a:p>
              <a:p>
                <a:pPr lvl="1"/>
                <a:r>
                  <a:rPr lang="en-GB" sz="2000" dirty="0"/>
                  <a:t>Approximation of traffic flow per hour per turning.</a:t>
                </a:r>
              </a:p>
              <a:p>
                <a:pPr lvl="1"/>
                <a:r>
                  <a:rPr lang="en-GB" sz="2000" dirty="0"/>
                  <a:t>Approximation of average delays per turning.</a:t>
                </a:r>
              </a:p>
              <a:p>
                <a:r>
                  <a:rPr lang="en-GB" sz="2000" dirty="0"/>
                  <a:t>Goal: Decrease queues, decrease waiting times</a:t>
                </a:r>
              </a:p>
              <a:p>
                <a:r>
                  <a:rPr lang="en-GB" sz="2000" dirty="0"/>
                  <a:t>Utility:</a:t>
                </a:r>
                <a:br>
                  <a:rPr lang="en-GB" sz="2000" dirty="0"/>
                </a:b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000" i="1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GB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∗ </m:t>
                            </m:r>
                            <m:sSub>
                              <m:sSubPr>
                                <m:ctrlPr>
                                  <a:rPr lang="en-GB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GB" sz="20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GB" sz="2000"/>
                      <m:t>	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975" y="1444625"/>
                <a:ext cx="8274050" cy="4914230"/>
              </a:xfrm>
              <a:blipFill>
                <a:blip r:embed="rId2"/>
                <a:stretch>
                  <a:fillRect l="-1105"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Abgerundetes Rechteck 5"/>
              <p:cNvSpPr/>
              <p:nvPr/>
            </p:nvSpPr>
            <p:spPr>
              <a:xfrm>
                <a:off x="4211273" y="4597167"/>
                <a:ext cx="4303553" cy="13254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current traffic flow at the </a:t>
                </a:r>
                <a:r>
                  <a:rPr lang="en-GB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i-th</a:t>
                </a:r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turning </a:t>
                </a:r>
                <a:b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of the observed intersection.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average waiting time with respect to </a:t>
                </a:r>
                <a:b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a single turning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effectLst/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6" name="Abgerundetes 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273" y="4597167"/>
                <a:ext cx="4303553" cy="1325461"/>
              </a:xfrm>
              <a:prstGeom prst="round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xmlns="" id="{CCCF6980-E2B9-44DF-913C-35C3D443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01242E9B-F979-4A09-939B-50BEB5F57D6C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161837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34975" y="1444625"/>
            <a:ext cx="8274050" cy="4387285"/>
          </a:xfrm>
        </p:spPr>
        <p:txBody>
          <a:bodyPr/>
          <a:lstStyle/>
          <a:p>
            <a:r>
              <a:rPr lang="en-GB" sz="1800" dirty="0"/>
              <a:t>Network situated in Hamburg</a:t>
            </a:r>
          </a:p>
          <a:p>
            <a:r>
              <a:rPr lang="en-GB" sz="1800" dirty="0"/>
              <a:t>Traffic demands from census</a:t>
            </a:r>
          </a:p>
          <a:p>
            <a:r>
              <a:rPr lang="en-GB" sz="1800" dirty="0"/>
              <a:t>Reference: fixed-time control strategy (i.e., as</a:t>
            </a:r>
            <a:br>
              <a:rPr lang="en-GB" sz="1800" dirty="0"/>
            </a:br>
            <a:r>
              <a:rPr lang="en-GB" sz="1800" dirty="0"/>
              <a:t>a result of manual optimisation by engineers)</a:t>
            </a:r>
          </a:p>
          <a:p>
            <a:r>
              <a:rPr lang="en-GB" sz="1800" dirty="0"/>
              <a:t>Normal working day / morning rush hour</a:t>
            </a:r>
          </a:p>
        </p:txBody>
      </p:sp>
      <p:pic>
        <p:nvPicPr>
          <p:cNvPr id="8" name="Grafik 7" descr="trafficdemand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49041"/>
            <a:ext cx="515082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uppieren 8"/>
          <p:cNvGrpSpPr/>
          <p:nvPr/>
        </p:nvGrpSpPr>
        <p:grpSpPr>
          <a:xfrm>
            <a:off x="5843234" y="4154817"/>
            <a:ext cx="1550512" cy="1619988"/>
            <a:chOff x="5508104" y="3933056"/>
            <a:chExt cx="1550512" cy="1619988"/>
          </a:xfrm>
        </p:grpSpPr>
        <p:pic>
          <p:nvPicPr>
            <p:cNvPr id="10" name="Grafik 6" descr="K7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08104" y="3933056"/>
              <a:ext cx="1495240" cy="161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feld 12"/>
            <p:cNvSpPr txBox="1">
              <a:spLocks noChangeArrowheads="1"/>
            </p:cNvSpPr>
            <p:nvPr/>
          </p:nvSpPr>
          <p:spPr bwMode="auto">
            <a:xfrm>
              <a:off x="6591822" y="5155628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99CC00"/>
                  </a:solidFill>
                  <a:latin typeface="Arial" pitchFamily="34" charset="0"/>
                  <a:cs typeface="Arial" pitchFamily="34" charset="0"/>
                </a:rPr>
                <a:t>K7</a:t>
              </a:r>
            </a:p>
          </p:txBody>
        </p:sp>
      </p:grpSp>
      <p:pic>
        <p:nvPicPr>
          <p:cNvPr id="12" name="Grafik 11" descr="inde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1232756"/>
            <a:ext cx="468052" cy="683424"/>
          </a:xfrm>
          <a:prstGeom prst="rect">
            <a:avLst/>
          </a:prstGeom>
        </p:spPr>
      </p:pic>
      <p:grpSp>
        <p:nvGrpSpPr>
          <p:cNvPr id="13" name="Gruppieren 12"/>
          <p:cNvGrpSpPr>
            <a:grpSpLocks noChangeAspect="1"/>
          </p:cNvGrpSpPr>
          <p:nvPr/>
        </p:nvGrpSpPr>
        <p:grpSpPr>
          <a:xfrm>
            <a:off x="6588223" y="908720"/>
            <a:ext cx="2515223" cy="2376000"/>
            <a:chOff x="5389973" y="980728"/>
            <a:chExt cx="3810961" cy="3600000"/>
          </a:xfrm>
        </p:grpSpPr>
        <p:pic>
          <p:nvPicPr>
            <p:cNvPr id="14" name="Inhaltsplatzhalter 4" descr="map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89973" y="980728"/>
              <a:ext cx="3568976" cy="3600000"/>
            </a:xfrm>
            <a:prstGeom prst="rect">
              <a:avLst/>
            </a:prstGeom>
          </p:spPr>
        </p:pic>
        <p:sp>
          <p:nvSpPr>
            <p:cNvPr id="15" name="Ellipse 14"/>
            <p:cNvSpPr/>
            <p:nvPr/>
          </p:nvSpPr>
          <p:spPr bwMode="auto">
            <a:xfrm>
              <a:off x="6034316" y="2708920"/>
              <a:ext cx="498462" cy="540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Ellipse 15"/>
            <p:cNvSpPr/>
            <p:nvPr/>
          </p:nvSpPr>
          <p:spPr bwMode="auto">
            <a:xfrm>
              <a:off x="8471159" y="2644401"/>
              <a:ext cx="498462" cy="540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493667" y="3140967"/>
              <a:ext cx="707267" cy="559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K3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4910" y="3212976"/>
              <a:ext cx="707267" cy="559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K7</a:t>
              </a: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6516216" y="3261131"/>
            <a:ext cx="1975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itchFamily="34" charset="0"/>
                <a:cs typeface="Arial" pitchFamily="34" charset="0"/>
              </a:rPr>
              <a:t>Road network at Hamburg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760132" y="5769260"/>
            <a:ext cx="317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itchFamily="34" charset="0"/>
                <a:cs typeface="Arial" pitchFamily="34" charset="0"/>
              </a:rPr>
              <a:t>Topology models of intersections K7 und K3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7544" y="5985284"/>
            <a:ext cx="457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itchFamily="34" charset="0"/>
                <a:cs typeface="Arial" pitchFamily="34" charset="0"/>
              </a:rPr>
              <a:t>Traffic demands according to census for intersections K3 and K7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7571426" y="4143343"/>
            <a:ext cx="1586516" cy="1619988"/>
            <a:chOff x="7380312" y="3753036"/>
            <a:chExt cx="1586516" cy="1619988"/>
          </a:xfrm>
        </p:grpSpPr>
        <p:pic>
          <p:nvPicPr>
            <p:cNvPr id="23" name="Grafik 8" descr="K3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80312" y="3753036"/>
              <a:ext cx="1495240" cy="1619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feld 11"/>
            <p:cNvSpPr txBox="1">
              <a:spLocks noChangeArrowheads="1"/>
            </p:cNvSpPr>
            <p:nvPr/>
          </p:nvSpPr>
          <p:spPr bwMode="auto">
            <a:xfrm>
              <a:off x="8500034" y="4989296"/>
              <a:ext cx="46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3366CC"/>
                  </a:solidFill>
                  <a:latin typeface="Arial" pitchFamily="34" charset="0"/>
                  <a:cs typeface="Arial" pitchFamily="34" charset="0"/>
                </a:rPr>
                <a:t>K3</a:t>
              </a:r>
            </a:p>
          </p:txBody>
        </p:sp>
      </p:grpSp>
      <p:sp>
        <p:nvSpPr>
          <p:cNvPr id="26" name="Foliennummernplatzhalter 3">
            <a:extLst>
              <a:ext uri="{FF2B5EF4-FFF2-40B4-BE49-F238E27FC236}">
                <a16:creationId xmlns:a16="http://schemas.microsoft.com/office/drawing/2014/main" xmlns="" id="{2EDBE707-BB5D-43C2-ADEA-6DE5940A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28" name="Fußzeilenplatzhalter 4">
            <a:extLst>
              <a:ext uri="{FF2B5EF4-FFF2-40B4-BE49-F238E27FC236}">
                <a16:creationId xmlns:a16="http://schemas.microsoft.com/office/drawing/2014/main" xmlns="" id="{D186DA37-CA22-4AB5-B191-35898D1E92FD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94387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7098323" y="5761892"/>
            <a:ext cx="699477" cy="40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(2)</a:t>
            </a:r>
            <a:endParaRPr lang="en-GB" dirty="0"/>
          </a:p>
        </p:txBody>
      </p:sp>
      <p:grpSp>
        <p:nvGrpSpPr>
          <p:cNvPr id="6" name="Gruppieren 8"/>
          <p:cNvGrpSpPr>
            <a:grpSpLocks/>
          </p:cNvGrpSpPr>
          <p:nvPr/>
        </p:nvGrpSpPr>
        <p:grpSpPr bwMode="auto">
          <a:xfrm>
            <a:off x="2552540" y="5214938"/>
            <a:ext cx="5292708" cy="1017376"/>
            <a:chOff x="1428728" y="5334016"/>
            <a:chExt cx="5292745" cy="1017612"/>
          </a:xfrm>
        </p:grpSpPr>
        <p:sp>
          <p:nvSpPr>
            <p:cNvPr id="7" name="Abgerundetes Rechteck 6"/>
            <p:cNvSpPr/>
            <p:nvPr/>
          </p:nvSpPr>
          <p:spPr>
            <a:xfrm>
              <a:off x="1428728" y="5357831"/>
              <a:ext cx="5245297" cy="92890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feld 10"/>
            <p:cNvSpPr txBox="1">
              <a:spLocks noChangeArrowheads="1"/>
            </p:cNvSpPr>
            <p:nvPr/>
          </p:nvSpPr>
          <p:spPr bwMode="auto">
            <a:xfrm>
              <a:off x="4020073" y="5334016"/>
              <a:ext cx="2701400" cy="4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000" dirty="0">
                  <a:latin typeface="Arial" pitchFamily="34" charset="0"/>
                  <a:cs typeface="Arial" pitchFamily="34" charset="0"/>
                </a:rPr>
                <a:t>Day 1	Day 2	Day 3</a:t>
              </a:r>
            </a:p>
          </p:txBody>
        </p:sp>
        <p:sp>
          <p:nvSpPr>
            <p:cNvPr id="9" name="Textfeld 11"/>
            <p:cNvSpPr txBox="1">
              <a:spLocks noChangeArrowheads="1"/>
            </p:cNvSpPr>
            <p:nvPr/>
          </p:nvSpPr>
          <p:spPr bwMode="auto">
            <a:xfrm>
              <a:off x="1456313" y="5643578"/>
              <a:ext cx="2020119" cy="7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2000" dirty="0" err="1">
                  <a:latin typeface="Arial" pitchFamily="34" charset="0"/>
                  <a:cs typeface="Arial" pitchFamily="34" charset="0"/>
                </a:rPr>
                <a:t>Improvement</a:t>
              </a:r>
              <a:r>
                <a:rPr lang="de-DE" sz="2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2000" dirty="0" err="1">
                  <a:latin typeface="Arial" pitchFamily="34" charset="0"/>
                  <a:cs typeface="Arial" pitchFamily="34" charset="0"/>
                </a:rPr>
                <a:t>by</a:t>
              </a:r>
              <a:endParaRPr lang="de-DE" sz="2000" dirty="0">
                <a:latin typeface="Arial" pitchFamily="34" charset="0"/>
                <a:cs typeface="Arial" pitchFamily="34" charset="0"/>
              </a:endParaRPr>
            </a:p>
            <a:p>
              <a:r>
                <a:rPr lang="de-DE" sz="2000" dirty="0" err="1">
                  <a:latin typeface="Arial" pitchFamily="34" charset="0"/>
                  <a:cs typeface="Arial" pitchFamily="34" charset="0"/>
                </a:rPr>
                <a:t>organic</a:t>
              </a:r>
              <a:r>
                <a:rPr lang="de-DE" sz="2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de-DE" sz="2000" dirty="0" err="1">
                  <a:latin typeface="Arial" pitchFamily="34" charset="0"/>
                  <a:cs typeface="Arial" pitchFamily="34" charset="0"/>
                </a:rPr>
                <a:t>control</a:t>
              </a:r>
              <a:endParaRPr lang="de-DE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feld 12"/>
          <p:cNvSpPr txBox="1">
            <a:spLocks noChangeArrowheads="1"/>
          </p:cNvSpPr>
          <p:nvPr/>
        </p:nvSpPr>
        <p:spPr bwMode="auto">
          <a:xfrm>
            <a:off x="5190324" y="5643564"/>
            <a:ext cx="25442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>
                <a:latin typeface="Arial" pitchFamily="34" charset="0"/>
                <a:cs typeface="Arial" pitchFamily="34" charset="0"/>
              </a:rPr>
              <a:t>10%	12%	12%</a:t>
            </a:r>
          </a:p>
        </p:txBody>
      </p:sp>
      <p:pic>
        <p:nvPicPr>
          <p:cNvPr id="11" name="Inhaltsplatzhalter 19" descr="K7_Day01-02-0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57313" y="1500190"/>
            <a:ext cx="6440487" cy="3400425"/>
          </a:xfrm>
          <a:prstGeom prst="rect">
            <a:avLst/>
          </a:prstGeom>
        </p:spPr>
      </p:pic>
      <p:pic>
        <p:nvPicPr>
          <p:cNvPr id="12" name="Grafik 11" descr="K7_Day01-0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3" y="1500190"/>
            <a:ext cx="6440487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Grafik 12" descr="K7_Day0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313" y="1500190"/>
            <a:ext cx="6440487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5767227" y="5572124"/>
            <a:ext cx="928687" cy="5211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Grafik 14" descr="inde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7" y="4005064"/>
            <a:ext cx="369824" cy="540000"/>
          </a:xfrm>
          <a:prstGeom prst="rect">
            <a:avLst/>
          </a:prstGeom>
        </p:spPr>
      </p:pic>
      <p:pic>
        <p:nvPicPr>
          <p:cNvPr id="16" name="Picture 9" descr="K7_Aimsu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-551422">
            <a:off x="258314" y="4199583"/>
            <a:ext cx="15668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hteck 16"/>
          <p:cNvSpPr/>
          <p:nvPr/>
        </p:nvSpPr>
        <p:spPr>
          <a:xfrm>
            <a:off x="6767352" y="5643565"/>
            <a:ext cx="900992" cy="357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8472140" y="1400908"/>
            <a:ext cx="461665" cy="2941254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/>
              <a:t>K7 (</a:t>
            </a:r>
            <a:r>
              <a:rPr lang="de-DE" dirty="0" err="1"/>
              <a:t>Kollaustraße</a:t>
            </a:r>
            <a:r>
              <a:rPr lang="de-DE" dirty="0"/>
              <a:t> / </a:t>
            </a:r>
            <a:r>
              <a:rPr lang="de-DE" dirty="0" err="1"/>
              <a:t>Nedderfeld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21" name="Foliennummernplatzhalter 3">
            <a:extLst>
              <a:ext uri="{FF2B5EF4-FFF2-40B4-BE49-F238E27FC236}">
                <a16:creationId xmlns:a16="http://schemas.microsoft.com/office/drawing/2014/main" xmlns="" id="{9181D52C-FBED-4AB8-9C61-66C824D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7CB3A59E-7B8B-4691-8531-DF78F67B199E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9796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7098323" y="5761892"/>
            <a:ext cx="699477" cy="40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(3)</a:t>
            </a:r>
            <a:endParaRPr lang="en-GB" dirty="0"/>
          </a:p>
        </p:txBody>
      </p:sp>
      <p:grpSp>
        <p:nvGrpSpPr>
          <p:cNvPr id="6" name="Gruppieren 10"/>
          <p:cNvGrpSpPr>
            <a:grpSpLocks/>
          </p:cNvGrpSpPr>
          <p:nvPr/>
        </p:nvGrpSpPr>
        <p:grpSpPr bwMode="auto">
          <a:xfrm>
            <a:off x="2577933" y="5214935"/>
            <a:ext cx="5292708" cy="1017379"/>
            <a:chOff x="1428728" y="5334013"/>
            <a:chExt cx="5292745" cy="1017615"/>
          </a:xfrm>
        </p:grpSpPr>
        <p:sp>
          <p:nvSpPr>
            <p:cNvPr id="7" name="Abgerundetes Rechteck 6"/>
            <p:cNvSpPr/>
            <p:nvPr/>
          </p:nvSpPr>
          <p:spPr>
            <a:xfrm>
              <a:off x="1428728" y="5357831"/>
              <a:ext cx="5292745" cy="92890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feld 8"/>
            <p:cNvSpPr txBox="1">
              <a:spLocks noChangeArrowheads="1"/>
            </p:cNvSpPr>
            <p:nvPr/>
          </p:nvSpPr>
          <p:spPr bwMode="auto">
            <a:xfrm>
              <a:off x="4020073" y="5334013"/>
              <a:ext cx="2701400" cy="4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Day 1	Day 2	Day 3</a:t>
              </a:r>
            </a:p>
          </p:txBody>
        </p:sp>
        <p:sp>
          <p:nvSpPr>
            <p:cNvPr id="9" name="Textfeld 9"/>
            <p:cNvSpPr txBox="1">
              <a:spLocks noChangeArrowheads="1"/>
            </p:cNvSpPr>
            <p:nvPr/>
          </p:nvSpPr>
          <p:spPr bwMode="auto">
            <a:xfrm>
              <a:off x="1456313" y="5643578"/>
              <a:ext cx="2020119" cy="7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Improvement by</a:t>
              </a:r>
            </a:p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organic control</a:t>
              </a:r>
            </a:p>
          </p:txBody>
        </p:sp>
      </p:grpSp>
      <p:sp>
        <p:nvSpPr>
          <p:cNvPr id="10" name="Textfeld 11"/>
          <p:cNvSpPr txBox="1">
            <a:spLocks noChangeArrowheads="1"/>
          </p:cNvSpPr>
          <p:nvPr/>
        </p:nvSpPr>
        <p:spPr bwMode="auto">
          <a:xfrm>
            <a:off x="5280011" y="5643564"/>
            <a:ext cx="24016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6%	8%	8%</a:t>
            </a:r>
          </a:p>
        </p:txBody>
      </p:sp>
      <p:pic>
        <p:nvPicPr>
          <p:cNvPr id="11" name="Inhaltsplatzhalter 13" descr="K3_Day01-02-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46201" y="1643065"/>
            <a:ext cx="6440488" cy="3400425"/>
          </a:xfrm>
        </p:spPr>
      </p:pic>
      <p:pic>
        <p:nvPicPr>
          <p:cNvPr id="12" name="Grafik 11" descr="K3_Day01-0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201" y="1643065"/>
            <a:ext cx="6440488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Grafik 12" descr="K3_Day0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6201" y="1643065"/>
            <a:ext cx="6440488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K3_Aimsu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181571">
            <a:off x="47664" y="4300529"/>
            <a:ext cx="228282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/>
        </p:nvSpPr>
        <p:spPr>
          <a:xfrm>
            <a:off x="6792745" y="5643565"/>
            <a:ext cx="785812" cy="357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792620" y="5572124"/>
            <a:ext cx="928687" cy="4851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Grafik 16" descr="inde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7396" y="3933056"/>
            <a:ext cx="369824" cy="54000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8472140" y="1400908"/>
            <a:ext cx="461665" cy="343106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DE" dirty="0"/>
              <a:t>K3 (</a:t>
            </a:r>
            <a:r>
              <a:rPr lang="en-GB" dirty="0" err="1"/>
              <a:t>Alsterkrugchaussee</a:t>
            </a:r>
            <a:r>
              <a:rPr lang="en-GB" dirty="0"/>
              <a:t> / </a:t>
            </a:r>
            <a:r>
              <a:rPr lang="en-GB" dirty="0" err="1"/>
              <a:t>Deelböge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21" name="Foliennummernplatzhalter 3">
            <a:extLst>
              <a:ext uri="{FF2B5EF4-FFF2-40B4-BE49-F238E27FC236}">
                <a16:creationId xmlns:a16="http://schemas.microsoft.com/office/drawing/2014/main" xmlns="" id="{B2C8B270-01D7-41FC-BECC-874AFEE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23" name="Fußzeilenplatzhalter 4">
            <a:extLst>
              <a:ext uri="{FF2B5EF4-FFF2-40B4-BE49-F238E27FC236}">
                <a16:creationId xmlns:a16="http://schemas.microsoft.com/office/drawing/2014/main" xmlns="" id="{BD54E8F1-6AA4-40C1-B31C-1119937D6BB7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09770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C8310186-BC7C-4109-88D8-22E8D396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444625"/>
            <a:ext cx="8274050" cy="4938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Reinforcement Learning for self-adaptive traffic control</a:t>
            </a:r>
          </a:p>
          <a:p>
            <a:r>
              <a:rPr lang="en-GB" sz="2000"/>
              <a:t>Rules / classifiers consisting of: condition, action, and evaluation parts</a:t>
            </a:r>
          </a:p>
          <a:p>
            <a:r>
              <a:rPr lang="en-GB" sz="2000"/>
              <a:t>Evaluation includes parameters for: </a:t>
            </a:r>
          </a:p>
          <a:p>
            <a:pPr lvl="1"/>
            <a:r>
              <a:rPr lang="en-GB" sz="1700"/>
              <a:t>Prediction of feedback</a:t>
            </a:r>
          </a:p>
          <a:p>
            <a:pPr lvl="1"/>
            <a:r>
              <a:rPr lang="en-GB" sz="1700"/>
              <a:t>Prediction error</a:t>
            </a:r>
          </a:p>
          <a:p>
            <a:pPr lvl="1"/>
            <a:r>
              <a:rPr lang="en-GB" sz="1700"/>
              <a:t>Strength of classifier</a:t>
            </a:r>
          </a:p>
          <a:p>
            <a:pPr lvl="1"/>
            <a:r>
              <a:rPr lang="en-GB" sz="1700"/>
              <a:t>And: Numerosity, experience, …</a:t>
            </a:r>
          </a:p>
          <a:p>
            <a:r>
              <a:rPr lang="en-GB" sz="2000"/>
              <a:t>Current research in LCS / XCS</a:t>
            </a:r>
          </a:p>
          <a:p>
            <a:pPr lvl="1"/>
            <a:r>
              <a:rPr lang="en-GB" sz="1700"/>
              <a:t>Interpolation to close knowledge gaps</a:t>
            </a:r>
          </a:p>
          <a:p>
            <a:pPr lvl="1"/>
            <a:r>
              <a:rPr lang="en-GB" sz="1700"/>
              <a:t>Assessment of existing knowledge / proactive generation of classifiers</a:t>
            </a:r>
          </a:p>
          <a:p>
            <a:r>
              <a:rPr lang="en-GB" sz="2000"/>
              <a:t>Extensions for the control system</a:t>
            </a:r>
          </a:p>
          <a:p>
            <a:pPr lvl="1"/>
            <a:r>
              <a:rPr lang="en-GB" sz="1700"/>
              <a:t>Progressive Signal Systems</a:t>
            </a:r>
          </a:p>
          <a:p>
            <a:pPr lvl="1"/>
            <a:r>
              <a:rPr lang="en-GB" sz="1700"/>
              <a:t>Route guidance / stream-based route recommendations</a:t>
            </a:r>
          </a:p>
          <a:p>
            <a:pPr lvl="1"/>
            <a:r>
              <a:rPr lang="en-GB" sz="1700"/>
              <a:t>Automated incident detection</a:t>
            </a:r>
          </a:p>
          <a:p>
            <a:endParaRPr lang="en-GB" sz="200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BF9474C2-06F1-4E79-8A5C-D8283097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xmlns="" id="{1EFB36F6-0E10-4B7A-92E9-39CB3F04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22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  <a:endParaRPr lang="en-GB" dirty="0"/>
          </a:p>
        </p:txBody>
      </p:sp>
      <p:sp>
        <p:nvSpPr>
          <p:cNvPr id="6" name="Abgerundetes Rechteck 5"/>
          <p:cNvSpPr/>
          <p:nvPr/>
        </p:nvSpPr>
        <p:spPr>
          <a:xfrm>
            <a:off x="1447800" y="5049180"/>
            <a:ext cx="6629400" cy="13062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Inhaltsplatzhalter 17"/>
          <p:cNvSpPr txBox="1">
            <a:spLocks/>
          </p:cNvSpPr>
          <p:nvPr/>
        </p:nvSpPr>
        <p:spPr bwMode="auto">
          <a:xfrm>
            <a:off x="1600200" y="5201580"/>
            <a:ext cx="63246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/>
              </a:rPr>
              <a:t>Highly dynamic behaviour of traffic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/>
              </a:rPr>
              <a:t>Partly unanticipated at design-time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/>
              </a:rPr>
              <a:t>Distributed</a:t>
            </a:r>
            <a:r>
              <a:rPr kumimoji="0" lang="en-GB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Wingdings"/>
              </a:rPr>
              <a:t> subsystems with clear local scope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  <a:sym typeface="Wingdings"/>
            </a:endParaRPr>
          </a:p>
        </p:txBody>
      </p:sp>
      <p:pic>
        <p:nvPicPr>
          <p:cNvPr id="9" name="Grafik 8" descr="getürktBil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000" y="1512000"/>
            <a:ext cx="4125930" cy="3096000"/>
          </a:xfrm>
          <a:prstGeom prst="rect">
            <a:avLst/>
          </a:prstGeom>
        </p:spPr>
      </p:pic>
      <p:pic>
        <p:nvPicPr>
          <p:cNvPr id="10" name="Grafik 9" descr="getürktBild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00" y="1512000"/>
            <a:ext cx="4177749" cy="3096000"/>
          </a:xfrm>
          <a:prstGeom prst="rect">
            <a:avLst/>
          </a:prstGeom>
        </p:spPr>
      </p:pic>
      <p:sp>
        <p:nvSpPr>
          <p:cNvPr id="11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xmlns="" id="{CD4A08E0-216D-4759-A1DE-2629202E58DE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1245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xmlns="" id="{F07D3038-DD64-4464-993F-9578A04A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/>
              <a:t>Goals of drivers:</a:t>
            </a:r>
          </a:p>
          <a:p>
            <a:pPr lvl="1"/>
            <a:r>
              <a:rPr lang="en-GB"/>
              <a:t>Traverse network as fast as possible</a:t>
            </a:r>
          </a:p>
          <a:p>
            <a:pPr lvl="1"/>
            <a:r>
              <a:rPr lang="en-GB"/>
              <a:t>Avoid stopping</a:t>
            </a:r>
          </a:p>
          <a:p>
            <a:pPr lvl="1"/>
            <a:r>
              <a:rPr lang="en-GB"/>
              <a:t>Reduce fuel consumption</a:t>
            </a:r>
          </a:p>
          <a:p>
            <a:pPr lvl="1"/>
            <a:r>
              <a:rPr lang="en-GB"/>
              <a:t>Visit sights</a:t>
            </a:r>
          </a:p>
          <a:p>
            <a:pPr marL="0" indent="0">
              <a:buNone/>
            </a:pPr>
            <a:endParaRPr lang="en-GB" sz="2300"/>
          </a:p>
          <a:p>
            <a:pPr marL="0" indent="0">
              <a:buNone/>
            </a:pPr>
            <a:r>
              <a:rPr lang="en-GB" sz="2000"/>
              <a:t>Goals of community (city):</a:t>
            </a:r>
          </a:p>
          <a:p>
            <a:pPr lvl="1"/>
            <a:r>
              <a:rPr lang="en-GB"/>
              <a:t>Reduce emissions and noise</a:t>
            </a:r>
          </a:p>
          <a:p>
            <a:pPr lvl="1"/>
            <a:r>
              <a:rPr lang="en-GB"/>
              <a:t>Avoid certain areas (e.g., residential areas)</a:t>
            </a:r>
          </a:p>
          <a:p>
            <a:pPr lvl="1"/>
            <a:r>
              <a:rPr lang="en-GB"/>
              <a:t>Avoid road work (i.e., new roads, etc.)</a:t>
            </a:r>
          </a:p>
          <a:p>
            <a:pPr lvl="1"/>
            <a:r>
              <a:rPr lang="en-GB"/>
              <a:t>Achieve load balancing</a:t>
            </a:r>
          </a:p>
          <a:p>
            <a:pPr lvl="1"/>
            <a:r>
              <a:rPr lang="en-GB"/>
              <a:t>Give priority to certain participants (e.g. bus or tram)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C9E0535B-C9B5-4348-AECE-D679840C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 (2)</a:t>
            </a:r>
          </a:p>
        </p:txBody>
      </p:sp>
      <p:pic>
        <p:nvPicPr>
          <p:cNvPr id="6" name="Inhaltsplatzhalter 4" descr="map.png">
            <a:extLst>
              <a:ext uri="{FF2B5EF4-FFF2-40B4-BE49-F238E27FC236}">
                <a16:creationId xmlns:a16="http://schemas.microsoft.com/office/drawing/2014/main" xmlns="" id="{E8FA49A7-6DA5-48D9-A9BA-B40C55A08F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0539" y="1709080"/>
            <a:ext cx="3245957" cy="3022312"/>
          </a:xfrm>
          <a:prstGeom prst="rect">
            <a:avLst/>
          </a:prstGeom>
        </p:spPr>
      </p:pic>
      <p:pic>
        <p:nvPicPr>
          <p:cNvPr id="1026" name="Picture 2" descr="http://autoclipart.com/auto_clipart_images/little_red_cartoon_car_with_puffs_of_smoke_coming_out_the_exhaust_0071-1006-2115-1412_SMU.jpg">
            <a:extLst>
              <a:ext uri="{FF2B5EF4-FFF2-40B4-BE49-F238E27FC236}">
                <a16:creationId xmlns:a16="http://schemas.microsoft.com/office/drawing/2014/main" xmlns="" id="{31B2D79F-4FAC-4F4A-AD16-A9F1F1DA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0096" y="985986"/>
            <a:ext cx="1818832" cy="8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xmlns="" id="{081B9294-00FE-4CCD-9CD2-44A20AEF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CFDD1C82-EDA0-4E90-A987-7C5E1C2C9624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83171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Self-adaptive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lights</a:t>
            </a:r>
            <a:endParaRPr lang="en-GB" dirty="0"/>
          </a:p>
        </p:txBody>
      </p:sp>
      <p:pic>
        <p:nvPicPr>
          <p:cNvPr id="6" name="Picture 2" descr="C:\Users\hpr\Desktop\223936115_2e878c22b6_o.jpg"/>
          <p:cNvPicPr>
            <a:picLocks noChangeArrowheads="1"/>
          </p:cNvPicPr>
          <p:nvPr/>
        </p:nvPicPr>
        <p:blipFill>
          <a:blip r:embed="rId2" cstate="print"/>
          <a:srcRect t="44867" b="6564"/>
          <a:stretch>
            <a:fillRect/>
          </a:stretch>
        </p:blipFill>
        <p:spPr bwMode="auto">
          <a:xfrm>
            <a:off x="108000" y="2376000"/>
            <a:ext cx="8928000" cy="28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xmlns="" id="{DC63FFCF-08B3-4CBD-9943-6BCC5E4B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xmlns="" id="{27A7567F-EA23-4A05-B893-71ECC1B0C5EE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427037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 for traffic control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Intersection</a:t>
            </a:r>
          </a:p>
          <a:p>
            <a:r>
              <a:rPr lang="en-GB" sz="2000" dirty="0"/>
              <a:t>Incoming sections</a:t>
            </a:r>
          </a:p>
          <a:p>
            <a:r>
              <a:rPr lang="en-GB" sz="2000" dirty="0"/>
              <a:t>Outgoing sections</a:t>
            </a:r>
          </a:p>
          <a:p>
            <a:r>
              <a:rPr lang="en-GB" sz="2000" dirty="0"/>
              <a:t>Turning movements connecting both</a:t>
            </a:r>
          </a:p>
          <a:p>
            <a:r>
              <a:rPr lang="en-GB" sz="2000" dirty="0"/>
              <a:t>Detectors (e.g., induction loops in surface of streets)</a:t>
            </a:r>
          </a:p>
          <a:p>
            <a:r>
              <a:rPr lang="en-GB" sz="2000" dirty="0"/>
              <a:t>Traffic lights (either per lane or for groups of lanes)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3750" y="1969595"/>
            <a:ext cx="4105275" cy="3298223"/>
          </a:xfrm>
          <a:prstGeom prst="rect">
            <a:avLst/>
          </a:prstGeom>
        </p:spPr>
      </p:pic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xmlns="" id="{49E1EBBD-0CAD-498B-B44A-D1A75CA2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7230B9B0-5990-434E-A0CC-9DC5233B17F4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305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5813571" y="4228051"/>
            <a:ext cx="3330429" cy="2214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4975" y="1444625"/>
            <a:ext cx="8274050" cy="4998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Signal plan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2000" dirty="0"/>
              <a:t>Defines which groups are controlled together</a:t>
            </a:r>
          </a:p>
          <a:p>
            <a:r>
              <a:rPr lang="en-GB" sz="2000" dirty="0"/>
              <a:t>Specifies durations for phases:</a:t>
            </a:r>
          </a:p>
          <a:p>
            <a:pPr lvl="1"/>
            <a:r>
              <a:rPr lang="en-GB" sz="2000" dirty="0"/>
              <a:t>Green durations</a:t>
            </a:r>
          </a:p>
          <a:p>
            <a:pPr lvl="1"/>
            <a:r>
              <a:rPr lang="en-GB" sz="2000" dirty="0"/>
              <a:t>Interphases (for clearing purposes)</a:t>
            </a:r>
          </a:p>
          <a:p>
            <a:pPr lvl="1"/>
            <a:r>
              <a:rPr lang="en-GB" sz="2000" dirty="0"/>
              <a:t>Red durations</a:t>
            </a:r>
          </a:p>
          <a:p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 for traffic control (2)</a:t>
            </a:r>
          </a:p>
        </p:txBody>
      </p:sp>
      <p:pic>
        <p:nvPicPr>
          <p:cNvPr id="6" name="Grafik 5" descr="ALT_simulation_signa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455" y="1897827"/>
            <a:ext cx="7299536" cy="1980000"/>
          </a:xfrm>
          <a:prstGeom prst="rect">
            <a:avLst/>
          </a:prstGeom>
        </p:spPr>
      </p:pic>
      <p:pic>
        <p:nvPicPr>
          <p:cNvPr id="7" name="Grafik 6" descr="SignalPl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7467" y="4647732"/>
            <a:ext cx="2661881" cy="1260000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6031684" y="4630723"/>
            <a:ext cx="3096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36360" y="4244383"/>
            <a:ext cx="231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(relative to cycle)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rot="5400000" flipV="1">
            <a:off x="5289895" y="5370644"/>
            <a:ext cx="1512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65302" y="6041027"/>
            <a:ext cx="231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traffic signals</a:t>
            </a:r>
          </a:p>
        </p:txBody>
      </p:sp>
      <p:sp>
        <p:nvSpPr>
          <p:cNvPr id="16" name="Foliennummernplatzhalter 3">
            <a:extLst>
              <a:ext uri="{FF2B5EF4-FFF2-40B4-BE49-F238E27FC236}">
                <a16:creationId xmlns:a16="http://schemas.microsoft.com/office/drawing/2014/main" xmlns="" id="{84AF6A68-BCC4-424D-9DD3-3AE3C1DC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xmlns="" id="{8A575CD6-9EE0-4486-8D9A-4C7340EECFDF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20876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Actuator</a:t>
            </a:r>
            <a:r>
              <a:rPr lang="de-DE"/>
              <a:t> control</a:t>
            </a:r>
            <a:endParaRPr lang="en-GB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482490"/>
            <a:ext cx="8274050" cy="4312119"/>
          </a:xfrm>
          <a:prstGeom prst="rect">
            <a:avLst/>
          </a:prstGeom>
        </p:spPr>
      </p:pic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xmlns="" id="{DD14AFC1-BAAC-4521-A631-7E87E0D6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3ABC2712-3656-45F9-80A2-381E3FC4982C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4642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feedback</a:t>
            </a:r>
            <a:endParaRPr lang="en-GB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582424"/>
            <a:ext cx="8274050" cy="4112252"/>
          </a:xfrm>
          <a:prstGeom prst="rect">
            <a:avLst/>
          </a:prstGeom>
        </p:spPr>
      </p:pic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xmlns="" id="{AAC99EAB-85C1-49F4-BF72-BE7D9B36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73A21581-8F69-49AA-888C-B9AA40864597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71351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Safety-oriented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en-GB" dirty="0"/>
          </a:p>
        </p:txBody>
      </p:sp>
      <p:pic>
        <p:nvPicPr>
          <p:cNvPr id="6" name="Inhaltsplatzhalt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71" y="1210232"/>
            <a:ext cx="5412059" cy="5309299"/>
          </a:xfrm>
          <a:prstGeom prst="rect">
            <a:avLst/>
          </a:prstGeom>
        </p:spPr>
      </p:pic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xmlns="" id="{DDAC9C43-63C1-4EA0-8C66-A9D58224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0900" y="6606000"/>
            <a:ext cx="590550" cy="242475"/>
          </a:xfrm>
        </p:spPr>
        <p:txBody>
          <a:bodyPr/>
          <a:lstStyle/>
          <a:p>
            <a:pPr>
              <a:defRPr/>
            </a:pPr>
            <a:fld id="{CC1952F0-B20B-4165-A567-55925687582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xmlns="" id="{A1F19CD3-9EBF-4F0A-A140-18DFF6188F62}"/>
              </a:ext>
            </a:extLst>
          </p:cNvPr>
          <p:cNvSpPr txBox="1">
            <a:spLocks/>
          </p:cNvSpPr>
          <p:nvPr/>
        </p:nvSpPr>
        <p:spPr>
          <a:xfrm>
            <a:off x="-11195" y="6605546"/>
            <a:ext cx="3062250" cy="253852"/>
          </a:xfrm>
          <a:prstGeom prst="rect">
            <a:avLst/>
          </a:prstGeom>
        </p:spPr>
        <p:txBody>
          <a:bodyPr vert="horz" wrap="square" lIns="91440" tIns="45720" rIns="91440" bIns="4572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lnSpc>
                <a:spcPct val="150000"/>
              </a:lnSpc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aseline="30000"/>
              <a:t>Sven Tomforde (IES / Uni Kassel)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186838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Macintosh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Office Theme</vt:lpstr>
      <vt:lpstr>Reinforcement Learning for self-adaptive control of urban traffic lights</vt:lpstr>
      <vt:lpstr>Motivation</vt:lpstr>
      <vt:lpstr>Motivation (2)</vt:lpstr>
      <vt:lpstr>Self-adaptive traffic lights</vt:lpstr>
      <vt:lpstr>Some basics for traffic control</vt:lpstr>
      <vt:lpstr>Some basics for traffic control (2)</vt:lpstr>
      <vt:lpstr>Actuator control</vt:lpstr>
      <vt:lpstr>Learning from feedback</vt:lpstr>
      <vt:lpstr>Safety-oriented rule generation</vt:lpstr>
      <vt:lpstr>Utility</vt:lpstr>
      <vt:lpstr>Evaluation</vt:lpstr>
      <vt:lpstr>Evaluation (2)</vt:lpstr>
      <vt:lpstr>Evaluation (3)</vt:lpstr>
      <vt:lpstr>Conclusion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Maarten Bieshaar</dc:creator>
  <cp:lastModifiedBy>Alexander Kohout</cp:lastModifiedBy>
  <cp:revision>194</cp:revision>
  <cp:lastPrinted>2017-11-13T11:46:34Z</cp:lastPrinted>
  <dcterms:created xsi:type="dcterms:W3CDTF">2016-01-20T15:05:19Z</dcterms:created>
  <dcterms:modified xsi:type="dcterms:W3CDTF">2017-12-06T13:16:21Z</dcterms:modified>
</cp:coreProperties>
</file>