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74" r:id="rId4"/>
    <p:sldId id="287" r:id="rId5"/>
    <p:sldId id="285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301" r:id="rId14"/>
    <p:sldId id="296" r:id="rId15"/>
    <p:sldId id="295" r:id="rId16"/>
    <p:sldId id="297" r:id="rId17"/>
    <p:sldId id="298" r:id="rId18"/>
    <p:sldId id="299" r:id="rId19"/>
    <p:sldId id="300" r:id="rId20"/>
    <p:sldId id="302" r:id="rId21"/>
    <p:sldId id="275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4677"/>
  </p:normalViewPr>
  <p:slideViewPr>
    <p:cSldViewPr snapToGrid="0">
      <p:cViewPr varScale="1">
        <p:scale>
          <a:sx n="147" d="100"/>
          <a:sy n="147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89D7-192C-4EE5-B7CA-2D045AE1A9F6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121E-4025-415D-A4D0-849CB8B66D5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73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B7CC6-BAE9-C265-D66C-5BF211160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099B0-2C0B-B082-BCB2-87E0F9ED5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459D6-5DD1-28A4-63FD-3DB0B1B00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97FF-EFAF-3215-FA4B-2649E5256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57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46D5D-C6BD-689C-B34B-4F8802A7F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96E4E-2CC3-61BD-498A-51D5BF83F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51682-46CA-9631-9D5E-DAA03B186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29B30-E249-C8CC-F2AB-05569E903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4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 err="1"/>
              <a:t>sottoscrive</a:t>
            </a:r>
            <a:r>
              <a:rPr lang="en-US" dirty="0"/>
              <a:t> prima a A e poi a CONSENSUS e poi con </a:t>
            </a:r>
            <a:r>
              <a:rPr lang="en-US" dirty="0" err="1"/>
              <a:t>l’hartbeat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adatta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121E-4025-415D-A4D0-849CB8B66D5C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94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82451-CE97-B9F2-D0D8-C62800AE2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2DD98F-813C-24D8-396E-1038A9214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E889BD7-A667-C4BD-48C4-5D19FDE39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 err="1"/>
              <a:t>sottoscrive</a:t>
            </a:r>
            <a:r>
              <a:rPr lang="en-US" dirty="0"/>
              <a:t> prima a A e poi a CONSENSUS e poi con </a:t>
            </a:r>
            <a:r>
              <a:rPr lang="en-US" dirty="0" err="1"/>
              <a:t>l’hartbeat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adatta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203185-5EA3-2555-869B-886403E88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121E-4025-415D-A4D0-849CB8B66D5C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465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DEA5A-F9F8-5AE4-BE6F-AC11736D2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2381EF3-F239-48B8-E844-B3799C5B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62194A5-E229-BE64-E5D9-F7EC3B6EE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 err="1"/>
              <a:t>sottoscrive</a:t>
            </a:r>
            <a:r>
              <a:rPr lang="en-US" dirty="0"/>
              <a:t> prima a A e poi a CONSENSUS e poi con </a:t>
            </a:r>
            <a:r>
              <a:rPr lang="en-US" dirty="0" err="1"/>
              <a:t>l’hartbeat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adatta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FBCE9A-EC6B-6872-E101-D302973AD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121E-4025-415D-A4D0-849CB8B66D5C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46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7EDDA-1371-3629-2247-163332224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896A4E-2146-CC27-26AC-889DA1A627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EA61AAC-F97D-A750-3FC1-530B2E477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 err="1"/>
              <a:t>sottoscrive</a:t>
            </a:r>
            <a:r>
              <a:rPr lang="en-US" dirty="0"/>
              <a:t> prima a A e poi a CONSENSUS e poi con </a:t>
            </a:r>
            <a:r>
              <a:rPr lang="en-US" dirty="0" err="1"/>
              <a:t>l’hartbeat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adatta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D0433E-D878-99D2-78FE-DAB43A0A7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121E-4025-415D-A4D0-849CB8B66D5C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185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4EF78-61D9-41B2-8218-8257921F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E5C741-CF9A-4DEB-B5FF-78C5E11F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BA40E-A4BB-4EF1-93E7-53050A0B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2B7CE1-49DB-4231-8FE7-EEE4A7B3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060208-A5BD-48D9-B6CA-64C0643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7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9CEDC-BF8A-4AA9-B02A-4BB11A10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47742B-9A61-4BAA-92AF-C94E7D23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E4E433-A2E6-4C0A-B163-6A3593C6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21A73E-0BFC-479E-93EA-E1695BC6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8BBE1C-A1DA-42BD-B29F-BE121970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23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4C98AD-2859-4400-8415-204C6209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DA0570-8198-40B9-A4C0-9AB08218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C78D3A-AD56-4FEC-B38C-319070BC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9825D0-A345-4778-B930-070D1876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822096-61B2-4293-AF93-C1B97A9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73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9DE7D-1B8D-4ADE-91B5-D1BEA46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47EC7-CD93-4394-A5F5-1BC02AC4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3634E5-C109-42A5-8B9A-CFA44E39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FCE75C-62A3-4878-BEBA-C552B3FD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1E2A4-5B7B-415C-9210-655FCE6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087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EEFF7-85C0-4A4C-BC11-ED0DCC95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C93F76-37B8-4868-9A33-CA123897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8E419-D65F-4474-82AD-DFE7FED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89EECE-93E2-478F-B993-AC80135E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F35CA7-0000-41A5-985E-F33DE413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85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B1FDD-C177-411D-A2B5-572D0F86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6F402F-32C4-419F-9709-CB5E80A4F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BA2735-9BC4-4D51-8C08-3FC6CFC6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783448-6D00-4D8D-B220-D31CF9E8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58C6A3-0EA8-4D89-9BE8-8282EDAC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5106FD-1940-40D0-933F-EDADAE80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7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0CF78-E9AA-4FFA-B17B-19BFC01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50405-6111-46AC-812C-5D425503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9B9F5F-4595-47F1-9FB5-946136A3A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053914-A0EC-4B26-86EF-CCAF7AD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22C64E-AF76-429D-8B5C-A7D4EAF0F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2E0F762-E404-437E-A96F-B232FFAF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D7273D5-18AD-4D15-B907-DF20E5BF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B395BA-EB07-4F7C-A448-DF3A862B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459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71144-1C47-4E07-A021-2D04FDB7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D97460-9485-405A-9FBA-7FB1D966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45C3EE-BC13-4AD5-A500-22CF6BE2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8B638A-26FC-4432-8A16-B1CDDBD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8A8E944-7198-4FF0-8640-A8557626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ABF2CC-E674-4AF6-A765-3F2B4690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6B5D98-00C0-45EC-B926-92E1E23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49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1B8C27-0779-49D3-B455-4BE8DC29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1ECA0-8302-406D-B6C0-7AD05841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365428-03CF-4C1E-A5D9-010E98BC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34346-EF63-4DAD-80ED-EF861B44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CEB72-BC05-4777-B552-30285C0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271C8B-F530-4056-8C71-D8202985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28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5566-0E40-4D8B-A3F7-7E221DAD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1BBE5C0-F9A8-4549-83DF-3AE6B9FC2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958CF6-E2C1-4C9C-86D6-4FE5A4E6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52FF33-86A5-4AD3-A807-2885C187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057993-D17E-41C4-BC8C-C785B0CE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A7420-D6B1-44B7-8CD6-53B79CF9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78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89C4DE-307A-4914-A705-AF5B8DE4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61EAA-8D04-4891-AF84-B6BE5A4A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CD94B0-ABC8-4A65-960B-4131FCA34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4944-0C94-4E3A-962D-94EC96D9E7C8}" type="datetimeFigureOut">
              <a:rPr lang="it-IT" smtClean="0"/>
              <a:t>10/02/24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9082B-9497-4A30-9254-A172ECFEA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AA724-1EC5-413E-8152-23E3F4D8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442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325770" y="-10751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14186" y="1740014"/>
            <a:ext cx="10541963" cy="207749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Data Flow Framework with High Throughput and Low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Latency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Permissioned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Blockchains </a:t>
            </a:r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E8DDA1A3-22A6-A529-7F88-E3F4841D6E64}"/>
              </a:ext>
            </a:extLst>
          </p:cNvPr>
          <p:cNvSpPr txBox="1"/>
          <p:nvPr/>
        </p:nvSpPr>
        <p:spPr>
          <a:xfrm>
            <a:off x="743497" y="3896633"/>
            <a:ext cx="1054196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43rd International Conference on Distributed Computing Systems </a:t>
            </a:r>
          </a:p>
        </p:txBody>
      </p:sp>
      <p:sp>
        <p:nvSpPr>
          <p:cNvPr id="5" name="TextBox 64">
            <a:extLst>
              <a:ext uri="{FF2B5EF4-FFF2-40B4-BE49-F238E27FC236}">
                <a16:creationId xmlns:a16="http://schemas.microsoft.com/office/drawing/2014/main" id="{B66875CF-8DE6-C489-02F0-B942FC2BEA8C}"/>
              </a:ext>
            </a:extLst>
          </p:cNvPr>
          <p:cNvSpPr txBox="1"/>
          <p:nvPr/>
        </p:nvSpPr>
        <p:spPr>
          <a:xfrm>
            <a:off x="112125" y="6286405"/>
            <a:ext cx="1054196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Merlo Simone </a:t>
            </a:r>
          </a:p>
          <a:p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22/02/2024</a:t>
            </a:r>
          </a:p>
        </p:txBody>
      </p:sp>
      <p:pic>
        <p:nvPicPr>
          <p:cNvPr id="7" name="Immagine 6" descr="Immagine che contiene Carattere, logo, Elementi grafici, simbolo&#10;&#10;Descrizione generata automaticamente">
            <a:extLst>
              <a:ext uri="{FF2B5EF4-FFF2-40B4-BE49-F238E27FC236}">
                <a16:creationId xmlns:a16="http://schemas.microsoft.com/office/drawing/2014/main" id="{5767D7B5-F0BA-3DA5-A7A9-3C442B0A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76" y="6106405"/>
            <a:ext cx="2178724" cy="720000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E0A9C4A4-7AFD-75FA-9304-8C54B3C3C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54" y="6106405"/>
            <a:ext cx="159230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7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7A407-594B-F457-6157-2311F8745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54C62FD5-9EB2-B34E-73E2-DFCEA61C7DC9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Advantages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DBFA88A9-2237-9BDC-B081-95FBA492CEEF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B3585F08-C21F-7273-C9DF-A467C2B241A0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617E6C-928E-0AD6-EA1B-3AB0F2D3EB82}"/>
              </a:ext>
            </a:extLst>
          </p:cNvPr>
          <p:cNvSpPr txBox="1"/>
          <p:nvPr/>
        </p:nvSpPr>
        <p:spPr>
          <a:xfrm>
            <a:off x="553280" y="2225147"/>
            <a:ext cx="238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 size = O(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3F2B49B-2DBD-5D2E-7BD2-1C21D37C74F8}"/>
              </a:ext>
            </a:extLst>
          </p:cNvPr>
          <p:cNvSpPr txBox="1"/>
          <p:nvPr/>
        </p:nvSpPr>
        <p:spPr>
          <a:xfrm>
            <a:off x="4243122" y="2102036"/>
            <a:ext cx="282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not depend on number of transactions verified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5DF7A9C-B70D-1404-37C4-CCD8DDA2760E}"/>
              </a:ext>
            </a:extLst>
          </p:cNvPr>
          <p:cNvSpPr txBox="1"/>
          <p:nvPr/>
        </p:nvSpPr>
        <p:spPr>
          <a:xfrm>
            <a:off x="8372962" y="2102035"/>
            <a:ext cx="3239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Saved bandwidth can be used to diffuse blocks</a:t>
            </a:r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335CB075-DAB7-BC1F-0689-0B60B9CAD9B6}"/>
              </a:ext>
            </a:extLst>
          </p:cNvPr>
          <p:cNvSpPr/>
          <p:nvPr/>
        </p:nvSpPr>
        <p:spPr>
          <a:xfrm>
            <a:off x="2934573" y="2309782"/>
            <a:ext cx="1308549" cy="16927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712242C9-7C8C-1061-0CFB-598301AC2919}"/>
              </a:ext>
            </a:extLst>
          </p:cNvPr>
          <p:cNvSpPr/>
          <p:nvPr/>
        </p:nvSpPr>
        <p:spPr>
          <a:xfrm>
            <a:off x="7064413" y="2304366"/>
            <a:ext cx="1308549" cy="16927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4609893-41BE-AF55-1B82-B6922689C3BA}"/>
              </a:ext>
            </a:extLst>
          </p:cNvPr>
          <p:cNvSpPr txBox="1"/>
          <p:nvPr/>
        </p:nvSpPr>
        <p:spPr>
          <a:xfrm>
            <a:off x="553280" y="935637"/>
            <a:ext cx="460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=number of transaction in the candidate block</a:t>
            </a:r>
          </a:p>
          <a:p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Competitors block size = O(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21AD44-C200-CDA7-FB1C-EE7B1E34D076}"/>
              </a:ext>
            </a:extLst>
          </p:cNvPr>
          <p:cNvSpPr txBox="1"/>
          <p:nvPr/>
        </p:nvSpPr>
        <p:spPr>
          <a:xfrm>
            <a:off x="553280" y="3360411"/>
            <a:ext cx="2205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robust to: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Forking attacks.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Censorship attacks.</a:t>
            </a:r>
          </a:p>
        </p:txBody>
      </p:sp>
    </p:spTree>
    <p:extLst>
      <p:ext uri="{BB962C8B-B14F-4D97-AF65-F5344CB8AC3E}">
        <p14:creationId xmlns:p14="http://schemas.microsoft.com/office/powerpoint/2010/main" val="97098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440A2-ED86-D3D0-7CCC-D8F790222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150957EB-0406-F253-1D24-F160FA34219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CE162C15-40D3-1DFE-F961-9A8CF73B3E88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01897702-B098-B4FE-C381-7326E9E83DA1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4CB978DC-A181-CF8A-F2C3-97C2100C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16820"/>
              </p:ext>
            </p:extLst>
          </p:nvPr>
        </p:nvGraphicFramePr>
        <p:xfrm>
          <a:off x="2032000" y="3567470"/>
          <a:ext cx="8128000" cy="1565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010819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6115971"/>
                    </a:ext>
                  </a:extLst>
                </a:gridCol>
              </a:tblGrid>
              <a:tr h="521794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Unpermissioned</a:t>
                      </a:r>
                      <a:r>
                        <a:rPr lang="en-US" sz="1600" kern="12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Blockchains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Permissioned Blockchains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099834"/>
                  </a:ext>
                </a:extLst>
              </a:tr>
              <a:tr h="521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Unstable nodes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stable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321637"/>
                  </a:ext>
                </a:extLst>
              </a:tr>
              <a:tr h="521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Star/random topologies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MultiZone</a:t>
                      </a:r>
                      <a:r>
                        <a:rPr lang="en-US" dirty="0"/>
                        <a:t> (zone-based)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7155279"/>
                  </a:ext>
                </a:extLst>
              </a:tr>
            </a:tbl>
          </a:graphicData>
        </a:graphic>
      </p:graphicFrame>
      <p:pic>
        <p:nvPicPr>
          <p:cNvPr id="15" name="Immagine 14" descr="Immagine che contiene testo, diagramma, cerchio, schermata&#10;&#10;Descrizione generata automaticamente">
            <a:extLst>
              <a:ext uri="{FF2B5EF4-FFF2-40B4-BE49-F238E27FC236}">
                <a16:creationId xmlns:a16="http://schemas.microsoft.com/office/drawing/2014/main" id="{EA3D2B2A-EE9B-7CF9-5DC7-A93B92893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64" y="918399"/>
            <a:ext cx="3546929" cy="2464815"/>
          </a:xfrm>
          <a:prstGeom prst="rect">
            <a:avLst/>
          </a:prstGeom>
        </p:spPr>
      </p:pic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E089C8DB-9F01-D835-5762-CCBCA5C05238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A90DC-BB31-5143-9F62-A2F71E6C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C989ED88-4F4F-7FDC-6215-632C59DBDE13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Nodes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AE57AB20-457F-F228-002D-1EA7CF2FE125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1A9A0FF4-2177-3308-ED9B-890207D25948}"/>
              </a:ext>
            </a:extLst>
          </p:cNvPr>
          <p:cNvGrpSpPr/>
          <p:nvPr/>
        </p:nvGrpSpPr>
        <p:grpSpPr>
          <a:xfrm>
            <a:off x="4772479" y="1190205"/>
            <a:ext cx="2647042" cy="1281395"/>
            <a:chOff x="373744" y="1594409"/>
            <a:chExt cx="2647042" cy="1281395"/>
          </a:xfrm>
        </p:grpSpPr>
        <p:sp>
          <p:nvSpPr>
            <p:cNvPr id="5" name="TextBox 64">
              <a:extLst>
                <a:ext uri="{FF2B5EF4-FFF2-40B4-BE49-F238E27FC236}">
                  <a16:creationId xmlns:a16="http://schemas.microsoft.com/office/drawing/2014/main" id="{0A49D6F8-E35F-5B41-224C-7B4ED2D6D88A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Full Nodes</a:t>
              </a:r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58A053B1-7A2A-C047-A7E5-835AF4723E2E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9" name="Rectangle 12">
                <a:extLst>
                  <a:ext uri="{FF2B5EF4-FFF2-40B4-BE49-F238E27FC236}">
                    <a16:creationId xmlns:a16="http://schemas.microsoft.com/office/drawing/2014/main" id="{CDEA2BDC-06F3-1888-DAFC-2218C23700C9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167">
                <a:extLst>
                  <a:ext uri="{FF2B5EF4-FFF2-40B4-BE49-F238E27FC236}">
                    <a16:creationId xmlns:a16="http://schemas.microsoft.com/office/drawing/2014/main" id="{CA9821C8-53D0-F475-D082-4EED05C1CD6D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64">
              <a:extLst>
                <a:ext uri="{FF2B5EF4-FFF2-40B4-BE49-F238E27FC236}">
                  <a16:creationId xmlns:a16="http://schemas.microsoft.com/office/drawing/2014/main" id="{AEDB5898-AB5C-8ECE-D687-E7446C827723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Maintains ledger history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Serve clients</a:t>
              </a:r>
            </a:p>
          </p:txBody>
        </p:sp>
      </p:grp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301CD4E-4030-BA86-C2F5-8FA4163603A2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2052513" y="2471600"/>
            <a:ext cx="4043487" cy="8086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ED648CF-8B4F-4B32-1811-0128816DD087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6096000" y="2471600"/>
            <a:ext cx="0" cy="8086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323A74B-6950-4752-A31A-1ED52A4EEC3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96000" y="2471600"/>
            <a:ext cx="4043487" cy="8086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4">
            <a:extLst>
              <a:ext uri="{FF2B5EF4-FFF2-40B4-BE49-F238E27FC236}">
                <a16:creationId xmlns:a16="http://schemas.microsoft.com/office/drawing/2014/main" id="{F1EBDFB7-F1E5-F1B4-06F6-7635FFE27E44}"/>
              </a:ext>
            </a:extLst>
          </p:cNvPr>
          <p:cNvSpPr txBox="1"/>
          <p:nvPr/>
        </p:nvSpPr>
        <p:spPr>
          <a:xfrm>
            <a:off x="669662" y="3280247"/>
            <a:ext cx="2765701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Consensus Nodes: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Decodes a bundle (when received) into stripes.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Sends stripes to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0" name="TextBox 64">
            <a:extLst>
              <a:ext uri="{FF2B5EF4-FFF2-40B4-BE49-F238E27FC236}">
                <a16:creationId xmlns:a16="http://schemas.microsoft.com/office/drawing/2014/main" id="{BEF861CD-14B0-2F8E-2EAB-9636A4C5C1B0}"/>
              </a:ext>
            </a:extLst>
          </p:cNvPr>
          <p:cNvSpPr txBox="1"/>
          <p:nvPr/>
        </p:nvSpPr>
        <p:spPr>
          <a:xfrm>
            <a:off x="4713149" y="3280247"/>
            <a:ext cx="276570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Nodes: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stripes.</a:t>
            </a:r>
          </a:p>
        </p:txBody>
      </p:sp>
      <p:sp>
        <p:nvSpPr>
          <p:cNvPr id="31" name="TextBox 64">
            <a:extLst>
              <a:ext uri="{FF2B5EF4-FFF2-40B4-BE49-F238E27FC236}">
                <a16:creationId xmlns:a16="http://schemas.microsoft.com/office/drawing/2014/main" id="{30F136C4-FA8C-E2F8-0B3E-CE3BB37DCBE4}"/>
              </a:ext>
            </a:extLst>
          </p:cNvPr>
          <p:cNvSpPr txBox="1"/>
          <p:nvPr/>
        </p:nvSpPr>
        <p:spPr>
          <a:xfrm>
            <a:off x="8756636" y="3280247"/>
            <a:ext cx="2765701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Ordinary Full Nodes: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Reconstruct bundle based on the received stripes.</a:t>
            </a:r>
          </a:p>
        </p:txBody>
      </p:sp>
      <p:sp>
        <p:nvSpPr>
          <p:cNvPr id="35" name="Freccia destra 34">
            <a:extLst>
              <a:ext uri="{FF2B5EF4-FFF2-40B4-BE49-F238E27FC236}">
                <a16:creationId xmlns:a16="http://schemas.microsoft.com/office/drawing/2014/main" id="{ADFE1D3B-7AE0-EEFA-B775-76DAD39C9F8D}"/>
              </a:ext>
            </a:extLst>
          </p:cNvPr>
          <p:cNvSpPr/>
          <p:nvPr/>
        </p:nvSpPr>
        <p:spPr>
          <a:xfrm>
            <a:off x="3435362" y="3460246"/>
            <a:ext cx="1046830" cy="62865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6" name="Freccia destra 35">
            <a:extLst>
              <a:ext uri="{FF2B5EF4-FFF2-40B4-BE49-F238E27FC236}">
                <a16:creationId xmlns:a16="http://schemas.microsoft.com/office/drawing/2014/main" id="{F78767BD-FF16-4DED-D8B6-FB8DEB63A659}"/>
              </a:ext>
            </a:extLst>
          </p:cNvPr>
          <p:cNvSpPr/>
          <p:nvPr/>
        </p:nvSpPr>
        <p:spPr>
          <a:xfrm>
            <a:off x="6608729" y="3458364"/>
            <a:ext cx="1912609" cy="62865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Freeform: Shape 59">
            <a:extLst>
              <a:ext uri="{FF2B5EF4-FFF2-40B4-BE49-F238E27FC236}">
                <a16:creationId xmlns:a16="http://schemas.microsoft.com/office/drawing/2014/main" id="{75A6312E-FE86-6705-BE5A-FFE308E95F6B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FD6B651-ADF4-7254-1FDE-D35029879CD8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4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F1463-0A61-ADAF-D297-49027FD96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99913C45-2956-B91C-3959-2711FD23F5F5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Data Flow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BCB6C80D-0F09-9CF0-FDD8-071F21D40D6F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67E2D2-07EA-BEB9-40BC-B1A6C4BAB16A}"/>
              </a:ext>
            </a:extLst>
          </p:cNvPr>
          <p:cNvSpPr txBox="1"/>
          <p:nvPr/>
        </p:nvSpPr>
        <p:spPr>
          <a:xfrm>
            <a:off x="6211061" y="1636587"/>
            <a:ext cx="4805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Consensus nodes: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Receives transactions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 bundles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bundles with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(using stripes)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Reach consensus using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 (normally)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verified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 with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reccia destra 8">
            <a:extLst>
              <a:ext uri="{FF2B5EF4-FFF2-40B4-BE49-F238E27FC236}">
                <a16:creationId xmlns:a16="http://schemas.microsoft.com/office/drawing/2014/main" id="{E00B9A00-0EDB-EC22-0913-C34894AE466A}"/>
              </a:ext>
            </a:extLst>
          </p:cNvPr>
          <p:cNvSpPr/>
          <p:nvPr/>
        </p:nvSpPr>
        <p:spPr>
          <a:xfrm>
            <a:off x="5452799" y="2257554"/>
            <a:ext cx="444352" cy="1638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2F8E1695-D9B9-93CE-08A9-48B35DD1CB0C}"/>
              </a:ext>
            </a:extLst>
          </p:cNvPr>
          <p:cNvSpPr/>
          <p:nvPr/>
        </p:nvSpPr>
        <p:spPr>
          <a:xfrm rot="9614864">
            <a:off x="4641743" y="3349462"/>
            <a:ext cx="1308549" cy="16927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FFDBE4E-3972-98EA-C611-B5DB773A7885}"/>
              </a:ext>
            </a:extLst>
          </p:cNvPr>
          <p:cNvSpPr txBox="1"/>
          <p:nvPr/>
        </p:nvSpPr>
        <p:spPr>
          <a:xfrm>
            <a:off x="1749879" y="1759401"/>
            <a:ext cx="3530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 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 transaction to a full node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0E8E78-0B12-3F9D-43BD-E5644265EEC7}"/>
              </a:ext>
            </a:extLst>
          </p:cNvPr>
          <p:cNvSpPr txBox="1"/>
          <p:nvPr/>
        </p:nvSpPr>
        <p:spPr>
          <a:xfrm>
            <a:off x="1749879" y="3903856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Diffuse blocks to all nodes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E52C553-B28D-F5ED-38B5-47374FB1CD2B}"/>
              </a:ext>
            </a:extLst>
          </p:cNvPr>
          <p:cNvSpPr txBox="1"/>
          <p:nvPr/>
        </p:nvSpPr>
        <p:spPr>
          <a:xfrm>
            <a:off x="6211061" y="3903856"/>
            <a:ext cx="5227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nodes: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 bundles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 verified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Reconstruct blockchain blocks (candidate blocks) based on bundles and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 </a:t>
            </a:r>
          </a:p>
        </p:txBody>
      </p:sp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C27E2206-AA11-614B-723B-A13C83D14324}"/>
              </a:ext>
            </a:extLst>
          </p:cNvPr>
          <p:cNvSpPr/>
          <p:nvPr/>
        </p:nvSpPr>
        <p:spPr>
          <a:xfrm>
            <a:off x="5288757" y="4243397"/>
            <a:ext cx="444352" cy="1638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B0B87F24-3DE6-0F62-7C58-6C18101C9ECC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8AF337E5-FAE2-797A-5C5D-FC71F01C7AE5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7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60B01-9446-B780-E6EC-53E95BB06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1BBA9B5E-D197-0A92-6DAA-868B88AA77A9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71C6745A-7738-FFF2-AB1B-C89BC84EEF3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5EFAA0FF-2A19-E132-DDF5-924ACB190026}"/>
              </a:ext>
            </a:extLst>
          </p:cNvPr>
          <p:cNvSpPr/>
          <p:nvPr/>
        </p:nvSpPr>
        <p:spPr>
          <a:xfrm rot="17156663">
            <a:off x="7304316" y="9573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Immagine 14" descr="Immagine che contiene testo, diagramma, cerchio, schermata&#10;&#10;Descrizione generata automaticamente">
            <a:extLst>
              <a:ext uri="{FF2B5EF4-FFF2-40B4-BE49-F238E27FC236}">
                <a16:creationId xmlns:a16="http://schemas.microsoft.com/office/drawing/2014/main" id="{FC116347-70CD-62DF-AAB1-5EF25C039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7" y="1303966"/>
            <a:ext cx="6154798" cy="4277062"/>
          </a:xfrm>
          <a:prstGeom prst="rect">
            <a:avLst/>
          </a:prstGeom>
        </p:spPr>
      </p:pic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133EADCF-3F93-1430-5CE7-1C3818702F78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703B64-A04F-E26A-1545-1776AB57ED1F}"/>
              </a:ext>
            </a:extLst>
          </p:cNvPr>
          <p:cNvSpPr txBox="1"/>
          <p:nvPr/>
        </p:nvSpPr>
        <p:spPr>
          <a:xfrm>
            <a:off x="7228855" y="4541858"/>
            <a:ext cx="2946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 ended line = full-mesh</a:t>
            </a:r>
          </a:p>
          <a:p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1,2,3,4 = consensus nodes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EC5212-8AAE-EB5F-C088-54DCF859773C}"/>
              </a:ext>
            </a:extLst>
          </p:cNvPr>
          <p:cNvSpPr txBox="1"/>
          <p:nvPr/>
        </p:nvSpPr>
        <p:spPr>
          <a:xfrm>
            <a:off x="7228855" y="1728576"/>
            <a:ext cx="199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Zones are based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Locality</a:t>
            </a:r>
          </a:p>
        </p:txBody>
      </p:sp>
    </p:spTree>
    <p:extLst>
      <p:ext uri="{BB962C8B-B14F-4D97-AF65-F5344CB8AC3E}">
        <p14:creationId xmlns:p14="http://schemas.microsoft.com/office/powerpoint/2010/main" val="321475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9583E-70E1-7BAD-C709-B561F8A98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E0CA4F0E-394E-6249-559C-88591210B365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291C332A-037A-ADE6-1108-26F493F8A1B8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59">
            <a:extLst>
              <a:ext uri="{FF2B5EF4-FFF2-40B4-BE49-F238E27FC236}">
                <a16:creationId xmlns:a16="http://schemas.microsoft.com/office/drawing/2014/main" id="{493E155F-E67A-978E-DE37-0A6CC6F24504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D2B7E5E5-62BF-91AC-2550-091F9B4D4E3C}"/>
              </a:ext>
            </a:extLst>
          </p:cNvPr>
          <p:cNvSpPr txBox="1"/>
          <p:nvPr/>
        </p:nvSpPr>
        <p:spPr>
          <a:xfrm>
            <a:off x="542471" y="1384521"/>
            <a:ext cx="11335657" cy="13080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just">
              <a:buClr>
                <a:srgbClr val="002060"/>
              </a:buClr>
            </a:pPr>
            <a:r>
              <a:rPr lang="en-US" sz="17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 data from at least q</a:t>
            </a:r>
            <a:r>
              <a:rPr lang="en-US" sz="1700" baseline="-25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&gt;f consensus nodes (ensure at least one non-malicious source).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send heartbeat messages.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can receive stripes from consensus nodes in parallel.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Relayers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 can exchange stripes.</a:t>
            </a:r>
            <a:endParaRPr lang="en-US" sz="17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magine 11" descr="Immagine che contiene testo, diagramma, cerchio, schermata&#10;&#10;Descrizione generata automaticamente">
            <a:extLst>
              <a:ext uri="{FF2B5EF4-FFF2-40B4-BE49-F238E27FC236}">
                <a16:creationId xmlns:a16="http://schemas.microsoft.com/office/drawing/2014/main" id="{FADBF56F-3EB6-91AD-C9C2-452D9E3C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57" y="3256017"/>
            <a:ext cx="2705841" cy="188033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27F82579-D55B-B616-11CF-E02337AD4C6B}"/>
              </a:ext>
            </a:extLst>
          </p:cNvPr>
          <p:cNvGrpSpPr/>
          <p:nvPr/>
        </p:nvGrpSpPr>
        <p:grpSpPr>
          <a:xfrm>
            <a:off x="6613074" y="2202769"/>
            <a:ext cx="2997998" cy="514350"/>
            <a:chOff x="6670224" y="2088226"/>
            <a:chExt cx="2997998" cy="514350"/>
          </a:xfrm>
        </p:grpSpPr>
        <p:sp>
          <p:nvSpPr>
            <p:cNvPr id="13" name="Parentesi graffa chiusa 12">
              <a:extLst>
                <a:ext uri="{FF2B5EF4-FFF2-40B4-BE49-F238E27FC236}">
                  <a16:creationId xmlns:a16="http://schemas.microsoft.com/office/drawing/2014/main" id="{DCEA9424-0B35-787F-5A0C-A773093B9339}"/>
                </a:ext>
              </a:extLst>
            </p:cNvPr>
            <p:cNvSpPr/>
            <p:nvPr/>
          </p:nvSpPr>
          <p:spPr>
            <a:xfrm>
              <a:off x="6670224" y="2088226"/>
              <a:ext cx="571500" cy="514350"/>
            </a:xfrm>
            <a:prstGeom prst="rightBrace">
              <a:avLst>
                <a:gd name="adj1" fmla="val 21031"/>
                <a:gd name="adj2" fmla="val 50000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4964A5B-E897-1DFE-42E3-A114C02E3C3D}"/>
                </a:ext>
              </a:extLst>
            </p:cNvPr>
            <p:cNvSpPr txBox="1"/>
            <p:nvPr/>
          </p:nvSpPr>
          <p:spPr>
            <a:xfrm>
              <a:off x="7241724" y="2176124"/>
              <a:ext cx="2426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IMPROVE THROUGHPUT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94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0DB53-ADA9-A63F-8F09-3BCE236B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07B65DBE-46F5-A936-615A-41C19709E19A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Network Construction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8E425104-391D-2029-8704-744147D4232F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12F9005E-3F0E-BCDB-1CD1-EBBBEDE3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2" y="1702681"/>
            <a:ext cx="3930534" cy="3692071"/>
          </a:xfrm>
          <a:prstGeom prst="rect">
            <a:avLst/>
          </a:prstGeom>
        </p:spPr>
      </p:pic>
      <p:sp>
        <p:nvSpPr>
          <p:cNvPr id="6" name="TextBox 64">
            <a:extLst>
              <a:ext uri="{FF2B5EF4-FFF2-40B4-BE49-F238E27FC236}">
                <a16:creationId xmlns:a16="http://schemas.microsoft.com/office/drawing/2014/main" id="{FF7B1229-B140-BF8C-BCC7-52E2513CEB66}"/>
              </a:ext>
            </a:extLst>
          </p:cNvPr>
          <p:cNvSpPr txBox="1"/>
          <p:nvPr/>
        </p:nvSpPr>
        <p:spPr>
          <a:xfrm>
            <a:off x="5321223" y="2048998"/>
            <a:ext cx="5561769" cy="1969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new node enters the network: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Gets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its zone from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neighbours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to subscribe to at most half of the stripes for each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it hasn’t been able to subscribe for some stripes, </a:t>
            </a:r>
            <a:b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then become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those.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answer to 2 is positive, record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answer comes from a consensus node become a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1711097C-F6B1-5043-8B57-F695FF390097}"/>
              </a:ext>
            </a:extLst>
          </p:cNvPr>
          <p:cNvSpPr txBox="1"/>
          <p:nvPr/>
        </p:nvSpPr>
        <p:spPr>
          <a:xfrm>
            <a:off x="2277737" y="5826813"/>
            <a:ext cx="936806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refuses the request when it reaches its upper limit of ordinary nodes.</a:t>
            </a:r>
          </a:p>
        </p:txBody>
      </p:sp>
      <p:sp>
        <p:nvSpPr>
          <p:cNvPr id="10" name="TextBox 64">
            <a:extLst>
              <a:ext uri="{FF2B5EF4-FFF2-40B4-BE49-F238E27FC236}">
                <a16:creationId xmlns:a16="http://schemas.microsoft.com/office/drawing/2014/main" id="{37C43106-C132-1E6A-A091-097B6AC6EFCD}"/>
              </a:ext>
            </a:extLst>
          </p:cNvPr>
          <p:cNvSpPr txBox="1"/>
          <p:nvPr/>
        </p:nvSpPr>
        <p:spPr>
          <a:xfrm>
            <a:off x="2277736" y="6073034"/>
            <a:ext cx="936806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preferrable to subscribe to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instead of consensus nodes.</a:t>
            </a:r>
          </a:p>
        </p:txBody>
      </p:sp>
      <p:sp>
        <p:nvSpPr>
          <p:cNvPr id="4" name="Freeform: Shape 59">
            <a:extLst>
              <a:ext uri="{FF2B5EF4-FFF2-40B4-BE49-F238E27FC236}">
                <a16:creationId xmlns:a16="http://schemas.microsoft.com/office/drawing/2014/main" id="{E182D084-97FD-E6DE-C810-A1AD9A30EC79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59">
            <a:extLst>
              <a:ext uri="{FF2B5EF4-FFF2-40B4-BE49-F238E27FC236}">
                <a16:creationId xmlns:a16="http://schemas.microsoft.com/office/drawing/2014/main" id="{91882F41-1F73-0A3C-2BD7-8DBC53423859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9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0D7DF-BAA8-0EA7-9D84-E4B5677F8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62A0E9CE-518D-1FB7-2AE3-E18F15C76025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Network Construction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725E5713-80AE-FFA1-55A3-DCD4BB6F0DF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 descr="Immagine che contiene testo, diagramma, Carattere, design&#10;&#10;Descrizione generata automaticamente">
            <a:extLst>
              <a:ext uri="{FF2B5EF4-FFF2-40B4-BE49-F238E27FC236}">
                <a16:creationId xmlns:a16="http://schemas.microsoft.com/office/drawing/2014/main" id="{BB379FC0-E46A-60B4-2F9E-E4419590F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42"/>
          <a:stretch/>
        </p:blipFill>
        <p:spPr>
          <a:xfrm>
            <a:off x="3060700" y="1889579"/>
            <a:ext cx="6070600" cy="1844650"/>
          </a:xfrm>
          <a:prstGeom prst="rect">
            <a:avLst/>
          </a:prstGeom>
        </p:spPr>
      </p:pic>
      <p:sp>
        <p:nvSpPr>
          <p:cNvPr id="9" name="TextBox 64">
            <a:extLst>
              <a:ext uri="{FF2B5EF4-FFF2-40B4-BE49-F238E27FC236}">
                <a16:creationId xmlns:a16="http://schemas.microsoft.com/office/drawing/2014/main" id="{52543A4D-FE23-0EFC-8A79-A73BCC72E349}"/>
              </a:ext>
            </a:extLst>
          </p:cNvPr>
          <p:cNvSpPr txBox="1"/>
          <p:nvPr/>
        </p:nvSpPr>
        <p:spPr>
          <a:xfrm>
            <a:off x="1277306" y="4575574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receives the heartbeat from another it subscribes to it, preferring it to the consensus nodes.</a:t>
            </a:r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CF41F8A5-1F54-371B-92B4-C540C4838C9D}"/>
              </a:ext>
            </a:extLst>
          </p:cNvPr>
          <p:cNvSpPr/>
          <p:nvPr/>
        </p:nvSpPr>
        <p:spPr>
          <a:xfrm rot="17986700">
            <a:off x="7718038" y="1326124"/>
            <a:ext cx="11863276" cy="362336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26476CA1-3A4A-E137-65C3-29B4144CFB7C}"/>
              </a:ext>
            </a:extLst>
          </p:cNvPr>
          <p:cNvSpPr/>
          <p:nvPr/>
        </p:nvSpPr>
        <p:spPr>
          <a:xfrm rot="16200000" flipV="1">
            <a:off x="-1010738" y="4744967"/>
            <a:ext cx="3858984" cy="183750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D4F15-93BD-ABAE-545C-093112D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1C582326-706E-ABEE-F283-81B8E79D7013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-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280894B2-EF01-5150-CA67-31FAE9FF312C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5453C7B-B40A-8697-A127-1249394DA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" y="1678248"/>
            <a:ext cx="3162300" cy="2565400"/>
          </a:xfrm>
          <a:prstGeom prst="rect">
            <a:avLst/>
          </a:prstGeom>
        </p:spPr>
      </p:pic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C60DA39-D113-BCC2-19D0-3693030B9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96" y="1684779"/>
            <a:ext cx="3162300" cy="2565400"/>
          </a:xfrm>
          <a:prstGeom prst="rect">
            <a:avLst/>
          </a:prstGeom>
        </p:spPr>
      </p:pic>
      <p:pic>
        <p:nvPicPr>
          <p:cNvPr id="9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F540F84-0867-0DAB-538A-3AC0FB602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15" y="1645870"/>
            <a:ext cx="3795304" cy="2630155"/>
          </a:xfrm>
          <a:prstGeom prst="rect">
            <a:avLst/>
          </a:prstGeom>
        </p:spPr>
      </p:pic>
      <p:sp>
        <p:nvSpPr>
          <p:cNvPr id="10" name="TextBox 64">
            <a:extLst>
              <a:ext uri="{FF2B5EF4-FFF2-40B4-BE49-F238E27FC236}">
                <a16:creationId xmlns:a16="http://schemas.microsoft.com/office/drawing/2014/main" id="{D36826D3-D140-657E-8739-54C820C22EC8}"/>
              </a:ext>
            </a:extLst>
          </p:cNvPr>
          <p:cNvSpPr txBox="1"/>
          <p:nvPr/>
        </p:nvSpPr>
        <p:spPr>
          <a:xfrm>
            <a:off x="1277306" y="1088767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Comparison with PBFT,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Hotstuff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state-of-the-art methods (Narwal and Stratus)</a:t>
            </a:r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698BAA84-73D0-0DE9-C829-313389AE5B9F}"/>
              </a:ext>
            </a:extLst>
          </p:cNvPr>
          <p:cNvSpPr txBox="1"/>
          <p:nvPr/>
        </p:nvSpPr>
        <p:spPr>
          <a:xfrm>
            <a:off x="3044396" y="5030569"/>
            <a:ext cx="6103208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Narwal and Stratus put the identifier of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microblock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proposals (to verify more transaction the proposal must have larger size)</a:t>
            </a: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29E9EE4-CCED-AC5E-1847-313A6FCE2A59}"/>
              </a:ext>
            </a:extLst>
          </p:cNvPr>
          <p:cNvSpPr/>
          <p:nvPr/>
        </p:nvSpPr>
        <p:spPr>
          <a:xfrm>
            <a:off x="0" y="5689610"/>
            <a:ext cx="10988503" cy="116839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8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F52D1-E061-41CD-202D-972F5CDC3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EB990605-8D04-FE48-62A5-69F2E879DF00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-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1FA18EE7-6B84-CCBC-1948-950049CD8878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64">
            <a:extLst>
              <a:ext uri="{FF2B5EF4-FFF2-40B4-BE49-F238E27FC236}">
                <a16:creationId xmlns:a16="http://schemas.microsoft.com/office/drawing/2014/main" id="{F516FB8C-CCD7-AA8C-CF09-D323DB33E5D3}"/>
              </a:ext>
            </a:extLst>
          </p:cNvPr>
          <p:cNvSpPr txBox="1"/>
          <p:nvPr/>
        </p:nvSpPr>
        <p:spPr>
          <a:xfrm>
            <a:off x="1277306" y="1205772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Comparison with star topologies.</a:t>
            </a:r>
          </a:p>
        </p:txBody>
      </p:sp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F089E498-FEB9-179C-D482-968C57964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89" y="1814076"/>
            <a:ext cx="11127046" cy="2533881"/>
          </a:xfrm>
          <a:prstGeom prst="rect">
            <a:avLst/>
          </a:prstGeom>
        </p:spPr>
      </p:pic>
      <p:sp>
        <p:nvSpPr>
          <p:cNvPr id="8" name="TextBox 64">
            <a:extLst>
              <a:ext uri="{FF2B5EF4-FFF2-40B4-BE49-F238E27FC236}">
                <a16:creationId xmlns:a16="http://schemas.microsoft.com/office/drawing/2014/main" id="{801C7F8E-7348-2755-1897-8820CCCA890A}"/>
              </a:ext>
            </a:extLst>
          </p:cNvPr>
          <p:cNvSpPr txBox="1"/>
          <p:nvPr/>
        </p:nvSpPr>
        <p:spPr>
          <a:xfrm>
            <a:off x="989923" y="4719325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Increasing consensus nodes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 Increase throughput</a:t>
            </a:r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40A67E15-DDA7-7252-3082-20814B525A89}"/>
              </a:ext>
            </a:extLst>
          </p:cNvPr>
          <p:cNvSpPr txBox="1"/>
          <p:nvPr/>
        </p:nvSpPr>
        <p:spPr>
          <a:xfrm>
            <a:off x="1512438" y="5043923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 Increasing zones  Decrease throughput </a:t>
            </a:r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C2937F66-0D2A-FAD5-C9F3-F3C3A1BC7990}"/>
              </a:ext>
            </a:extLst>
          </p:cNvPr>
          <p:cNvSpPr/>
          <p:nvPr/>
        </p:nvSpPr>
        <p:spPr>
          <a:xfrm>
            <a:off x="0" y="5689610"/>
            <a:ext cx="10988503" cy="116839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0E42B-ECC6-6FF4-DF84-F79535F1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4D23CE2-C4EE-667E-4287-285BFFA24ABA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5AEFE172-80A5-1D1A-48FB-6A86D357BEB2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5D799C8-0B99-5FBA-7968-3150231DC115}"/>
              </a:ext>
            </a:extLst>
          </p:cNvPr>
          <p:cNvGrpSpPr/>
          <p:nvPr/>
        </p:nvGrpSpPr>
        <p:grpSpPr>
          <a:xfrm>
            <a:off x="4772479" y="1562995"/>
            <a:ext cx="2647042" cy="1281395"/>
            <a:chOff x="373744" y="1594409"/>
            <a:chExt cx="2647042" cy="1281395"/>
          </a:xfrm>
        </p:grpSpPr>
        <p:sp>
          <p:nvSpPr>
            <p:cNvPr id="28" name="TextBox 64">
              <a:extLst>
                <a:ext uri="{FF2B5EF4-FFF2-40B4-BE49-F238E27FC236}">
                  <a16:creationId xmlns:a16="http://schemas.microsoft.com/office/drawing/2014/main" id="{ADDD381E-DAEF-EAE0-1914-2C5EE5615CAB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 System Model</a:t>
              </a: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281173C4-FBAC-4489-DCE1-2538636D920E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629345EC-36DC-67AB-AEFC-F59818B21F7E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167">
                <a:extLst>
                  <a:ext uri="{FF2B5EF4-FFF2-40B4-BE49-F238E27FC236}">
                    <a16:creationId xmlns:a16="http://schemas.microsoft.com/office/drawing/2014/main" id="{BD16A79D-D937-E814-534B-A5B5E283C6F3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64">
              <a:extLst>
                <a:ext uri="{FF2B5EF4-FFF2-40B4-BE49-F238E27FC236}">
                  <a16:creationId xmlns:a16="http://schemas.microsoft.com/office/drawing/2014/main" id="{1E3E451E-97CB-6D72-3D48-37ECC2F8AE5B}"/>
                </a:ext>
              </a:extLst>
            </p:cNvPr>
            <p:cNvSpPr txBox="1"/>
            <p:nvPr/>
          </p:nvSpPr>
          <p:spPr>
            <a:xfrm>
              <a:off x="373744" y="2276101"/>
              <a:ext cx="26470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Block Types</a:t>
              </a:r>
            </a:p>
          </p:txBody>
        </p:sp>
      </p:grpSp>
      <p:sp>
        <p:nvSpPr>
          <p:cNvPr id="2" name="Rectangle 167">
            <a:extLst>
              <a:ext uri="{FF2B5EF4-FFF2-40B4-BE49-F238E27FC236}">
                <a16:creationId xmlns:a16="http://schemas.microsoft.com/office/drawing/2014/main" id="{F9E17A94-F744-1717-B79F-753FDEEFB461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D54699E-66AA-5AC2-B75A-6C317E921322}"/>
              </a:ext>
            </a:extLst>
          </p:cNvPr>
          <p:cNvGrpSpPr/>
          <p:nvPr/>
        </p:nvGrpSpPr>
        <p:grpSpPr>
          <a:xfrm>
            <a:off x="1017522" y="1562995"/>
            <a:ext cx="2922814" cy="1281395"/>
            <a:chOff x="373744" y="1594409"/>
            <a:chExt cx="2922814" cy="1281395"/>
          </a:xfrm>
        </p:grpSpPr>
        <p:sp>
          <p:nvSpPr>
            <p:cNvPr id="4" name="TextBox 64">
              <a:extLst>
                <a:ext uri="{FF2B5EF4-FFF2-40B4-BE49-F238E27FC236}">
                  <a16:creationId xmlns:a16="http://schemas.microsoft.com/office/drawing/2014/main" id="{6E955BEA-F872-6056-BE7E-B5F6FBE4162F}"/>
                </a:ext>
              </a:extLst>
            </p:cNvPr>
            <p:cNvSpPr txBox="1"/>
            <p:nvPr/>
          </p:nvSpPr>
          <p:spPr>
            <a:xfrm>
              <a:off x="373744" y="1594409"/>
              <a:ext cx="29228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 Background &amp; Introduction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484E1898-108A-CC50-9A8C-9F5216EEAE55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6A87B9AE-AF51-94A4-2471-49992684D69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67">
                <a:extLst>
                  <a:ext uri="{FF2B5EF4-FFF2-40B4-BE49-F238E27FC236}">
                    <a16:creationId xmlns:a16="http://schemas.microsoft.com/office/drawing/2014/main" id="{D8C88BD5-6F17-79C9-71F0-101B0F8DE6A2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64">
              <a:extLst>
                <a:ext uri="{FF2B5EF4-FFF2-40B4-BE49-F238E27FC236}">
                  <a16:creationId xmlns:a16="http://schemas.microsoft.com/office/drawing/2014/main" id="{C964BD16-87EF-3DDF-CE3D-4C86C444E462}"/>
                </a:ext>
              </a:extLst>
            </p:cNvPr>
            <p:cNvSpPr txBox="1"/>
            <p:nvPr/>
          </p:nvSpPr>
          <p:spPr>
            <a:xfrm>
              <a:off x="373744" y="2029882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Permissioned Blockchains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BFT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Goal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067BA11-49BA-3920-75C6-0CAEAA938E1B}"/>
              </a:ext>
            </a:extLst>
          </p:cNvPr>
          <p:cNvGrpSpPr/>
          <p:nvPr/>
        </p:nvGrpSpPr>
        <p:grpSpPr>
          <a:xfrm>
            <a:off x="8527436" y="1569219"/>
            <a:ext cx="2647042" cy="1281395"/>
            <a:chOff x="373744" y="1594409"/>
            <a:chExt cx="2647042" cy="1281395"/>
          </a:xfrm>
        </p:grpSpPr>
        <p:sp>
          <p:nvSpPr>
            <p:cNvPr id="15" name="TextBox 64">
              <a:extLst>
                <a:ext uri="{FF2B5EF4-FFF2-40B4-BE49-F238E27FC236}">
                  <a16:creationId xmlns:a16="http://schemas.microsoft.com/office/drawing/2014/main" id="{BB4B4206-78DD-8F05-4F53-B27C2F8E1B2E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Predis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11FC9C0E-E920-C8CE-D51E-DC86146D7ADD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D61AF97B-085C-0BAB-71C9-43901FE8DDFC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67">
                <a:extLst>
                  <a:ext uri="{FF2B5EF4-FFF2-40B4-BE49-F238E27FC236}">
                    <a16:creationId xmlns:a16="http://schemas.microsoft.com/office/drawing/2014/main" id="{6E499BD3-CCDD-6ECD-FF04-6DCBE0262855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TextBox 64">
              <a:extLst>
                <a:ext uri="{FF2B5EF4-FFF2-40B4-BE49-F238E27FC236}">
                  <a16:creationId xmlns:a16="http://schemas.microsoft.com/office/drawing/2014/main" id="{BB4D3EF6-672B-6EEA-64C6-96591322D0AD}"/>
                </a:ext>
              </a:extLst>
            </p:cNvPr>
            <p:cNvSpPr txBox="1"/>
            <p:nvPr/>
          </p:nvSpPr>
          <p:spPr>
            <a:xfrm>
              <a:off x="373744" y="2029880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Bundle Chains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Predis</a:t>
              </a: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Blocks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Voting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FC6D06A-86E5-341E-353F-6AD175C069E7}"/>
              </a:ext>
            </a:extLst>
          </p:cNvPr>
          <p:cNvGrpSpPr/>
          <p:nvPr/>
        </p:nvGrpSpPr>
        <p:grpSpPr>
          <a:xfrm>
            <a:off x="2816498" y="3892191"/>
            <a:ext cx="2647042" cy="1281395"/>
            <a:chOff x="373744" y="1594409"/>
            <a:chExt cx="2647042" cy="1281395"/>
          </a:xfrm>
        </p:grpSpPr>
        <p:sp>
          <p:nvSpPr>
            <p:cNvPr id="21" name="TextBox 64">
              <a:extLst>
                <a:ext uri="{FF2B5EF4-FFF2-40B4-BE49-F238E27FC236}">
                  <a16:creationId xmlns:a16="http://schemas.microsoft.com/office/drawing/2014/main" id="{63115F40-55C6-A3C4-6F1F-5283D67D8B38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MultiZone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D8F12A1A-971D-3F16-D687-2C73DE80F34F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A856DAB4-5C8E-12F9-3D87-8F1B3A344787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167">
                <a:extLst>
                  <a:ext uri="{FF2B5EF4-FFF2-40B4-BE49-F238E27FC236}">
                    <a16:creationId xmlns:a16="http://schemas.microsoft.com/office/drawing/2014/main" id="{82D3E786-44B4-E798-0072-21912E2093EE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7E9EB2E6-FEBE-8F59-0268-E6AB23B272C7}"/>
                </a:ext>
              </a:extLst>
            </p:cNvPr>
            <p:cNvSpPr txBox="1"/>
            <p:nvPr/>
          </p:nvSpPr>
          <p:spPr>
            <a:xfrm>
              <a:off x="373744" y="2029880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Network Structure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Flow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Relayer</a:t>
              </a: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Nodes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75D1A6A-8FCE-92E3-45E0-75EA38F13876}"/>
              </a:ext>
            </a:extLst>
          </p:cNvPr>
          <p:cNvGrpSpPr/>
          <p:nvPr/>
        </p:nvGrpSpPr>
        <p:grpSpPr>
          <a:xfrm>
            <a:off x="6728460" y="3870117"/>
            <a:ext cx="2647042" cy="1281395"/>
            <a:chOff x="373744" y="1594409"/>
            <a:chExt cx="2647042" cy="1281395"/>
          </a:xfrm>
        </p:grpSpPr>
        <p:sp>
          <p:nvSpPr>
            <p:cNvPr id="27" name="TextBox 64">
              <a:extLst>
                <a:ext uri="{FF2B5EF4-FFF2-40B4-BE49-F238E27FC236}">
                  <a16:creationId xmlns:a16="http://schemas.microsoft.com/office/drawing/2014/main" id="{8E98711E-B69D-FE71-38B0-371ADCC145F9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05 Evaluation</a:t>
              </a:r>
            </a:p>
          </p:txBody>
        </p: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02F9A26-25F2-DBA7-6035-3E65E3E6724D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31" name="Rectangle 12">
                <a:extLst>
                  <a:ext uri="{FF2B5EF4-FFF2-40B4-BE49-F238E27FC236}">
                    <a16:creationId xmlns:a16="http://schemas.microsoft.com/office/drawing/2014/main" id="{633F206B-05EB-26EE-CCA6-A5009D0578C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167">
                <a:extLst>
                  <a:ext uri="{FF2B5EF4-FFF2-40B4-BE49-F238E27FC236}">
                    <a16:creationId xmlns:a16="http://schemas.microsoft.com/office/drawing/2014/main" id="{DCF218B9-4AFD-F553-16C9-E88C6E187652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64">
              <a:extLst>
                <a:ext uri="{FF2B5EF4-FFF2-40B4-BE49-F238E27FC236}">
                  <a16:creationId xmlns:a16="http://schemas.microsoft.com/office/drawing/2014/main" id="{649AEB54-0FAF-9FDF-184B-A9BA468A19F9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Predis</a:t>
              </a: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Evaluation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MultiZone</a:t>
              </a: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Evaluation</a:t>
              </a:r>
            </a:p>
          </p:txBody>
        </p:sp>
      </p:grp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B53EDE52-3FA8-0F13-8131-60253E2DF9B5}"/>
              </a:ext>
            </a:extLst>
          </p:cNvPr>
          <p:cNvSpPr/>
          <p:nvPr/>
        </p:nvSpPr>
        <p:spPr>
          <a:xfrm>
            <a:off x="-625516" y="-454505"/>
            <a:ext cx="2425872" cy="772355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9F60CFD6-ADF4-9E6A-5F07-487F75770123}"/>
              </a:ext>
            </a:extLst>
          </p:cNvPr>
          <p:cNvSpPr/>
          <p:nvPr/>
        </p:nvSpPr>
        <p:spPr>
          <a:xfrm flipH="1">
            <a:off x="10391644" y="-454505"/>
            <a:ext cx="2425872" cy="772355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29AF3-D7AA-52FE-E5EF-FF5B08E95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E66809A0-0D1D-6E23-AA6A-11C003A6930F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Paper Evaluation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0606368D-7914-4F7E-AE95-467B21816E0F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C596482D-0914-7A82-E1D9-C92F5108C042}"/>
              </a:ext>
            </a:extLst>
          </p:cNvPr>
          <p:cNvSpPr/>
          <p:nvPr/>
        </p:nvSpPr>
        <p:spPr>
          <a:xfrm>
            <a:off x="0" y="5689610"/>
            <a:ext cx="10988503" cy="116839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A262B110-FC65-A3CC-496A-A284FD8F4700}"/>
              </a:ext>
            </a:extLst>
          </p:cNvPr>
          <p:cNvSpPr txBox="1"/>
          <p:nvPr/>
        </p:nvSpPr>
        <p:spPr>
          <a:xfrm>
            <a:off x="95251" y="1229182"/>
            <a:ext cx="3439886" cy="41857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Paper Originality:</a:t>
            </a:r>
          </a:p>
          <a:p>
            <a:pPr algn="r"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Meaning:</a:t>
            </a: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Clarity of Paper:</a:t>
            </a: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 with Distributed Systems:</a:t>
            </a: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AVERAGE: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561C5F1-940C-F61F-981C-E32CE7641C4D}"/>
              </a:ext>
            </a:extLst>
          </p:cNvPr>
          <p:cNvGrpSpPr/>
          <p:nvPr/>
        </p:nvGrpSpPr>
        <p:grpSpPr>
          <a:xfrm>
            <a:off x="7221032" y="4012441"/>
            <a:ext cx="4051658" cy="609600"/>
            <a:chOff x="4167050" y="1410788"/>
            <a:chExt cx="4051658" cy="609600"/>
          </a:xfrm>
        </p:grpSpPr>
        <p:sp>
          <p:nvSpPr>
            <p:cNvPr id="5" name="Stella a 5 punte 4">
              <a:extLst>
                <a:ext uri="{FF2B5EF4-FFF2-40B4-BE49-F238E27FC236}">
                  <a16:creationId xmlns:a16="http://schemas.microsoft.com/office/drawing/2014/main" id="{B277E7D3-0A6F-E884-B231-C6AEB6177A86}"/>
                </a:ext>
              </a:extLst>
            </p:cNvPr>
            <p:cNvSpPr/>
            <p:nvPr/>
          </p:nvSpPr>
          <p:spPr>
            <a:xfrm>
              <a:off x="4167050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7" name="Stella a 5 punte 6">
              <a:extLst>
                <a:ext uri="{FF2B5EF4-FFF2-40B4-BE49-F238E27FC236}">
                  <a16:creationId xmlns:a16="http://schemas.microsoft.com/office/drawing/2014/main" id="{98DC58EF-B257-359F-3901-91E890AEC9AD}"/>
                </a:ext>
              </a:extLst>
            </p:cNvPr>
            <p:cNvSpPr/>
            <p:nvPr/>
          </p:nvSpPr>
          <p:spPr>
            <a:xfrm>
              <a:off x="5003616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9" name="Stella a 5 punte 8">
              <a:extLst>
                <a:ext uri="{FF2B5EF4-FFF2-40B4-BE49-F238E27FC236}">
                  <a16:creationId xmlns:a16="http://schemas.microsoft.com/office/drawing/2014/main" id="{C30C45E6-958B-17B7-3CCD-5D23CA7ADF6E}"/>
                </a:ext>
              </a:extLst>
            </p:cNvPr>
            <p:cNvSpPr/>
            <p:nvPr/>
          </p:nvSpPr>
          <p:spPr>
            <a:xfrm>
              <a:off x="5840182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1" name="Stella a 5 punte 10">
              <a:extLst>
                <a:ext uri="{FF2B5EF4-FFF2-40B4-BE49-F238E27FC236}">
                  <a16:creationId xmlns:a16="http://schemas.microsoft.com/office/drawing/2014/main" id="{58D08733-3157-CF89-6B1B-DFE1B10A0895}"/>
                </a:ext>
              </a:extLst>
            </p:cNvPr>
            <p:cNvSpPr/>
            <p:nvPr/>
          </p:nvSpPr>
          <p:spPr>
            <a:xfrm>
              <a:off x="6676748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3" name="Stella a 5 punte 12">
              <a:extLst>
                <a:ext uri="{FF2B5EF4-FFF2-40B4-BE49-F238E27FC236}">
                  <a16:creationId xmlns:a16="http://schemas.microsoft.com/office/drawing/2014/main" id="{10F9560E-97DB-D286-2237-7001CDF6C7B9}"/>
                </a:ext>
              </a:extLst>
            </p:cNvPr>
            <p:cNvSpPr/>
            <p:nvPr/>
          </p:nvSpPr>
          <p:spPr>
            <a:xfrm>
              <a:off x="7513314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BDE6F16-4E3F-F9C0-C821-6B5367EB66D9}"/>
              </a:ext>
            </a:extLst>
          </p:cNvPr>
          <p:cNvGrpSpPr/>
          <p:nvPr/>
        </p:nvGrpSpPr>
        <p:grpSpPr>
          <a:xfrm>
            <a:off x="7221033" y="2145479"/>
            <a:ext cx="4051657" cy="609600"/>
            <a:chOff x="7221033" y="2145479"/>
            <a:chExt cx="4051657" cy="609600"/>
          </a:xfrm>
        </p:grpSpPr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D14FE20E-AADA-B5FE-CD9A-3C24BD14C0B4}"/>
                </a:ext>
              </a:extLst>
            </p:cNvPr>
            <p:cNvSpPr/>
            <p:nvPr/>
          </p:nvSpPr>
          <p:spPr>
            <a:xfrm>
              <a:off x="10919994" y="2145479"/>
              <a:ext cx="352696" cy="609598"/>
            </a:xfrm>
            <a:custGeom>
              <a:avLst/>
              <a:gdLst>
                <a:gd name="connsiteX0" fmla="*/ 0 w 352696"/>
                <a:gd name="connsiteY0" fmla="*/ 0 h 609598"/>
                <a:gd name="connsiteX1" fmla="*/ 83259 w 352696"/>
                <a:gd name="connsiteY1" fmla="*/ 232848 h 609598"/>
                <a:gd name="connsiteX2" fmla="*/ 352696 w 352696"/>
                <a:gd name="connsiteY2" fmla="*/ 232846 h 609598"/>
                <a:gd name="connsiteX3" fmla="*/ 134716 w 352696"/>
                <a:gd name="connsiteY3" fmla="*/ 376752 h 609598"/>
                <a:gd name="connsiteX4" fmla="*/ 217978 w 352696"/>
                <a:gd name="connsiteY4" fmla="*/ 609598 h 609598"/>
                <a:gd name="connsiteX5" fmla="*/ 0 w 352696"/>
                <a:gd name="connsiteY5" fmla="*/ 465690 h 6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696" h="609598">
                  <a:moveTo>
                    <a:pt x="0" y="0"/>
                  </a:moveTo>
                  <a:lnTo>
                    <a:pt x="83259" y="232848"/>
                  </a:lnTo>
                  <a:lnTo>
                    <a:pt x="352696" y="232846"/>
                  </a:lnTo>
                  <a:lnTo>
                    <a:pt x="134716" y="376752"/>
                  </a:lnTo>
                  <a:lnTo>
                    <a:pt x="217978" y="609598"/>
                  </a:lnTo>
                  <a:lnTo>
                    <a:pt x="0" y="46569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7" name="Stella a 5 punte 16">
              <a:extLst>
                <a:ext uri="{FF2B5EF4-FFF2-40B4-BE49-F238E27FC236}">
                  <a16:creationId xmlns:a16="http://schemas.microsoft.com/office/drawing/2014/main" id="{07914527-A04B-FDE5-4150-EC7872E95615}"/>
                </a:ext>
              </a:extLst>
            </p:cNvPr>
            <p:cNvSpPr/>
            <p:nvPr/>
          </p:nvSpPr>
          <p:spPr>
            <a:xfrm>
              <a:off x="7221033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8" name="Stella a 5 punte 17">
              <a:extLst>
                <a:ext uri="{FF2B5EF4-FFF2-40B4-BE49-F238E27FC236}">
                  <a16:creationId xmlns:a16="http://schemas.microsoft.com/office/drawing/2014/main" id="{8DFF3625-49BB-6EBF-6F14-7F6026429A95}"/>
                </a:ext>
              </a:extLst>
            </p:cNvPr>
            <p:cNvSpPr/>
            <p:nvPr/>
          </p:nvSpPr>
          <p:spPr>
            <a:xfrm>
              <a:off x="8057599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9" name="Stella a 5 punte 18">
              <a:extLst>
                <a:ext uri="{FF2B5EF4-FFF2-40B4-BE49-F238E27FC236}">
                  <a16:creationId xmlns:a16="http://schemas.microsoft.com/office/drawing/2014/main" id="{876A326D-142F-AEFB-285A-97359380CB05}"/>
                </a:ext>
              </a:extLst>
            </p:cNvPr>
            <p:cNvSpPr/>
            <p:nvPr/>
          </p:nvSpPr>
          <p:spPr>
            <a:xfrm>
              <a:off x="8894165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0" name="Stella a 5 punte 19">
              <a:extLst>
                <a:ext uri="{FF2B5EF4-FFF2-40B4-BE49-F238E27FC236}">
                  <a16:creationId xmlns:a16="http://schemas.microsoft.com/office/drawing/2014/main" id="{A1262B18-266A-295E-7D44-939EC169E065}"/>
                </a:ext>
              </a:extLst>
            </p:cNvPr>
            <p:cNvSpPr/>
            <p:nvPr/>
          </p:nvSpPr>
          <p:spPr>
            <a:xfrm>
              <a:off x="9730731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B986490E-212F-3506-F566-C71713C04C7E}"/>
                </a:ext>
              </a:extLst>
            </p:cNvPr>
            <p:cNvSpPr/>
            <p:nvPr/>
          </p:nvSpPr>
          <p:spPr>
            <a:xfrm>
              <a:off x="10567298" y="2145479"/>
              <a:ext cx="352696" cy="609598"/>
            </a:xfrm>
            <a:custGeom>
              <a:avLst/>
              <a:gdLst>
                <a:gd name="connsiteX0" fmla="*/ 352696 w 352696"/>
                <a:gd name="connsiteY0" fmla="*/ 0 h 609598"/>
                <a:gd name="connsiteX1" fmla="*/ 352696 w 352696"/>
                <a:gd name="connsiteY1" fmla="*/ 465690 h 609598"/>
                <a:gd name="connsiteX2" fmla="*/ 134718 w 352696"/>
                <a:gd name="connsiteY2" fmla="*/ 609598 h 609598"/>
                <a:gd name="connsiteX3" fmla="*/ 217980 w 352696"/>
                <a:gd name="connsiteY3" fmla="*/ 376752 h 609598"/>
                <a:gd name="connsiteX4" fmla="*/ 0 w 352696"/>
                <a:gd name="connsiteY4" fmla="*/ 232846 h 609598"/>
                <a:gd name="connsiteX5" fmla="*/ 269437 w 352696"/>
                <a:gd name="connsiteY5" fmla="*/ 232848 h 6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696" h="609598">
                  <a:moveTo>
                    <a:pt x="352696" y="0"/>
                  </a:moveTo>
                  <a:lnTo>
                    <a:pt x="352696" y="465690"/>
                  </a:lnTo>
                  <a:lnTo>
                    <a:pt x="134718" y="609598"/>
                  </a:lnTo>
                  <a:lnTo>
                    <a:pt x="217980" y="376752"/>
                  </a:lnTo>
                  <a:lnTo>
                    <a:pt x="0" y="232846"/>
                  </a:lnTo>
                  <a:lnTo>
                    <a:pt x="269437" y="2328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47CE793E-4089-B424-3553-ADE6D2F1CD5E}"/>
              </a:ext>
            </a:extLst>
          </p:cNvPr>
          <p:cNvGrpSpPr/>
          <p:nvPr/>
        </p:nvGrpSpPr>
        <p:grpSpPr>
          <a:xfrm>
            <a:off x="7221033" y="1203476"/>
            <a:ext cx="4051658" cy="609600"/>
            <a:chOff x="4167050" y="1410788"/>
            <a:chExt cx="4051658" cy="609600"/>
          </a:xfrm>
        </p:grpSpPr>
        <p:sp>
          <p:nvSpPr>
            <p:cNvPr id="23" name="Stella a 5 punte 22">
              <a:extLst>
                <a:ext uri="{FF2B5EF4-FFF2-40B4-BE49-F238E27FC236}">
                  <a16:creationId xmlns:a16="http://schemas.microsoft.com/office/drawing/2014/main" id="{D3D6D2DB-2A78-96F6-B67E-901C231BBA79}"/>
                </a:ext>
              </a:extLst>
            </p:cNvPr>
            <p:cNvSpPr/>
            <p:nvPr/>
          </p:nvSpPr>
          <p:spPr>
            <a:xfrm>
              <a:off x="4167050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4" name="Stella a 5 punte 23">
              <a:extLst>
                <a:ext uri="{FF2B5EF4-FFF2-40B4-BE49-F238E27FC236}">
                  <a16:creationId xmlns:a16="http://schemas.microsoft.com/office/drawing/2014/main" id="{F188E676-619C-F34C-047E-2338BFF830FB}"/>
                </a:ext>
              </a:extLst>
            </p:cNvPr>
            <p:cNvSpPr/>
            <p:nvPr/>
          </p:nvSpPr>
          <p:spPr>
            <a:xfrm>
              <a:off x="5003616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5" name="Stella a 5 punte 24">
              <a:extLst>
                <a:ext uri="{FF2B5EF4-FFF2-40B4-BE49-F238E27FC236}">
                  <a16:creationId xmlns:a16="http://schemas.microsoft.com/office/drawing/2014/main" id="{976A6CDE-2028-476A-97B1-4C8751C51AF1}"/>
                </a:ext>
              </a:extLst>
            </p:cNvPr>
            <p:cNvSpPr/>
            <p:nvPr/>
          </p:nvSpPr>
          <p:spPr>
            <a:xfrm>
              <a:off x="5840182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6" name="Stella a 5 punte 25">
              <a:extLst>
                <a:ext uri="{FF2B5EF4-FFF2-40B4-BE49-F238E27FC236}">
                  <a16:creationId xmlns:a16="http://schemas.microsoft.com/office/drawing/2014/main" id="{C2263129-92D7-08C8-93CD-41034711EF29}"/>
                </a:ext>
              </a:extLst>
            </p:cNvPr>
            <p:cNvSpPr/>
            <p:nvPr/>
          </p:nvSpPr>
          <p:spPr>
            <a:xfrm>
              <a:off x="6676748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7" name="Stella a 5 punte 26">
              <a:extLst>
                <a:ext uri="{FF2B5EF4-FFF2-40B4-BE49-F238E27FC236}">
                  <a16:creationId xmlns:a16="http://schemas.microsoft.com/office/drawing/2014/main" id="{379B2D17-29A7-9095-FE03-0FE7F0E08C38}"/>
                </a:ext>
              </a:extLst>
            </p:cNvPr>
            <p:cNvSpPr/>
            <p:nvPr/>
          </p:nvSpPr>
          <p:spPr>
            <a:xfrm>
              <a:off x="7513314" y="1410788"/>
              <a:ext cx="705394" cy="609600"/>
            </a:xfrm>
            <a:prstGeom prst="star5">
              <a:avLst/>
            </a:prstGeom>
            <a:noFill/>
            <a:ln w="31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41D3D98-3B28-4C98-1E25-9A2D608B51EA}"/>
              </a:ext>
            </a:extLst>
          </p:cNvPr>
          <p:cNvSpPr txBox="1"/>
          <p:nvPr/>
        </p:nvSpPr>
        <p:spPr>
          <a:xfrm>
            <a:off x="3535137" y="1229182"/>
            <a:ext cx="299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Pro:  Innovative methodologies</a:t>
            </a: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Con: Common topic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C0366D9-DB5F-D90E-5F2A-C8123EC575B3}"/>
              </a:ext>
            </a:extLst>
          </p:cNvPr>
          <p:cNvSpPr txBox="1"/>
          <p:nvPr/>
        </p:nvSpPr>
        <p:spPr>
          <a:xfrm>
            <a:off x="3535137" y="2178553"/>
            <a:ext cx="2841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Pro:  Incredible improvement</a:t>
            </a: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Con: Proposals not combined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D3E706-CD26-ED1A-093C-BAE4C3C4513D}"/>
              </a:ext>
            </a:extLst>
          </p:cNvPr>
          <p:cNvSpPr txBox="1"/>
          <p:nvPr/>
        </p:nvSpPr>
        <p:spPr>
          <a:xfrm>
            <a:off x="3549645" y="3166568"/>
            <a:ext cx="3094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Pro:  Good English level</a:t>
            </a: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Con: Confusion in using “block”</a:t>
            </a: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Terms not always defined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672DDA2-45B5-6A88-2130-8DF3EB2B616A}"/>
              </a:ext>
            </a:extLst>
          </p:cNvPr>
          <p:cNvSpPr txBox="1"/>
          <p:nvPr/>
        </p:nvSpPr>
        <p:spPr>
          <a:xfrm>
            <a:off x="3549645" y="4143656"/>
            <a:ext cx="309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Pro:  Hot topic in DS nowadays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5BE6F22A-F842-C6BA-4880-A71D0B0F2EF4}"/>
              </a:ext>
            </a:extLst>
          </p:cNvPr>
          <p:cNvGrpSpPr/>
          <p:nvPr/>
        </p:nvGrpSpPr>
        <p:grpSpPr>
          <a:xfrm>
            <a:off x="7221032" y="3120848"/>
            <a:ext cx="4051658" cy="609600"/>
            <a:chOff x="4167050" y="1410788"/>
            <a:chExt cx="4051658" cy="609600"/>
          </a:xfrm>
        </p:grpSpPr>
        <p:sp>
          <p:nvSpPr>
            <p:cNvPr id="41" name="Stella a 5 punte 40">
              <a:extLst>
                <a:ext uri="{FF2B5EF4-FFF2-40B4-BE49-F238E27FC236}">
                  <a16:creationId xmlns:a16="http://schemas.microsoft.com/office/drawing/2014/main" id="{263DCDF4-21B8-49B8-98DD-D4F43B15FFD8}"/>
                </a:ext>
              </a:extLst>
            </p:cNvPr>
            <p:cNvSpPr/>
            <p:nvPr/>
          </p:nvSpPr>
          <p:spPr>
            <a:xfrm>
              <a:off x="4167050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2" name="Stella a 5 punte 41">
              <a:extLst>
                <a:ext uri="{FF2B5EF4-FFF2-40B4-BE49-F238E27FC236}">
                  <a16:creationId xmlns:a16="http://schemas.microsoft.com/office/drawing/2014/main" id="{F1D1A8AF-B8CB-23C5-3A99-F19E9D17581B}"/>
                </a:ext>
              </a:extLst>
            </p:cNvPr>
            <p:cNvSpPr/>
            <p:nvPr/>
          </p:nvSpPr>
          <p:spPr>
            <a:xfrm>
              <a:off x="5003616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3" name="Stella a 5 punte 42">
              <a:extLst>
                <a:ext uri="{FF2B5EF4-FFF2-40B4-BE49-F238E27FC236}">
                  <a16:creationId xmlns:a16="http://schemas.microsoft.com/office/drawing/2014/main" id="{3E5743F3-08D8-CE99-28BB-E20BDCC1D2C4}"/>
                </a:ext>
              </a:extLst>
            </p:cNvPr>
            <p:cNvSpPr/>
            <p:nvPr/>
          </p:nvSpPr>
          <p:spPr>
            <a:xfrm>
              <a:off x="5840182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4" name="Stella a 5 punte 43">
              <a:extLst>
                <a:ext uri="{FF2B5EF4-FFF2-40B4-BE49-F238E27FC236}">
                  <a16:creationId xmlns:a16="http://schemas.microsoft.com/office/drawing/2014/main" id="{B420E3AC-F6AA-7289-223A-D8CBF04B4BC5}"/>
                </a:ext>
              </a:extLst>
            </p:cNvPr>
            <p:cNvSpPr/>
            <p:nvPr/>
          </p:nvSpPr>
          <p:spPr>
            <a:xfrm>
              <a:off x="6676748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5" name="Stella a 5 punte 44">
              <a:extLst>
                <a:ext uri="{FF2B5EF4-FFF2-40B4-BE49-F238E27FC236}">
                  <a16:creationId xmlns:a16="http://schemas.microsoft.com/office/drawing/2014/main" id="{56EA4957-4D5C-7810-2447-C807AD38C99E}"/>
                </a:ext>
              </a:extLst>
            </p:cNvPr>
            <p:cNvSpPr/>
            <p:nvPr/>
          </p:nvSpPr>
          <p:spPr>
            <a:xfrm>
              <a:off x="7513314" y="1410788"/>
              <a:ext cx="705394" cy="609600"/>
            </a:xfrm>
            <a:prstGeom prst="star5">
              <a:avLst/>
            </a:prstGeom>
            <a:noFill/>
            <a:ln w="31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F2EFFC32-0770-0E4D-3445-6BCF5097CA94}"/>
              </a:ext>
            </a:extLst>
          </p:cNvPr>
          <p:cNvGrpSpPr/>
          <p:nvPr/>
        </p:nvGrpSpPr>
        <p:grpSpPr>
          <a:xfrm>
            <a:off x="7221032" y="4869324"/>
            <a:ext cx="4051657" cy="609600"/>
            <a:chOff x="7221033" y="2145479"/>
            <a:chExt cx="4051657" cy="609600"/>
          </a:xfrm>
        </p:grpSpPr>
        <p:sp>
          <p:nvSpPr>
            <p:cNvPr id="47" name="Figura a mano libera 46">
              <a:extLst>
                <a:ext uri="{FF2B5EF4-FFF2-40B4-BE49-F238E27FC236}">
                  <a16:creationId xmlns:a16="http://schemas.microsoft.com/office/drawing/2014/main" id="{6195ECBF-F127-02ED-9F0C-C481C5640A78}"/>
                </a:ext>
              </a:extLst>
            </p:cNvPr>
            <p:cNvSpPr/>
            <p:nvPr/>
          </p:nvSpPr>
          <p:spPr>
            <a:xfrm>
              <a:off x="10919994" y="2145479"/>
              <a:ext cx="352696" cy="609598"/>
            </a:xfrm>
            <a:custGeom>
              <a:avLst/>
              <a:gdLst>
                <a:gd name="connsiteX0" fmla="*/ 0 w 352696"/>
                <a:gd name="connsiteY0" fmla="*/ 0 h 609598"/>
                <a:gd name="connsiteX1" fmla="*/ 83259 w 352696"/>
                <a:gd name="connsiteY1" fmla="*/ 232848 h 609598"/>
                <a:gd name="connsiteX2" fmla="*/ 352696 w 352696"/>
                <a:gd name="connsiteY2" fmla="*/ 232846 h 609598"/>
                <a:gd name="connsiteX3" fmla="*/ 134716 w 352696"/>
                <a:gd name="connsiteY3" fmla="*/ 376752 h 609598"/>
                <a:gd name="connsiteX4" fmla="*/ 217978 w 352696"/>
                <a:gd name="connsiteY4" fmla="*/ 609598 h 609598"/>
                <a:gd name="connsiteX5" fmla="*/ 0 w 352696"/>
                <a:gd name="connsiteY5" fmla="*/ 465690 h 6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696" h="609598">
                  <a:moveTo>
                    <a:pt x="0" y="0"/>
                  </a:moveTo>
                  <a:lnTo>
                    <a:pt x="83259" y="232848"/>
                  </a:lnTo>
                  <a:lnTo>
                    <a:pt x="352696" y="232846"/>
                  </a:lnTo>
                  <a:lnTo>
                    <a:pt x="134716" y="376752"/>
                  </a:lnTo>
                  <a:lnTo>
                    <a:pt x="217978" y="609598"/>
                  </a:lnTo>
                  <a:lnTo>
                    <a:pt x="0" y="46569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8" name="Stella a 5 punte 47">
              <a:extLst>
                <a:ext uri="{FF2B5EF4-FFF2-40B4-BE49-F238E27FC236}">
                  <a16:creationId xmlns:a16="http://schemas.microsoft.com/office/drawing/2014/main" id="{A99783C7-0384-3124-113B-6E7D8C44E517}"/>
                </a:ext>
              </a:extLst>
            </p:cNvPr>
            <p:cNvSpPr/>
            <p:nvPr/>
          </p:nvSpPr>
          <p:spPr>
            <a:xfrm>
              <a:off x="7221033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9" name="Stella a 5 punte 48">
              <a:extLst>
                <a:ext uri="{FF2B5EF4-FFF2-40B4-BE49-F238E27FC236}">
                  <a16:creationId xmlns:a16="http://schemas.microsoft.com/office/drawing/2014/main" id="{02AE286C-3689-3333-5581-461E4B89B521}"/>
                </a:ext>
              </a:extLst>
            </p:cNvPr>
            <p:cNvSpPr/>
            <p:nvPr/>
          </p:nvSpPr>
          <p:spPr>
            <a:xfrm>
              <a:off x="8057599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50" name="Stella a 5 punte 49">
              <a:extLst>
                <a:ext uri="{FF2B5EF4-FFF2-40B4-BE49-F238E27FC236}">
                  <a16:creationId xmlns:a16="http://schemas.microsoft.com/office/drawing/2014/main" id="{A61AC5AA-A0DB-80D1-4702-D1BC50DFED86}"/>
                </a:ext>
              </a:extLst>
            </p:cNvPr>
            <p:cNvSpPr/>
            <p:nvPr/>
          </p:nvSpPr>
          <p:spPr>
            <a:xfrm>
              <a:off x="8894165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51" name="Stella a 5 punte 50">
              <a:extLst>
                <a:ext uri="{FF2B5EF4-FFF2-40B4-BE49-F238E27FC236}">
                  <a16:creationId xmlns:a16="http://schemas.microsoft.com/office/drawing/2014/main" id="{3807B312-188B-17F1-4A4E-281D777F3121}"/>
                </a:ext>
              </a:extLst>
            </p:cNvPr>
            <p:cNvSpPr/>
            <p:nvPr/>
          </p:nvSpPr>
          <p:spPr>
            <a:xfrm>
              <a:off x="9730731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52" name="Figura a mano libera 51">
              <a:extLst>
                <a:ext uri="{FF2B5EF4-FFF2-40B4-BE49-F238E27FC236}">
                  <a16:creationId xmlns:a16="http://schemas.microsoft.com/office/drawing/2014/main" id="{C158F726-1925-2045-0AAC-CDB153B2248F}"/>
                </a:ext>
              </a:extLst>
            </p:cNvPr>
            <p:cNvSpPr/>
            <p:nvPr/>
          </p:nvSpPr>
          <p:spPr>
            <a:xfrm>
              <a:off x="10567298" y="2145479"/>
              <a:ext cx="352696" cy="609598"/>
            </a:xfrm>
            <a:custGeom>
              <a:avLst/>
              <a:gdLst>
                <a:gd name="connsiteX0" fmla="*/ 352696 w 352696"/>
                <a:gd name="connsiteY0" fmla="*/ 0 h 609598"/>
                <a:gd name="connsiteX1" fmla="*/ 352696 w 352696"/>
                <a:gd name="connsiteY1" fmla="*/ 465690 h 609598"/>
                <a:gd name="connsiteX2" fmla="*/ 134718 w 352696"/>
                <a:gd name="connsiteY2" fmla="*/ 609598 h 609598"/>
                <a:gd name="connsiteX3" fmla="*/ 217980 w 352696"/>
                <a:gd name="connsiteY3" fmla="*/ 376752 h 609598"/>
                <a:gd name="connsiteX4" fmla="*/ 0 w 352696"/>
                <a:gd name="connsiteY4" fmla="*/ 232846 h 609598"/>
                <a:gd name="connsiteX5" fmla="*/ 269437 w 352696"/>
                <a:gd name="connsiteY5" fmla="*/ 232848 h 6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696" h="609598">
                  <a:moveTo>
                    <a:pt x="352696" y="0"/>
                  </a:moveTo>
                  <a:lnTo>
                    <a:pt x="352696" y="465690"/>
                  </a:lnTo>
                  <a:lnTo>
                    <a:pt x="134718" y="609598"/>
                  </a:lnTo>
                  <a:lnTo>
                    <a:pt x="217980" y="376752"/>
                  </a:lnTo>
                  <a:lnTo>
                    <a:pt x="0" y="232846"/>
                  </a:lnTo>
                  <a:lnTo>
                    <a:pt x="269437" y="2328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41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26985408-AA9A-4A63-AD65-77C31C47B615}"/>
              </a:ext>
            </a:extLst>
          </p:cNvPr>
          <p:cNvSpPr/>
          <p:nvPr/>
        </p:nvSpPr>
        <p:spPr>
          <a:xfrm>
            <a:off x="2732747" y="3044279"/>
            <a:ext cx="6726506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BB53CDD-195A-8FEC-7A00-FFC96CD33836}"/>
              </a:ext>
            </a:extLst>
          </p:cNvPr>
          <p:cNvSpPr/>
          <p:nvPr/>
        </p:nvSpPr>
        <p:spPr>
          <a:xfrm rot="10800000">
            <a:off x="1203497" y="0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1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7C45D93B-E88A-3EA1-50F6-0582EE797F5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extBox 64">
            <a:extLst>
              <a:ext uri="{FF2B5EF4-FFF2-40B4-BE49-F238E27FC236}">
                <a16:creationId xmlns:a16="http://schemas.microsoft.com/office/drawing/2014/main" id="{08DDB4BC-08ED-B68A-ADFD-725E06BE7D18}"/>
              </a:ext>
            </a:extLst>
          </p:cNvPr>
          <p:cNvSpPr txBox="1"/>
          <p:nvPr/>
        </p:nvSpPr>
        <p:spPr>
          <a:xfrm>
            <a:off x="545190" y="1136090"/>
            <a:ext cx="344714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Permissioned blockchains:</a:t>
            </a:r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877302BC-1BA5-1436-55CD-6E5BAE1C4174}"/>
              </a:ext>
            </a:extLst>
          </p:cNvPr>
          <p:cNvSpPr txBox="1"/>
          <p:nvPr/>
        </p:nvSpPr>
        <p:spPr>
          <a:xfrm>
            <a:off x="545190" y="1565356"/>
            <a:ext cx="1086847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Permissioned blockchains = blockchains accessible only by users/nodes which have the permission (credentials)</a:t>
            </a:r>
          </a:p>
        </p:txBody>
      </p:sp>
      <p:sp>
        <p:nvSpPr>
          <p:cNvPr id="14" name="TextBox 64">
            <a:extLst>
              <a:ext uri="{FF2B5EF4-FFF2-40B4-BE49-F238E27FC236}">
                <a16:creationId xmlns:a16="http://schemas.microsoft.com/office/drawing/2014/main" id="{C5EE44D5-D046-D326-A371-53D30DB49F15}"/>
              </a:ext>
            </a:extLst>
          </p:cNvPr>
          <p:cNvSpPr txBox="1"/>
          <p:nvPr/>
        </p:nvSpPr>
        <p:spPr>
          <a:xfrm>
            <a:off x="545190" y="1959855"/>
            <a:ext cx="482691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BFT (leader-based </a:t>
            </a:r>
            <a:r>
              <a:rPr lang="en-US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Bizantine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Fault Tolerance):</a:t>
            </a:r>
          </a:p>
        </p:txBody>
      </p:sp>
      <p:sp>
        <p:nvSpPr>
          <p:cNvPr id="15" name="TextBox 64">
            <a:extLst>
              <a:ext uri="{FF2B5EF4-FFF2-40B4-BE49-F238E27FC236}">
                <a16:creationId xmlns:a16="http://schemas.microsoft.com/office/drawing/2014/main" id="{F42FBEF6-869A-B478-EA97-A9CE2C070D47}"/>
              </a:ext>
            </a:extLst>
          </p:cNvPr>
          <p:cNvSpPr txBox="1"/>
          <p:nvPr/>
        </p:nvSpPr>
        <p:spPr>
          <a:xfrm>
            <a:off x="545190" y="2385132"/>
            <a:ext cx="6916963" cy="39395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Consensus nodes are split into: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 node (that can change over time)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nodes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 the maximum number of faulty/malicious nodes allowed.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leader-based BFT consensus works as follows:</a:t>
            </a:r>
            <a:b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(leader)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broadcasts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service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requested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back a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the client.</a:t>
            </a:r>
            <a:b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successfull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client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it-IT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f+1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replies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DFA0E28-8623-6007-9115-21515AC6345F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Immagine 21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4EE658E2-8EAE-B35D-024E-C9DA3DAA6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02" y="2311773"/>
            <a:ext cx="3746500" cy="2654300"/>
          </a:xfrm>
          <a:prstGeom prst="rect">
            <a:avLst/>
          </a:prstGeom>
        </p:spPr>
      </p:pic>
      <p:sp>
        <p:nvSpPr>
          <p:cNvPr id="4" name="Rectangle 167">
            <a:extLst>
              <a:ext uri="{FF2B5EF4-FFF2-40B4-BE49-F238E27FC236}">
                <a16:creationId xmlns:a16="http://schemas.microsoft.com/office/drawing/2014/main" id="{93A010AE-1004-F3D8-8565-7DF045B9BA9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5970E-C46F-398E-CFF5-39C252DC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9F5920DD-FA92-30D0-9BB5-529076035B8E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DEF536E2-A63D-A65B-819F-DC2DFAD5ECD5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7A30A5A-04A2-B5B0-6D0A-11ED5A6FE68D}"/>
              </a:ext>
            </a:extLst>
          </p:cNvPr>
          <p:cNvGrpSpPr/>
          <p:nvPr/>
        </p:nvGrpSpPr>
        <p:grpSpPr>
          <a:xfrm>
            <a:off x="545189" y="2175922"/>
            <a:ext cx="10868478" cy="1288363"/>
            <a:chOff x="545189" y="1085078"/>
            <a:chExt cx="10868478" cy="1288363"/>
          </a:xfrm>
        </p:grpSpPr>
        <p:sp>
          <p:nvSpPr>
            <p:cNvPr id="2" name="TextBox 64">
              <a:extLst>
                <a:ext uri="{FF2B5EF4-FFF2-40B4-BE49-F238E27FC236}">
                  <a16:creationId xmlns:a16="http://schemas.microsoft.com/office/drawing/2014/main" id="{5777307C-68D5-E51D-D8C0-EC7829618D24}"/>
                </a:ext>
              </a:extLst>
            </p:cNvPr>
            <p:cNvSpPr txBox="1"/>
            <p:nvPr/>
          </p:nvSpPr>
          <p:spPr>
            <a:xfrm>
              <a:off x="556529" y="1085078"/>
              <a:ext cx="34471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Predis</a:t>
              </a:r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blocks:</a:t>
              </a:r>
            </a:p>
          </p:txBody>
        </p:sp>
        <p:sp>
          <p:nvSpPr>
            <p:cNvPr id="12" name="TextBox 64">
              <a:extLst>
                <a:ext uri="{FF2B5EF4-FFF2-40B4-BE49-F238E27FC236}">
                  <a16:creationId xmlns:a16="http://schemas.microsoft.com/office/drawing/2014/main" id="{48DBE973-1DE1-4BF6-062D-B738A43E5291}"/>
                </a:ext>
              </a:extLst>
            </p:cNvPr>
            <p:cNvSpPr txBox="1"/>
            <p:nvPr/>
          </p:nvSpPr>
          <p:spPr>
            <a:xfrm>
              <a:off x="545189" y="1388556"/>
              <a:ext cx="10868478" cy="98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Blocks used to reach consensus.</a:t>
              </a: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Allows to improve throughput at the consensus layer.</a:t>
              </a: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Reach consensus considering grater number of transactions (than previous proposals) at a time and exploit the gained bandwidth to diffuse the transaction blocks.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0CB82BF-8CB9-64B2-AA2A-B4EC2F7CAFFC}"/>
              </a:ext>
            </a:extLst>
          </p:cNvPr>
          <p:cNvGrpSpPr/>
          <p:nvPr/>
        </p:nvGrpSpPr>
        <p:grpSpPr>
          <a:xfrm>
            <a:off x="545190" y="3970215"/>
            <a:ext cx="6916963" cy="1009054"/>
            <a:chOff x="545190" y="1975244"/>
            <a:chExt cx="6916963" cy="1009054"/>
          </a:xfrm>
        </p:grpSpPr>
        <p:sp>
          <p:nvSpPr>
            <p:cNvPr id="14" name="TextBox 64">
              <a:extLst>
                <a:ext uri="{FF2B5EF4-FFF2-40B4-BE49-F238E27FC236}">
                  <a16:creationId xmlns:a16="http://schemas.microsoft.com/office/drawing/2014/main" id="{95EB612D-2769-DEA6-E583-7A6DF10E38A7}"/>
                </a:ext>
              </a:extLst>
            </p:cNvPr>
            <p:cNvSpPr txBox="1"/>
            <p:nvPr/>
          </p:nvSpPr>
          <p:spPr>
            <a:xfrm>
              <a:off x="545190" y="1975244"/>
              <a:ext cx="48269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Multi-Zone:</a:t>
              </a:r>
            </a:p>
          </p:txBody>
        </p:sp>
        <p:sp>
          <p:nvSpPr>
            <p:cNvPr id="15" name="TextBox 64">
              <a:extLst>
                <a:ext uri="{FF2B5EF4-FFF2-40B4-BE49-F238E27FC236}">
                  <a16:creationId xmlns:a16="http://schemas.microsoft.com/office/drawing/2014/main" id="{1B9A3D10-9D82-6017-55F7-43C3E57A5CB2}"/>
                </a:ext>
              </a:extLst>
            </p:cNvPr>
            <p:cNvSpPr txBox="1"/>
            <p:nvPr/>
          </p:nvSpPr>
          <p:spPr>
            <a:xfrm>
              <a:off x="545190" y="2245634"/>
              <a:ext cx="691696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Alternative to the traditional topologies.</a:t>
              </a: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Allow to improve throughput at the network layer.</a:t>
              </a: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1E0B01A-549F-543E-515B-823780FAF2F7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AC110D82-467A-EB52-EAA2-B6760A88DC5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8BCA12-DBCB-0590-0485-3182A0200A62}"/>
              </a:ext>
            </a:extLst>
          </p:cNvPr>
          <p:cNvSpPr txBox="1"/>
          <p:nvPr/>
        </p:nvSpPr>
        <p:spPr>
          <a:xfrm>
            <a:off x="431977" y="1140709"/>
            <a:ext cx="742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throughput  of a blockchains.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0B4662-0291-8A21-554A-9F1608AC0C5C}"/>
              </a:ext>
            </a:extLst>
          </p:cNvPr>
          <p:cNvSpPr txBox="1"/>
          <p:nvPr/>
        </p:nvSpPr>
        <p:spPr>
          <a:xfrm>
            <a:off x="431977" y="5321631"/>
            <a:ext cx="742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 proposed for leader-based consensus!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3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78B07DC1-D9C5-B139-DB20-0BA21BDA27A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Model – Node Types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4DC2E097-2AB8-EB70-1ABD-17478310FCE6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3CBC56F-93C6-54FF-65A8-977B930D6DE0}"/>
              </a:ext>
            </a:extLst>
          </p:cNvPr>
          <p:cNvGrpSpPr/>
          <p:nvPr/>
        </p:nvGrpSpPr>
        <p:grpSpPr>
          <a:xfrm>
            <a:off x="856343" y="1386147"/>
            <a:ext cx="2647042" cy="1281395"/>
            <a:chOff x="373744" y="1594409"/>
            <a:chExt cx="2647042" cy="1281395"/>
          </a:xfrm>
        </p:grpSpPr>
        <p:sp>
          <p:nvSpPr>
            <p:cNvPr id="5" name="TextBox 64">
              <a:extLst>
                <a:ext uri="{FF2B5EF4-FFF2-40B4-BE49-F238E27FC236}">
                  <a16:creationId xmlns:a16="http://schemas.microsoft.com/office/drawing/2014/main" id="{1362600F-6AA8-0A30-28BD-7FEFA8788075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 Node</a:t>
              </a:r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35A1B8B2-BD20-FB20-1BA2-8E1BFF502DDC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03B0D114-B009-E96D-504E-0D405F70A212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167">
                <a:extLst>
                  <a:ext uri="{FF2B5EF4-FFF2-40B4-BE49-F238E27FC236}">
                    <a16:creationId xmlns:a16="http://schemas.microsoft.com/office/drawing/2014/main" id="{9832B4A4-1DA1-5930-7E5B-5FFAA156D5E6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4">
              <a:extLst>
                <a:ext uri="{FF2B5EF4-FFF2-40B4-BE49-F238E27FC236}">
                  <a16:creationId xmlns:a16="http://schemas.microsoft.com/office/drawing/2014/main" id="{FFEDCE22-083F-DA36-A937-1EB79DE2C525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transaction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Submit to full nodes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8279046-82C2-1C85-01D0-10A1D44E29ED}"/>
              </a:ext>
            </a:extLst>
          </p:cNvPr>
          <p:cNvGrpSpPr/>
          <p:nvPr/>
        </p:nvGrpSpPr>
        <p:grpSpPr>
          <a:xfrm>
            <a:off x="4759024" y="1386147"/>
            <a:ext cx="2647042" cy="1281395"/>
            <a:chOff x="373744" y="1594409"/>
            <a:chExt cx="2647042" cy="1281395"/>
          </a:xfrm>
        </p:grpSpPr>
        <p:sp>
          <p:nvSpPr>
            <p:cNvPr id="11" name="TextBox 64">
              <a:extLst>
                <a:ext uri="{FF2B5EF4-FFF2-40B4-BE49-F238E27FC236}">
                  <a16:creationId xmlns:a16="http://schemas.microsoft.com/office/drawing/2014/main" id="{5B265345-ADAC-DE06-2ABE-442A77EA25DB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Full Node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7DC33E6E-0B02-C73E-7054-0D4E419C9E9A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90F96023-45EA-092E-0675-99B9F02B0893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67">
                <a:extLst>
                  <a:ext uri="{FF2B5EF4-FFF2-40B4-BE49-F238E27FC236}">
                    <a16:creationId xmlns:a16="http://schemas.microsoft.com/office/drawing/2014/main" id="{9F8112B3-CB26-0C6B-CD55-3584C3843C9F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64">
              <a:extLst>
                <a:ext uri="{FF2B5EF4-FFF2-40B4-BE49-F238E27FC236}">
                  <a16:creationId xmlns:a16="http://schemas.microsoft.com/office/drawing/2014/main" id="{2B679FDB-7987-64BF-7B06-76D292D673CD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Maintains ledger history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Serve clients</a:t>
              </a:r>
            </a:p>
          </p:txBody>
        </p:sp>
      </p:grp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2F0319DD-4B8B-34E9-487F-B4C0748E94D3}"/>
              </a:ext>
            </a:extLst>
          </p:cNvPr>
          <p:cNvSpPr/>
          <p:nvPr/>
        </p:nvSpPr>
        <p:spPr>
          <a:xfrm>
            <a:off x="-4464332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630D6947-BC94-6A94-0911-420E91F5B1EA}"/>
              </a:ext>
            </a:extLst>
          </p:cNvPr>
          <p:cNvGrpSpPr/>
          <p:nvPr/>
        </p:nvGrpSpPr>
        <p:grpSpPr>
          <a:xfrm>
            <a:off x="8661706" y="1386147"/>
            <a:ext cx="2727928" cy="1281395"/>
            <a:chOff x="373744" y="1594409"/>
            <a:chExt cx="2727928" cy="1281395"/>
          </a:xfrm>
        </p:grpSpPr>
        <p:sp>
          <p:nvSpPr>
            <p:cNvPr id="18" name="TextBox 64">
              <a:extLst>
                <a:ext uri="{FF2B5EF4-FFF2-40B4-BE49-F238E27FC236}">
                  <a16:creationId xmlns:a16="http://schemas.microsoft.com/office/drawing/2014/main" id="{4046D5AC-109E-53B3-44D1-A610A2DA733B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Consensus Node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280C2BB-760B-8DAE-8625-443ACCCE62C2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FABEF6C9-0B67-4002-9EA0-20EB035E999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167">
                <a:extLst>
                  <a:ext uri="{FF2B5EF4-FFF2-40B4-BE49-F238E27FC236}">
                    <a16:creationId xmlns:a16="http://schemas.microsoft.com/office/drawing/2014/main" id="{D06237F7-1839-8D95-E406-789EF8374911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64">
              <a:extLst>
                <a:ext uri="{FF2B5EF4-FFF2-40B4-BE49-F238E27FC236}">
                  <a16:creationId xmlns:a16="http://schemas.microsoft.com/office/drawing/2014/main" id="{06CFFBED-E5BB-A7E3-0F11-008B340F9942}"/>
                </a:ext>
              </a:extLst>
            </p:cNvPr>
            <p:cNvSpPr txBox="1"/>
            <p:nvPr/>
          </p:nvSpPr>
          <p:spPr>
            <a:xfrm>
              <a:off x="373744" y="2029882"/>
              <a:ext cx="272792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Full node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Pack transactions in blocks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Extends ledger</a:t>
              </a:r>
            </a:p>
          </p:txBody>
        </p:sp>
      </p:grpSp>
      <p:sp>
        <p:nvSpPr>
          <p:cNvPr id="23" name="TextBox 64">
            <a:extLst>
              <a:ext uri="{FF2B5EF4-FFF2-40B4-BE49-F238E27FC236}">
                <a16:creationId xmlns:a16="http://schemas.microsoft.com/office/drawing/2014/main" id="{FF6C5428-2DA8-1C6F-6794-52FDE3A091CF}"/>
              </a:ext>
            </a:extLst>
          </p:cNvPr>
          <p:cNvSpPr txBox="1"/>
          <p:nvPr/>
        </p:nvSpPr>
        <p:spPr>
          <a:xfrm>
            <a:off x="856343" y="3691334"/>
            <a:ext cx="11335657" cy="1046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just">
              <a:buClr>
                <a:srgbClr val="002060"/>
              </a:buClr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define: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= number of full nodes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= number of malicious nodes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7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700" baseline="-25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3f+1 = number of consensus nodes</a:t>
            </a: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E60204C-FF99-8D70-3ED8-16386FA51EBC}"/>
              </a:ext>
            </a:extLst>
          </p:cNvPr>
          <p:cNvSpPr/>
          <p:nvPr/>
        </p:nvSpPr>
        <p:spPr>
          <a:xfrm rot="17986700">
            <a:off x="6666190" y="855862"/>
            <a:ext cx="11863276" cy="362336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7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66899-2DE9-B9F3-C0BA-CDCDAB6E6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40AF75DB-3AAC-A79F-AE06-649D09DB021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Bundle Chains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6D78FE93-7A92-C07D-427E-468140D3F46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440DCCF2-D9F3-69B9-560E-EF1ABB285A85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64">
            <a:extLst>
              <a:ext uri="{FF2B5EF4-FFF2-40B4-BE49-F238E27FC236}">
                <a16:creationId xmlns:a16="http://schemas.microsoft.com/office/drawing/2014/main" id="{D001642D-169F-4FEA-20B1-0FFDF9096E4D}"/>
              </a:ext>
            </a:extLst>
          </p:cNvPr>
          <p:cNvSpPr txBox="1"/>
          <p:nvPr/>
        </p:nvSpPr>
        <p:spPr>
          <a:xfrm>
            <a:off x="373666" y="1092217"/>
            <a:ext cx="10739816" cy="34470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are packed into bundles by consensus nodes. 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Bundle assumes: 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parent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child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producer of a bundle signs it and multicasts it to the other consensus nodes.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consensus node has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bundles chains,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consituting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mempool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= tip list = height of the last bundle received by each node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[in this case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4, thus f=1]</a:t>
            </a:r>
          </a:p>
        </p:txBody>
      </p:sp>
      <p:pic>
        <p:nvPicPr>
          <p:cNvPr id="5" name="Immagine 4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C10F4DA0-67FF-C2A1-B8E6-0CF5009CD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2" y="974512"/>
            <a:ext cx="1612900" cy="1892300"/>
          </a:xfrm>
          <a:prstGeom prst="rect">
            <a:avLst/>
          </a:prstGeom>
        </p:spPr>
      </p:pic>
      <p:pic>
        <p:nvPicPr>
          <p:cNvPr id="7" name="Immagine 6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FB9C100E-0D73-464C-C622-90CCFCCEB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53" y="3764418"/>
            <a:ext cx="4902200" cy="1714500"/>
          </a:xfrm>
          <a:prstGeom prst="rect">
            <a:avLst/>
          </a:prstGeom>
        </p:spPr>
      </p:pic>
      <p:sp>
        <p:nvSpPr>
          <p:cNvPr id="8" name="TextBox 64">
            <a:extLst>
              <a:ext uri="{FF2B5EF4-FFF2-40B4-BE49-F238E27FC236}">
                <a16:creationId xmlns:a16="http://schemas.microsoft.com/office/drawing/2014/main" id="{54C2FB57-06D3-6903-4065-912FDBB58EE2}"/>
              </a:ext>
            </a:extLst>
          </p:cNvPr>
          <p:cNvSpPr txBox="1"/>
          <p:nvPr/>
        </p:nvSpPr>
        <p:spPr>
          <a:xfrm>
            <a:off x="10308773" y="1630094"/>
            <a:ext cx="1787977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</a:t>
            </a: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Body (transactions)</a:t>
            </a:r>
          </a:p>
        </p:txBody>
      </p:sp>
    </p:spTree>
    <p:extLst>
      <p:ext uri="{BB962C8B-B14F-4D97-AF65-F5344CB8AC3E}">
        <p14:creationId xmlns:p14="http://schemas.microsoft.com/office/powerpoint/2010/main" val="370935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CD42F-D940-3BF5-58A8-2F110CA99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AAA7AF15-522B-3B13-4D15-1BA53DF77D3E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74F55284-75AD-6B49-13F4-2C24D64EDAA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9D519E1E-EE8F-FF8D-F09C-99379C439133}"/>
              </a:ext>
            </a:extLst>
          </p:cNvPr>
          <p:cNvSpPr/>
          <p:nvPr/>
        </p:nvSpPr>
        <p:spPr>
          <a:xfrm flipH="1">
            <a:off x="1203497" y="4997921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2C5BE93-D1F9-D8AA-C315-7BF6BBC6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1039585"/>
            <a:ext cx="4297136" cy="3087023"/>
          </a:xfrm>
          <a:prstGeom prst="rect">
            <a:avLst/>
          </a:prstGeom>
        </p:spPr>
      </p:pic>
      <p:sp>
        <p:nvSpPr>
          <p:cNvPr id="9" name="TextBox 64">
            <a:extLst>
              <a:ext uri="{FF2B5EF4-FFF2-40B4-BE49-F238E27FC236}">
                <a16:creationId xmlns:a16="http://schemas.microsoft.com/office/drawing/2014/main" id="{D2A5EE70-E801-136F-07EB-DE1C361FA388}"/>
              </a:ext>
            </a:extLst>
          </p:cNvPr>
          <p:cNvSpPr txBox="1"/>
          <p:nvPr/>
        </p:nvSpPr>
        <p:spPr>
          <a:xfrm>
            <a:off x="4847694" y="1881930"/>
            <a:ext cx="10739816" cy="1969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 the height of bundles verified during last round.</a:t>
            </a: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h’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the minimum height of bundles received by the fastest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-f nodes.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perform a cut: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the headers (tip lists) of the last bundles for each chain.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Cut at height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h’&gt;=h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the bundle header list.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7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ED4F5-B9F9-E2E5-BE82-EE7C880B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AFE0EF0C-7A16-CD87-D5F5-6916B898B49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Voting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105E2772-ACD7-36DD-DB7C-4475ED40A2D0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421A00CA-F63E-2B1D-0529-869BB6B23133}"/>
              </a:ext>
            </a:extLst>
          </p:cNvPr>
          <p:cNvSpPr/>
          <p:nvPr/>
        </p:nvSpPr>
        <p:spPr>
          <a:xfrm flipH="1">
            <a:off x="1203497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320A82E-C35A-67C5-A51B-60F86218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1039585"/>
            <a:ext cx="4297136" cy="3087023"/>
          </a:xfrm>
          <a:prstGeom prst="rect">
            <a:avLst/>
          </a:prstGeom>
        </p:spPr>
      </p:pic>
      <p:sp>
        <p:nvSpPr>
          <p:cNvPr id="9" name="TextBox 64">
            <a:extLst>
              <a:ext uri="{FF2B5EF4-FFF2-40B4-BE49-F238E27FC236}">
                <a16:creationId xmlns:a16="http://schemas.microsoft.com/office/drawing/2014/main" id="{D398B95D-040E-5007-9C98-3007B95F63BA}"/>
              </a:ext>
            </a:extLst>
          </p:cNvPr>
          <p:cNvSpPr txBox="1"/>
          <p:nvPr/>
        </p:nvSpPr>
        <p:spPr>
          <a:xfrm>
            <a:off x="4594602" y="1228879"/>
            <a:ext cx="7379684" cy="27084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node verifies a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 by checking: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parent node has been received, if not it is requested.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does not contain bundles of banned nodes. 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all the bundles indicated by the header list are present, if not it requires them.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Merkle root and the signature are valid (done after retrieving all the considered transactions).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Voting thresholds are the same of standard BFT approaches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3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FF9F8-C074-6AE2-A385-549450B1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7A305148-BC50-25BD-4D98-7B0AFB1D4EA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Ban List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15E5DBF3-A99C-0503-D739-7019503924E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64">
            <a:extLst>
              <a:ext uri="{FF2B5EF4-FFF2-40B4-BE49-F238E27FC236}">
                <a16:creationId xmlns:a16="http://schemas.microsoft.com/office/drawing/2014/main" id="{2E7C08AD-5C6C-CC10-A478-D9056F1AE4BE}"/>
              </a:ext>
            </a:extLst>
          </p:cNvPr>
          <p:cNvSpPr txBox="1"/>
          <p:nvPr/>
        </p:nvSpPr>
        <p:spPr>
          <a:xfrm>
            <a:off x="930214" y="2210958"/>
            <a:ext cx="10739816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 that failed or are detected as outliers are put in a “ban list”.</a:t>
            </a: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will not be considered for: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Voting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: Shape 59">
            <a:extLst>
              <a:ext uri="{FF2B5EF4-FFF2-40B4-BE49-F238E27FC236}">
                <a16:creationId xmlns:a16="http://schemas.microsoft.com/office/drawing/2014/main" id="{21471C5A-58AD-F41A-EB76-95308F92C0D8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5DDBA966-4DEA-2832-16A6-4287D051397D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3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1156</Words>
  <Application>Microsoft Macintosh PowerPoint</Application>
  <PresentationFormat>Widescreen</PresentationFormat>
  <Paragraphs>217</Paragraphs>
  <Slides>21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Font di sistema regolare</vt:lpstr>
      <vt:lpstr>Segoe UI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marzio</dc:creator>
  <cp:lastModifiedBy>Merlo Simone</cp:lastModifiedBy>
  <cp:revision>51</cp:revision>
  <dcterms:created xsi:type="dcterms:W3CDTF">2019-06-10T14:11:33Z</dcterms:created>
  <dcterms:modified xsi:type="dcterms:W3CDTF">2024-02-10T10:41:43Z</dcterms:modified>
</cp:coreProperties>
</file>